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5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CC0F4-375F-4D1F-BC26-3242924C3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32269C-DB11-4FBD-8CD0-0697E246A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35EEA0-D276-42B6-8E12-01EADB18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59DC03-3972-4642-8106-137A36C6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01EB30-A2CE-47F4-8A0A-F295188A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91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86DFA-3951-4D87-9228-1D8A37B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D56C42-223D-4986-92AD-B818FE7B2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9E07E2-B094-43BF-8B0C-4F20115D7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D1FA2-DCD6-4089-A9B3-DAF61ED7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9D6F3-6CC8-4FA1-A10E-2501A9AE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9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5DD7DF-F18C-4E97-AC93-4FAB375B0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A74EF4-9F53-4B87-8861-ED882A8B4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360014-E855-44A9-9DF9-966C9C96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80A98-4B1A-4012-A818-AD9B4FC8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F0F640-DE80-43A6-B2B5-5E5A7A93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08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12761-F5F1-4811-84CF-AE7985D6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7D5FD4-21B3-4819-9CCB-0120AC9C4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B6805B-59B7-408C-9DE4-30315CD8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1F30D1-F0A8-42C7-908F-A20330ED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53A41D-BEAA-4338-AABE-9521C0E6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93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34BD0-FA86-40BF-9560-0D461A82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A53DD7-DCFB-494F-A2BF-63B10E48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DB9FC3-3316-4B81-B627-B811E8C0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278EA5-F138-4DAA-97A9-37709312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82F2EE-96F7-402B-A380-7A168269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5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5006F-5B0C-47BC-9253-7857829D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D17A48-3D2D-4A6C-A7BC-47D58F936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D5C993-E16E-4EFE-B748-6DAB1163C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C82258-1392-42B8-8E86-79951F3B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FD88F7-A91E-4BA1-B7E4-4C1A94C4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0F19ED-D072-4758-9CF2-F7BEC60B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17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AB88E-46DA-4D56-8022-BC35C292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3D262D-9659-4ADB-BB52-283267B3B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163A0F-3052-4FAC-8B2E-E7D8B9C0B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0CB62AA-0988-47C8-B50A-92A58B227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F9B86C-5EAF-402B-9E04-C659B3E75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027E400-E772-48C7-8361-E8D43A05D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CB5FA68-E437-462B-B13C-3901346B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E366F4-C9B4-4190-93B1-3FD47545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36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D7448-DE54-4B01-AE3C-6AA06BD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7DA2C2-E1A0-4111-9980-0050DC54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7EF1B5-C0E3-4549-9DC5-A70AB623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DB88F69-66CB-409A-A9EE-69C37C61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02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100B52-FE1C-4B65-BBBD-5C7A202F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054F4C-30CF-4F8C-B8A0-CC2469B0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9E3E0D-37B7-4C35-B651-3F9CE68B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96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E5D41-F9F9-4D83-BE38-7675B8AB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6A628F-D05E-4D3F-80E6-73BD2548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1CF701-D5B0-4F13-8CCB-843F7723B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10F698-472A-4BDD-B37C-7B28B33C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C10EF-7C48-4370-9E75-E883CAD4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1898E5-9A58-4A8C-ADB5-79DF49F7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15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DFF87-9185-4AAE-9496-8D34D187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001397C-447A-4703-BD47-2AE856915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314000-A80D-43DE-95CC-F000D2FAF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D0FBF2-D552-4BF3-9EFF-4DFDA9AB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EE7442-1705-49A5-8E51-A9B7109E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887F32-FB31-49C3-B8D1-E5BC1C51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44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D7D322-0462-4B26-973C-20FC47C7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833E7D-136D-4763-AD99-AF201DEF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3749B4-5082-400A-A007-B95468167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41ED-643F-45A0-85D1-824790B98744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DB2D96-9539-4315-B7E5-FF0E155F3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47BEF8-059C-4CCE-A473-04DFD5AD7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F899D-DB79-4AFD-A61F-839C8C0DC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61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5949108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diálogo entre textos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evidenciado pela presença de um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 em outro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Ela pode ser usada como forma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texto original, mas também como estratégia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aprofundar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 sentidos do texto tomado como base.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FB9063-E1D1-4007-8378-398D1000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1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-1" y="0"/>
            <a:ext cx="6720289" cy="510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Plágio: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indevido da produção alheia sem referenciá-la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apropriando-se de sua autoria. O critério do plágio está ligado a uma reprodução formal ou conteudista do que foi plagiado, aproveitando-se principalmente de seu aspecto criativo original.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exemplo, copiar um texto da internet sem citar a fonte é considerado plágio. 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86A8EE-D0A9-48F4-A2B4-F2351923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661" y="0"/>
            <a:ext cx="522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86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-1" y="0"/>
            <a:ext cx="6720289" cy="621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Plágio: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meio artístico, há diversos casos de plágio envolvendo escritores e compositores. Em 2013, por exemplo, o cantor australiano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Gotye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foi obrigado a pagar uma indenização por usar, sem autorização, o trecho de uma composição do brasileiro Luiz Bonfá.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recentemente, em 2024, a cantora Adele foi processada sob a acusação de plagiar a melodia e a harmonia da canção brasileira “Mulheres”, conhecida na voz de Martinho da Vila. 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576C77-E046-4898-8491-8B6F25DC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55" y="0"/>
            <a:ext cx="5180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6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-154237"/>
            <a:ext cx="6720289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Derivação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indireta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Ocorre quando 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 citado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recuperado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modo implícito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meio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mudanças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sua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no seu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conteúdo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mantendo-se alguma similaridade estilística.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Exemplos desse tipo de intertextualidade são a paródia, o pastiche, a paráfrase e a tradução.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Diferentemente do plágio, nesses casos o artista utiliza o texto original de forma intencional e faz a devida atribuição de referência, seja para criticar, homenagear ou dialogar explicitamente com a obra.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A9DF937-5C57-4D6E-99E4-2E1827BA2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757" y="-1"/>
            <a:ext cx="52642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-154237"/>
            <a:ext cx="6720289" cy="39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Derivação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Paródia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 o texto-fonte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dando-lhe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novos sentidos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ligados a outros propósitos comunicativos. Esse recurso é bastante usado no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humorístico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gerar comicidade. A paródia pode ainda assumir um teor crítico ou didático, como em charges ou campanhas educativas. 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E73376-54CC-489E-A644-69D9B7B8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083" y="0"/>
            <a:ext cx="4953918" cy="23796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C4E4D66-8AD5-435D-AE08-108A4DA6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843" y="2383061"/>
            <a:ext cx="2497157" cy="25431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646C69-1E32-4E13-8FEB-55E1EA595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083" y="2379642"/>
            <a:ext cx="2476959" cy="25500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B84F-570F-46DC-A26E-8B0940C71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083" y="4926236"/>
            <a:ext cx="4953917" cy="19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0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-154237"/>
            <a:ext cx="6720289" cy="344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Derivação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Pastiche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 geralmente definido como uma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imitação de estilo sem a intenção de subverter as ideias do texto original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Entretanto, ele referencia as influências de obras anteriores, demonstrando apreço e reverência, enquanto também constrói algo novo. 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2B09FB-506D-4B05-8EE8-D4D22D3B9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46" y="-1"/>
            <a:ext cx="5108154" cy="27952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7162CD-9CA8-47ED-9158-C23738D6A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64" y="2795288"/>
            <a:ext cx="5031037" cy="4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-154237"/>
            <a:ext cx="6720289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Derivação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Paráfrase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percebe-se o desenvolvimento de um texto que procura manter as ideias do original. Em linhas gerais, quando um texto é parafraseado, há 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repetição de suas ideias, mas com outras palavras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Os resumos de livros, por exemplo, têm essa característica, já que as ideias são mantidas, mas a forma de escrever é a do autor do resumo. Outro exemplo de obra que apresenta paráfrases é a Bíblia, pois há diversas versões atualizadas que buscam diferentes objetivos – entre eles, facilitar a compreensão do leitor.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89ADD2-2190-4F42-BC7C-DA0B9CF1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95" y="-1"/>
            <a:ext cx="51412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0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-154237"/>
            <a:ext cx="6720289" cy="45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Derivação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Tradução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 a passagem de um texto de uma língua para outra. Nesse movimento, é importante que o sentido do texto-fonte seja preservado na medida do possível, apesar das adaptações necessárias para a tradução, considerando os aspectos sociais e culturais distintos da língua para a qual o texto é transposto.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3E7F0A4-F4DC-44EF-8DBF-520853EF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099" y="-1"/>
            <a:ext cx="49429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64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5894024" cy="510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um fenômeno bastante comum, sendo observado não apenas na música, mas na literatura, no cinema, nas artes visuais, etc.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Compreende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textos em seu sentido amplo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 que inclui pinturas, esculturas, músicas, entre outras expressões artísticas ou gêneros textuais.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C4F83A-5B7A-4DEB-9FC2-28F427DC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6455884" cy="565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a intertextualidade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Ocorre quando 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 citado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(ou uma parte dele) está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explicitamente preservado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texto que o cita.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Exemplos desse tipo de intertextualidade são: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a citação;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a referência;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a alusão;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o plágio.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AB9FAA7-1F59-46CB-A2D8-EEA09521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967" y="0"/>
            <a:ext cx="5572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7039778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 uma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 explícita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outro texto. Em geral, é acompanhada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marcadores clássicos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como os dois-pontos, o recuo de margem, o itálico, as aspas ou outros indícios que demarcam o limite entre o texto-fonte e o intertexto citado.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Ex.: Segundo Sócrates, “Sábio é aquele que conhece os limites da própria ignorância”, logo, de nada adianta ter acúmulo de informações, quando não se aplica a autocrítica e a reflexão como ferramentas de reconhecimento das potências e limites do nosso conhecimento.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6C8CF0-7737-497E-A286-A66B7203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051" y="0"/>
            <a:ext cx="47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6257581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outro exemplo é a música “Amor I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da cantora Marisa Monte, que cita o seguinte trecho de “O primo Basílio”, obra de Eça de Queiroz: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tinha suspirado, tinha beijado o papel devotamente! Era a primeira vez que lhe escreviam aquelas sentimentalidades, e o seu orgulho dilatava-se ao calor amoroso que saía delas, como um corpo ressequido que se estira num banho tépido de um luxo radioso de sensações!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D211FB-3E71-433D-8A6B-4E68DC91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53" y="0"/>
            <a:ext cx="5661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0" y="0"/>
            <a:ext cx="6257581" cy="39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 a remissão a outro texto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que um trecho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deste seja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necessariamente citado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 processo pode acontecer por meio da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nomeação do autor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texto-fonte, do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obra ou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alguma personagem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obra.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7919CD-3B1A-41AD-BC3B-C99D821E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239" y="0"/>
            <a:ext cx="5504762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1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-1" y="0"/>
            <a:ext cx="6720289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um exemplo pode ser extraído da obra “Lira dos Vinte Anos”, de Álvares de Azevedo.</a:t>
            </a:r>
          </a:p>
          <a:p>
            <a:pPr algn="just">
              <a:lnSpc>
                <a:spcPct val="150000"/>
              </a:lnSpc>
            </a:pP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Cuidado, leitor, ao voltar esta página! </a:t>
            </a:r>
          </a:p>
          <a:p>
            <a:pPr algn="just">
              <a:lnSpc>
                <a:spcPct val="150000"/>
              </a:lnSpc>
            </a:pP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Aqui dissipa-se o mundo visionário e platônico. Vamos entrar num mundo novo […]. </a:t>
            </a:r>
          </a:p>
          <a:p>
            <a:pPr algn="just">
              <a:lnSpc>
                <a:spcPct val="150000"/>
              </a:lnSpc>
            </a:pP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Quase que depois de Ariel esbarramos em </a:t>
            </a:r>
            <a:r>
              <a:rPr lang="pt-B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Caliban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razão é simples. É que a unidade deste livro repousa numa </a:t>
            </a:r>
            <a:r>
              <a:rPr lang="pt-B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binomia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– duas almas que moram nas cavernas de um cérebro pouco mais ou menos de poeta escreveram este livro, verdadeira medalha de duas faces.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DA503BF-2B24-4308-BCF3-F5BCD73A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610" y="0"/>
            <a:ext cx="5262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-1" y="0"/>
            <a:ext cx="6096001" cy="621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Alusão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 uma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outros textos pelo uso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simbólicos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como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vocábulos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formas específicas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fonte original, o que demanda maior competência por parte do interlocutor para inferir.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 tipo de intertextualidade pode ser visto em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ditados populares que remetem a fatos históricos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Por exemplo, quando usamos a expressão “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 de grego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estamos fazendo alusão à Guerra de Troia.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736A17-DB2C-499F-A494-893886CE0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943" y="0"/>
            <a:ext cx="569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35559B-1374-496D-8AB5-8E927AC1FC01}"/>
              </a:ext>
            </a:extLst>
          </p:cNvPr>
          <p:cNvSpPr txBox="1"/>
          <p:nvPr/>
        </p:nvSpPr>
        <p:spPr>
          <a:xfrm>
            <a:off x="-1" y="0"/>
            <a:ext cx="6940628" cy="67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Intertextualidade por </a:t>
            </a:r>
            <a:r>
              <a:rPr lang="pt-B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Copresença</a:t>
            </a:r>
            <a:endParaRPr lang="pt-B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Alusão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ocorre quando um texto faz referência a outro, de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sutil ou indireta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sem necessariamente citar explicitamente a fonte original.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Nessa relação estabelecida entre textos, é feita uma sugestão ou insinuação sobre um determinado lugar, personagem ou acontecimento, sem haver, no entanto, aprofundamento nele.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Ex.: </a:t>
            </a:r>
            <a:r>
              <a:rPr lang="pt-BR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“A mais bonita de todas era sem dúvida Helena - a minha filha e não a outra.” (Alusão a Helena de Troia, a mulher mais bonita do mundo)</a:t>
            </a:r>
          </a:p>
          <a:p>
            <a:pPr algn="just">
              <a:lnSpc>
                <a:spcPct val="150000"/>
              </a:lnSpc>
            </a:pP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BDE3B5-C933-450E-8B70-D8D7DF31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111" y="1"/>
            <a:ext cx="4281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44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1141</Words>
  <Application>Microsoft Office PowerPoint</Application>
  <PresentationFormat>Widescreen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ARTHUR VINÍCIUS FEITOSA FURTADO</dc:creator>
  <cp:lastModifiedBy>ARTHUR VINÍCIUS FEITOSA FURTADO</cp:lastModifiedBy>
  <cp:revision>17</cp:revision>
  <dcterms:created xsi:type="dcterms:W3CDTF">2025-08-01T21:31:39Z</dcterms:created>
  <dcterms:modified xsi:type="dcterms:W3CDTF">2025-08-11T15:33:13Z</dcterms:modified>
</cp:coreProperties>
</file>