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7" r:id="rId19"/>
    <p:sldId id="260" r:id="rId20"/>
    <p:sldId id="261" r:id="rId21"/>
    <p:sldId id="262" r:id="rId22"/>
    <p:sldId id="263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250BC-B2AA-4193-996D-4100C3A4B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5F8ADD-CC92-42E0-A665-28B35001E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70D76C-4CEA-41C2-A120-04A448EE6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426D52-1D9D-44ED-AB7C-9FAA9315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B9FA86-7C54-43BF-8E9B-E5505ED5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8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FFFD0-3EF5-4C9E-9A16-ED0C862E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343EF7-BCD3-4463-853D-56CA5F3E6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6C8FB5-0A86-4743-AC68-66D38A6A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2487C8-EA8B-4339-98B9-17A98FDF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154421-3D63-49FB-A617-A6C02A28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89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959CDD-E865-4F75-B379-0AD54BD64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EEF965E-3556-4546-8300-E381248A6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08D484-F34E-47F0-98D8-EDDDBFDE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922A77-301F-46B6-A1D1-D71E2B760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6748FB-9A0B-403C-821D-38C2DE7F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97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2F38C-E183-4612-8BF0-9FAC31EE2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EFCD96-1B51-4671-9018-033A0637A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8590B4-E06C-4270-9E80-16F79399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21FF53-C135-4272-914B-E829408EC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ACF45F-E0AC-41B0-B889-1C7A73A7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90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2D92C-9C62-4025-A3A1-B2631EAB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9AAB0B-EEAE-4D23-8EBA-9734A54A2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422725-9F06-4513-9E89-F3410819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A74DBA-E6B0-4FEB-887C-13D13782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12B506-5EC1-4B0B-B810-5A59F75E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76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76FBD-806C-4123-9154-7550CEB8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B812F2-BF26-414B-8F1B-76466007A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823F71-B8DE-4A3F-8F55-64DF25B3D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01744B-B3A4-455D-A1AB-CEB09666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0C25CA-82E6-498C-B835-181AACF0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D28262-D2D8-4037-9ED1-99B8888D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7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1811C-B0F2-4850-988B-35303ABC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8E55C3-E76E-4892-8F9A-0F4361637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0AD28B-9D6A-47CF-805A-B3B8CDF18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EAF338-D841-4889-A1D3-9B645661D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C637195-9068-4DD3-AD53-E6BA3127B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D721AFE-F728-4C52-A5D7-264C814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6131747-E26A-47FC-83A2-B5C669BEB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080C49E-FD65-41E8-83CF-5E73632B1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47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346F7-C853-4DDF-A91F-6D49354B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9CEA0F9-703F-41A5-9B67-CBC70B06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75BBA25-B892-4F48-812F-346EA8FE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8AE42E2-AD51-4957-8698-64341BA15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79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4543443-153D-408D-B402-41A07E851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DAF9510-53E8-4887-BED4-F9BC6C49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6D6296-C7A6-477F-8BC3-AE7C141B2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42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3FC48-B279-4B4F-996E-64691B36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23B64A-C021-47D9-B444-5CC981D01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0540738-41A0-4552-8C22-7870321F0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E19DF3-798C-4609-9034-7A39FEBDC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7AEF5D-396F-4FD2-8D30-6C09939F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C64FB1A-82A0-4725-BC81-2B350860F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00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8ABE3E-B042-4906-8E73-1C36130C1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02E788-8390-4EFB-A31D-91A5EA9AA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52A62E-FA16-4F7D-AA2E-EB5C3D621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096347-B4D8-4AB5-B8AB-7801EA69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589843-2EBA-427D-973C-0F718492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D5EB3A-3DBC-40A0-A5D2-D27079F6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04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DE86D78-ECE1-414E-84EA-646C1D6CA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41A942-B720-4F49-A23F-5732D7E17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154D83-2E61-494A-B397-DC6EA2CD4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68C7-8177-4CA1-BEBF-A34CA3E6B1FB}" type="datetimeFigureOut">
              <a:rPr lang="pt-BR" smtClean="0"/>
              <a:t>16/06/2025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76E8A1-2470-4920-9620-32FCD5DB8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B9EFA7-FCFD-4192-B14A-12BA7AB7B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60CE3-EB1C-46F3-BDE5-BBC82B4976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68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1" y="631193"/>
            <a:ext cx="7194014" cy="5831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Gêneros textuais são as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diferentes formas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usadas para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transmitir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mensagens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aos receptores.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Cada gênero textual apresenta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linguísticas e estruturais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semelhantes, além de atender a 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comunicativo comum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reconhecido em 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contexto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sócio-histórico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específico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Ex.: contos de fadas.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2A45A6E-A681-44CD-A1AC-9273997E1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55" y="-1"/>
            <a:ext cx="4918245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9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3-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de Produção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é a situação comunicativa e as relações entre os atores sociais nela envolvidos. Por isso, é importante considerar as condições de produção do gênero.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produz: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indivíduo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uma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corresponde a um dos participantes da situação comunicativa. Esta, muitas vezes,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 a produção de um gênero à função social ou à formação profissional do indivíduo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Um exemplo disso são os gêneros restritos a determinadas esferas de ação social, como o atestado médico, a sentença jurídica.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335C72D-8592-4F90-BA48-F0BE53562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195" y="0"/>
            <a:ext cx="42268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6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160965" cy="63119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1" y="631193"/>
            <a:ext cx="6929610" cy="5019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3-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de Produção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Público-alvo: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trata-se do público para o qual o texto é direcionado, podendo ser um indivíduo, uma instituição ou um coletivo. O gênero aula, por exemplo, direciona-se a todos os alunos de uma classe, sendo estes, portanto, o seu público-alvo.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 linguagem de um gênero, geralmente, é pensada também em função desse público.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DF47C9D-BB26-4EC3-B311-D759F4F3B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269" y="0"/>
            <a:ext cx="4999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193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9489"/>
            <a:ext cx="6173119" cy="63119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2301" y="1126952"/>
            <a:ext cx="6096000" cy="556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3-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de Produção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Suporte: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corresponde ao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espaço-objeto, físico ou virtual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 qual o gênero adquire materialidade e circula na sociedade. Em alguns casos,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suporte é determinante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um gênero seja definido. Gêneros como o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recado e o bilhete podem ter, por vezes, a mesma estrutura e o mesmo conteúdo, sendo o suporte o elemento que os distinguirá.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2266F2E-E740-47D5-8936-ABC0127B9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63" y="-2"/>
            <a:ext cx="55072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6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8" y="0"/>
            <a:ext cx="7127914" cy="63119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1" y="631193"/>
            <a:ext cx="6830458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3-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de Produção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Contexto ou situação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sociocomunicativa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de situação social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qual o gênero se insere e para a qual ele é feito também influencia sua produção e recepção. Aspectos como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grau de familiaridade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os interlocutores, a formalidade ou informalidade exigida e a privacidade ou publicidade da situação são essenciais para as escolhas linguísticas que se faz em determinados gêneros que possibilitam essa flexibilidade.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A7E300A-A7D1-475E-B79E-3EA3E12F8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915" y="0"/>
            <a:ext cx="50640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50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Intergenericidade</a:t>
            </a:r>
            <a:endParaRPr lang="pt-B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554075"/>
            <a:ext cx="7458419" cy="6399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Eles são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entidades maleáveis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um gênero pode continuar sendo definido como tal, mesmo sem uma das propriedades que lhe costumam ser características. </a:t>
            </a:r>
          </a:p>
          <a:p>
            <a:pPr algn="just">
              <a:lnSpc>
                <a:spcPct val="150000"/>
              </a:lnSpc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Desse mesmo modo, é possível que um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gênero adote o formato ou a função de outro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processo conhecido como </a:t>
            </a:r>
            <a:r>
              <a:rPr lang="pt-BR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intergenericidade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hibridização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Nesses casos, ao interpretar o texto, a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aspecto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se deve considerar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predominante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exemplo: um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anúncio publicitário em forma de poema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embora marcado pela mescla de gêneros, continuará sendo um anúncio publicitário, já que ainda terá a função de vender ou divulgar um produto ou serviço.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A9D22B0-D38F-450F-B16C-7D64C1738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539" y="0"/>
            <a:ext cx="4656462" cy="681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303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Intergenericidade</a:t>
            </a:r>
            <a:endParaRPr lang="pt-B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554075"/>
            <a:ext cx="7458419" cy="6399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preciso compreender que eles são entidades maleáveis, e um gênero pode continuar sendo definido como tal, mesmo sem uma das propriedades que lhe costumam ser características. Desse mesmo modo, é possível que um gênero adote o formato ou a função de outro, processo conhecido como </a:t>
            </a:r>
            <a:r>
              <a:rPr lang="pt-BR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intergenericidade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hibridização. Nesses casos, ao interpretar o texto, a função é o aspecto que se deve considerar predominante. Por exemplo: um anúncio publicitário em forma de poema, embora marcado pela mescla de gêneros, continuará sendo um anúncio publicitário, já que ainda terá a função de vender ou divulgar um produto ou serviço.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D03BA59-D742-4040-8F3A-7E05E17F8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538" y="-2"/>
            <a:ext cx="465646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55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8" y="0"/>
            <a:ext cx="5794872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Domínios discursivos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1" y="554075"/>
            <a:ext cx="5717753" cy="5831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Campo da atividade humana no qual se dá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origem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circulação do gênero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Trata-se das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instâncias ou dos campos de atuação sociais em que circula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modo rotineiro, um conjunto de gêneros textuais com finalidades voltadas especificamente para as práticas sociais desse campo.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96ABEE1-1C2B-44C3-AA76-A7372D5A2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075" y="0"/>
            <a:ext cx="62539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768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8" y="0"/>
            <a:ext cx="5894024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Domínios discursivos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1" y="554075"/>
            <a:ext cx="5816905" cy="5831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Campo da atividade humana no qual se dá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origem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circulação do gênero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Trata-se das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instâncias ou dos campos de atuação sociais em que circula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modo rotineiro, um conjunto de gêneros textuais com finalidades voltadas especificamente para as práticas sociais desse campo.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FF69D41-F10F-4736-BD49-D8CDDD3FA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025" y="-1"/>
            <a:ext cx="6297976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61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7810959" cy="484742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 Narrativos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388821"/>
            <a:ext cx="7987229" cy="7268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Os textos narrativos apresentam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ações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personagens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espaço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narração é dividida em: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Apresentação;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Desenvolvimento;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Clímax;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Desfecho.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Romance;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Novela;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Crônica;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Conto;</a:t>
            </a:r>
          </a:p>
          <a:p>
            <a:pPr algn="just">
              <a:lnSpc>
                <a:spcPct val="150000"/>
              </a:lnSpc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3E26467-D66B-41B5-80B2-5E564C95EE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r="18300"/>
          <a:stretch/>
        </p:blipFill>
        <p:spPr>
          <a:xfrm>
            <a:off x="7987229" y="0"/>
            <a:ext cx="4204771" cy="692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343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 Descritivos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667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Os textos descritivos se ocupam 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retratar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determinada pessoa, objeto, lugar, acontecimento.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Dessa forma, são textos repletos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os quais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descrevem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apresentam imagens a partir das percepções sensoriais do locutor (emissor).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Diário e Relato (viagens, históricos, etc.);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Currículo;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Lista de compras;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Cardápio;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Anúncio de classificados.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2654CC9-2324-455E-8A82-E7859ECFC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958" y="0"/>
            <a:ext cx="4381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913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8" y="0"/>
            <a:ext cx="6533004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e Tipos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1" y="631193"/>
            <a:ext cx="6455884" cy="518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Podemos afirmar que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tipologia textual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 relacionada com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um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apresenta-se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é caracterizada pela presença de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certos traços linguísticos predominantes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gênero textual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funções sociais específicas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são pressentidas e vivenciadas pelos usuários da língua.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CBBD5AF-E244-43F8-B5D0-42B95BCDB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475" y="-1"/>
            <a:ext cx="535052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087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 Argumentativos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Os textos argumentativos são aqueles encarregados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assunto por meio de argumentações. São marcados pela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defesa de um ponto de vista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ao mesmo tempo que tentam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persuadir o leitor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Sua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textual é dividida em três partes: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tese (apresentação),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antítese (desenvolvimento),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nova tese (conclusão).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editorial jornalístico; resenha; artigo de opinião; ensaio; monografia, dissertação de mestrado e tese de doutorado.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4DAD04B-2B9C-429F-9DF0-A682A3C51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52" y="0"/>
            <a:ext cx="41638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78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 Expositivos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556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Os textos expositivos possuem a função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 determinada ideia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 necessariamente buscar persuadir, por meio de recursos como: definição, conceituação, informação, descrição e comparação.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Artigo de divulgação científica;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Palestras;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Conferências;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Entrevistas.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17EEB2B-EEE6-4EA6-B320-FBE41C1C0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771" y="0"/>
            <a:ext cx="4323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508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 Injuntivos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 texto injuntivo, também chamado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instrucional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 aquele que indica uma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modo que o locutor (emissor) objetiva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interlocutor (receptor). Por isso, geralmente apresenta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verbos no imperativo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Propaganda;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Receita culinária;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Bula de remédio;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Manual de instruções;</a:t>
            </a:r>
          </a:p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Regulamento.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D4351E7-65B2-4E7D-885E-5EBAD3807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123" y="0"/>
            <a:ext cx="40917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4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498990"/>
            <a:ext cx="7810959" cy="647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 noção de gênero textual refere-se ao texto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materializado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inserido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situações comunicativas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situadas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contextos socio-históricos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Os gêneros são norteados por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acordos sociais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reconhecidos por serem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convencionadas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produzidas em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condições específicas de comunicação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Eles contribuem para organizar as atividades comunicativas em uma sociedade. Ex.: convite.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D83A2FD-C74A-4F1B-9440-9AA66FEFA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319" y="-1"/>
            <a:ext cx="414768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4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498990"/>
            <a:ext cx="7480453" cy="647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Por serem construtos sociais, os gêneros textuais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transformações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sociedade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sendo considerados formas dinâmicas que se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evoluem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 tempo, de modo que, frequentemente, surgem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novos gêneros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enquanto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outros deixam de existir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são substituídos por novas formas.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Ex.: cartas, em certa medida, foram substituídas por e-mails. Diários foram trocados por blogs ou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vlogs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C06A2CD-0F6B-4EDE-A3E3-654750968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597" y="0"/>
            <a:ext cx="44534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8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1-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Aspecto temático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não se trata exatamente do assunto do texto, mas 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de informação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costuma ser transmitida por intermédio de determinado gênero. Por isso, há 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vínculo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conteúdo temático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 ou função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sociocomunicativa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corresponde ao propósito com que um gênero é produzido e veiculado.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Por exemplo: o gênero currículo profissional tem o propósito comunicativo atrelado à busca por um emprego; portanto, deve conter necessariamente informações referentes à formação e às experiências profissionais do candidato.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B783CFD-1537-4480-8D7B-6B2B9ECFE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821" y="0"/>
            <a:ext cx="42041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54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556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2-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Aspectos Estruturais e Linguísticos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envolve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do gênero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está relacionada à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de informações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obrigatórias ou não – e ao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modo como elas são dispostas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texto. Também envolve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formato visual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texto até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textual predominante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nele.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Exemplos de gêneros em que a estrutura é relevante são: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 poema, por ser escrito em versos;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a carta, que apresenta local, data, assinatura etc.;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o texto teatral, que é desenvolvido em forma de diálogos.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E39F4FC-6047-44E0-A759-199EF056A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725" y="0"/>
            <a:ext cx="40982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4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8" y="0"/>
            <a:ext cx="7502488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425369" cy="556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2-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Aspectos Estruturais e Linguísticos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modalidade de linguagem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utilizada também é relevante para a configuração de um gênero textual, podendo ser: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conversação, debate, palestra etc.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escrita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romance, ofício, certificado etc.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fotografia, pintura etc.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multissemiótica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(com linguagem mista): tirinha, charge, anúncio publicitário etc. 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30DFF6F-9353-4664-B832-D50725557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824" y="-1"/>
            <a:ext cx="446917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4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9" y="0"/>
            <a:ext cx="7965195" cy="63119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7810959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2-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Aspectos Estruturais e Linguísticos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relação ao texto verbal, 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presentes em sua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superfície linguística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também são importantes para a configuração do gênero textual. Por isso, conteúdos linguísticos transmitem informações fundamentais na análise de um gênero. Veja os exemplos: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modo verbal;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modalização da linguagem;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estratégias argumentativas; 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variação linguística.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6479D-18C1-43D9-8B4C-380FF2151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381" y="0"/>
            <a:ext cx="41056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4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EE55A-FC6C-4923-9E85-B5AC30522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7118" y="0"/>
            <a:ext cx="6720290" cy="63119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Caracterizar Gêneros Textuais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441E21-8F82-4B98-A3FA-C8502C69E38B}"/>
              </a:ext>
            </a:extLst>
          </p:cNvPr>
          <p:cNvSpPr txBox="1"/>
          <p:nvPr/>
        </p:nvSpPr>
        <p:spPr>
          <a:xfrm>
            <a:off x="0" y="631193"/>
            <a:ext cx="6444867" cy="445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É importante observar: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▪ 2-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Aspectos Estruturais e Linguísticos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no que diz respeito à linguagem, é importante observar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relação entre o gênero e o grau de formalidade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empregado no uso da língua. Nesse caso, entende-se que esse aspecto pode ter influência do contexto social ou do propósito comunicativo de quem escreveu o texto.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A6A5BEB-D4B6-49EA-8D89-F6EC1B5F7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290" y="2754"/>
            <a:ext cx="5471710" cy="685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260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1700</Words>
  <Application>Microsoft Office PowerPoint</Application>
  <PresentationFormat>Widescreen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Tema do Office</vt:lpstr>
      <vt:lpstr>Gêneros Textuais</vt:lpstr>
      <vt:lpstr>Gêneros e Tipos Textuais</vt:lpstr>
      <vt:lpstr>Gêneros Textuais</vt:lpstr>
      <vt:lpstr>Gêneros Textuais</vt:lpstr>
      <vt:lpstr>Como Caracterizar Gêneros Textuais</vt:lpstr>
      <vt:lpstr>Como Caracterizar Gêneros Textuais</vt:lpstr>
      <vt:lpstr>Como Caracterizar Gêneros Textuais</vt:lpstr>
      <vt:lpstr>Como Caracterizar Gêneros Textuais</vt:lpstr>
      <vt:lpstr>Como Caracterizar Gêneros Textuais</vt:lpstr>
      <vt:lpstr>Como Caracterizar Gêneros Textuais</vt:lpstr>
      <vt:lpstr>Como Caracterizar Gêneros Textuais</vt:lpstr>
      <vt:lpstr>Como Caracterizar Gêneros Textuais</vt:lpstr>
      <vt:lpstr>Como Caracterizar Gêneros Textuais</vt:lpstr>
      <vt:lpstr>Intergenericidade</vt:lpstr>
      <vt:lpstr>Intergenericidade</vt:lpstr>
      <vt:lpstr>Domínios discursivos</vt:lpstr>
      <vt:lpstr>Domínios discursivos</vt:lpstr>
      <vt:lpstr>Gêneros Textuais Narrativos</vt:lpstr>
      <vt:lpstr>Gêneros Textuais Descritivos</vt:lpstr>
      <vt:lpstr>Gêneros Textuais Argumentativos</vt:lpstr>
      <vt:lpstr>Gêneros Textuais Expositivos</vt:lpstr>
      <vt:lpstr>Gêneros Textuais Injuntivos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Gêneros Textuais</dc:title>
  <dc:creator>ARTHUR VINÍCIUS FEITOSA FURTADO</dc:creator>
  <cp:lastModifiedBy>ARTHUR VINÍCIUS FEITOSA FURTADO</cp:lastModifiedBy>
  <cp:revision>22</cp:revision>
  <dcterms:created xsi:type="dcterms:W3CDTF">2025-06-11T12:46:20Z</dcterms:created>
  <dcterms:modified xsi:type="dcterms:W3CDTF">2025-06-16T21:04:28Z</dcterms:modified>
</cp:coreProperties>
</file>