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2"/>
  </p:notesMasterIdLst>
  <p:sldIdLst>
    <p:sldId id="284" r:id="rId2"/>
    <p:sldId id="332" r:id="rId3"/>
    <p:sldId id="333" r:id="rId4"/>
    <p:sldId id="334" r:id="rId5"/>
    <p:sldId id="343" r:id="rId6"/>
    <p:sldId id="344" r:id="rId7"/>
    <p:sldId id="345" r:id="rId8"/>
    <p:sldId id="346" r:id="rId9"/>
    <p:sldId id="347" r:id="rId10"/>
    <p:sldId id="348" r:id="rId11"/>
    <p:sldId id="349" r:id="rId12"/>
    <p:sldId id="350" r:id="rId13"/>
    <p:sldId id="330" r:id="rId14"/>
    <p:sldId id="285" r:id="rId15"/>
    <p:sldId id="286" r:id="rId16"/>
    <p:sldId id="287" r:id="rId17"/>
    <p:sldId id="288" r:id="rId18"/>
    <p:sldId id="289" r:id="rId19"/>
    <p:sldId id="351" r:id="rId20"/>
    <p:sldId id="352" r:id="rId21"/>
    <p:sldId id="353" r:id="rId22"/>
    <p:sldId id="354" r:id="rId23"/>
    <p:sldId id="355" r:id="rId24"/>
    <p:sldId id="290" r:id="rId25"/>
    <p:sldId id="291" r:id="rId26"/>
    <p:sldId id="292" r:id="rId27"/>
    <p:sldId id="293" r:id="rId28"/>
    <p:sldId id="294" r:id="rId29"/>
    <p:sldId id="295" r:id="rId30"/>
    <p:sldId id="299" r:id="rId31"/>
    <p:sldId id="296" r:id="rId32"/>
    <p:sldId id="297" r:id="rId33"/>
    <p:sldId id="298" r:id="rId34"/>
    <p:sldId id="301" r:id="rId35"/>
    <p:sldId id="300" r:id="rId36"/>
    <p:sldId id="302" r:id="rId37"/>
    <p:sldId id="303" r:id="rId38"/>
    <p:sldId id="304" r:id="rId39"/>
    <p:sldId id="305" r:id="rId40"/>
    <p:sldId id="306" r:id="rId41"/>
    <p:sldId id="307" r:id="rId42"/>
    <p:sldId id="308" r:id="rId43"/>
    <p:sldId id="309" r:id="rId44"/>
    <p:sldId id="323" r:id="rId45"/>
    <p:sldId id="324" r:id="rId46"/>
    <p:sldId id="325" r:id="rId47"/>
    <p:sldId id="326" r:id="rId48"/>
    <p:sldId id="327" r:id="rId49"/>
    <p:sldId id="328" r:id="rId50"/>
    <p:sldId id="329" r:id="rId5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543" autoAdjust="0"/>
    <p:restoredTop sz="94384" autoAdjust="0"/>
  </p:normalViewPr>
  <p:slideViewPr>
    <p:cSldViewPr>
      <p:cViewPr>
        <p:scale>
          <a:sx n="57" d="100"/>
          <a:sy n="57" d="100"/>
        </p:scale>
        <p:origin x="1134"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37EB77-DAAD-4E08-9096-4B45D159C381}" type="datetimeFigureOut">
              <a:rPr lang="pt-BR" smtClean="0"/>
              <a:t>20/09/2020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C3753-FAA3-4AB4-BCCD-194FAD0F3204}" type="slidenum">
              <a:rPr lang="pt-BR" smtClean="0"/>
              <a:t>‹nº›</a:t>
            </a:fld>
            <a:endParaRPr lang="pt-BR"/>
          </a:p>
        </p:txBody>
      </p:sp>
    </p:spTree>
    <p:extLst>
      <p:ext uri="{BB962C8B-B14F-4D97-AF65-F5344CB8AC3E}">
        <p14:creationId xmlns:p14="http://schemas.microsoft.com/office/powerpoint/2010/main" val="33761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FDC3753-FAA3-4AB4-BCCD-194FAD0F3204}" type="slidenum">
              <a:rPr lang="pt-BR" smtClean="0"/>
              <a:t>27</a:t>
            </a:fld>
            <a:endParaRPr lang="pt-BR"/>
          </a:p>
        </p:txBody>
      </p:sp>
    </p:spTree>
    <p:extLst>
      <p:ext uri="{BB962C8B-B14F-4D97-AF65-F5344CB8AC3E}">
        <p14:creationId xmlns:p14="http://schemas.microsoft.com/office/powerpoint/2010/main" val="83947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FDC3753-FAA3-4AB4-BCCD-194FAD0F3204}" type="slidenum">
              <a:rPr lang="pt-BR" smtClean="0"/>
              <a:t>28</a:t>
            </a:fld>
            <a:endParaRPr lang="pt-BR"/>
          </a:p>
        </p:txBody>
      </p:sp>
    </p:spTree>
    <p:extLst>
      <p:ext uri="{BB962C8B-B14F-4D97-AF65-F5344CB8AC3E}">
        <p14:creationId xmlns:p14="http://schemas.microsoft.com/office/powerpoint/2010/main" val="148144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FDC3753-FAA3-4AB4-BCCD-194FAD0F3204}" type="slidenum">
              <a:rPr lang="pt-BR" smtClean="0"/>
              <a:t>29</a:t>
            </a:fld>
            <a:endParaRPr lang="pt-BR"/>
          </a:p>
        </p:txBody>
      </p:sp>
    </p:spTree>
    <p:extLst>
      <p:ext uri="{BB962C8B-B14F-4D97-AF65-F5344CB8AC3E}">
        <p14:creationId xmlns:p14="http://schemas.microsoft.com/office/powerpoint/2010/main" val="148144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FDC3753-FAA3-4AB4-BCCD-194FAD0F3204}" type="slidenum">
              <a:rPr lang="pt-BR" smtClean="0"/>
              <a:t>30</a:t>
            </a:fld>
            <a:endParaRPr lang="pt-BR"/>
          </a:p>
        </p:txBody>
      </p:sp>
    </p:spTree>
    <p:extLst>
      <p:ext uri="{BB962C8B-B14F-4D97-AF65-F5344CB8AC3E}">
        <p14:creationId xmlns:p14="http://schemas.microsoft.com/office/powerpoint/2010/main" val="148144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9FDC3753-FAA3-4AB4-BCCD-194FAD0F3204}" type="slidenum">
              <a:rPr lang="pt-BR" smtClean="0"/>
              <a:t>31</a:t>
            </a:fld>
            <a:endParaRPr lang="pt-BR"/>
          </a:p>
        </p:txBody>
      </p:sp>
    </p:spTree>
    <p:extLst>
      <p:ext uri="{BB962C8B-B14F-4D97-AF65-F5344CB8AC3E}">
        <p14:creationId xmlns:p14="http://schemas.microsoft.com/office/powerpoint/2010/main" val="1481443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6" name="Title 15"/>
          <p:cNvSpPr>
            <a:spLocks noGrp="1"/>
          </p:cNvSpPr>
          <p:nvPr>
            <p:ph type="title"/>
          </p:nvPr>
        </p:nvSpPr>
        <p:spPr>
          <a:xfrm>
            <a:off x="2438400" y="1447800"/>
            <a:ext cx="3962400" cy="2133600"/>
          </a:xfrm>
        </p:spPr>
        <p:txBody>
          <a:bodyPr anchor="b"/>
          <a:lstStyle/>
          <a:p>
            <a:r>
              <a:rPr lang="pt-BR" smtClean="0"/>
              <a:t>Clique para editar o título mestre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F55C37BC-F7EF-4FCA-95D1-3EAB8FB39F09}" type="datetimeFigureOut">
              <a:rPr lang="pt-BR" smtClean="0"/>
              <a:t>20/09/2020</a:t>
            </a:fld>
            <a:endParaRPr lang="pt-B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36489ACE-1011-4F39-B72A-F5D0FACCB097}" type="slidenum">
              <a:rPr lang="pt-BR" smtClean="0"/>
              <a:t>‹nº›</a:t>
            </a:fld>
            <a:endParaRPr lang="pt-BR"/>
          </a:p>
        </p:txBody>
      </p:sp>
      <p:sp>
        <p:nvSpPr>
          <p:cNvPr id="15" name="Footer Placeholder 14"/>
          <p:cNvSpPr>
            <a:spLocks noGrp="1"/>
          </p:cNvSpPr>
          <p:nvPr>
            <p:ph type="ftr" sz="quarter" idx="12"/>
          </p:nvPr>
        </p:nvSpPr>
        <p:spPr>
          <a:xfrm>
            <a:off x="3581400" y="6296248"/>
            <a:ext cx="2820987" cy="152400"/>
          </a:xfrm>
        </p:spPr>
        <p:txBody>
          <a:bodyPr/>
          <a:lstStyle/>
          <a:p>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Date Placeholder 12"/>
          <p:cNvSpPr>
            <a:spLocks noGrp="1"/>
          </p:cNvSpPr>
          <p:nvPr>
            <p:ph type="dt" sz="half" idx="10"/>
          </p:nvPr>
        </p:nvSpPr>
        <p:spPr/>
        <p:txBody>
          <a:bodyPr/>
          <a:lstStyle/>
          <a:p>
            <a:fld id="{F55C37BC-F7EF-4FCA-95D1-3EAB8FB39F09}" type="datetimeFigureOut">
              <a:rPr lang="pt-BR" smtClean="0"/>
              <a:t>20/09/2020</a:t>
            </a:fld>
            <a:endParaRPr lang="pt-BR"/>
          </a:p>
        </p:txBody>
      </p:sp>
      <p:sp>
        <p:nvSpPr>
          <p:cNvPr id="14" name="Slide Number Placeholder 13"/>
          <p:cNvSpPr>
            <a:spLocks noGrp="1"/>
          </p:cNvSpPr>
          <p:nvPr>
            <p:ph type="sldNum" sz="quarter" idx="11"/>
          </p:nvPr>
        </p:nvSpPr>
        <p:spPr/>
        <p:txBody>
          <a:bodyPr/>
          <a:lstStyle/>
          <a:p>
            <a:fld id="{36489ACE-1011-4F39-B72A-F5D0FACCB097}" type="slidenum">
              <a:rPr lang="pt-BR" smtClean="0"/>
              <a:t>‹nº›</a:t>
            </a:fld>
            <a:endParaRPr lang="pt-BR"/>
          </a:p>
        </p:txBody>
      </p:sp>
      <p:sp>
        <p:nvSpPr>
          <p:cNvPr id="15" name="Footer Placeholder 14"/>
          <p:cNvSpPr>
            <a:spLocks noGrp="1"/>
          </p:cNvSpPr>
          <p:nvPr>
            <p:ph type="ftr" sz="quarter" idx="12"/>
          </p:nvPr>
        </p:nvSpPr>
        <p:spPr/>
        <p:txBody>
          <a:bodyPr/>
          <a:lstStyle/>
          <a:p>
            <a:endParaRPr lang="pt-B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Date Placeholder 12"/>
          <p:cNvSpPr>
            <a:spLocks noGrp="1"/>
          </p:cNvSpPr>
          <p:nvPr>
            <p:ph type="dt" sz="half" idx="10"/>
          </p:nvPr>
        </p:nvSpPr>
        <p:spPr/>
        <p:txBody>
          <a:bodyPr/>
          <a:lstStyle/>
          <a:p>
            <a:fld id="{F55C37BC-F7EF-4FCA-95D1-3EAB8FB39F09}" type="datetimeFigureOut">
              <a:rPr lang="pt-BR" smtClean="0"/>
              <a:t>20/09/2020</a:t>
            </a:fld>
            <a:endParaRPr lang="pt-BR"/>
          </a:p>
        </p:txBody>
      </p:sp>
      <p:sp>
        <p:nvSpPr>
          <p:cNvPr id="14" name="Slide Number Placeholder 13"/>
          <p:cNvSpPr>
            <a:spLocks noGrp="1"/>
          </p:cNvSpPr>
          <p:nvPr>
            <p:ph type="sldNum" sz="quarter" idx="11"/>
          </p:nvPr>
        </p:nvSpPr>
        <p:spPr/>
        <p:txBody>
          <a:bodyPr/>
          <a:lstStyle/>
          <a:p>
            <a:fld id="{36489ACE-1011-4F39-B72A-F5D0FACCB097}" type="slidenum">
              <a:rPr lang="pt-BR" smtClean="0"/>
              <a:t>‹nº›</a:t>
            </a:fld>
            <a:endParaRPr lang="pt-BR"/>
          </a:p>
        </p:txBody>
      </p:sp>
      <p:sp>
        <p:nvSpPr>
          <p:cNvPr id="15" name="Footer Placeholder 14"/>
          <p:cNvSpPr>
            <a:spLocks noGrp="1"/>
          </p:cNvSpPr>
          <p:nvPr>
            <p:ph type="ftr" sz="quarter" idx="12"/>
          </p:nvPr>
        </p:nvSpPr>
        <p:spPr/>
        <p:txBody>
          <a:bodyPr/>
          <a:lstStyle/>
          <a:p>
            <a:endParaRPr lang="pt-B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6" name="Title 15"/>
          <p:cNvSpPr>
            <a:spLocks noGrp="1"/>
          </p:cNvSpPr>
          <p:nvPr>
            <p:ph type="title"/>
          </p:nvPr>
        </p:nvSpPr>
        <p:spPr/>
        <p:txBody>
          <a:bodyPr/>
          <a:lstStyle/>
          <a:p>
            <a:r>
              <a:rPr lang="pt-BR" smtClean="0"/>
              <a:t>Clique para editar o título mestre</a:t>
            </a:r>
            <a:endParaRPr lang="en-US"/>
          </a:p>
        </p:txBody>
      </p:sp>
      <p:sp>
        <p:nvSpPr>
          <p:cNvPr id="10" name="Date Placeholder 9"/>
          <p:cNvSpPr>
            <a:spLocks noGrp="1"/>
          </p:cNvSpPr>
          <p:nvPr>
            <p:ph type="dt" sz="half" idx="10"/>
          </p:nvPr>
        </p:nvSpPr>
        <p:spPr/>
        <p:txBody>
          <a:bodyPr/>
          <a:lstStyle/>
          <a:p>
            <a:fld id="{F55C37BC-F7EF-4FCA-95D1-3EAB8FB39F09}" type="datetimeFigureOut">
              <a:rPr lang="pt-BR" smtClean="0"/>
              <a:t>20/09/2020</a:t>
            </a:fld>
            <a:endParaRPr lang="pt-BR"/>
          </a:p>
        </p:txBody>
      </p:sp>
      <p:sp>
        <p:nvSpPr>
          <p:cNvPr id="11" name="Slide Number Placeholder 10"/>
          <p:cNvSpPr>
            <a:spLocks noGrp="1"/>
          </p:cNvSpPr>
          <p:nvPr>
            <p:ph type="sldNum" sz="quarter" idx="11"/>
          </p:nvPr>
        </p:nvSpPr>
        <p:spPr/>
        <p:txBody>
          <a:bodyPr/>
          <a:lstStyle/>
          <a:p>
            <a:fld id="{36489ACE-1011-4F39-B72A-F5D0FACCB097}" type="slidenum">
              <a:rPr lang="pt-BR" smtClean="0"/>
              <a:t>‹nº›</a:t>
            </a:fld>
            <a:endParaRPr lang="pt-BR"/>
          </a:p>
        </p:txBody>
      </p:sp>
      <p:sp>
        <p:nvSpPr>
          <p:cNvPr id="12" name="Footer Placeholder 11"/>
          <p:cNvSpPr>
            <a:spLocks noGrp="1"/>
          </p:cNvSpPr>
          <p:nvPr>
            <p:ph type="ftr" sz="quarter" idx="12"/>
          </p:nvPr>
        </p:nvSpPr>
        <p:spPr/>
        <p:txBody>
          <a:bodyPr/>
          <a:lstStyle/>
          <a:p>
            <a:endParaRPr lang="pt-B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55C37BC-F7EF-4FCA-95D1-3EAB8FB39F09}" type="datetimeFigureOut">
              <a:rPr lang="pt-BR" smtClean="0"/>
              <a:t>20/09/2020</a:t>
            </a:fld>
            <a:endParaRPr lang="pt-BR"/>
          </a:p>
        </p:txBody>
      </p:sp>
      <p:sp>
        <p:nvSpPr>
          <p:cNvPr id="13" name="Slide Number Placeholder 12"/>
          <p:cNvSpPr>
            <a:spLocks noGrp="1"/>
          </p:cNvSpPr>
          <p:nvPr>
            <p:ph type="sldNum" sz="quarter" idx="11"/>
          </p:nvPr>
        </p:nvSpPr>
        <p:spPr>
          <a:xfrm>
            <a:off x="4116388" y="6400800"/>
            <a:ext cx="533400" cy="152400"/>
          </a:xfrm>
        </p:spPr>
        <p:txBody>
          <a:bodyPr/>
          <a:lstStyle/>
          <a:p>
            <a:fld id="{36489ACE-1011-4F39-B72A-F5D0FACCB097}" type="slidenum">
              <a:rPr lang="pt-BR" smtClean="0"/>
              <a:t>‹nº›</a:t>
            </a:fld>
            <a:endParaRPr lang="pt-BR"/>
          </a:p>
        </p:txBody>
      </p:sp>
      <p:sp>
        <p:nvSpPr>
          <p:cNvPr id="14" name="Footer Placeholder 13"/>
          <p:cNvSpPr>
            <a:spLocks noGrp="1"/>
          </p:cNvSpPr>
          <p:nvPr>
            <p:ph type="ftr" sz="quarter" idx="12"/>
          </p:nvPr>
        </p:nvSpPr>
        <p:spPr>
          <a:xfrm>
            <a:off x="838200" y="6296248"/>
            <a:ext cx="2820987" cy="152400"/>
          </a:xfrm>
        </p:spPr>
        <p:txBody>
          <a:bodyPr/>
          <a:lstStyle/>
          <a:p>
            <a:endParaRPr lang="pt-BR"/>
          </a:p>
        </p:txBody>
      </p:sp>
      <p:sp>
        <p:nvSpPr>
          <p:cNvPr id="15" name="Title 14"/>
          <p:cNvSpPr>
            <a:spLocks noGrp="1"/>
          </p:cNvSpPr>
          <p:nvPr>
            <p:ph type="title"/>
          </p:nvPr>
        </p:nvSpPr>
        <p:spPr>
          <a:xfrm>
            <a:off x="457200" y="1828800"/>
            <a:ext cx="3200400" cy="1752600"/>
          </a:xfrm>
        </p:spPr>
        <p:txBody>
          <a:bodyPr anchor="b"/>
          <a:lstStyle/>
          <a:p>
            <a:r>
              <a:rPr lang="pt-BR" smtClean="0"/>
              <a:t>Clique para editar o título mestre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pt-BR" smtClean="0"/>
              <a:t>Clique para editar o texto mestre</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1" name="Title 1"/>
          <p:cNvSpPr>
            <a:spLocks noGrp="1"/>
          </p:cNvSpPr>
          <p:nvPr>
            <p:ph type="title"/>
          </p:nvPr>
        </p:nvSpPr>
        <p:spPr>
          <a:xfrm>
            <a:off x="4876800" y="457200"/>
            <a:ext cx="2819400" cy="5714999"/>
          </a:xfrm>
        </p:spPr>
        <p:txBody>
          <a:bodyPr/>
          <a:lstStyle/>
          <a:p>
            <a:r>
              <a:rPr lang="pt-BR" smtClean="0"/>
              <a:t>Clique para editar o título mestre</a:t>
            </a:r>
            <a:endParaRPr lang="en-US"/>
          </a:p>
        </p:txBody>
      </p:sp>
      <p:sp>
        <p:nvSpPr>
          <p:cNvPr id="9" name="Date Placeholder 8"/>
          <p:cNvSpPr>
            <a:spLocks noGrp="1"/>
          </p:cNvSpPr>
          <p:nvPr>
            <p:ph type="dt" sz="half" idx="10"/>
          </p:nvPr>
        </p:nvSpPr>
        <p:spPr/>
        <p:txBody>
          <a:bodyPr/>
          <a:lstStyle/>
          <a:p>
            <a:fld id="{F55C37BC-F7EF-4FCA-95D1-3EAB8FB39F09}" type="datetimeFigureOut">
              <a:rPr lang="pt-BR" smtClean="0"/>
              <a:t>20/09/2020</a:t>
            </a:fld>
            <a:endParaRPr lang="pt-BR"/>
          </a:p>
        </p:txBody>
      </p:sp>
      <p:sp>
        <p:nvSpPr>
          <p:cNvPr id="13" name="Slide Number Placeholder 12"/>
          <p:cNvSpPr>
            <a:spLocks noGrp="1"/>
          </p:cNvSpPr>
          <p:nvPr>
            <p:ph type="sldNum" sz="quarter" idx="11"/>
          </p:nvPr>
        </p:nvSpPr>
        <p:spPr/>
        <p:txBody>
          <a:bodyPr/>
          <a:lstStyle/>
          <a:p>
            <a:fld id="{36489ACE-1011-4F39-B72A-F5D0FACCB097}" type="slidenum">
              <a:rPr lang="pt-BR" smtClean="0"/>
              <a:t>‹nº›</a:t>
            </a:fld>
            <a:endParaRPr lang="pt-BR"/>
          </a:p>
        </p:txBody>
      </p:sp>
      <p:sp>
        <p:nvSpPr>
          <p:cNvPr id="14" name="Footer Placeholder 13"/>
          <p:cNvSpPr>
            <a:spLocks noGrp="1"/>
          </p:cNvSpPr>
          <p:nvPr>
            <p:ph type="ftr" sz="quarter" idx="12"/>
          </p:nvPr>
        </p:nvSpPr>
        <p:spPr/>
        <p:txBody>
          <a:bodyPr/>
          <a:lstStyle/>
          <a:p>
            <a:endParaRPr lang="pt-B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11" name="Title 1"/>
          <p:cNvSpPr>
            <a:spLocks noGrp="1"/>
          </p:cNvSpPr>
          <p:nvPr>
            <p:ph type="title"/>
          </p:nvPr>
        </p:nvSpPr>
        <p:spPr>
          <a:xfrm>
            <a:off x="4876800" y="457200"/>
            <a:ext cx="2819400" cy="5714999"/>
          </a:xfrm>
        </p:spPr>
        <p:txBody>
          <a:bodyPr/>
          <a:lstStyle/>
          <a:p>
            <a:r>
              <a:rPr lang="pt-BR" smtClean="0"/>
              <a:t>Clique para editar o título mestre</a:t>
            </a:r>
            <a:endParaRPr lang="en-US"/>
          </a:p>
        </p:txBody>
      </p:sp>
      <p:sp>
        <p:nvSpPr>
          <p:cNvPr id="12" name="Date Placeholder 11"/>
          <p:cNvSpPr>
            <a:spLocks noGrp="1"/>
          </p:cNvSpPr>
          <p:nvPr>
            <p:ph type="dt" sz="half" idx="10"/>
          </p:nvPr>
        </p:nvSpPr>
        <p:spPr/>
        <p:txBody>
          <a:bodyPr/>
          <a:lstStyle/>
          <a:p>
            <a:fld id="{F55C37BC-F7EF-4FCA-95D1-3EAB8FB39F09}" type="datetimeFigureOut">
              <a:rPr lang="pt-BR" smtClean="0"/>
              <a:t>20/09/2020</a:t>
            </a:fld>
            <a:endParaRPr lang="pt-BR"/>
          </a:p>
        </p:txBody>
      </p:sp>
      <p:sp>
        <p:nvSpPr>
          <p:cNvPr id="14" name="Slide Number Placeholder 13"/>
          <p:cNvSpPr>
            <a:spLocks noGrp="1"/>
          </p:cNvSpPr>
          <p:nvPr>
            <p:ph type="sldNum" sz="quarter" idx="11"/>
          </p:nvPr>
        </p:nvSpPr>
        <p:spPr/>
        <p:txBody>
          <a:bodyPr/>
          <a:lstStyle/>
          <a:p>
            <a:fld id="{36489ACE-1011-4F39-B72A-F5D0FACCB097}" type="slidenum">
              <a:rPr lang="pt-BR" smtClean="0"/>
              <a:t>‹nº›</a:t>
            </a:fld>
            <a:endParaRPr lang="pt-BR"/>
          </a:p>
        </p:txBody>
      </p:sp>
      <p:sp>
        <p:nvSpPr>
          <p:cNvPr id="16" name="Footer Placeholder 15"/>
          <p:cNvSpPr>
            <a:spLocks noGrp="1"/>
          </p:cNvSpPr>
          <p:nvPr>
            <p:ph type="ftr" sz="quarter" idx="12"/>
          </p:nvPr>
        </p:nvSpPr>
        <p:spPr/>
        <p:txBody>
          <a:bodyPr/>
          <a:lstStyle/>
          <a:p>
            <a:endParaRPr lang="pt-B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pt-BR" smtClean="0"/>
              <a:t>Clique para editar o título mestre</a:t>
            </a:r>
            <a:endParaRPr lang="en-US" dirty="0"/>
          </a:p>
        </p:txBody>
      </p:sp>
      <p:sp>
        <p:nvSpPr>
          <p:cNvPr id="9" name="Date Placeholder 8"/>
          <p:cNvSpPr>
            <a:spLocks noGrp="1"/>
          </p:cNvSpPr>
          <p:nvPr>
            <p:ph type="dt" sz="half" idx="10"/>
          </p:nvPr>
        </p:nvSpPr>
        <p:spPr/>
        <p:txBody>
          <a:bodyPr/>
          <a:lstStyle/>
          <a:p>
            <a:fld id="{F55C37BC-F7EF-4FCA-95D1-3EAB8FB39F09}" type="datetimeFigureOut">
              <a:rPr lang="pt-BR" smtClean="0"/>
              <a:t>20/09/2020</a:t>
            </a:fld>
            <a:endParaRPr lang="pt-BR"/>
          </a:p>
        </p:txBody>
      </p:sp>
      <p:sp>
        <p:nvSpPr>
          <p:cNvPr id="10" name="Slide Number Placeholder 9"/>
          <p:cNvSpPr>
            <a:spLocks noGrp="1"/>
          </p:cNvSpPr>
          <p:nvPr>
            <p:ph type="sldNum" sz="quarter" idx="11"/>
          </p:nvPr>
        </p:nvSpPr>
        <p:spPr/>
        <p:txBody>
          <a:bodyPr/>
          <a:lstStyle/>
          <a:p>
            <a:fld id="{36489ACE-1011-4F39-B72A-F5D0FACCB097}" type="slidenum">
              <a:rPr lang="pt-BR" smtClean="0"/>
              <a:t>‹nº›</a:t>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55C37BC-F7EF-4FCA-95D1-3EAB8FB39F09}" type="datetimeFigureOut">
              <a:rPr lang="pt-BR" smtClean="0"/>
              <a:t>20/09/2020</a:t>
            </a:fld>
            <a:endParaRPr lang="pt-BR"/>
          </a:p>
        </p:txBody>
      </p:sp>
      <p:sp>
        <p:nvSpPr>
          <p:cNvPr id="9" name="Slide Number Placeholder 8"/>
          <p:cNvSpPr>
            <a:spLocks noGrp="1"/>
          </p:cNvSpPr>
          <p:nvPr>
            <p:ph type="sldNum" sz="quarter" idx="11"/>
          </p:nvPr>
        </p:nvSpPr>
        <p:spPr/>
        <p:txBody>
          <a:bodyPr/>
          <a:lstStyle/>
          <a:p>
            <a:fld id="{36489ACE-1011-4F39-B72A-F5D0FACCB097}" type="slidenum">
              <a:rPr lang="pt-BR" smtClean="0"/>
              <a:t>‹nº›</a:t>
            </a:fld>
            <a:endParaRPr lang="pt-BR"/>
          </a:p>
        </p:txBody>
      </p:sp>
      <p:sp>
        <p:nvSpPr>
          <p:cNvPr id="10" name="Footer Placeholder 9"/>
          <p:cNvSpPr>
            <a:spLocks noGrp="1"/>
          </p:cNvSpPr>
          <p:nvPr>
            <p:ph type="ftr" sz="quarter" idx="12"/>
          </p:nvPr>
        </p:nvSpPr>
        <p:spPr/>
        <p:txBody>
          <a:bodyPr/>
          <a:lstStyle/>
          <a:p>
            <a:endParaRPr lang="pt-B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pt-BR" smtClean="0"/>
              <a:t>Clique para editar o título mestre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5" name="Date Placeholder 14"/>
          <p:cNvSpPr>
            <a:spLocks noGrp="1"/>
          </p:cNvSpPr>
          <p:nvPr>
            <p:ph type="dt" sz="half" idx="10"/>
          </p:nvPr>
        </p:nvSpPr>
        <p:spPr/>
        <p:txBody>
          <a:bodyPr/>
          <a:lstStyle/>
          <a:p>
            <a:fld id="{F55C37BC-F7EF-4FCA-95D1-3EAB8FB39F09}" type="datetimeFigureOut">
              <a:rPr lang="pt-BR" smtClean="0"/>
              <a:t>20/09/2020</a:t>
            </a:fld>
            <a:endParaRPr lang="pt-BR"/>
          </a:p>
        </p:txBody>
      </p:sp>
      <p:sp>
        <p:nvSpPr>
          <p:cNvPr id="16" name="Slide Number Placeholder 15"/>
          <p:cNvSpPr>
            <a:spLocks noGrp="1"/>
          </p:cNvSpPr>
          <p:nvPr>
            <p:ph type="sldNum" sz="quarter" idx="11"/>
          </p:nvPr>
        </p:nvSpPr>
        <p:spPr/>
        <p:txBody>
          <a:bodyPr/>
          <a:lstStyle/>
          <a:p>
            <a:fld id="{36489ACE-1011-4F39-B72A-F5D0FACCB097}" type="slidenum">
              <a:rPr lang="pt-BR" smtClean="0"/>
              <a:t>‹nº›</a:t>
            </a:fld>
            <a:endParaRPr lang="pt-BR"/>
          </a:p>
        </p:txBody>
      </p:sp>
      <p:sp>
        <p:nvSpPr>
          <p:cNvPr id="17" name="Footer Placeholder 16"/>
          <p:cNvSpPr>
            <a:spLocks noGrp="1"/>
          </p:cNvSpPr>
          <p:nvPr>
            <p:ph type="ftr" sz="quarter" idx="12"/>
          </p:nvPr>
        </p:nvSpPr>
        <p:spPr/>
        <p:txBody>
          <a:bodyPr/>
          <a:lstStyle/>
          <a:p>
            <a:endParaRPr lang="pt-B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pt-BR" smtClean="0"/>
              <a:t>Clique para editar o título mestre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6" name="Date Placeholder 15"/>
          <p:cNvSpPr>
            <a:spLocks noGrp="1"/>
          </p:cNvSpPr>
          <p:nvPr>
            <p:ph type="dt" sz="half" idx="10"/>
          </p:nvPr>
        </p:nvSpPr>
        <p:spPr/>
        <p:txBody>
          <a:bodyPr/>
          <a:lstStyle/>
          <a:p>
            <a:fld id="{F55C37BC-F7EF-4FCA-95D1-3EAB8FB39F09}" type="datetimeFigureOut">
              <a:rPr lang="pt-BR" smtClean="0"/>
              <a:t>20/09/2020</a:t>
            </a:fld>
            <a:endParaRPr lang="pt-BR"/>
          </a:p>
        </p:txBody>
      </p:sp>
      <p:sp>
        <p:nvSpPr>
          <p:cNvPr id="17" name="Slide Number Placeholder 16"/>
          <p:cNvSpPr>
            <a:spLocks noGrp="1"/>
          </p:cNvSpPr>
          <p:nvPr>
            <p:ph type="sldNum" sz="quarter" idx="11"/>
          </p:nvPr>
        </p:nvSpPr>
        <p:spPr/>
        <p:txBody>
          <a:bodyPr/>
          <a:lstStyle/>
          <a:p>
            <a:fld id="{36489ACE-1011-4F39-B72A-F5D0FACCB097}" type="slidenum">
              <a:rPr lang="pt-BR" smtClean="0"/>
              <a:t>‹nº›</a:t>
            </a:fld>
            <a:endParaRPr lang="pt-BR"/>
          </a:p>
        </p:txBody>
      </p:sp>
      <p:sp>
        <p:nvSpPr>
          <p:cNvPr id="18" name="Footer Placeholder 17"/>
          <p:cNvSpPr>
            <a:spLocks noGrp="1"/>
          </p:cNvSpPr>
          <p:nvPr>
            <p:ph type="ftr" sz="quarter" idx="12"/>
          </p:nvPr>
        </p:nvSpPr>
        <p:spPr/>
        <p:txBody>
          <a:bodyPr/>
          <a:lstStyle/>
          <a:p>
            <a:endParaRPr lang="pt-B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36489ACE-1011-4F39-B72A-F5D0FACCB097}" type="slidenum">
              <a:rPr lang="pt-BR" smtClean="0"/>
              <a:t>‹nº›</a:t>
            </a:fld>
            <a:endParaRPr lang="pt-B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55C37BC-F7EF-4FCA-95D1-3EAB8FB39F09}" type="datetimeFigureOut">
              <a:rPr lang="pt-BR" smtClean="0"/>
              <a:t>20/09/2020</a:t>
            </a:fld>
            <a:endParaRPr lang="pt-B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pt-B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620688"/>
            <a:ext cx="8229600" cy="6183188"/>
          </a:xfrm>
        </p:spPr>
        <p:txBody>
          <a:bodyPr>
            <a:normAutofit fontScale="85000" lnSpcReduction="10000"/>
          </a:bodyPr>
          <a:lstStyle/>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0" indent="0" algn="just">
              <a:buNone/>
            </a:pPr>
            <a:endParaRPr lang="pt-BR" sz="4400" b="1"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4400" b="1" dirty="0" smtClean="0">
                <a:latin typeface="Times New Roman" panose="02020603050405020304" pitchFamily="18" charset="0"/>
                <a:cs typeface="Times New Roman" panose="02020603050405020304" pitchFamily="18" charset="0"/>
              </a:rPr>
              <a:t>O </a:t>
            </a:r>
            <a:r>
              <a:rPr lang="pt-BR" sz="4400" b="1" dirty="0">
                <a:latin typeface="Times New Roman" panose="02020603050405020304" pitchFamily="18" charset="0"/>
                <a:cs typeface="Times New Roman" panose="02020603050405020304" pitchFamily="18" charset="0"/>
              </a:rPr>
              <a:t>que é uma dissertação</a:t>
            </a:r>
            <a:r>
              <a:rPr lang="pt-BR" sz="4400" b="1" dirty="0" smtClean="0">
                <a:latin typeface="Times New Roman" panose="02020603050405020304" pitchFamily="18" charset="0"/>
                <a:cs typeface="Times New Roman" panose="02020603050405020304" pitchFamily="18" charset="0"/>
              </a:rPr>
              <a:t>?</a:t>
            </a:r>
            <a:endParaRPr lang="pt-BR" sz="44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4400" dirty="0">
                <a:latin typeface="Times New Roman" panose="02020603050405020304" pitchFamily="18" charset="0"/>
                <a:cs typeface="Times New Roman" panose="02020603050405020304" pitchFamily="18" charset="0"/>
              </a:rPr>
              <a:t>• </a:t>
            </a:r>
            <a:r>
              <a:rPr lang="pt-BR" sz="4400" dirty="0"/>
              <a:t>É um texto estruturado para transmitir o </a:t>
            </a:r>
            <a:r>
              <a:rPr lang="pt-BR" sz="4400" b="1" dirty="0"/>
              <a:t>ponto de vista do </a:t>
            </a:r>
            <a:r>
              <a:rPr lang="pt-BR" sz="4400" b="1" dirty="0" smtClean="0"/>
              <a:t>autor</a:t>
            </a:r>
            <a:r>
              <a:rPr lang="pt-BR" sz="4400" dirty="0" smtClean="0"/>
              <a:t>, podendo ser expositiva, </a:t>
            </a:r>
            <a:r>
              <a:rPr lang="pt-BR" sz="4400" b="1" dirty="0" smtClean="0"/>
              <a:t>argumentativa</a:t>
            </a:r>
            <a:r>
              <a:rPr lang="pt-BR" sz="4400" dirty="0" smtClean="0"/>
              <a:t>, </a:t>
            </a:r>
            <a:r>
              <a:rPr lang="pt-BR" sz="4400" dirty="0"/>
              <a:t>etc.</a:t>
            </a: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44624"/>
            <a:ext cx="8352928" cy="576064"/>
          </a:xfrm>
        </p:spPr>
        <p:txBody>
          <a:bodyPr>
            <a:normAutofit fontScale="90000"/>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4601674"/>
            <a:ext cx="2961741" cy="2077955"/>
          </a:xfrm>
          <a:prstGeom prst="rect">
            <a:avLst/>
          </a:prstGeom>
        </p:spPr>
      </p:pic>
    </p:spTree>
    <p:extLst>
      <p:ext uri="{BB962C8B-B14F-4D97-AF65-F5344CB8AC3E}">
        <p14:creationId xmlns:p14="http://schemas.microsoft.com/office/powerpoint/2010/main" val="3861803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95536" y="620688"/>
            <a:ext cx="8229600" cy="6183188"/>
          </a:xfrm>
        </p:spPr>
        <p:txBody>
          <a:bodyPr>
            <a:normAutofit fontScale="25000" lnSpcReduction="20000"/>
          </a:bodyPr>
          <a:lstStyle/>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0" indent="0" algn="just">
              <a:buNone/>
            </a:pPr>
            <a:endParaRPr lang="pt-BR" sz="4400" b="1"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11100" dirty="0" smtClean="0">
              <a:latin typeface="Times New Roman" panose="02020603050405020304" pitchFamily="18" charset="0"/>
              <a:cs typeface="Times New Roman" panose="02020603050405020304" pitchFamily="18" charset="0"/>
            </a:endParaRPr>
          </a:p>
          <a:p>
            <a:pPr marL="0" indent="0" algn="just">
              <a:lnSpc>
                <a:spcPct val="170000"/>
              </a:lnSpc>
              <a:spcBef>
                <a:spcPts val="600"/>
              </a:spcBef>
              <a:buNone/>
            </a:pPr>
            <a:r>
              <a:rPr lang="pt-BR" sz="9600" dirty="0" smtClean="0">
                <a:latin typeface="Times New Roman" panose="02020603050405020304" pitchFamily="18" charset="0"/>
                <a:cs typeface="Times New Roman" panose="02020603050405020304" pitchFamily="18" charset="0"/>
              </a:rPr>
              <a:t>• </a:t>
            </a:r>
            <a:r>
              <a:rPr lang="pt-BR" sz="9600" b="1" dirty="0">
                <a:latin typeface="Times New Roman" panose="02020603050405020304" pitchFamily="18" charset="0"/>
                <a:cs typeface="Times New Roman" panose="02020603050405020304" pitchFamily="18" charset="0"/>
              </a:rPr>
              <a:t>4</a:t>
            </a:r>
            <a:r>
              <a:rPr lang="pt-BR" sz="9600" b="1" dirty="0" smtClean="0">
                <a:latin typeface="Times New Roman" panose="02020603050405020304" pitchFamily="18" charset="0"/>
                <a:cs typeface="Times New Roman" panose="02020603050405020304" pitchFamily="18" charset="0"/>
              </a:rPr>
              <a:t>. </a:t>
            </a:r>
            <a:r>
              <a:rPr lang="pt-BR" sz="9600" b="1" dirty="0">
                <a:latin typeface="Times New Roman" panose="02020603050405020304" pitchFamily="18" charset="0"/>
                <a:cs typeface="Times New Roman" panose="02020603050405020304" pitchFamily="18" charset="0"/>
              </a:rPr>
              <a:t>Passo - </a:t>
            </a:r>
            <a:r>
              <a:rPr lang="pt-BR" sz="9600" b="1" dirty="0" smtClean="0">
                <a:latin typeface="Times New Roman" panose="02020603050405020304" pitchFamily="18" charset="0"/>
                <a:cs typeface="Times New Roman" panose="02020603050405020304" pitchFamily="18" charset="0"/>
              </a:rPr>
              <a:t>Redigir o texto – Desenvolvimento: argumento 3.</a:t>
            </a:r>
          </a:p>
          <a:p>
            <a:pPr marL="0" indent="0" algn="just">
              <a:lnSpc>
                <a:spcPct val="170000"/>
              </a:lnSpc>
              <a:spcBef>
                <a:spcPts val="600"/>
              </a:spcBef>
              <a:buNone/>
            </a:pPr>
            <a:endParaRPr lang="pt-BR" sz="9600" b="1" dirty="0" smtClean="0">
              <a:latin typeface="Times New Roman" panose="02020603050405020304" pitchFamily="18" charset="0"/>
              <a:cs typeface="Times New Roman" panose="02020603050405020304" pitchFamily="18" charset="0"/>
            </a:endParaRPr>
          </a:p>
          <a:p>
            <a:pPr algn="just">
              <a:lnSpc>
                <a:spcPct val="170000"/>
              </a:lnSpc>
              <a:spcBef>
                <a:spcPts val="600"/>
              </a:spcBef>
            </a:pPr>
            <a:r>
              <a:rPr lang="pt-BR" sz="9600" b="1" dirty="0">
                <a:latin typeface="Times New Roman" panose="02020603050405020304" pitchFamily="18" charset="0"/>
                <a:cs typeface="Times New Roman" panose="02020603050405020304" pitchFamily="18" charset="0"/>
              </a:rPr>
              <a:t>Antes e durante o isolamento social</a:t>
            </a:r>
            <a:r>
              <a:rPr lang="pt-BR" sz="9600" dirty="0">
                <a:latin typeface="Times New Roman" panose="02020603050405020304" pitchFamily="18" charset="0"/>
                <a:cs typeface="Times New Roman" panose="02020603050405020304" pitchFamily="18" charset="0"/>
              </a:rPr>
              <a:t>, as instituições e as leis brasileiras já se mostravam muito falhas no combate aos abusos perpetrados contra as mulheres, </a:t>
            </a:r>
            <a:r>
              <a:rPr lang="pt-BR" sz="9600" b="1" dirty="0">
                <a:latin typeface="Times New Roman" panose="02020603050405020304" pitchFamily="18" charset="0"/>
                <a:cs typeface="Times New Roman" panose="02020603050405020304" pitchFamily="18" charset="0"/>
              </a:rPr>
              <a:t>uma vez que</a:t>
            </a:r>
            <a:r>
              <a:rPr lang="pt-BR" sz="9600" dirty="0">
                <a:latin typeface="Times New Roman" panose="02020603050405020304" pitchFamily="18" charset="0"/>
                <a:cs typeface="Times New Roman" panose="02020603050405020304" pitchFamily="18" charset="0"/>
              </a:rPr>
              <a:t> as medidas </a:t>
            </a:r>
            <a:r>
              <a:rPr lang="pt-BR" sz="9600" dirty="0" smtClean="0">
                <a:latin typeface="Times New Roman" panose="02020603050405020304" pitchFamily="18" charset="0"/>
                <a:cs typeface="Times New Roman" panose="02020603050405020304" pitchFamily="18" charset="0"/>
              </a:rPr>
              <a:t>protetivas previstas na Lei Maria da Penha </a:t>
            </a:r>
            <a:r>
              <a:rPr lang="pt-BR" sz="9600" dirty="0">
                <a:latin typeface="Times New Roman" panose="02020603050405020304" pitchFamily="18" charset="0"/>
                <a:cs typeface="Times New Roman" panose="02020603050405020304" pitchFamily="18" charset="0"/>
              </a:rPr>
              <a:t>são lentas, brandas e ineficazes, não impedindo a aproximação dos agressores das suas vítimas. Falta fiscalização e apoio social, psicológico e financeiro às mulheres que passam por esse problema, além das dificuldades para denunciar os companheiros violentos. </a:t>
            </a:r>
          </a:p>
          <a:p>
            <a:pPr marL="0" indent="0" algn="just">
              <a:lnSpc>
                <a:spcPct val="170000"/>
              </a:lnSpc>
              <a:spcBef>
                <a:spcPts val="0"/>
              </a:spcBef>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44624"/>
            <a:ext cx="8352928" cy="576064"/>
          </a:xfrm>
        </p:spPr>
        <p:txBody>
          <a:bodyPr>
            <a:normAutofit fontScale="90000"/>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164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95536" y="620688"/>
            <a:ext cx="8229600" cy="6183188"/>
          </a:xfrm>
        </p:spPr>
        <p:txBody>
          <a:bodyPr>
            <a:normAutofit fontScale="25000" lnSpcReduction="20000"/>
          </a:bodyPr>
          <a:lstStyle/>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0" indent="0" algn="just">
              <a:buNone/>
            </a:pPr>
            <a:endParaRPr lang="pt-BR" sz="4400" b="1"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111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74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88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88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8800" dirty="0" smtClean="0">
                <a:latin typeface="Times New Roman" panose="02020603050405020304" pitchFamily="18" charset="0"/>
                <a:cs typeface="Times New Roman" panose="02020603050405020304" pitchFamily="18" charset="0"/>
              </a:rPr>
              <a:t>• </a:t>
            </a:r>
            <a:r>
              <a:rPr lang="pt-BR" sz="8800" b="1" dirty="0">
                <a:latin typeface="Times New Roman" panose="02020603050405020304" pitchFamily="18" charset="0"/>
                <a:cs typeface="Times New Roman" panose="02020603050405020304" pitchFamily="18" charset="0"/>
              </a:rPr>
              <a:t>4</a:t>
            </a:r>
            <a:r>
              <a:rPr lang="pt-BR" sz="8800" b="1" dirty="0" smtClean="0">
                <a:latin typeface="Times New Roman" panose="02020603050405020304" pitchFamily="18" charset="0"/>
                <a:cs typeface="Times New Roman" panose="02020603050405020304" pitchFamily="18" charset="0"/>
              </a:rPr>
              <a:t>. Passo - Redigir o texto – Conclusão: retomada + proposta + fecho.</a:t>
            </a:r>
          </a:p>
          <a:p>
            <a:pPr algn="just">
              <a:lnSpc>
                <a:spcPct val="170000"/>
              </a:lnSpc>
              <a:spcBef>
                <a:spcPts val="0"/>
              </a:spcBef>
            </a:pPr>
            <a:r>
              <a:rPr lang="pt-BR" sz="8800" b="1" dirty="0">
                <a:latin typeface="Times New Roman" panose="02020603050405020304" pitchFamily="18" charset="0"/>
                <a:cs typeface="Times New Roman" panose="02020603050405020304" pitchFamily="18" charset="0"/>
              </a:rPr>
              <a:t>Dessa forma</a:t>
            </a:r>
            <a:r>
              <a:rPr lang="pt-BR" sz="8800" dirty="0">
                <a:latin typeface="Times New Roman" panose="02020603050405020304" pitchFamily="18" charset="0"/>
                <a:cs typeface="Times New Roman" panose="02020603050405020304" pitchFamily="18" charset="0"/>
              </a:rPr>
              <a:t>, para que as instituições e a legislação pátrias sejam mais eficientes, os estados, por meio das secretarias de segurança pública, devem investir no aprimoramento da fiscalização das medidas protetivas, </a:t>
            </a:r>
            <a:r>
              <a:rPr lang="pt-BR" sz="8800" b="1" dirty="0">
                <a:latin typeface="Times New Roman" panose="02020603050405020304" pitchFamily="18" charset="0"/>
                <a:cs typeface="Times New Roman" panose="02020603050405020304" pitchFamily="18" charset="0"/>
              </a:rPr>
              <a:t>como</a:t>
            </a:r>
            <a:r>
              <a:rPr lang="pt-BR" sz="8800" dirty="0">
                <a:latin typeface="Times New Roman" panose="02020603050405020304" pitchFamily="18" charset="0"/>
                <a:cs typeface="Times New Roman" panose="02020603050405020304" pitchFamily="18" charset="0"/>
              </a:rPr>
              <a:t> o uso de </a:t>
            </a:r>
            <a:r>
              <a:rPr lang="pt-BR" sz="8800" dirty="0" err="1">
                <a:latin typeface="Times New Roman" panose="02020603050405020304" pitchFamily="18" charset="0"/>
                <a:cs typeface="Times New Roman" panose="02020603050405020304" pitchFamily="18" charset="0"/>
              </a:rPr>
              <a:t>tornozeleiras</a:t>
            </a:r>
            <a:r>
              <a:rPr lang="pt-BR" sz="8800" dirty="0">
                <a:latin typeface="Times New Roman" panose="02020603050405020304" pitchFamily="18" charset="0"/>
                <a:cs typeface="Times New Roman" panose="02020603050405020304" pitchFamily="18" charset="0"/>
              </a:rPr>
              <a:t> eletrônicas e o monitoramento de agressores notórios, além de incrementar o suporte às entidades da sociedade civil que fornecem apoio às vítimas de violência doméstica, pois muitas mulheres, inclusive durante a quarentena, obrigam-se a aguentar seus agressores simplesmente porque não tem aonde ir. </a:t>
            </a:r>
            <a:r>
              <a:rPr lang="pt-BR" sz="8800" b="1" dirty="0">
                <a:latin typeface="Times New Roman" panose="02020603050405020304" pitchFamily="18" charset="0"/>
                <a:cs typeface="Times New Roman" panose="02020603050405020304" pitchFamily="18" charset="0"/>
              </a:rPr>
              <a:t>Assim,</a:t>
            </a:r>
            <a:r>
              <a:rPr lang="pt-BR" sz="8800" dirty="0">
                <a:latin typeface="Times New Roman" panose="02020603050405020304" pitchFamily="18" charset="0"/>
                <a:cs typeface="Times New Roman" panose="02020603050405020304" pitchFamily="18" charset="0"/>
              </a:rPr>
              <a:t> combatem-se dois vírus fatais ao mesmo tempo, o da COVID e o da opressão feminina.  </a:t>
            </a:r>
          </a:p>
          <a:p>
            <a:pPr marL="0" indent="0" algn="just">
              <a:lnSpc>
                <a:spcPct val="170000"/>
              </a:lnSpc>
              <a:spcBef>
                <a:spcPts val="0"/>
              </a:spcBef>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44624"/>
            <a:ext cx="8352928" cy="576064"/>
          </a:xfrm>
        </p:spPr>
        <p:txBody>
          <a:bodyPr>
            <a:normAutofit fontScale="90000"/>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779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95536" y="620688"/>
            <a:ext cx="8229600" cy="6183188"/>
          </a:xfrm>
        </p:spPr>
        <p:txBody>
          <a:bodyPr>
            <a:normAutofit fontScale="40000" lnSpcReduction="20000"/>
          </a:bodyPr>
          <a:lstStyle/>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0" indent="0" algn="just">
              <a:buNone/>
            </a:pPr>
            <a:endParaRPr lang="pt-BR" sz="4400" b="1"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111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74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88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88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8800" dirty="0" smtClean="0">
                <a:latin typeface="Times New Roman" panose="02020603050405020304" pitchFamily="18" charset="0"/>
                <a:cs typeface="Times New Roman" panose="02020603050405020304" pitchFamily="18" charset="0"/>
              </a:rPr>
              <a:t>• </a:t>
            </a:r>
            <a:r>
              <a:rPr lang="pt-BR" sz="8800" b="1" dirty="0" smtClean="0">
                <a:latin typeface="Times New Roman" panose="02020603050405020304" pitchFamily="18" charset="0"/>
                <a:cs typeface="Times New Roman" panose="02020603050405020304" pitchFamily="18" charset="0"/>
              </a:rPr>
              <a:t>5. Passo: Revisão.</a:t>
            </a:r>
          </a:p>
          <a:p>
            <a:pPr marL="0" indent="0" algn="just">
              <a:lnSpc>
                <a:spcPct val="170000"/>
              </a:lnSpc>
              <a:spcBef>
                <a:spcPts val="0"/>
              </a:spcBef>
              <a:buNone/>
            </a:pPr>
            <a:endParaRPr lang="pt-BR" sz="8800" b="1"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8800" b="1"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44624"/>
            <a:ext cx="8352928" cy="576064"/>
          </a:xfrm>
        </p:spPr>
        <p:txBody>
          <a:bodyPr>
            <a:normAutofit fontScale="90000"/>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952" y="1051632"/>
            <a:ext cx="2997200" cy="5321300"/>
          </a:xfrm>
          <a:prstGeom prst="rect">
            <a:avLst/>
          </a:prstGeom>
        </p:spPr>
      </p:pic>
    </p:spTree>
    <p:extLst>
      <p:ext uri="{BB962C8B-B14F-4D97-AF65-F5344CB8AC3E}">
        <p14:creationId xmlns:p14="http://schemas.microsoft.com/office/powerpoint/2010/main" val="3543076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95156"/>
          </a:xfrm>
        </p:spPr>
        <p:txBody>
          <a:bodyPr>
            <a:normAutofit fontScale="47500" lnSpcReduction="20000"/>
          </a:bodyPr>
          <a:lstStyle/>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r>
              <a:rPr lang="pt-BR" sz="4400" b="1" dirty="0" smtClean="0">
                <a:latin typeface="Times New Roman" panose="02020603050405020304" pitchFamily="18" charset="0"/>
                <a:cs typeface="Times New Roman" panose="02020603050405020304" pitchFamily="18" charset="0"/>
              </a:rPr>
              <a:t>O Professor Aloprado</a:t>
            </a:r>
            <a:endParaRPr lang="pt-BR" sz="4400" dirty="0">
              <a:latin typeface="Times New Roman" panose="02020603050405020304" pitchFamily="18" charset="0"/>
              <a:cs typeface="Times New Roman" panose="02020603050405020304" pitchFamily="18" charset="0"/>
            </a:endParaRPr>
          </a:p>
          <a:p>
            <a:pPr marL="82296" indent="0" algn="just">
              <a:lnSpc>
                <a:spcPct val="170000"/>
              </a:lnSpc>
              <a:spcBef>
                <a:spcPts val="0"/>
              </a:spcBef>
              <a:buNone/>
            </a:pPr>
            <a:r>
              <a:rPr lang="pt-BR" sz="4400" dirty="0" smtClean="0">
                <a:latin typeface="Times New Roman" panose="02020603050405020304" pitchFamily="18" charset="0"/>
                <a:cs typeface="Times New Roman" panose="02020603050405020304" pitchFamily="18" charset="0"/>
              </a:rPr>
              <a:t>1. Evite ao máx. a </a:t>
            </a:r>
            <a:r>
              <a:rPr lang="pt-BR" sz="4400" dirty="0" err="1" smtClean="0">
                <a:latin typeface="Times New Roman" panose="02020603050405020304" pitchFamily="18" charset="0"/>
                <a:cs typeface="Times New Roman" panose="02020603050405020304" pitchFamily="18" charset="0"/>
              </a:rPr>
              <a:t>utiliz</a:t>
            </a:r>
            <a:r>
              <a:rPr lang="pt-BR" sz="4400" dirty="0" smtClean="0">
                <a:latin typeface="Times New Roman" panose="02020603050405020304" pitchFamily="18" charset="0"/>
                <a:cs typeface="Times New Roman" panose="02020603050405020304" pitchFamily="18" charset="0"/>
              </a:rPr>
              <a:t>. de abrev. etc.</a:t>
            </a:r>
          </a:p>
          <a:p>
            <a:pPr marL="82296" indent="0" algn="just">
              <a:lnSpc>
                <a:spcPct val="170000"/>
              </a:lnSpc>
              <a:spcBef>
                <a:spcPts val="0"/>
              </a:spcBef>
              <a:buNone/>
            </a:pPr>
            <a:r>
              <a:rPr lang="pt-BR" sz="4400" b="1" dirty="0" smtClean="0">
                <a:latin typeface="Times New Roman" panose="02020603050405020304" pitchFamily="18" charset="0"/>
                <a:cs typeface="Times New Roman" panose="02020603050405020304" pitchFamily="18" charset="0"/>
              </a:rPr>
              <a:t>2. É desnecessário empregar estilo cursivo demasiadamente rebuscado</a:t>
            </a:r>
            <a:r>
              <a:rPr lang="pt-BR" sz="4400" dirty="0" smtClean="0">
                <a:latin typeface="Times New Roman" panose="02020603050405020304" pitchFamily="18" charset="0"/>
                <a:cs typeface="Times New Roman" panose="02020603050405020304" pitchFamily="18" charset="0"/>
              </a:rPr>
              <a:t>. Tal prática advém de esmero excessivo que beira o exibicionismo </a:t>
            </a:r>
            <a:r>
              <a:rPr lang="pt-BR" sz="4400" dirty="0" err="1" smtClean="0">
                <a:latin typeface="Times New Roman" panose="02020603050405020304" pitchFamily="18" charset="0"/>
                <a:cs typeface="Times New Roman" panose="02020603050405020304" pitchFamily="18" charset="0"/>
              </a:rPr>
              <a:t>narcisístico</a:t>
            </a:r>
            <a:r>
              <a:rPr lang="pt-BR" sz="4400" dirty="0" smtClean="0">
                <a:latin typeface="Times New Roman" panose="02020603050405020304" pitchFamily="18" charset="0"/>
                <a:cs typeface="Times New Roman" panose="02020603050405020304" pitchFamily="18" charset="0"/>
              </a:rPr>
              <a:t>.</a:t>
            </a:r>
          </a:p>
          <a:p>
            <a:pPr marL="82296" indent="0" algn="just">
              <a:lnSpc>
                <a:spcPct val="170000"/>
              </a:lnSpc>
              <a:spcBef>
                <a:spcPts val="0"/>
              </a:spcBef>
              <a:buNone/>
            </a:pPr>
            <a:r>
              <a:rPr lang="pt-BR" sz="4400" dirty="0" smtClean="0">
                <a:latin typeface="Times New Roman" panose="02020603050405020304" pitchFamily="18" charset="0"/>
                <a:cs typeface="Times New Roman" panose="02020603050405020304" pitchFamily="18" charset="0"/>
              </a:rPr>
              <a:t>3. Anule aliterações, sejam elas literárias ou literais.</a:t>
            </a:r>
          </a:p>
          <a:p>
            <a:pPr marL="82296" indent="0" algn="just">
              <a:lnSpc>
                <a:spcPct val="170000"/>
              </a:lnSpc>
              <a:spcBef>
                <a:spcPts val="0"/>
              </a:spcBef>
              <a:buNone/>
            </a:pPr>
            <a:r>
              <a:rPr lang="pt-BR" sz="4400" dirty="0" smtClean="0">
                <a:latin typeface="Times New Roman" panose="02020603050405020304" pitchFamily="18" charset="0"/>
                <a:cs typeface="Times New Roman" panose="02020603050405020304" pitchFamily="18" charset="0"/>
              </a:rPr>
              <a:t>4. não se esqueça de usar maiúsculas no início das frases.</a:t>
            </a:r>
          </a:p>
          <a:p>
            <a:pPr marL="82296" indent="0" algn="just">
              <a:lnSpc>
                <a:spcPct val="170000"/>
              </a:lnSpc>
              <a:spcBef>
                <a:spcPts val="0"/>
              </a:spcBef>
              <a:buNone/>
            </a:pPr>
            <a:r>
              <a:rPr lang="pt-BR" sz="4400" b="1" dirty="0" smtClean="0">
                <a:latin typeface="Times New Roman" panose="02020603050405020304" pitchFamily="18" charset="0"/>
                <a:cs typeface="Times New Roman" panose="02020603050405020304" pitchFamily="18" charset="0"/>
              </a:rPr>
              <a:t>5. Evite lugares-comuns como o diabo foge da cruz</a:t>
            </a:r>
            <a:r>
              <a:rPr lang="pt-BR" sz="4400" dirty="0" smtClean="0">
                <a:latin typeface="Times New Roman" panose="02020603050405020304" pitchFamily="18" charset="0"/>
                <a:cs typeface="Times New Roman" panose="02020603050405020304" pitchFamily="18" charset="0"/>
              </a:rPr>
              <a:t>.</a:t>
            </a:r>
          </a:p>
          <a:p>
            <a:pPr marL="82296" indent="0" algn="just">
              <a:lnSpc>
                <a:spcPct val="170000"/>
              </a:lnSpc>
              <a:spcBef>
                <a:spcPts val="0"/>
              </a:spcBef>
              <a:buNone/>
            </a:pPr>
            <a:r>
              <a:rPr lang="pt-BR" sz="4400" dirty="0" smtClean="0">
                <a:latin typeface="Times New Roman" panose="02020603050405020304" pitchFamily="18" charset="0"/>
                <a:cs typeface="Times New Roman" panose="02020603050405020304" pitchFamily="18" charset="0"/>
              </a:rPr>
              <a:t>6. O uso de parênteses (mesmo quando for relevante) é desnecessário em dissertações.</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44624"/>
            <a:ext cx="8352928" cy="576064"/>
          </a:xfrm>
        </p:spPr>
        <p:txBody>
          <a:bodyPr>
            <a:normAutofit fontScale="90000"/>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1026" name="Picture 2" descr="C:\Users\Usuário\JEC\Pictures\Educandário\Imagens para aulas\dissertação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146" y="5157192"/>
            <a:ext cx="2347401" cy="164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949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85000" lnSpcReduction="20000"/>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8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7. Estrangeirismos estão </a:t>
            </a:r>
            <a:r>
              <a:rPr lang="pt-BR" sz="2400" i="1" dirty="0" smtClean="0">
                <a:latin typeface="Times New Roman" panose="02020603050405020304" pitchFamily="18" charset="0"/>
                <a:cs typeface="Times New Roman" panose="02020603050405020304" pitchFamily="18" charset="0"/>
              </a:rPr>
              <a:t>out</a:t>
            </a:r>
            <a:r>
              <a:rPr lang="pt-BR" sz="2400" dirty="0" smtClean="0">
                <a:latin typeface="Times New Roman" panose="02020603050405020304" pitchFamily="18" charset="0"/>
                <a:cs typeface="Times New Roman" panose="02020603050405020304" pitchFamily="18" charset="0"/>
              </a:rPr>
              <a:t>; palavras de origem portuguesa estão </a:t>
            </a:r>
            <a:r>
              <a:rPr lang="pt-BR" sz="2400" i="1" dirty="0" smtClean="0">
                <a:latin typeface="Times New Roman" panose="02020603050405020304" pitchFamily="18" charset="0"/>
                <a:cs typeface="Times New Roman" panose="02020603050405020304" pitchFamily="18" charset="0"/>
              </a:rPr>
              <a:t>in</a:t>
            </a:r>
            <a:r>
              <a:rPr lang="pt-BR" sz="2400" dirty="0" smtClean="0">
                <a:latin typeface="Times New Roman" panose="02020603050405020304" pitchFamily="18" charset="0"/>
                <a:cs typeface="Times New Roman" panose="02020603050405020304" pitchFamily="18" charset="0"/>
              </a:rPr>
              <a:t>.</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8. Evite o emprego de gíria, mesmo que pareça </a:t>
            </a:r>
            <a:r>
              <a:rPr lang="pt-BR" sz="2400" i="1" dirty="0" err="1" smtClean="0">
                <a:latin typeface="Times New Roman" panose="02020603050405020304" pitchFamily="18" charset="0"/>
                <a:cs typeface="Times New Roman" panose="02020603050405020304" pitchFamily="18" charset="0"/>
              </a:rPr>
              <a:t>nice</a:t>
            </a:r>
            <a:r>
              <a:rPr lang="pt-BR" sz="2400" dirty="0" smtClean="0">
                <a:latin typeface="Times New Roman" panose="02020603050405020304" pitchFamily="18" charset="0"/>
                <a:cs typeface="Times New Roman" panose="02020603050405020304" pitchFamily="18" charset="0"/>
              </a:rPr>
              <a:t>, sacou? Então, valeu! </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9. “</a:t>
            </a:r>
            <a:r>
              <a:rPr lang="pt-BR" sz="2400" dirty="0" err="1" smtClean="0">
                <a:latin typeface="Times New Roman" panose="02020603050405020304" pitchFamily="18" charset="0"/>
                <a:cs typeface="Times New Roman" panose="02020603050405020304" pitchFamily="18" charset="0"/>
              </a:rPr>
              <a:t>Porr</a:t>
            </a:r>
            <a:r>
              <a:rPr lang="pt-BR" sz="2400" dirty="0" smtClean="0">
                <a:latin typeface="Times New Roman" panose="02020603050405020304" pitchFamily="18" charset="0"/>
                <a:cs typeface="Times New Roman" panose="02020603050405020304" pitchFamily="18" charset="0"/>
              </a:rPr>
              <a:t>...”, palavras de </a:t>
            </a:r>
            <a:r>
              <a:rPr lang="pt-BR" sz="2400" dirty="0" err="1" smtClean="0">
                <a:latin typeface="Times New Roman" panose="02020603050405020304" pitchFamily="18" charset="0"/>
                <a:cs typeface="Times New Roman" panose="02020603050405020304" pitchFamily="18" charset="0"/>
              </a:rPr>
              <a:t>baixão</a:t>
            </a:r>
            <a:r>
              <a:rPr lang="pt-BR" sz="2400" dirty="0" smtClean="0">
                <a:latin typeface="Times New Roman" panose="02020603050405020304" pitchFamily="18" charset="0"/>
                <a:cs typeface="Times New Roman" panose="02020603050405020304" pitchFamily="18" charset="0"/>
              </a:rPr>
              <a:t> calão podem transformar o seu texto numa “</a:t>
            </a:r>
            <a:r>
              <a:rPr lang="pt-BR" sz="2400" dirty="0" err="1" smtClean="0">
                <a:latin typeface="Times New Roman" panose="02020603050405020304" pitchFamily="18" charset="0"/>
                <a:cs typeface="Times New Roman" panose="02020603050405020304" pitchFamily="18" charset="0"/>
              </a:rPr>
              <a:t>merd</a:t>
            </a:r>
            <a:r>
              <a:rPr lang="pt-BR" sz="2400" dirty="0" smtClean="0">
                <a:latin typeface="Times New Roman" panose="02020603050405020304" pitchFamily="18" charset="0"/>
                <a:cs typeface="Times New Roman" panose="02020603050405020304" pitchFamily="18" charset="0"/>
              </a:rPr>
              <a:t>...”.</a:t>
            </a:r>
          </a:p>
          <a:p>
            <a:pPr marL="82296" indent="0" algn="just">
              <a:lnSpc>
                <a:spcPct val="150000"/>
              </a:lnSpc>
              <a:spcBef>
                <a:spcPts val="0"/>
              </a:spcBef>
              <a:buNone/>
            </a:pPr>
            <a:r>
              <a:rPr lang="pt-BR" sz="2400" b="1" dirty="0" smtClean="0">
                <a:latin typeface="Times New Roman" panose="02020603050405020304" pitchFamily="18" charset="0"/>
                <a:cs typeface="Times New Roman" panose="02020603050405020304" pitchFamily="18" charset="0"/>
              </a:rPr>
              <a:t>10. Nunca generalize</a:t>
            </a:r>
            <a:r>
              <a:rPr lang="pt-BR" sz="2400" dirty="0" smtClean="0">
                <a:latin typeface="Times New Roman" panose="02020603050405020304" pitchFamily="18" charset="0"/>
                <a:cs typeface="Times New Roman" panose="02020603050405020304" pitchFamily="18" charset="0"/>
              </a:rPr>
              <a:t>: generalizar é um grave erro em todas as situações.</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11. </a:t>
            </a:r>
            <a:r>
              <a:rPr lang="pt-BR" sz="2400" b="1" dirty="0" smtClean="0">
                <a:latin typeface="Times New Roman" panose="02020603050405020304" pitchFamily="18" charset="0"/>
                <a:cs typeface="Times New Roman" panose="02020603050405020304" pitchFamily="18" charset="0"/>
              </a:rPr>
              <a:t>Evite repetir a mesma palavra</a:t>
            </a:r>
            <a:r>
              <a:rPr lang="pt-BR" sz="2400" dirty="0" smtClean="0">
                <a:latin typeface="Times New Roman" panose="02020603050405020304" pitchFamily="18" charset="0"/>
                <a:cs typeface="Times New Roman" panose="02020603050405020304" pitchFamily="18" charset="0"/>
              </a:rPr>
              <a:t>, pois essa palavra vai ficar uma palavra repetitiva. A repetição da palavra fará com que a palavra repetida desqualifique o texto em que a palavra se encontra repetida.</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2050" name="Picture 2" descr="C:\Users\Usuário\JEC\Pictures\Educandário\Imagens para aulas\dissertação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449" y="4653136"/>
            <a:ext cx="2736304" cy="206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05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85000" lnSpcReduction="20000"/>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8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12. Não abuse das citações. Como costuma dizer um amigo meu: “Quem cita os outros não tem ideias próprias”.</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13. Frases incompletas podem causar</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14. </a:t>
            </a:r>
            <a:r>
              <a:rPr lang="pt-BR" sz="2400" b="1" dirty="0" smtClean="0">
                <a:latin typeface="Times New Roman" panose="02020603050405020304" pitchFamily="18" charset="0"/>
                <a:cs typeface="Times New Roman" panose="02020603050405020304" pitchFamily="18" charset="0"/>
              </a:rPr>
              <a:t>Não seja redundante</a:t>
            </a:r>
            <a:r>
              <a:rPr lang="pt-BR" sz="2400" dirty="0" smtClean="0">
                <a:latin typeface="Times New Roman" panose="02020603050405020304" pitchFamily="18" charset="0"/>
                <a:cs typeface="Times New Roman" panose="02020603050405020304" pitchFamily="18" charset="0"/>
              </a:rPr>
              <a:t>, não é preciso dizer a mesma coisa de formas diferentes; isto é, basta mencionar cada argumento uma só vez, ou, por outras palavras, não repita a mesma ideia várias vezes.</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15. Frases com apenas uma palavra? Jamais!</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16. </a:t>
            </a:r>
            <a:r>
              <a:rPr lang="pt-BR" sz="2400" b="1" dirty="0" smtClean="0">
                <a:latin typeface="Times New Roman" panose="02020603050405020304" pitchFamily="18" charset="0"/>
                <a:cs typeface="Times New Roman" panose="02020603050405020304" pitchFamily="18" charset="0"/>
              </a:rPr>
              <a:t>Quem precisa de perguntas retóricas?</a:t>
            </a: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3074" name="Picture 2" descr="C:\Users\Usuário\JEC\Pictures\Educandário\Imagens para aulas\dissertação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513" y="472514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19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92500" lnSpcReduction="10000"/>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8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17. </a:t>
            </a:r>
            <a:r>
              <a:rPr lang="pt-BR" sz="2400" b="1" dirty="0" smtClean="0">
                <a:latin typeface="Times New Roman" panose="02020603050405020304" pitchFamily="18" charset="0"/>
                <a:cs typeface="Times New Roman" panose="02020603050405020304" pitchFamily="18" charset="0"/>
              </a:rPr>
              <a:t>Utilize a pontuação corretamente </a:t>
            </a:r>
            <a:r>
              <a:rPr lang="pt-BR" sz="2400" dirty="0" smtClean="0">
                <a:latin typeface="Times New Roman" panose="02020603050405020304" pitchFamily="18" charset="0"/>
                <a:cs typeface="Times New Roman" panose="02020603050405020304" pitchFamily="18" charset="0"/>
              </a:rPr>
              <a:t>especialmente a vírgula e o ponto pois a frase poderá ficar sem sentido será que ninguém mais sabe usar o ponto de interrogação</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18. </a:t>
            </a:r>
            <a:r>
              <a:rPr lang="pt-BR" sz="2400" b="1" dirty="0" smtClean="0">
                <a:latin typeface="Times New Roman" panose="02020603050405020304" pitchFamily="18" charset="0"/>
                <a:cs typeface="Times New Roman" panose="02020603050405020304" pitchFamily="18" charset="0"/>
              </a:rPr>
              <a:t>Exagerar</a:t>
            </a:r>
            <a:r>
              <a:rPr lang="pt-BR" sz="2400" dirty="0" smtClean="0">
                <a:latin typeface="Times New Roman" panose="02020603050405020304" pitchFamily="18" charset="0"/>
                <a:cs typeface="Times New Roman" panose="02020603050405020304" pitchFamily="18" charset="0"/>
              </a:rPr>
              <a:t> é cem milhões de vezes pior do que ser moderado.</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19. Analogias na escrita são tão úteis quanto chifres em uma galinha.</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20. Não abuse das exclamações! Nunca!!!</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4098" name="Picture 2" descr="C:\Users\Usuário\JEC\Pictures\Educandário\Imagens para aulas\dissertação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511935"/>
            <a:ext cx="3888432" cy="195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39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92500" lnSpcReduction="20000"/>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8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21. </a:t>
            </a:r>
            <a:r>
              <a:rPr lang="pt-BR" sz="2400" b="1" dirty="0" smtClean="0">
                <a:latin typeface="Times New Roman" panose="02020603050405020304" pitchFamily="18" charset="0"/>
                <a:cs typeface="Times New Roman" panose="02020603050405020304" pitchFamily="18" charset="0"/>
              </a:rPr>
              <a:t>Evite frases exageradamente longas, </a:t>
            </a:r>
            <a:r>
              <a:rPr lang="pt-BR" sz="2400" dirty="0" smtClean="0">
                <a:latin typeface="Times New Roman" panose="02020603050405020304" pitchFamily="18" charset="0"/>
                <a:cs typeface="Times New Roman" panose="02020603050405020304" pitchFamily="18" charset="0"/>
              </a:rPr>
              <a:t>pois estas dificultam a compreensão das ideias nelas contidas e, por conterem mais de uma ideias central, o que nem sempre torna o seu conteúdo acessível, forçam o pobre leitor, dessa forma, a separá-la nos seus diversos componentes de forma a torná-las compreensíveis, o que não deveria ocorrer, afinal de contas, parte do processo da leitura, hábito que devemos estimular através do uso de frases mais curtas.</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5122" name="Picture 2" descr="C:\Users\Usuário\JEC\Pictures\Educandário\Imagens para aulas\dissertação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699400"/>
            <a:ext cx="3240360" cy="186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95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92500" lnSpcReduction="10000"/>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8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22. </a:t>
            </a:r>
            <a:r>
              <a:rPr lang="pt-BR" sz="2400" b="1" dirty="0" smtClean="0">
                <a:latin typeface="Times New Roman" panose="02020603050405020304" pitchFamily="18" charset="0"/>
                <a:cs typeface="Times New Roman" panose="02020603050405020304" pitchFamily="18" charset="0"/>
              </a:rPr>
              <a:t>Cuidado com a </a:t>
            </a:r>
            <a:r>
              <a:rPr lang="pt-BR" sz="2400" b="1" dirty="0" err="1" smtClean="0">
                <a:latin typeface="Times New Roman" panose="02020603050405020304" pitchFamily="18" charset="0"/>
                <a:cs typeface="Times New Roman" panose="02020603050405020304" pitchFamily="18" charset="0"/>
              </a:rPr>
              <a:t>hortografia</a:t>
            </a:r>
            <a:r>
              <a:rPr lang="pt-BR" sz="2400" b="1" dirty="0" smtClean="0">
                <a:latin typeface="Times New Roman" panose="02020603050405020304" pitchFamily="18" charset="0"/>
                <a:cs typeface="Times New Roman" panose="02020603050405020304" pitchFamily="18" charset="0"/>
              </a:rPr>
              <a:t> </a:t>
            </a:r>
            <a:r>
              <a:rPr lang="pt-BR" sz="2400" dirty="0" smtClean="0">
                <a:latin typeface="Times New Roman" panose="02020603050405020304" pitchFamily="18" charset="0"/>
                <a:cs typeface="Times New Roman" panose="02020603050405020304" pitchFamily="18" charset="0"/>
              </a:rPr>
              <a:t>para não </a:t>
            </a:r>
            <a:r>
              <a:rPr lang="pt-BR" sz="2400" dirty="0" err="1" smtClean="0">
                <a:latin typeface="Times New Roman" panose="02020603050405020304" pitchFamily="18" charset="0"/>
                <a:cs typeface="Times New Roman" panose="02020603050405020304" pitchFamily="18" charset="0"/>
              </a:rPr>
              <a:t>estrupar</a:t>
            </a:r>
            <a:r>
              <a:rPr lang="pt-BR" sz="2400" dirty="0" smtClean="0">
                <a:latin typeface="Times New Roman" panose="02020603050405020304" pitchFamily="18" charset="0"/>
                <a:cs typeface="Times New Roman" panose="02020603050405020304" pitchFamily="18" charset="0"/>
              </a:rPr>
              <a:t> a língua </a:t>
            </a:r>
            <a:r>
              <a:rPr lang="pt-BR" sz="2400" dirty="0" err="1" smtClean="0">
                <a:latin typeface="Times New Roman" panose="02020603050405020304" pitchFamily="18" charset="0"/>
                <a:cs typeface="Times New Roman" panose="02020603050405020304" pitchFamily="18" charset="0"/>
              </a:rPr>
              <a:t>portuguêza</a:t>
            </a:r>
            <a:r>
              <a:rPr lang="pt-BR" sz="2400" dirty="0" smtClean="0">
                <a:latin typeface="Times New Roman" panose="02020603050405020304" pitchFamily="18" charset="0"/>
                <a:cs typeface="Times New Roman" panose="02020603050405020304" pitchFamily="18" charset="0"/>
              </a:rPr>
              <a:t>. </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23. Seja incisivo e coerente; ou não...</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24. Não permita que o seu texto acabe por rimar, porque senão ninguém irá aguentar, já que é insuportável o mesmo som final escutar, o tempo todo sem parar.</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6146" name="Picture 2" descr="C:\Users\Usuário\JEC\Pictures\Educandário\Imagens para aulas\dissertaçã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259741"/>
            <a:ext cx="3168352" cy="2406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380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40000" lnSpcReduction="20000"/>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0" indent="0" algn="just">
              <a:buNone/>
            </a:pPr>
            <a:endParaRPr lang="pt-BR" sz="2800" dirty="0" smtClean="0">
              <a:latin typeface="Times New Roman" panose="02020603050405020304" pitchFamily="18" charset="0"/>
              <a:cs typeface="Times New Roman" panose="02020603050405020304" pitchFamily="18" charset="0"/>
            </a:endParaRPr>
          </a:p>
          <a:p>
            <a:pPr marL="0" indent="0" algn="just">
              <a:buNone/>
            </a:pPr>
            <a:endParaRPr lang="pt-BR" sz="2800" dirty="0">
              <a:latin typeface="Times New Roman" panose="02020603050405020304" pitchFamily="18" charset="0"/>
              <a:cs typeface="Times New Roman" panose="02020603050405020304" pitchFamily="18" charset="0"/>
            </a:endParaRPr>
          </a:p>
          <a:p>
            <a:pPr marL="0" indent="0" algn="just">
              <a:buNone/>
            </a:pPr>
            <a:endParaRPr lang="pt-BR" sz="2800" dirty="0" smtClean="0">
              <a:latin typeface="Times New Roman" panose="02020603050405020304" pitchFamily="18" charset="0"/>
              <a:cs typeface="Times New Roman" panose="02020603050405020304" pitchFamily="18" charset="0"/>
            </a:endParaRPr>
          </a:p>
          <a:p>
            <a:pPr marL="0" indent="0" algn="just">
              <a:buNone/>
            </a:pPr>
            <a:endParaRPr lang="pt-BR" sz="2800" dirty="0">
              <a:latin typeface="Times New Roman" panose="02020603050405020304" pitchFamily="18" charset="0"/>
              <a:cs typeface="Times New Roman" panose="02020603050405020304" pitchFamily="18" charset="0"/>
            </a:endParaRPr>
          </a:p>
          <a:p>
            <a:pPr marL="0" indent="0" algn="just">
              <a:buNone/>
            </a:pPr>
            <a:r>
              <a:rPr lang="pt-BR" sz="6000" dirty="0" smtClean="0">
                <a:latin typeface="Times New Roman" panose="02020603050405020304" pitchFamily="18" charset="0"/>
                <a:cs typeface="Times New Roman" panose="02020603050405020304" pitchFamily="18" charset="0"/>
              </a:rPr>
              <a:t>• </a:t>
            </a:r>
            <a:r>
              <a:rPr lang="pt-BR" sz="6000" dirty="0">
                <a:latin typeface="Times New Roman" panose="02020603050405020304" pitchFamily="18" charset="0"/>
                <a:cs typeface="Times New Roman" panose="02020603050405020304" pitchFamily="18" charset="0"/>
              </a:rPr>
              <a:t>Os 10 erros mais comuns:</a:t>
            </a:r>
            <a:endParaRPr lang="pt-BR" sz="6000" b="1" dirty="0">
              <a:latin typeface="Times New Roman" panose="02020603050405020304" pitchFamily="18" charset="0"/>
              <a:cs typeface="Times New Roman" panose="02020603050405020304" pitchFamily="18" charset="0"/>
            </a:endParaRP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1- Trocar o gênero de texto;</a:t>
            </a: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2- Fugir do tema;</a:t>
            </a: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3- Uso impróprio da linguagem </a:t>
            </a:r>
            <a:r>
              <a:rPr lang="pt-BR" sz="6000" dirty="0" smtClean="0">
                <a:latin typeface="Times New Roman" panose="02020603050405020304" pitchFamily="18" charset="0"/>
                <a:cs typeface="Times New Roman" panose="02020603050405020304" pitchFamily="18" charset="0"/>
              </a:rPr>
              <a:t>oral </a:t>
            </a:r>
            <a:r>
              <a:rPr lang="pt-BR" sz="6000" dirty="0">
                <a:latin typeface="Times New Roman" panose="02020603050405020304" pitchFamily="18" charset="0"/>
                <a:cs typeface="Times New Roman" panose="02020603050405020304" pitchFamily="18" charset="0"/>
              </a:rPr>
              <a:t>(“né, daí, então, ok</a:t>
            </a:r>
            <a:r>
              <a:rPr lang="pt-BR" sz="6000" dirty="0" smtClean="0">
                <a:latin typeface="Times New Roman" panose="02020603050405020304" pitchFamily="18" charset="0"/>
                <a:cs typeface="Times New Roman" panose="02020603050405020304" pitchFamily="18" charset="0"/>
              </a:rPr>
              <a:t>”).</a:t>
            </a:r>
            <a:endParaRPr lang="pt-BR" sz="6000" dirty="0">
              <a:latin typeface="Times New Roman" panose="02020603050405020304" pitchFamily="18" charset="0"/>
              <a:cs typeface="Times New Roman" panose="02020603050405020304" pitchFamily="18" charset="0"/>
            </a:endParaRP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4- Rebuscar demais;</a:t>
            </a: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5- Erros de Português;</a:t>
            </a:r>
          </a:p>
          <a:p>
            <a:pPr marL="82296" indent="0" algn="just">
              <a:lnSpc>
                <a:spcPct val="150000"/>
              </a:lnSpc>
              <a:spcBef>
                <a:spcPts val="0"/>
              </a:spcBef>
              <a:buNone/>
            </a:pPr>
            <a:endParaRPr lang="pt-BR" sz="28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2685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620688"/>
            <a:ext cx="8229600" cy="6183188"/>
          </a:xfrm>
        </p:spPr>
        <p:txBody>
          <a:bodyPr>
            <a:normAutofit fontScale="70000" lnSpcReduction="20000"/>
          </a:bodyPr>
          <a:lstStyle/>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0" indent="0" algn="just">
              <a:buNone/>
            </a:pPr>
            <a:endParaRPr lang="pt-BR" sz="4400" b="1" dirty="0" smtClean="0">
              <a:latin typeface="Times New Roman" panose="02020603050405020304" pitchFamily="18" charset="0"/>
              <a:cs typeface="Times New Roman" panose="02020603050405020304" pitchFamily="18" charset="0"/>
            </a:endParaRPr>
          </a:p>
          <a:p>
            <a:pPr marL="0" indent="0" algn="just">
              <a:buNone/>
            </a:pPr>
            <a:r>
              <a:rPr lang="pt-BR" sz="4400" dirty="0" smtClean="0">
                <a:latin typeface="Times New Roman" panose="02020603050405020304" pitchFamily="18" charset="0"/>
                <a:cs typeface="Times New Roman" panose="02020603050405020304" pitchFamily="18" charset="0"/>
              </a:rPr>
              <a:t>• </a:t>
            </a:r>
            <a:r>
              <a:rPr lang="pt-BR" sz="4400" b="1" dirty="0" smtClean="0">
                <a:latin typeface="Times New Roman" panose="02020603050405020304" pitchFamily="18" charset="0"/>
                <a:cs typeface="Times New Roman" panose="02020603050405020304" pitchFamily="18" charset="0"/>
              </a:rPr>
              <a:t>Estrutura -</a:t>
            </a:r>
            <a:r>
              <a:rPr lang="pt-BR" sz="4400" dirty="0" smtClean="0">
                <a:latin typeface="Times New Roman" panose="02020603050405020304" pitchFamily="18" charset="0"/>
                <a:cs typeface="Times New Roman" panose="02020603050405020304" pitchFamily="18" charset="0"/>
              </a:rPr>
              <a:t> </a:t>
            </a:r>
            <a:r>
              <a:rPr lang="pt-BR" sz="4400" dirty="0">
                <a:latin typeface="Times New Roman" panose="02020603050405020304" pitchFamily="18" charset="0"/>
                <a:cs typeface="Times New Roman" panose="02020603050405020304" pitchFamily="18" charset="0"/>
              </a:rPr>
              <a:t>uma dissertação é formada de:</a:t>
            </a:r>
          </a:p>
          <a:p>
            <a:pPr marL="0" indent="0" algn="just">
              <a:buNone/>
            </a:pPr>
            <a:endParaRPr lang="pt-BR" sz="4400" dirty="0" smtClean="0">
              <a:latin typeface="Times New Roman" panose="02020603050405020304" pitchFamily="18" charset="0"/>
              <a:cs typeface="Times New Roman" panose="02020603050405020304" pitchFamily="18" charset="0"/>
            </a:endParaRPr>
          </a:p>
          <a:p>
            <a:pPr marL="0" indent="0" algn="just">
              <a:buNone/>
            </a:pPr>
            <a:endParaRPr lang="pt-BR" sz="4400" dirty="0">
              <a:latin typeface="Times New Roman" panose="02020603050405020304" pitchFamily="18" charset="0"/>
              <a:cs typeface="Times New Roman" panose="02020603050405020304" pitchFamily="18" charset="0"/>
            </a:endParaRPr>
          </a:p>
          <a:p>
            <a:pPr marL="0" indent="0" algn="just">
              <a:buNone/>
            </a:pPr>
            <a:r>
              <a:rPr lang="pt-BR" sz="4400" dirty="0">
                <a:latin typeface="Times New Roman" panose="02020603050405020304" pitchFamily="18" charset="0"/>
                <a:cs typeface="Times New Roman" panose="02020603050405020304" pitchFamily="18" charset="0"/>
              </a:rPr>
              <a:t>• Introdução;</a:t>
            </a:r>
          </a:p>
          <a:p>
            <a:pPr marL="0" indent="0" algn="just">
              <a:buNone/>
            </a:pPr>
            <a:endParaRPr lang="pt-BR" sz="4400" dirty="0">
              <a:latin typeface="Times New Roman" panose="02020603050405020304" pitchFamily="18" charset="0"/>
              <a:cs typeface="Times New Roman" panose="02020603050405020304" pitchFamily="18" charset="0"/>
            </a:endParaRPr>
          </a:p>
          <a:p>
            <a:pPr marL="0" indent="0" algn="just">
              <a:buNone/>
            </a:pPr>
            <a:r>
              <a:rPr lang="pt-BR" sz="4400" dirty="0">
                <a:latin typeface="Times New Roman" panose="02020603050405020304" pitchFamily="18" charset="0"/>
                <a:cs typeface="Times New Roman" panose="02020603050405020304" pitchFamily="18" charset="0"/>
              </a:rPr>
              <a:t>• Desenvolvimento;</a:t>
            </a:r>
          </a:p>
          <a:p>
            <a:pPr marL="0" indent="0" algn="just">
              <a:buNone/>
            </a:pPr>
            <a:endParaRPr lang="pt-BR" sz="4400" dirty="0">
              <a:latin typeface="Times New Roman" panose="02020603050405020304" pitchFamily="18" charset="0"/>
              <a:cs typeface="Times New Roman" panose="02020603050405020304" pitchFamily="18" charset="0"/>
            </a:endParaRPr>
          </a:p>
          <a:p>
            <a:pPr marL="0" indent="0" algn="just">
              <a:buNone/>
            </a:pPr>
            <a:r>
              <a:rPr lang="pt-BR" sz="4400" dirty="0">
                <a:latin typeface="Times New Roman" panose="02020603050405020304" pitchFamily="18" charset="0"/>
                <a:cs typeface="Times New Roman" panose="02020603050405020304" pitchFamily="18" charset="0"/>
              </a:rPr>
              <a:t>• Conclusão;</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44624"/>
            <a:ext cx="8352928" cy="576064"/>
          </a:xfrm>
        </p:spPr>
        <p:txBody>
          <a:bodyPr>
            <a:normAutofit fontScale="90000"/>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132856"/>
            <a:ext cx="2713749" cy="3816424"/>
          </a:xfrm>
          <a:prstGeom prst="rect">
            <a:avLst/>
          </a:prstGeom>
        </p:spPr>
      </p:pic>
    </p:spTree>
    <p:extLst>
      <p:ext uri="{BB962C8B-B14F-4D97-AF65-F5344CB8AC3E}">
        <p14:creationId xmlns:p14="http://schemas.microsoft.com/office/powerpoint/2010/main" val="161327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40000" lnSpcReduction="20000"/>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0" indent="0" algn="just">
              <a:buNone/>
            </a:pPr>
            <a:endParaRPr lang="pt-BR" sz="2800" dirty="0" smtClean="0">
              <a:latin typeface="Times New Roman" panose="02020603050405020304" pitchFamily="18" charset="0"/>
              <a:cs typeface="Times New Roman" panose="02020603050405020304" pitchFamily="18" charset="0"/>
            </a:endParaRPr>
          </a:p>
          <a:p>
            <a:pPr marL="0" indent="0" algn="just">
              <a:buNone/>
            </a:pPr>
            <a:endParaRPr lang="pt-BR" sz="2800" dirty="0">
              <a:latin typeface="Times New Roman" panose="02020603050405020304" pitchFamily="18" charset="0"/>
              <a:cs typeface="Times New Roman" panose="02020603050405020304" pitchFamily="18" charset="0"/>
            </a:endParaRPr>
          </a:p>
          <a:p>
            <a:pPr marL="0" indent="0" algn="just">
              <a:buNone/>
            </a:pPr>
            <a:endParaRPr lang="pt-BR" sz="2800" dirty="0" smtClean="0">
              <a:latin typeface="Times New Roman" panose="02020603050405020304" pitchFamily="18" charset="0"/>
              <a:cs typeface="Times New Roman" panose="02020603050405020304" pitchFamily="18" charset="0"/>
            </a:endParaRPr>
          </a:p>
          <a:p>
            <a:pPr marL="0" indent="0" algn="just">
              <a:buNone/>
            </a:pPr>
            <a:endParaRPr lang="pt-BR" sz="28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Os 10 erros mais comuns:</a:t>
            </a:r>
            <a:endParaRPr lang="pt-BR" sz="6000" b="1" dirty="0">
              <a:latin typeface="Times New Roman" panose="02020603050405020304" pitchFamily="18" charset="0"/>
              <a:cs typeface="Times New Roman" panose="02020603050405020304" pitchFamily="18" charset="0"/>
            </a:endParaRP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6 – Usar clichês e provérbios;</a:t>
            </a: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7 – Panfletar e radicalizar;</a:t>
            </a: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8 – Usar citações sem cuidado;</a:t>
            </a: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9 – Exagerar em informações;</a:t>
            </a: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10 – Cair em redundância (andar em círculos).</a:t>
            </a:r>
          </a:p>
          <a:p>
            <a:pPr marL="82296" indent="0" algn="just">
              <a:lnSpc>
                <a:spcPct val="150000"/>
              </a:lnSpc>
              <a:spcBef>
                <a:spcPts val="0"/>
              </a:spcBef>
              <a:buNone/>
            </a:pPr>
            <a:endParaRPr lang="pt-BR" sz="28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606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25000" lnSpcReduction="20000"/>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0" indent="0" algn="just">
              <a:buNone/>
            </a:pPr>
            <a:endParaRPr lang="pt-BR" sz="2800" dirty="0" smtClean="0">
              <a:latin typeface="Times New Roman" panose="02020603050405020304" pitchFamily="18" charset="0"/>
              <a:cs typeface="Times New Roman" panose="02020603050405020304" pitchFamily="18" charset="0"/>
            </a:endParaRPr>
          </a:p>
          <a:p>
            <a:pPr marL="0" indent="0" algn="just">
              <a:buNone/>
            </a:pPr>
            <a:endParaRPr lang="pt-BR" sz="2800" dirty="0" smtClean="0">
              <a:latin typeface="Times New Roman" panose="02020603050405020304" pitchFamily="18" charset="0"/>
              <a:cs typeface="Times New Roman" panose="02020603050405020304" pitchFamily="18" charset="0"/>
            </a:endParaRPr>
          </a:p>
          <a:p>
            <a:pPr marL="0" indent="0" algn="just">
              <a:buNone/>
            </a:pPr>
            <a:endParaRPr lang="pt-BR" sz="60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80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8000" dirty="0" smtClean="0">
                <a:latin typeface="Times New Roman" panose="02020603050405020304" pitchFamily="18" charset="0"/>
                <a:cs typeface="Times New Roman" panose="02020603050405020304" pitchFamily="18" charset="0"/>
              </a:rPr>
              <a:t>• Cuidado:</a:t>
            </a:r>
            <a:endParaRPr lang="pt-BR" sz="8000" b="1"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80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8000" dirty="0">
                <a:latin typeface="Times New Roman" panose="02020603050405020304" pitchFamily="18" charset="0"/>
                <a:cs typeface="Times New Roman" panose="02020603050405020304" pitchFamily="18" charset="0"/>
              </a:rPr>
              <a:t>• Jamais escreva na </a:t>
            </a:r>
            <a:r>
              <a:rPr lang="pt-BR" sz="8000" b="1" dirty="0">
                <a:latin typeface="Times New Roman" panose="02020603050405020304" pitchFamily="18" charset="0"/>
                <a:cs typeface="Times New Roman" panose="02020603050405020304" pitchFamily="18" charset="0"/>
              </a:rPr>
              <a:t>primeira pessoa do singular</a:t>
            </a:r>
            <a:r>
              <a:rPr lang="pt-BR" sz="8000" dirty="0">
                <a:latin typeface="Times New Roman" panose="02020603050405020304" pitchFamily="18" charset="0"/>
                <a:cs typeface="Times New Roman" panose="02020603050405020304" pitchFamily="18" charset="0"/>
              </a:rPr>
              <a:t>.</a:t>
            </a:r>
          </a:p>
          <a:p>
            <a:pPr marL="0" indent="0" algn="just">
              <a:lnSpc>
                <a:spcPct val="170000"/>
              </a:lnSpc>
              <a:spcBef>
                <a:spcPts val="0"/>
              </a:spcBef>
              <a:buNone/>
            </a:pPr>
            <a:r>
              <a:rPr lang="pt-BR" sz="8000" dirty="0">
                <a:latin typeface="Times New Roman" panose="02020603050405020304" pitchFamily="18" charset="0"/>
                <a:cs typeface="Times New Roman" panose="02020603050405020304" pitchFamily="18" charset="0"/>
              </a:rPr>
              <a:t>Ex.: Eu </a:t>
            </a:r>
            <a:r>
              <a:rPr lang="pt-BR" sz="8000" b="1" dirty="0">
                <a:latin typeface="Times New Roman" panose="02020603050405020304" pitchFamily="18" charset="0"/>
                <a:cs typeface="Times New Roman" panose="02020603050405020304" pitchFamily="18" charset="0"/>
              </a:rPr>
              <a:t>acho</a:t>
            </a:r>
            <a:r>
              <a:rPr lang="pt-BR" sz="8000" dirty="0">
                <a:latin typeface="Times New Roman" panose="02020603050405020304" pitchFamily="18" charset="0"/>
                <a:cs typeface="Times New Roman" panose="02020603050405020304" pitchFamily="18" charset="0"/>
              </a:rPr>
              <a:t>, eu </a:t>
            </a:r>
            <a:r>
              <a:rPr lang="pt-BR" sz="8000" b="1" dirty="0" smtClean="0">
                <a:latin typeface="Times New Roman" panose="02020603050405020304" pitchFamily="18" charset="0"/>
                <a:cs typeface="Times New Roman" panose="02020603050405020304" pitchFamily="18" charset="0"/>
              </a:rPr>
              <a:t>penso</a:t>
            </a:r>
            <a:r>
              <a:rPr lang="pt-BR" sz="8000" dirty="0" smtClean="0">
                <a:latin typeface="Times New Roman" panose="02020603050405020304" pitchFamily="18" charset="0"/>
                <a:cs typeface="Times New Roman" panose="02020603050405020304" pitchFamily="18" charset="0"/>
              </a:rPr>
              <a:t>...</a:t>
            </a:r>
            <a:endParaRPr lang="pt-BR" sz="80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80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8000" dirty="0">
                <a:latin typeface="Times New Roman" panose="02020603050405020304" pitchFamily="18" charset="0"/>
                <a:cs typeface="Times New Roman" panose="02020603050405020304" pitchFamily="18" charset="0"/>
              </a:rPr>
              <a:t>• </a:t>
            </a:r>
            <a:r>
              <a:rPr lang="pt-BR" sz="8000" b="1" dirty="0">
                <a:latin typeface="Times New Roman" panose="02020603050405020304" pitchFamily="18" charset="0"/>
                <a:cs typeface="Times New Roman" panose="02020603050405020304" pitchFamily="18" charset="0"/>
              </a:rPr>
              <a:t>Prefira sempre a terceira pessoa do singular</a:t>
            </a:r>
            <a:r>
              <a:rPr lang="pt-BR" sz="8000" dirty="0">
                <a:latin typeface="Times New Roman" panose="02020603050405020304" pitchFamily="18" charset="0"/>
                <a:cs typeface="Times New Roman" panose="02020603050405020304" pitchFamily="18" charset="0"/>
              </a:rPr>
              <a:t>.</a:t>
            </a:r>
          </a:p>
          <a:p>
            <a:pPr marL="0" indent="0" algn="just">
              <a:lnSpc>
                <a:spcPct val="170000"/>
              </a:lnSpc>
              <a:spcBef>
                <a:spcPts val="0"/>
              </a:spcBef>
              <a:buNone/>
            </a:pPr>
            <a:r>
              <a:rPr lang="pt-BR" sz="8000" dirty="0">
                <a:latin typeface="Times New Roman" panose="02020603050405020304" pitchFamily="18" charset="0"/>
                <a:cs typeface="Times New Roman" panose="02020603050405020304" pitchFamily="18" charset="0"/>
              </a:rPr>
              <a:t>Ex.: A crescente violência contra a mulher </a:t>
            </a:r>
            <a:r>
              <a:rPr lang="pt-BR" sz="8000" b="1" dirty="0">
                <a:latin typeface="Times New Roman" panose="02020603050405020304" pitchFamily="18" charset="0"/>
                <a:cs typeface="Times New Roman" panose="02020603050405020304" pitchFamily="18" charset="0"/>
              </a:rPr>
              <a:t>desacredita</a:t>
            </a:r>
            <a:r>
              <a:rPr lang="pt-BR" sz="8000" dirty="0">
                <a:latin typeface="Times New Roman" panose="02020603050405020304" pitchFamily="18" charset="0"/>
                <a:cs typeface="Times New Roman" panose="02020603050405020304" pitchFamily="18" charset="0"/>
              </a:rPr>
              <a:t> o Brasil internacionalmente.</a:t>
            </a:r>
          </a:p>
          <a:p>
            <a:pPr marL="0" indent="0" algn="just">
              <a:lnSpc>
                <a:spcPct val="170000"/>
              </a:lnSpc>
              <a:spcBef>
                <a:spcPts val="0"/>
              </a:spcBef>
              <a:buNone/>
            </a:pPr>
            <a:endParaRPr lang="pt-BR" sz="80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8000" dirty="0">
                <a:latin typeface="Times New Roman" panose="02020603050405020304" pitchFamily="18" charset="0"/>
                <a:cs typeface="Times New Roman" panose="02020603050405020304" pitchFamily="18" charset="0"/>
              </a:rPr>
              <a:t>• É possível, embora pouco comum, usar a </a:t>
            </a:r>
            <a:r>
              <a:rPr lang="pt-BR" sz="8000" b="1" dirty="0">
                <a:latin typeface="Times New Roman" panose="02020603050405020304" pitchFamily="18" charset="0"/>
                <a:cs typeface="Times New Roman" panose="02020603050405020304" pitchFamily="18" charset="0"/>
              </a:rPr>
              <a:t>primeira pessoa do plural</a:t>
            </a:r>
            <a:r>
              <a:rPr lang="pt-BR" sz="8000" dirty="0">
                <a:latin typeface="Times New Roman" panose="02020603050405020304" pitchFamily="18" charset="0"/>
                <a:cs typeface="Times New Roman" panose="02020603050405020304" pitchFamily="18" charset="0"/>
              </a:rPr>
              <a:t>, designando uma coletividade, como a coletividade dos seres humanos.</a:t>
            </a:r>
          </a:p>
          <a:p>
            <a:pPr marL="0" indent="0" algn="just">
              <a:lnSpc>
                <a:spcPct val="170000"/>
              </a:lnSpc>
              <a:spcBef>
                <a:spcPts val="0"/>
              </a:spcBef>
              <a:buNone/>
            </a:pPr>
            <a:r>
              <a:rPr lang="pt-BR" sz="8000" dirty="0">
                <a:latin typeface="Times New Roman" panose="02020603050405020304" pitchFamily="18" charset="0"/>
                <a:cs typeface="Times New Roman" panose="02020603050405020304" pitchFamily="18" charset="0"/>
              </a:rPr>
              <a:t>Ex.: Precisamos evoluir e assumir a nossa responsabilidade de guardiões do planeta.</a:t>
            </a:r>
          </a:p>
          <a:p>
            <a:pPr marL="82296" indent="0" algn="just">
              <a:lnSpc>
                <a:spcPct val="150000"/>
              </a:lnSpc>
              <a:spcBef>
                <a:spcPts val="0"/>
              </a:spcBef>
              <a:buNone/>
            </a:pPr>
            <a:endParaRPr lang="pt-BR" sz="28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481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32500" lnSpcReduction="20000"/>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0" indent="0" algn="just">
              <a:buNone/>
            </a:pPr>
            <a:endParaRPr lang="pt-BR" sz="2800" dirty="0" smtClean="0">
              <a:latin typeface="Times New Roman" panose="02020603050405020304" pitchFamily="18" charset="0"/>
              <a:cs typeface="Times New Roman" panose="02020603050405020304" pitchFamily="18" charset="0"/>
            </a:endParaRPr>
          </a:p>
          <a:p>
            <a:pPr marL="0" indent="0" algn="just">
              <a:buNone/>
            </a:pPr>
            <a:endParaRPr lang="pt-BR" sz="2800" dirty="0" smtClean="0">
              <a:latin typeface="Times New Roman" panose="02020603050405020304" pitchFamily="18" charset="0"/>
              <a:cs typeface="Times New Roman" panose="02020603050405020304" pitchFamily="18" charset="0"/>
            </a:endParaRPr>
          </a:p>
          <a:p>
            <a:pPr marL="0" indent="0" algn="just">
              <a:buNone/>
            </a:pPr>
            <a:endParaRPr lang="pt-BR" sz="2800" dirty="0">
              <a:latin typeface="Times New Roman" panose="02020603050405020304" pitchFamily="18" charset="0"/>
              <a:cs typeface="Times New Roman" panose="02020603050405020304" pitchFamily="18" charset="0"/>
            </a:endParaRPr>
          </a:p>
          <a:p>
            <a:pPr marL="0" indent="0" algn="just">
              <a:buNone/>
            </a:pPr>
            <a:r>
              <a:rPr lang="pt-BR" sz="6000" dirty="0" smtClean="0">
                <a:latin typeface="Times New Roman" panose="02020603050405020304" pitchFamily="18" charset="0"/>
                <a:cs typeface="Times New Roman" panose="02020603050405020304" pitchFamily="18" charset="0"/>
              </a:rPr>
              <a:t>• </a:t>
            </a:r>
            <a:r>
              <a:rPr lang="pt-BR" sz="6000" b="1" dirty="0" smtClean="0">
                <a:latin typeface="Times New Roman" panose="02020603050405020304" pitchFamily="18" charset="0"/>
                <a:cs typeface="Times New Roman" panose="02020603050405020304" pitchFamily="18" charset="0"/>
              </a:rPr>
              <a:t>Redação Nota Zero</a:t>
            </a:r>
            <a:r>
              <a:rPr lang="pt-BR" sz="6000" dirty="0" smtClean="0">
                <a:latin typeface="Times New Roman" panose="02020603050405020304" pitchFamily="18" charset="0"/>
                <a:cs typeface="Times New Roman" panose="02020603050405020304" pitchFamily="18" charset="0"/>
              </a:rPr>
              <a:t>:</a:t>
            </a:r>
            <a:endParaRPr lang="pt-BR" sz="6000" dirty="0">
              <a:latin typeface="Times New Roman" panose="02020603050405020304" pitchFamily="18" charset="0"/>
              <a:cs typeface="Times New Roman" panose="02020603050405020304" pitchFamily="18" charset="0"/>
            </a:endParaRP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a:t>
            </a:r>
            <a:r>
              <a:rPr lang="pt-BR" sz="6000" dirty="0" smtClean="0">
                <a:latin typeface="Times New Roman" panose="02020603050405020304" pitchFamily="18" charset="0"/>
                <a:cs typeface="Times New Roman" panose="02020603050405020304" pitchFamily="18" charset="0"/>
              </a:rPr>
              <a:t>Redação em branco;</a:t>
            </a:r>
            <a:endParaRPr lang="pt-BR" sz="6000" dirty="0">
              <a:latin typeface="Times New Roman" panose="02020603050405020304" pitchFamily="18" charset="0"/>
              <a:cs typeface="Times New Roman" panose="02020603050405020304" pitchFamily="18" charset="0"/>
            </a:endParaRP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a:t>
            </a:r>
            <a:r>
              <a:rPr lang="pt-BR" sz="6000" dirty="0" smtClean="0">
                <a:latin typeface="Times New Roman" panose="02020603050405020304" pitchFamily="18" charset="0"/>
                <a:cs typeface="Times New Roman" panose="02020603050405020304" pitchFamily="18" charset="0"/>
              </a:rPr>
              <a:t>Redação com até 7 linhas;</a:t>
            </a:r>
            <a:endParaRPr lang="pt-BR" sz="6000" dirty="0">
              <a:latin typeface="Times New Roman" panose="02020603050405020304" pitchFamily="18" charset="0"/>
              <a:cs typeface="Times New Roman" panose="02020603050405020304" pitchFamily="18" charset="0"/>
            </a:endParaRP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a:t>
            </a:r>
            <a:r>
              <a:rPr lang="pt-BR" sz="6000" dirty="0" smtClean="0">
                <a:latin typeface="Times New Roman" panose="02020603050405020304" pitchFamily="18" charset="0"/>
              </a:rPr>
              <a:t>Uso </a:t>
            </a:r>
            <a:r>
              <a:rPr lang="pt-BR" sz="6000" dirty="0">
                <a:latin typeface="Times New Roman" panose="02020603050405020304" pitchFamily="18" charset="0"/>
              </a:rPr>
              <a:t>de ofensas, ilustrações e outras intervenções visando uma invalidação </a:t>
            </a:r>
            <a:r>
              <a:rPr lang="pt-BR" sz="6000" dirty="0" smtClean="0">
                <a:latin typeface="Times New Roman" panose="02020603050405020304" pitchFamily="18" charset="0"/>
              </a:rPr>
              <a:t>intencional;</a:t>
            </a: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a:t>
            </a:r>
            <a:r>
              <a:rPr lang="pt-BR" sz="6000" dirty="0" smtClean="0">
                <a:latin typeface="Times New Roman" panose="02020603050405020304" pitchFamily="18" charset="0"/>
              </a:rPr>
              <a:t>Profanação </a:t>
            </a:r>
            <a:r>
              <a:rPr lang="pt-BR" sz="6000" dirty="0">
                <a:latin typeface="Times New Roman" panose="02020603050405020304" pitchFamily="18" charset="0"/>
              </a:rPr>
              <a:t>dos direitos </a:t>
            </a:r>
            <a:r>
              <a:rPr lang="pt-BR" sz="6000" dirty="0" smtClean="0">
                <a:latin typeface="Times New Roman" panose="02020603050405020304" pitchFamily="18" charset="0"/>
              </a:rPr>
              <a:t>humanos;</a:t>
            </a: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smtClean="0">
                <a:latin typeface="Times New Roman" panose="02020603050405020304" pitchFamily="18" charset="0"/>
                <a:cs typeface="Times New Roman" panose="02020603050405020304" pitchFamily="18" charset="0"/>
              </a:rPr>
              <a:t>• </a:t>
            </a:r>
            <a:r>
              <a:rPr lang="pt-BR" sz="6000" dirty="0">
                <a:latin typeface="Times New Roman" panose="02020603050405020304" pitchFamily="18" charset="0"/>
              </a:rPr>
              <a:t>E</a:t>
            </a:r>
            <a:r>
              <a:rPr lang="pt-BR" sz="6000" dirty="0" smtClean="0">
                <a:latin typeface="Times New Roman" panose="02020603050405020304" pitchFamily="18" charset="0"/>
              </a:rPr>
              <a:t>laboração </a:t>
            </a:r>
            <a:r>
              <a:rPr lang="pt-BR" sz="6000" dirty="0">
                <a:latin typeface="Times New Roman" panose="02020603050405020304" pitchFamily="18" charset="0"/>
              </a:rPr>
              <a:t>de uma parcela da redação propositalmente desvinculada da temática </a:t>
            </a:r>
            <a:r>
              <a:rPr lang="pt-BR" sz="6000" dirty="0" smtClean="0">
                <a:latin typeface="Times New Roman" panose="02020603050405020304" pitchFamily="18" charset="0"/>
              </a:rPr>
              <a:t>sugerida;</a:t>
            </a:r>
          </a:p>
          <a:p>
            <a:pPr marL="0" indent="0" algn="just">
              <a:buNone/>
            </a:pPr>
            <a:endParaRPr lang="pt-BR" sz="6000" dirty="0">
              <a:latin typeface="Times New Roman" panose="02020603050405020304" pitchFamily="18" charset="0"/>
              <a:cs typeface="Times New Roman" panose="02020603050405020304" pitchFamily="18" charset="0"/>
            </a:endParaRPr>
          </a:p>
          <a:p>
            <a:pPr marL="0" indent="0" algn="just">
              <a:buNone/>
            </a:pPr>
            <a:r>
              <a:rPr lang="pt-BR" sz="6000" dirty="0">
                <a:latin typeface="Times New Roman" panose="02020603050405020304" pitchFamily="18" charset="0"/>
                <a:cs typeface="Times New Roman" panose="02020603050405020304" pitchFamily="18" charset="0"/>
              </a:rPr>
              <a:t>• </a:t>
            </a:r>
            <a:r>
              <a:rPr lang="pt-BR" sz="6000" dirty="0">
                <a:latin typeface="Times New Roman" panose="02020603050405020304" pitchFamily="18" charset="0"/>
              </a:rPr>
              <a:t>N</a:t>
            </a:r>
            <a:r>
              <a:rPr lang="pt-BR" sz="6000" dirty="0" smtClean="0">
                <a:latin typeface="Times New Roman" panose="02020603050405020304" pitchFamily="18" charset="0"/>
              </a:rPr>
              <a:t>ão </a:t>
            </a:r>
            <a:r>
              <a:rPr lang="pt-BR" sz="6000" dirty="0">
                <a:latin typeface="Times New Roman" panose="02020603050405020304" pitchFamily="18" charset="0"/>
              </a:rPr>
              <a:t>seguir o parâmetro </a:t>
            </a:r>
            <a:r>
              <a:rPr lang="pt-BR" sz="6000" dirty="0" smtClean="0">
                <a:latin typeface="Times New Roman" panose="02020603050405020304" pitchFamily="18" charset="0"/>
              </a:rPr>
              <a:t>dissertativo-argumentativo.</a:t>
            </a:r>
            <a:endParaRPr lang="pt-BR" sz="6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297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25000" lnSpcReduction="20000"/>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0" indent="0" algn="just">
              <a:buNone/>
            </a:pPr>
            <a:endParaRPr lang="pt-BR" sz="2800" dirty="0" smtClean="0">
              <a:latin typeface="Times New Roman" panose="02020603050405020304" pitchFamily="18" charset="0"/>
              <a:cs typeface="Times New Roman" panose="02020603050405020304" pitchFamily="18" charset="0"/>
            </a:endParaRPr>
          </a:p>
          <a:p>
            <a:pPr marL="0" indent="0" algn="just">
              <a:buNone/>
            </a:pPr>
            <a:endParaRPr lang="pt-BR" sz="28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8000" dirty="0" smtClean="0">
                <a:latin typeface="Times New Roman" panose="02020603050405020304" pitchFamily="18" charset="0"/>
                <a:cs typeface="Times New Roman" panose="02020603050405020304" pitchFamily="18" charset="0"/>
              </a:rPr>
              <a:t>• </a:t>
            </a:r>
            <a:r>
              <a:rPr lang="pt-BR" sz="8000" b="1" dirty="0" smtClean="0">
                <a:latin typeface="Times New Roman" panose="02020603050405020304" pitchFamily="18" charset="0"/>
                <a:cs typeface="Times New Roman" panose="02020603050405020304" pitchFamily="18" charset="0"/>
              </a:rPr>
              <a:t>Consequências da Redação Nota Zero</a:t>
            </a:r>
            <a:r>
              <a:rPr lang="pt-BR" sz="8000" dirty="0" smtClean="0">
                <a:latin typeface="Times New Roman" panose="02020603050405020304" pitchFamily="18" charset="0"/>
                <a:cs typeface="Times New Roman" panose="02020603050405020304" pitchFamily="18" charset="0"/>
              </a:rPr>
              <a:t>:</a:t>
            </a:r>
            <a:endParaRPr lang="pt-BR" sz="80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80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8000" dirty="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Com a nota do ENEM,</a:t>
            </a:r>
            <a:r>
              <a:rPr lang="pt-BR" sz="8000" dirty="0" smtClean="0">
                <a:latin typeface="Times New Roman" panose="02020603050405020304" pitchFamily="18" charset="0"/>
              </a:rPr>
              <a:t> </a:t>
            </a:r>
            <a:r>
              <a:rPr lang="pt-BR" sz="8000" dirty="0">
                <a:latin typeface="Times New Roman" panose="02020603050405020304" pitchFamily="18" charset="0"/>
              </a:rPr>
              <a:t>é possível pleitear uma vaga no ensino superior por meio dos programas do governo: </a:t>
            </a:r>
            <a:r>
              <a:rPr lang="pt-BR" sz="8000" b="1" dirty="0" err="1">
                <a:solidFill>
                  <a:srgbClr val="FF0000"/>
                </a:solidFill>
                <a:latin typeface="Times New Roman" panose="02020603050405020304" pitchFamily="18" charset="0"/>
              </a:rPr>
              <a:t>Sisu</a:t>
            </a:r>
            <a:r>
              <a:rPr lang="pt-BR" sz="8000" b="1" dirty="0">
                <a:solidFill>
                  <a:srgbClr val="FF0000"/>
                </a:solidFill>
                <a:latin typeface="Times New Roman" panose="02020603050405020304" pitchFamily="18" charset="0"/>
              </a:rPr>
              <a:t>, </a:t>
            </a:r>
            <a:r>
              <a:rPr lang="pt-BR" sz="8000" b="1" dirty="0" err="1">
                <a:solidFill>
                  <a:srgbClr val="FF0000"/>
                </a:solidFill>
                <a:latin typeface="Times New Roman" panose="02020603050405020304" pitchFamily="18" charset="0"/>
              </a:rPr>
              <a:t>Prouni</a:t>
            </a:r>
            <a:r>
              <a:rPr lang="pt-BR" sz="8000" b="1" dirty="0">
                <a:solidFill>
                  <a:srgbClr val="FF0000"/>
                </a:solidFill>
                <a:latin typeface="Times New Roman" panose="02020603050405020304" pitchFamily="18" charset="0"/>
              </a:rPr>
              <a:t> e Fies</a:t>
            </a:r>
            <a:r>
              <a:rPr lang="pt-BR" sz="8000" dirty="0">
                <a:latin typeface="Times New Roman" panose="02020603050405020304" pitchFamily="18" charset="0"/>
              </a:rPr>
              <a:t>. Além disso, dá para se isentar de fazer o vestibular tradicional de diversas faculdades privadas que adotaram o Enem como critério de seleção, inclusive universidades portuguesas, que assinaram acordo com o governo </a:t>
            </a:r>
            <a:r>
              <a:rPr lang="pt-BR" sz="8000" dirty="0" smtClean="0">
                <a:latin typeface="Times New Roman" panose="02020603050405020304" pitchFamily="18" charset="0"/>
              </a:rPr>
              <a:t>brasileiro.</a:t>
            </a:r>
          </a:p>
          <a:p>
            <a:pPr marL="0" indent="0" algn="just">
              <a:lnSpc>
                <a:spcPct val="170000"/>
              </a:lnSpc>
              <a:spcBef>
                <a:spcPts val="0"/>
              </a:spcBef>
              <a:buNone/>
            </a:pPr>
            <a:endParaRPr lang="pt-BR" sz="8000" dirty="0">
              <a:latin typeface="Times New Roman" panose="02020603050405020304" pitchFamily="18" charset="0"/>
            </a:endParaRPr>
          </a:p>
          <a:p>
            <a:pPr marL="0" indent="0" algn="just">
              <a:lnSpc>
                <a:spcPct val="170000"/>
              </a:lnSpc>
              <a:spcBef>
                <a:spcPts val="0"/>
              </a:spcBef>
              <a:buNone/>
            </a:pPr>
            <a:r>
              <a:rPr lang="pt-BR" sz="8000" dirty="0" smtClean="0">
                <a:latin typeface="Times New Roman" panose="02020603050405020304" pitchFamily="18" charset="0"/>
              </a:rPr>
              <a:t>&gt; </a:t>
            </a:r>
            <a:r>
              <a:rPr lang="pt-BR" sz="8000" b="1" dirty="0" smtClean="0">
                <a:latin typeface="Times New Roman" panose="02020603050405020304" pitchFamily="18" charset="0"/>
              </a:rPr>
              <a:t>Porém, a redação nota zero automaticamente exclui o aluno de todas essas possibilidades</a:t>
            </a:r>
            <a:r>
              <a:rPr lang="pt-BR" sz="8000" dirty="0" smtClean="0">
                <a:latin typeface="Times New Roman" panose="02020603050405020304" pitchFamily="18" charset="0"/>
              </a:rPr>
              <a:t>.</a:t>
            </a:r>
            <a:endParaRPr lang="pt-BR" sz="8000" dirty="0">
              <a:latin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410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lnSpcReduction="10000"/>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8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400" b="1" dirty="0" smtClean="0">
                <a:latin typeface="Times New Roman" panose="02020603050405020304" pitchFamily="18" charset="0"/>
                <a:cs typeface="Times New Roman" panose="02020603050405020304" pitchFamily="18" charset="0"/>
              </a:rPr>
              <a:t>Principais erros encontrados nas dissertações:</a:t>
            </a:r>
          </a:p>
          <a:p>
            <a:pPr marL="82296" indent="0" algn="just">
              <a:lnSpc>
                <a:spcPct val="150000"/>
              </a:lnSpc>
              <a:spcBef>
                <a:spcPts val="0"/>
              </a:spcBef>
              <a:buNone/>
            </a:pPr>
            <a:r>
              <a:rPr lang="pt-BR" sz="2400" dirty="0">
                <a:latin typeface="Times New Roman" panose="02020603050405020304" pitchFamily="18" charset="0"/>
                <a:cs typeface="Times New Roman" panose="02020603050405020304" pitchFamily="18" charset="0"/>
              </a:rPr>
              <a:t>1</a:t>
            </a:r>
            <a:r>
              <a:rPr lang="pt-BR" sz="2400" dirty="0" smtClean="0">
                <a:latin typeface="Times New Roman" panose="02020603050405020304" pitchFamily="18" charset="0"/>
                <a:cs typeface="Times New Roman" panose="02020603050405020304" pitchFamily="18" charset="0"/>
              </a:rPr>
              <a:t>. Fuga do tema.</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2. Argumentos excessivamente superficiais.</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3. Ausência de progressão de ideias.</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4. Falta de inspiração para escrever.</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7170" name="Picture 2" descr="C:\Users\Usuário\JEC\Pictures\Educandário\Imagens para aulas\dissertação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216870"/>
            <a:ext cx="2376264" cy="247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69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Como superar esses problemas?</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Use o brainstorming, o rascunho e estruturação em parágrafos.</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8194" name="Picture 2" descr="C:\Users\Usuário\JEC\Pictures\Educandário\Imagens para aulas\homer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155146"/>
            <a:ext cx="1659422" cy="1973585"/>
          </a:xfrm>
          <a:prstGeom prst="rect">
            <a:avLst/>
          </a:prstGeom>
          <a:noFill/>
          <a:extLst>
            <a:ext uri="{909E8E84-426E-40DD-AFC4-6F175D3DCCD1}">
              <a14:hiddenFill xmlns:a14="http://schemas.microsoft.com/office/drawing/2010/main">
                <a:solidFill>
                  <a:srgbClr val="FFFFFF"/>
                </a:solidFill>
              </a14:hiddenFill>
            </a:ext>
          </a:extLst>
        </p:spPr>
      </p:pic>
      <p:sp>
        <p:nvSpPr>
          <p:cNvPr id="2" name="Texto explicativo em forma de nuvem 1"/>
          <p:cNvSpPr/>
          <p:nvPr/>
        </p:nvSpPr>
        <p:spPr>
          <a:xfrm>
            <a:off x="1475656" y="2219042"/>
            <a:ext cx="2448272" cy="936104"/>
          </a:xfrm>
          <a:prstGeom prst="cloudCallout">
            <a:avLst>
              <a:gd name="adj1" fmla="val 58751"/>
              <a:gd name="adj2" fmla="val 6158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dirty="0" smtClean="0">
                <a:latin typeface="Times New Roman" panose="02020603050405020304" pitchFamily="18" charset="0"/>
                <a:cs typeface="Times New Roman" panose="02020603050405020304" pitchFamily="18" charset="0"/>
              </a:rPr>
              <a:t>Mandela. </a:t>
            </a:r>
            <a:r>
              <a:rPr lang="pt-BR" dirty="0" err="1" smtClean="0">
                <a:latin typeface="Times New Roman" panose="02020603050405020304" pitchFamily="18" charset="0"/>
                <a:cs typeface="Times New Roman" panose="02020603050405020304" pitchFamily="18" charset="0"/>
              </a:rPr>
              <a:t>Malala</a:t>
            </a:r>
            <a:r>
              <a:rPr lang="pt-BR" dirty="0" smtClean="0">
                <a:latin typeface="Times New Roman" panose="02020603050405020304" pitchFamily="18" charset="0"/>
                <a:cs typeface="Times New Roman" panose="02020603050405020304" pitchFamily="18" charset="0"/>
              </a:rPr>
              <a:t>.</a:t>
            </a:r>
            <a:endParaRPr lang="pt-BR" dirty="0">
              <a:latin typeface="Times New Roman" panose="02020603050405020304" pitchFamily="18" charset="0"/>
              <a:cs typeface="Times New Roman" panose="02020603050405020304" pitchFamily="18" charset="0"/>
            </a:endParaRPr>
          </a:p>
        </p:txBody>
      </p:sp>
      <p:sp>
        <p:nvSpPr>
          <p:cNvPr id="6" name="Texto explicativo em forma de nuvem 5"/>
          <p:cNvSpPr/>
          <p:nvPr/>
        </p:nvSpPr>
        <p:spPr>
          <a:xfrm>
            <a:off x="4788024" y="2219042"/>
            <a:ext cx="2664296" cy="993934"/>
          </a:xfrm>
          <a:prstGeom prst="cloudCallout">
            <a:avLst>
              <a:gd name="adj1" fmla="val -51625"/>
              <a:gd name="adj2" fmla="val 7539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dirty="0" smtClean="0">
                <a:latin typeface="Times New Roman" panose="02020603050405020304" pitchFamily="18" charset="0"/>
                <a:cs typeface="Times New Roman" panose="02020603050405020304" pitchFamily="18" charset="0"/>
              </a:rPr>
              <a:t>Jesus Cristo.</a:t>
            </a:r>
            <a:endParaRPr lang="pt-BR" dirty="0">
              <a:latin typeface="Times New Roman" panose="02020603050405020304" pitchFamily="18" charset="0"/>
              <a:cs typeface="Times New Roman" panose="02020603050405020304" pitchFamily="18" charset="0"/>
            </a:endParaRPr>
          </a:p>
        </p:txBody>
      </p:sp>
      <p:sp>
        <p:nvSpPr>
          <p:cNvPr id="7" name="Texto explicativo em forma de nuvem 6"/>
          <p:cNvSpPr/>
          <p:nvPr/>
        </p:nvSpPr>
        <p:spPr>
          <a:xfrm>
            <a:off x="5007286" y="3356992"/>
            <a:ext cx="3525154" cy="1152128"/>
          </a:xfrm>
          <a:prstGeom prst="cloudCallout">
            <a:avLst>
              <a:gd name="adj1" fmla="val -60544"/>
              <a:gd name="adj2" fmla="val -3343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dirty="0" smtClean="0">
                <a:latin typeface="Times New Roman" panose="02020603050405020304" pitchFamily="18" charset="0"/>
                <a:cs typeface="Times New Roman" panose="02020603050405020304" pitchFamily="18" charset="0"/>
              </a:rPr>
              <a:t>Gandhi. Chico Xavier.</a:t>
            </a:r>
            <a:endParaRPr lang="pt-BR" dirty="0">
              <a:latin typeface="Times New Roman" panose="02020603050405020304" pitchFamily="18" charset="0"/>
              <a:cs typeface="Times New Roman" panose="02020603050405020304" pitchFamily="18" charset="0"/>
            </a:endParaRPr>
          </a:p>
        </p:txBody>
      </p:sp>
      <p:sp>
        <p:nvSpPr>
          <p:cNvPr id="8" name="Texto explicativo em forma de nuvem 7"/>
          <p:cNvSpPr/>
          <p:nvPr/>
        </p:nvSpPr>
        <p:spPr>
          <a:xfrm>
            <a:off x="683568" y="3356992"/>
            <a:ext cx="2664296" cy="1080120"/>
          </a:xfrm>
          <a:prstGeom prst="cloudCallout">
            <a:avLst>
              <a:gd name="adj1" fmla="val 77077"/>
              <a:gd name="adj2" fmla="val -4984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dirty="0" smtClean="0">
                <a:latin typeface="Times New Roman" panose="02020603050405020304" pitchFamily="18" charset="0"/>
                <a:cs typeface="Times New Roman" panose="02020603050405020304" pitchFamily="18" charset="0"/>
              </a:rPr>
              <a:t>A Lista de Schindler. A corrente do bem.</a:t>
            </a:r>
            <a:endParaRPr lang="pt-BR" dirty="0">
              <a:latin typeface="Times New Roman" panose="02020603050405020304" pitchFamily="18" charset="0"/>
              <a:cs typeface="Times New Roman" panose="02020603050405020304" pitchFamily="18" charset="0"/>
            </a:endParaRPr>
          </a:p>
        </p:txBody>
      </p:sp>
      <p:sp>
        <p:nvSpPr>
          <p:cNvPr id="9" name="Texto explicativo em forma de nuvem 8"/>
          <p:cNvSpPr/>
          <p:nvPr/>
        </p:nvSpPr>
        <p:spPr>
          <a:xfrm>
            <a:off x="5220072" y="4797152"/>
            <a:ext cx="3168352" cy="936104"/>
          </a:xfrm>
          <a:prstGeom prst="cloudCallout">
            <a:avLst>
              <a:gd name="adj1" fmla="val -68601"/>
              <a:gd name="adj2" fmla="val -131037"/>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pt-BR" dirty="0" smtClean="0">
                <a:latin typeface="Times New Roman" panose="02020603050405020304" pitchFamily="18" charset="0"/>
                <a:cs typeface="Times New Roman" panose="02020603050405020304" pitchFamily="18" charset="0"/>
              </a:rPr>
              <a:t>Martin Luther King.</a:t>
            </a:r>
            <a:endParaRPr lang="pt-BR" dirty="0">
              <a:latin typeface="Times New Roman" panose="02020603050405020304" pitchFamily="18" charset="0"/>
              <a:cs typeface="Times New Roman" panose="02020603050405020304" pitchFamily="18" charset="0"/>
            </a:endParaRPr>
          </a:p>
        </p:txBody>
      </p:sp>
      <p:sp>
        <p:nvSpPr>
          <p:cNvPr id="10" name="Texto explicativo em forma de nuvem 9"/>
          <p:cNvSpPr/>
          <p:nvPr/>
        </p:nvSpPr>
        <p:spPr>
          <a:xfrm>
            <a:off x="899592" y="4581128"/>
            <a:ext cx="2592288" cy="1080120"/>
          </a:xfrm>
          <a:prstGeom prst="cloudCallout">
            <a:avLst>
              <a:gd name="adj1" fmla="val 48396"/>
              <a:gd name="adj2" fmla="val -10681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dirty="0" smtClean="0">
                <a:latin typeface="Times New Roman" panose="02020603050405020304" pitchFamily="18" charset="0"/>
                <a:cs typeface="Times New Roman" panose="02020603050405020304" pitchFamily="18" charset="0"/>
              </a:rPr>
              <a:t>O coração corajoso de </a:t>
            </a:r>
            <a:r>
              <a:rPr lang="pt-BR" dirty="0" err="1" smtClean="0">
                <a:latin typeface="Times New Roman" panose="02020603050405020304" pitchFamily="18" charset="0"/>
                <a:cs typeface="Times New Roman" panose="02020603050405020304" pitchFamily="18" charset="0"/>
              </a:rPr>
              <a:t>Irena</a:t>
            </a:r>
            <a:r>
              <a:rPr lang="pt-BR" dirty="0" smtClean="0">
                <a:latin typeface="Times New Roman" panose="02020603050405020304" pitchFamily="18" charset="0"/>
                <a:cs typeface="Times New Roman" panose="02020603050405020304" pitchFamily="18" charset="0"/>
              </a:rPr>
              <a:t> </a:t>
            </a:r>
            <a:r>
              <a:rPr lang="pt-BR" dirty="0" err="1" smtClean="0">
                <a:latin typeface="Times New Roman" panose="02020603050405020304" pitchFamily="18" charset="0"/>
                <a:cs typeface="Times New Roman" panose="02020603050405020304" pitchFamily="18" charset="0"/>
              </a:rPr>
              <a:t>Sendler</a:t>
            </a:r>
            <a:r>
              <a:rPr lang="pt-BR" dirty="0" smtClean="0">
                <a:latin typeface="Times New Roman" panose="02020603050405020304" pitchFamily="18" charset="0"/>
                <a:cs typeface="Times New Roman" panose="02020603050405020304" pitchFamily="18" charset="0"/>
              </a:rPr>
              <a:t>.</a:t>
            </a:r>
            <a:endParaRPr lang="pt-BR" dirty="0">
              <a:latin typeface="Times New Roman" panose="02020603050405020304" pitchFamily="18" charset="0"/>
              <a:cs typeface="Times New Roman" panose="02020603050405020304" pitchFamily="18" charset="0"/>
            </a:endParaRPr>
          </a:p>
        </p:txBody>
      </p:sp>
      <p:sp>
        <p:nvSpPr>
          <p:cNvPr id="11" name="Texto explicativo em forma de nuvem 10"/>
          <p:cNvSpPr/>
          <p:nvPr/>
        </p:nvSpPr>
        <p:spPr>
          <a:xfrm>
            <a:off x="865207" y="5733256"/>
            <a:ext cx="3312368" cy="864096"/>
          </a:xfrm>
          <a:prstGeom prst="cloudCallout">
            <a:avLst>
              <a:gd name="adj1" fmla="val 50374"/>
              <a:gd name="adj2" fmla="val -13628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dirty="0" smtClean="0">
                <a:latin typeface="Times New Roman" panose="02020603050405020304" pitchFamily="18" charset="0"/>
                <a:cs typeface="Times New Roman" panose="02020603050405020304" pitchFamily="18" charset="0"/>
              </a:rPr>
              <a:t>APAE, Médico sem Fronteiras, Cruz Vermelha.</a:t>
            </a:r>
            <a:endParaRPr lang="pt-BR" dirty="0">
              <a:latin typeface="Times New Roman" panose="02020603050405020304" pitchFamily="18" charset="0"/>
              <a:cs typeface="Times New Roman" panose="02020603050405020304" pitchFamily="18" charset="0"/>
            </a:endParaRPr>
          </a:p>
        </p:txBody>
      </p:sp>
      <p:sp>
        <p:nvSpPr>
          <p:cNvPr id="12" name="Texto explicativo em forma de nuvem 11"/>
          <p:cNvSpPr/>
          <p:nvPr/>
        </p:nvSpPr>
        <p:spPr>
          <a:xfrm>
            <a:off x="4644008" y="5949280"/>
            <a:ext cx="3888432" cy="792088"/>
          </a:xfrm>
          <a:prstGeom prst="cloudCallout">
            <a:avLst>
              <a:gd name="adj1" fmla="val -63864"/>
              <a:gd name="adj2" fmla="val -15771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dirty="0" smtClean="0">
                <a:latin typeface="Times New Roman" panose="02020603050405020304" pitchFamily="18" charset="0"/>
                <a:cs typeface="Times New Roman" panose="02020603050405020304" pitchFamily="18" charset="0"/>
              </a:rPr>
              <a:t>Madre Teresa de Calcutá.</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839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25000" lnSpcReduction="20000"/>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8000"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32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32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32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32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8000" b="1" dirty="0" smtClean="0">
                <a:latin typeface="Times New Roman" panose="02020603050405020304" pitchFamily="18" charset="0"/>
                <a:cs typeface="Times New Roman" panose="02020603050405020304" pitchFamily="18" charset="0"/>
              </a:rPr>
              <a:t>Rascunho estruturado em parágrafos:</a:t>
            </a:r>
          </a:p>
          <a:p>
            <a:pPr marL="82296" indent="0" algn="just">
              <a:lnSpc>
                <a:spcPct val="150000"/>
              </a:lnSpc>
              <a:spcBef>
                <a:spcPts val="0"/>
              </a:spcBef>
              <a:buNone/>
            </a:pPr>
            <a:r>
              <a:rPr lang="pt-BR" sz="8000" dirty="0" smtClean="0">
                <a:latin typeface="Times New Roman" panose="02020603050405020304" pitchFamily="18" charset="0"/>
                <a:cs typeface="Times New Roman" panose="02020603050405020304" pitchFamily="18" charset="0"/>
              </a:rPr>
              <a:t>1. </a:t>
            </a:r>
            <a:r>
              <a:rPr lang="pt-BR" sz="8000" b="1" dirty="0" smtClean="0">
                <a:latin typeface="Times New Roman" panose="02020603050405020304" pitchFamily="18" charset="0"/>
                <a:cs typeface="Times New Roman" panose="02020603050405020304" pitchFamily="18" charset="0"/>
              </a:rPr>
              <a:t>Introdução</a:t>
            </a:r>
            <a:r>
              <a:rPr lang="pt-BR" sz="8000" dirty="0" smtClean="0">
                <a:latin typeface="Times New Roman" panose="02020603050405020304" pitchFamily="18" charset="0"/>
                <a:cs typeface="Times New Roman" panose="02020603050405020304" pitchFamily="18" charset="0"/>
              </a:rPr>
              <a:t>: </a:t>
            </a:r>
          </a:p>
          <a:p>
            <a:pPr marL="82296" indent="0" algn="just">
              <a:lnSpc>
                <a:spcPct val="150000"/>
              </a:lnSpc>
              <a:spcBef>
                <a:spcPts val="0"/>
              </a:spcBef>
              <a:buNone/>
            </a:pPr>
            <a:r>
              <a:rPr lang="pt-BR" sz="8000" dirty="0" smtClean="0">
                <a:latin typeface="Times New Roman" panose="02020603050405020304" pitchFamily="18" charset="0"/>
                <a:cs typeface="Times New Roman" panose="02020603050405020304" pitchFamily="18" charset="0"/>
              </a:rPr>
              <a:t>1.1: </a:t>
            </a:r>
            <a:r>
              <a:rPr lang="pt-BR" sz="8000" b="1" dirty="0" smtClean="0">
                <a:latin typeface="Times New Roman" panose="02020603050405020304" pitchFamily="18" charset="0"/>
                <a:cs typeface="Times New Roman" panose="02020603050405020304" pitchFamily="18" charset="0"/>
              </a:rPr>
              <a:t>Tema</a:t>
            </a:r>
            <a:r>
              <a:rPr lang="pt-BR" sz="8000" dirty="0" smtClean="0">
                <a:latin typeface="Times New Roman" panose="02020603050405020304" pitchFamily="18" charset="0"/>
                <a:cs typeface="Times New Roman" panose="02020603050405020304" pitchFamily="18" charset="0"/>
              </a:rPr>
              <a:t>: Altruísmo e pensamento a longo prazo. </a:t>
            </a:r>
          </a:p>
          <a:p>
            <a:pPr marL="82296" indent="0" algn="just">
              <a:lnSpc>
                <a:spcPct val="150000"/>
              </a:lnSpc>
              <a:spcBef>
                <a:spcPts val="0"/>
              </a:spcBef>
              <a:buNone/>
            </a:pPr>
            <a:r>
              <a:rPr lang="pt-BR" sz="8000" dirty="0" smtClean="0">
                <a:latin typeface="Times New Roman" panose="02020603050405020304" pitchFamily="18" charset="0"/>
                <a:cs typeface="Times New Roman" panose="02020603050405020304" pitchFamily="18" charset="0"/>
              </a:rPr>
              <a:t>1.2: </a:t>
            </a:r>
            <a:r>
              <a:rPr lang="pt-BR" sz="8000" b="1" dirty="0" smtClean="0">
                <a:latin typeface="Times New Roman" panose="02020603050405020304" pitchFamily="18" charset="0"/>
                <a:cs typeface="Times New Roman" panose="02020603050405020304" pitchFamily="18" charset="0"/>
              </a:rPr>
              <a:t>Tese</a:t>
            </a:r>
            <a:r>
              <a:rPr lang="pt-BR" sz="8000" dirty="0" smtClean="0">
                <a:latin typeface="Times New Roman" panose="02020603050405020304" pitchFamily="18" charset="0"/>
                <a:cs typeface="Times New Roman" panose="02020603050405020304" pitchFamily="18" charset="0"/>
              </a:rPr>
              <a:t>: Ainda que o egoísmo seja prevalente na sociedade, grandes personalidades já mostraram que o altruísmo pode fazer a diferença no mundo.</a:t>
            </a:r>
          </a:p>
          <a:p>
            <a:pPr marL="82296" indent="0" algn="just">
              <a:lnSpc>
                <a:spcPct val="150000"/>
              </a:lnSpc>
              <a:spcBef>
                <a:spcPts val="0"/>
              </a:spcBef>
              <a:buNone/>
            </a:pPr>
            <a:r>
              <a:rPr lang="pt-BR" sz="8000" dirty="0" smtClean="0">
                <a:latin typeface="Times New Roman" panose="02020603050405020304" pitchFamily="18" charset="0"/>
                <a:cs typeface="Times New Roman" panose="02020603050405020304" pitchFamily="18" charset="0"/>
              </a:rPr>
              <a:t>2. </a:t>
            </a:r>
            <a:r>
              <a:rPr lang="pt-BR" sz="8000" b="1" dirty="0" smtClean="0">
                <a:latin typeface="Times New Roman" panose="02020603050405020304" pitchFamily="18" charset="0"/>
                <a:cs typeface="Times New Roman" panose="02020603050405020304" pitchFamily="18" charset="0"/>
              </a:rPr>
              <a:t>Desenvolvimento</a:t>
            </a:r>
            <a:r>
              <a:rPr lang="pt-BR" sz="8000" dirty="0" smtClean="0">
                <a:latin typeface="Times New Roman" panose="02020603050405020304" pitchFamily="18" charset="0"/>
                <a:cs typeface="Times New Roman" panose="02020603050405020304" pitchFamily="18" charset="0"/>
              </a:rPr>
              <a:t>:</a:t>
            </a:r>
          </a:p>
          <a:p>
            <a:pPr marL="82296" indent="0" algn="just">
              <a:lnSpc>
                <a:spcPct val="150000"/>
              </a:lnSpc>
              <a:spcBef>
                <a:spcPts val="0"/>
              </a:spcBef>
              <a:buNone/>
            </a:pPr>
            <a:r>
              <a:rPr lang="pt-BR" sz="8000" dirty="0" smtClean="0">
                <a:latin typeface="Times New Roman" panose="02020603050405020304" pitchFamily="18" charset="0"/>
                <a:cs typeface="Times New Roman" panose="02020603050405020304" pitchFamily="18" charset="0"/>
              </a:rPr>
              <a:t>2.1: </a:t>
            </a:r>
            <a:r>
              <a:rPr lang="pt-BR" sz="8000" b="1" dirty="0" smtClean="0">
                <a:latin typeface="Times New Roman" panose="02020603050405020304" pitchFamily="18" charset="0"/>
                <a:cs typeface="Times New Roman" panose="02020603050405020304" pitchFamily="18" charset="0"/>
              </a:rPr>
              <a:t>Argumento 1</a:t>
            </a:r>
            <a:r>
              <a:rPr lang="pt-BR" sz="8000" dirty="0" smtClean="0">
                <a:latin typeface="Times New Roman" panose="02020603050405020304" pitchFamily="18" charset="0"/>
                <a:cs typeface="Times New Roman" panose="02020603050405020304" pitchFamily="18" charset="0"/>
              </a:rPr>
              <a:t>: </a:t>
            </a:r>
            <a:r>
              <a:rPr lang="pt-BR" sz="8000" dirty="0" err="1" smtClean="0">
                <a:latin typeface="Times New Roman" panose="02020603050405020304" pitchFamily="18" charset="0"/>
                <a:cs typeface="Times New Roman" panose="02020603050405020304" pitchFamily="18" charset="0"/>
              </a:rPr>
              <a:t>Oskar</a:t>
            </a:r>
            <a:r>
              <a:rPr lang="pt-BR" sz="8000" dirty="0" smtClean="0">
                <a:latin typeface="Times New Roman" panose="02020603050405020304" pitchFamily="18" charset="0"/>
                <a:cs typeface="Times New Roman" panose="02020603050405020304" pitchFamily="18" charset="0"/>
              </a:rPr>
              <a:t> Schindler</a:t>
            </a:r>
          </a:p>
          <a:p>
            <a:pPr marL="82296" indent="0" algn="just">
              <a:lnSpc>
                <a:spcPct val="150000"/>
              </a:lnSpc>
              <a:spcBef>
                <a:spcPts val="0"/>
              </a:spcBef>
              <a:buNone/>
            </a:pPr>
            <a:r>
              <a:rPr lang="pt-BR" sz="8000" dirty="0" smtClean="0">
                <a:latin typeface="Times New Roman" panose="02020603050405020304" pitchFamily="18" charset="0"/>
                <a:cs typeface="Times New Roman" panose="02020603050405020304" pitchFamily="18" charset="0"/>
              </a:rPr>
              <a:t>2.2: </a:t>
            </a:r>
            <a:r>
              <a:rPr lang="pt-BR" sz="8000" b="1" dirty="0" smtClean="0">
                <a:latin typeface="Times New Roman" panose="02020603050405020304" pitchFamily="18" charset="0"/>
                <a:cs typeface="Times New Roman" panose="02020603050405020304" pitchFamily="18" charset="0"/>
              </a:rPr>
              <a:t>Argumento 2</a:t>
            </a:r>
            <a:r>
              <a:rPr lang="pt-BR" sz="8000" dirty="0" smtClean="0">
                <a:latin typeface="Times New Roman" panose="02020603050405020304" pitchFamily="18" charset="0"/>
                <a:cs typeface="Times New Roman" panose="02020603050405020304" pitchFamily="18" charset="0"/>
              </a:rPr>
              <a:t>: </a:t>
            </a:r>
            <a:r>
              <a:rPr lang="pt-BR" sz="8000" dirty="0" err="1" smtClean="0">
                <a:latin typeface="Times New Roman" panose="02020603050405020304" pitchFamily="18" charset="0"/>
                <a:cs typeface="Times New Roman" panose="02020603050405020304" pitchFamily="18" charset="0"/>
              </a:rPr>
              <a:t>Irena</a:t>
            </a:r>
            <a:r>
              <a:rPr lang="pt-BR" sz="8000" dirty="0" smtClean="0">
                <a:latin typeface="Times New Roman" panose="02020603050405020304" pitchFamily="18" charset="0"/>
                <a:cs typeface="Times New Roman" panose="02020603050405020304" pitchFamily="18" charset="0"/>
              </a:rPr>
              <a:t> </a:t>
            </a:r>
            <a:r>
              <a:rPr lang="pt-BR" sz="8000" dirty="0" err="1" smtClean="0">
                <a:latin typeface="Times New Roman" panose="02020603050405020304" pitchFamily="18" charset="0"/>
                <a:cs typeface="Times New Roman" panose="02020603050405020304" pitchFamily="18" charset="0"/>
              </a:rPr>
              <a:t>Sendler</a:t>
            </a:r>
            <a:endParaRPr lang="pt-BR" sz="8000"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8000" dirty="0" smtClean="0">
                <a:latin typeface="Times New Roman" panose="02020603050405020304" pitchFamily="18" charset="0"/>
                <a:cs typeface="Times New Roman" panose="02020603050405020304" pitchFamily="18" charset="0"/>
              </a:rPr>
              <a:t>2.3: </a:t>
            </a:r>
            <a:r>
              <a:rPr lang="pt-BR" sz="8000" b="1" dirty="0" smtClean="0">
                <a:latin typeface="Times New Roman" panose="02020603050405020304" pitchFamily="18" charset="0"/>
                <a:cs typeface="Times New Roman" panose="02020603050405020304" pitchFamily="18" charset="0"/>
              </a:rPr>
              <a:t>Argumento 3</a:t>
            </a:r>
            <a:r>
              <a:rPr lang="pt-BR" sz="8000" dirty="0" smtClean="0">
                <a:latin typeface="Times New Roman" panose="02020603050405020304" pitchFamily="18" charset="0"/>
                <a:cs typeface="Times New Roman" panose="02020603050405020304" pitchFamily="18" charset="0"/>
              </a:rPr>
              <a:t>: Pensamento a longo prazo.</a:t>
            </a:r>
          </a:p>
          <a:p>
            <a:pPr marL="82296" indent="0" algn="just">
              <a:lnSpc>
                <a:spcPct val="150000"/>
              </a:lnSpc>
              <a:spcBef>
                <a:spcPts val="0"/>
              </a:spcBef>
              <a:buNone/>
            </a:pPr>
            <a:r>
              <a:rPr lang="pt-BR" sz="8000" dirty="0" smtClean="0">
                <a:latin typeface="Times New Roman" panose="02020603050405020304" pitchFamily="18" charset="0"/>
                <a:cs typeface="Times New Roman" panose="02020603050405020304" pitchFamily="18" charset="0"/>
              </a:rPr>
              <a:t>3. </a:t>
            </a:r>
            <a:r>
              <a:rPr lang="pt-BR" sz="8000" b="1" dirty="0" smtClean="0">
                <a:latin typeface="Times New Roman" panose="02020603050405020304" pitchFamily="18" charset="0"/>
                <a:cs typeface="Times New Roman" panose="02020603050405020304" pitchFamily="18" charset="0"/>
              </a:rPr>
              <a:t>Conclusão</a:t>
            </a:r>
            <a:r>
              <a:rPr lang="pt-BR" sz="8000" dirty="0" smtClean="0">
                <a:latin typeface="Times New Roman" panose="02020603050405020304" pitchFamily="18" charset="0"/>
                <a:cs typeface="Times New Roman" panose="02020603050405020304" pitchFamily="18" charset="0"/>
              </a:rPr>
              <a:t>: Mesmo nos momentos mais difíceis, o altruísmo pode ser fonte de inspiração e fazer a diferença na vida das pessoas.</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946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23528" y="908720"/>
            <a:ext cx="8229600" cy="5837634"/>
          </a:xfrm>
        </p:spPr>
        <p:txBody>
          <a:bodyPr>
            <a:normAutofit fontScale="25000" lnSpcReduction="20000"/>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8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5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50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5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8000" b="1" dirty="0" smtClean="0">
                <a:latin typeface="Times New Roman" panose="02020603050405020304" pitchFamily="18" charset="0"/>
                <a:cs typeface="Times New Roman" panose="02020603050405020304" pitchFamily="18" charset="0"/>
              </a:rPr>
              <a:t>Introdução</a:t>
            </a:r>
            <a:r>
              <a:rPr lang="pt-BR" sz="8000" dirty="0" smtClean="0">
                <a:latin typeface="Times New Roman" panose="02020603050405020304" pitchFamily="18" charset="0"/>
                <a:cs typeface="Times New Roman" panose="02020603050405020304" pitchFamily="18" charset="0"/>
              </a:rPr>
              <a:t>: Mesmo em momentos históricos em que o egoísmo viceja, arrastando consigo a compaixão, a caridade e o amor ao próximo, pessoas como </a:t>
            </a:r>
            <a:r>
              <a:rPr lang="pt-BR" sz="8000" dirty="0" err="1" smtClean="0">
                <a:solidFill>
                  <a:srgbClr val="92D050"/>
                </a:solidFill>
                <a:latin typeface="Times New Roman" panose="02020603050405020304" pitchFamily="18" charset="0"/>
                <a:cs typeface="Times New Roman" panose="02020603050405020304" pitchFamily="18" charset="0"/>
              </a:rPr>
              <a:t>Oskar</a:t>
            </a:r>
            <a:r>
              <a:rPr lang="pt-BR" sz="8000" dirty="0" smtClean="0">
                <a:solidFill>
                  <a:srgbClr val="92D050"/>
                </a:solidFill>
                <a:latin typeface="Times New Roman" panose="02020603050405020304" pitchFamily="18" charset="0"/>
                <a:cs typeface="Times New Roman" panose="02020603050405020304" pitchFamily="18" charset="0"/>
              </a:rPr>
              <a:t> Schindler </a:t>
            </a:r>
            <a:r>
              <a:rPr lang="pt-BR" sz="8000" dirty="0" smtClean="0">
                <a:latin typeface="Times New Roman" panose="02020603050405020304" pitchFamily="18" charset="0"/>
                <a:cs typeface="Times New Roman" panose="02020603050405020304" pitchFamily="18" charset="0"/>
              </a:rPr>
              <a:t>e </a:t>
            </a:r>
            <a:r>
              <a:rPr lang="pt-BR" sz="8000" dirty="0" err="1" smtClean="0">
                <a:solidFill>
                  <a:srgbClr val="7030A0"/>
                </a:solidFill>
                <a:latin typeface="Times New Roman" panose="02020603050405020304" pitchFamily="18" charset="0"/>
                <a:cs typeface="Times New Roman" panose="02020603050405020304" pitchFamily="18" charset="0"/>
              </a:rPr>
              <a:t>Irena</a:t>
            </a:r>
            <a:r>
              <a:rPr lang="pt-BR" sz="8000" dirty="0" smtClean="0">
                <a:solidFill>
                  <a:srgbClr val="7030A0"/>
                </a:solidFill>
                <a:latin typeface="Times New Roman" panose="02020603050405020304" pitchFamily="18" charset="0"/>
                <a:cs typeface="Times New Roman" panose="02020603050405020304" pitchFamily="18" charset="0"/>
              </a:rPr>
              <a:t> </a:t>
            </a:r>
            <a:r>
              <a:rPr lang="pt-BR" sz="8000" dirty="0" err="1" smtClean="0">
                <a:solidFill>
                  <a:srgbClr val="7030A0"/>
                </a:solidFill>
                <a:latin typeface="Times New Roman" panose="02020603050405020304" pitchFamily="18" charset="0"/>
                <a:cs typeface="Times New Roman" panose="02020603050405020304" pitchFamily="18" charset="0"/>
              </a:rPr>
              <a:t>Sendler</a:t>
            </a:r>
            <a:r>
              <a:rPr lang="pt-BR" sz="8000" dirty="0" smtClean="0">
                <a:latin typeface="Times New Roman" panose="02020603050405020304" pitchFamily="18" charset="0"/>
                <a:cs typeface="Times New Roman" panose="02020603050405020304" pitchFamily="18" charset="0"/>
              </a:rPr>
              <a:t> mostram que </a:t>
            </a:r>
            <a:r>
              <a:rPr lang="pt-BR" sz="8000" dirty="0" smtClean="0">
                <a:solidFill>
                  <a:srgbClr val="FF0000"/>
                </a:solidFill>
                <a:latin typeface="Times New Roman" panose="02020603050405020304" pitchFamily="18" charset="0"/>
                <a:cs typeface="Times New Roman" panose="02020603050405020304" pitchFamily="18" charset="0"/>
              </a:rPr>
              <a:t>o altruísmo e o pensamento a longo prazo</a:t>
            </a:r>
            <a:r>
              <a:rPr lang="pt-BR" sz="8000" dirty="0" smtClean="0">
                <a:latin typeface="Times New Roman" panose="02020603050405020304" pitchFamily="18" charset="0"/>
                <a:cs typeface="Times New Roman" panose="02020603050405020304" pitchFamily="18" charset="0"/>
              </a:rPr>
              <a:t> </a:t>
            </a:r>
            <a:r>
              <a:rPr lang="pt-BR" sz="8000" dirty="0" smtClean="0">
                <a:solidFill>
                  <a:srgbClr val="FFC000"/>
                </a:solidFill>
                <a:latin typeface="Times New Roman" panose="02020603050405020304" pitchFamily="18" charset="0"/>
                <a:cs typeface="Times New Roman" panose="02020603050405020304" pitchFamily="18" charset="0"/>
              </a:rPr>
              <a:t>são forças capazes de inspirar as pessoas e até mudar o rumo de países e sociedades inteiras</a:t>
            </a:r>
            <a:r>
              <a:rPr lang="pt-BR" sz="8000" dirty="0" smtClean="0">
                <a:latin typeface="Times New Roman" panose="02020603050405020304" pitchFamily="18" charset="0"/>
                <a:cs typeface="Times New Roman" panose="02020603050405020304" pitchFamily="18" charset="0"/>
              </a:rPr>
              <a:t>.    </a:t>
            </a:r>
          </a:p>
          <a:p>
            <a:pPr marL="82296" indent="0" algn="just">
              <a:lnSpc>
                <a:spcPct val="150000"/>
              </a:lnSpc>
              <a:spcBef>
                <a:spcPts val="0"/>
              </a:spcBef>
              <a:buNone/>
            </a:pPr>
            <a:r>
              <a:rPr lang="pt-BR" sz="8000" b="1" dirty="0" smtClean="0">
                <a:latin typeface="Times New Roman" panose="02020603050405020304" pitchFamily="18" charset="0"/>
                <a:cs typeface="Times New Roman" panose="02020603050405020304" pitchFamily="18" charset="0"/>
              </a:rPr>
              <a:t>Argumento 1</a:t>
            </a:r>
            <a:r>
              <a:rPr lang="pt-BR" sz="8000" dirty="0" smtClean="0">
                <a:latin typeface="Times New Roman" panose="02020603050405020304" pitchFamily="18" charset="0"/>
                <a:cs typeface="Times New Roman" panose="02020603050405020304" pitchFamily="18" charset="0"/>
              </a:rPr>
              <a:t>: </a:t>
            </a:r>
            <a:r>
              <a:rPr lang="pt-BR" sz="8000" b="1" dirty="0" smtClean="0">
                <a:latin typeface="Times New Roman" panose="02020603050405020304" pitchFamily="18" charset="0"/>
                <a:cs typeface="Times New Roman" panose="02020603050405020304" pitchFamily="18" charset="0"/>
              </a:rPr>
              <a:t>Nesse sentido</a:t>
            </a:r>
            <a:r>
              <a:rPr lang="pt-BR" sz="8000" dirty="0" smtClean="0">
                <a:latin typeface="Times New Roman" panose="02020603050405020304" pitchFamily="18" charset="0"/>
                <a:cs typeface="Times New Roman" panose="02020603050405020304" pitchFamily="18" charset="0"/>
              </a:rPr>
              <a:t>, em plena Alemanha dominada pelo nazismo, com judeus morrendo aos milhares nos campos de concentração diante dos olhos indiferentes de seus compatriotas, o industrial Schindler ensinou a todos que, mesmo nas situações mais adversas, ainda é possível ser corajoso e solidário, fazendo a diferença na vida de outras pessoas. Ludibriando os seus companheiros do partido Nazista, que se compraziam em fuzilar prisioneiros, ele conseguiu salvar mais de mil seres humanos de origem judaica, escondendo-os em suas fábricas e mentindo que eles eram necessários ao esforço de produzir armamentos para a guerra. </a:t>
            </a: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1043608" y="116632"/>
            <a:ext cx="7560840"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EXEMPLO DE 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937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23528" y="908720"/>
            <a:ext cx="8229600" cy="5837634"/>
          </a:xfrm>
        </p:spPr>
        <p:txBody>
          <a:bodyPr>
            <a:normAutofit fontScale="25000" lnSpcReduction="20000"/>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8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5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8000" b="1" dirty="0" smtClean="0">
                <a:latin typeface="Times New Roman" panose="02020603050405020304" pitchFamily="18" charset="0"/>
                <a:cs typeface="Times New Roman" panose="02020603050405020304" pitchFamily="18" charset="0"/>
              </a:rPr>
              <a:t>Argumento 2:</a:t>
            </a:r>
            <a:r>
              <a:rPr lang="pt-BR" sz="8000" dirty="0" smtClean="0">
                <a:latin typeface="Times New Roman" panose="02020603050405020304" pitchFamily="18" charset="0"/>
                <a:cs typeface="Times New Roman" panose="02020603050405020304" pitchFamily="18" charset="0"/>
              </a:rPr>
              <a:t> Ainda durante a Segunda Guerra Mundial, pode-se lembrar também do exemplo de altruísmo da assistente social </a:t>
            </a:r>
            <a:r>
              <a:rPr lang="pt-BR" sz="8000" dirty="0" err="1" smtClean="0">
                <a:latin typeface="Times New Roman" panose="02020603050405020304" pitchFamily="18" charset="0"/>
                <a:cs typeface="Times New Roman" panose="02020603050405020304" pitchFamily="18" charset="0"/>
              </a:rPr>
              <a:t>Irena</a:t>
            </a:r>
            <a:r>
              <a:rPr lang="pt-BR" sz="8000" dirty="0" smtClean="0">
                <a:latin typeface="Times New Roman" panose="02020603050405020304" pitchFamily="18" charset="0"/>
                <a:cs typeface="Times New Roman" panose="02020603050405020304" pitchFamily="18" charset="0"/>
              </a:rPr>
              <a:t> </a:t>
            </a:r>
            <a:r>
              <a:rPr lang="pt-BR" sz="8000" dirty="0" err="1" smtClean="0">
                <a:latin typeface="Times New Roman" panose="02020603050405020304" pitchFamily="18" charset="0"/>
                <a:cs typeface="Times New Roman" panose="02020603050405020304" pitchFamily="18" charset="0"/>
              </a:rPr>
              <a:t>Sendler</a:t>
            </a:r>
            <a:r>
              <a:rPr lang="pt-BR" sz="8000" dirty="0" smtClean="0">
                <a:latin typeface="Times New Roman" panose="02020603050405020304" pitchFamily="18" charset="0"/>
                <a:cs typeface="Times New Roman" panose="02020603050405020304" pitchFamily="18" charset="0"/>
              </a:rPr>
              <a:t>, conhecida como “Anjo do Gueto de Varsóvia”, que salvou mais de duas mil crianças judias das garras da polícia nazista, escondendo-as em sua própria casa e nas residências de seus colaboradores. </a:t>
            </a:r>
            <a:r>
              <a:rPr lang="pt-BR" sz="8000" dirty="0" err="1" smtClean="0">
                <a:latin typeface="Times New Roman" panose="02020603050405020304" pitchFamily="18" charset="0"/>
                <a:cs typeface="Times New Roman" panose="02020603050405020304" pitchFamily="18" charset="0"/>
              </a:rPr>
              <a:t>Irena</a:t>
            </a:r>
            <a:r>
              <a:rPr lang="pt-BR" sz="8000" dirty="0" smtClean="0">
                <a:latin typeface="Times New Roman" panose="02020603050405020304" pitchFamily="18" charset="0"/>
                <a:cs typeface="Times New Roman" panose="02020603050405020304" pitchFamily="18" charset="0"/>
              </a:rPr>
              <a:t> chegou a ser brutalmente torturada para revelar o esconderijo de seus protegidos, mas se manteve firme e nada revelou aos seus algozes.</a:t>
            </a:r>
          </a:p>
          <a:p>
            <a:pPr marL="82296" indent="0" algn="just">
              <a:lnSpc>
                <a:spcPct val="150000"/>
              </a:lnSpc>
              <a:spcBef>
                <a:spcPts val="0"/>
              </a:spcBef>
              <a:buNone/>
            </a:pPr>
            <a:r>
              <a:rPr lang="pt-BR" sz="8000" b="1" dirty="0" smtClean="0">
                <a:latin typeface="Times New Roman" panose="02020603050405020304" pitchFamily="18" charset="0"/>
                <a:cs typeface="Times New Roman" panose="02020603050405020304" pitchFamily="18" charset="0"/>
              </a:rPr>
              <a:t>Argumento 3</a:t>
            </a:r>
            <a:r>
              <a:rPr lang="pt-BR" sz="8000" dirty="0" smtClean="0">
                <a:latin typeface="Times New Roman" panose="02020603050405020304" pitchFamily="18" charset="0"/>
                <a:cs typeface="Times New Roman" panose="02020603050405020304" pitchFamily="18" charset="0"/>
              </a:rPr>
              <a:t>: Schindler e </a:t>
            </a:r>
            <a:r>
              <a:rPr lang="pt-BR" sz="8000" dirty="0" err="1" smtClean="0">
                <a:latin typeface="Times New Roman" panose="02020603050405020304" pitchFamily="18" charset="0"/>
                <a:cs typeface="Times New Roman" panose="02020603050405020304" pitchFamily="18" charset="0"/>
              </a:rPr>
              <a:t>Sendler</a:t>
            </a:r>
            <a:r>
              <a:rPr lang="pt-BR" sz="8000" dirty="0" smtClean="0">
                <a:latin typeface="Times New Roman" panose="02020603050405020304" pitchFamily="18" charset="0"/>
                <a:cs typeface="Times New Roman" panose="02020603050405020304" pitchFamily="18" charset="0"/>
              </a:rPr>
              <a:t>, além de exemplos de abnegação, ilustram a necessidade de desenvolver um pensamento </a:t>
            </a:r>
            <a:r>
              <a:rPr lang="pt-BR" sz="8000" dirty="0">
                <a:latin typeface="Times New Roman" panose="02020603050405020304" pitchFamily="18" charset="0"/>
                <a:cs typeface="Times New Roman" panose="02020603050405020304" pitchFamily="18" charset="0"/>
              </a:rPr>
              <a:t>a</a:t>
            </a:r>
            <a:r>
              <a:rPr lang="pt-BR" sz="8000" dirty="0" smtClean="0">
                <a:latin typeface="Times New Roman" panose="02020603050405020304" pitchFamily="18" charset="0"/>
                <a:cs typeface="Times New Roman" panose="02020603050405020304" pitchFamily="18" charset="0"/>
              </a:rPr>
              <a:t> longo prazo, que relativize as tentações do prazer imediato e individualista, e priorize o futuro da humanidade. Nesse raciocínio, se ambos não tivessem se preocupado com as vidas das crianças que salvaram, famílias inteiras teriam sido simplesmente exterminadas, gerações de judeus teriam desaparecido e não haveria ninguém para contar as suas corajosas histórias para os jovens de hoje.  </a:t>
            </a: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1043608" y="116632"/>
            <a:ext cx="7560840" cy="648072"/>
          </a:xfrm>
        </p:spPr>
        <p:txBody>
          <a:bodyPr>
            <a:normAutofit/>
          </a:bodyPr>
          <a:lstStyle/>
          <a:p>
            <a:pPr algn="ctr"/>
            <a:r>
              <a:rPr lang="pt-BR" sz="3600" b="1" dirty="0">
                <a:solidFill>
                  <a:srgbClr val="7030A0"/>
                </a:solidFill>
                <a:latin typeface="Times New Roman" panose="02020603050405020304" pitchFamily="18" charset="0"/>
                <a:cs typeface="Times New Roman" panose="02020603050405020304" pitchFamily="18" charset="0"/>
              </a:rPr>
              <a:t>EXEMPLO DE DISSERTAÇÃO</a:t>
            </a:r>
          </a:p>
        </p:txBody>
      </p:sp>
    </p:spTree>
    <p:extLst>
      <p:ext uri="{BB962C8B-B14F-4D97-AF65-F5344CB8AC3E}">
        <p14:creationId xmlns:p14="http://schemas.microsoft.com/office/powerpoint/2010/main" val="2316512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23528" y="908720"/>
            <a:ext cx="8229600" cy="5837634"/>
          </a:xfrm>
        </p:spPr>
        <p:txBody>
          <a:bodyPr>
            <a:normAutofit fontScale="25000" lnSpcReduction="20000"/>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8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96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9600" b="1" dirty="0" smtClean="0">
                <a:latin typeface="Times New Roman" panose="02020603050405020304" pitchFamily="18" charset="0"/>
                <a:cs typeface="Times New Roman" panose="02020603050405020304" pitchFamily="18" charset="0"/>
              </a:rPr>
              <a:t>Conclusão: Dessa forma</a:t>
            </a:r>
            <a:r>
              <a:rPr lang="pt-BR" sz="9600" dirty="0" smtClean="0">
                <a:latin typeface="Times New Roman" panose="02020603050405020304" pitchFamily="18" charset="0"/>
                <a:cs typeface="Times New Roman" panose="02020603050405020304" pitchFamily="18" charset="0"/>
              </a:rPr>
              <a:t>, evidencia-se que viver em uma sociedade mergulhada na intolerância, no narcisismo exacerbado e na falta de compaixão, características da Alemanha de outrora e deste mundo atual excessivamente tecnológico e impessoal, não deve ser desculpa para que não se pratique o altruísmo, muito pelo contrário: são os momentos mais escuros que clamam por pessoas preocupadas em plantar a bondade e a justiça no presente, para colher, no futuro, os frutos de um mundo melhor. </a:t>
            </a: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1043608" y="116632"/>
            <a:ext cx="7560840" cy="648072"/>
          </a:xfrm>
        </p:spPr>
        <p:txBody>
          <a:bodyPr>
            <a:normAutofit/>
          </a:bodyPr>
          <a:lstStyle/>
          <a:p>
            <a:pPr algn="ctr"/>
            <a:r>
              <a:rPr lang="pt-BR" sz="3600" b="1" dirty="0">
                <a:solidFill>
                  <a:srgbClr val="7030A0"/>
                </a:solidFill>
                <a:latin typeface="Times New Roman" panose="02020603050405020304" pitchFamily="18" charset="0"/>
                <a:cs typeface="Times New Roman" panose="02020603050405020304" pitchFamily="18" charset="0"/>
              </a:rPr>
              <a:t>EXEMPLO DE DISSERTAÇÃO</a:t>
            </a:r>
          </a:p>
        </p:txBody>
      </p:sp>
    </p:spTree>
    <p:extLst>
      <p:ext uri="{BB962C8B-B14F-4D97-AF65-F5344CB8AC3E}">
        <p14:creationId xmlns:p14="http://schemas.microsoft.com/office/powerpoint/2010/main" val="3984175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620688"/>
            <a:ext cx="8229600" cy="6183188"/>
          </a:xfrm>
        </p:spPr>
        <p:txBody>
          <a:bodyPr>
            <a:normAutofit/>
          </a:bodyPr>
          <a:lstStyle/>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1043608" y="44624"/>
            <a:ext cx="7560840" cy="576064"/>
          </a:xfrm>
        </p:spPr>
        <p:txBody>
          <a:bodyPr>
            <a:normAutofit fontScale="90000"/>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6" name="Picture 2" descr="C:\Users\Usuário\JEC\Pictures\Educandário\Imagens para aulas\Dissertação Argumentativ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0" y="1"/>
            <a:ext cx="9130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506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23528" y="908720"/>
            <a:ext cx="8229600" cy="5837634"/>
          </a:xfrm>
        </p:spPr>
        <p:txBody>
          <a:bodyPr>
            <a:normAutofit/>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8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5000" b="1"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1043608" y="116632"/>
            <a:ext cx="7560840" cy="648072"/>
          </a:xfrm>
        </p:spPr>
        <p:txBody>
          <a:bodyPr>
            <a:normAutofit/>
          </a:bodyPr>
          <a:lstStyle/>
          <a:p>
            <a:pPr algn="ctr"/>
            <a:r>
              <a:rPr lang="pt-BR" sz="3600" b="1" dirty="0" smtClean="0">
                <a:solidFill>
                  <a:srgbClr val="7030A0"/>
                </a:solidFill>
                <a:latin typeface="Times New Roman" panose="02020603050405020304" pitchFamily="18" charset="0"/>
                <a:cs typeface="Times New Roman" panose="02020603050405020304" pitchFamily="18" charset="0"/>
              </a:rPr>
              <a:t>REDAÇÃO NOTA 1000</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11266" name="Picture 2" descr="C:\Users\Usuário\JEC\Pictures\Educandário\Imagens para aulas\dissertação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729019"/>
            <a:ext cx="5760640" cy="568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35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23528" y="908720"/>
            <a:ext cx="8229600" cy="5837634"/>
          </a:xfrm>
        </p:spPr>
        <p:txBody>
          <a:bodyPr>
            <a:normAutofit/>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8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5000" b="1"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1043608" y="116632"/>
            <a:ext cx="7560840" cy="648072"/>
          </a:xfrm>
        </p:spPr>
        <p:txBody>
          <a:bodyPr>
            <a:normAutofit/>
          </a:bodyPr>
          <a:lstStyle/>
          <a:p>
            <a:pPr marL="0" indent="0" algn="ctr">
              <a:buNone/>
            </a:pP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9218" name="Picture 2" descr="C:\Users\Usuário\JEC\Pictures\Educandário\Imagens para aulas\redacao1.jpg"/>
          <p:cNvPicPr>
            <a:picLocks noChangeAspect="1" noChangeArrowheads="1"/>
          </p:cNvPicPr>
          <p:nvPr/>
        </p:nvPicPr>
        <p:blipFill rotWithShape="1">
          <a:blip r:embed="rId3">
            <a:extLst>
              <a:ext uri="{28A0092B-C50C-407E-A947-70E740481C1C}">
                <a14:useLocalDpi xmlns:a14="http://schemas.microsoft.com/office/drawing/2010/main" val="0"/>
              </a:ext>
            </a:extLst>
          </a:blip>
          <a:srcRect l="4087" t="951" r="6323" b="258"/>
          <a:stretch/>
        </p:blipFill>
        <p:spPr bwMode="auto">
          <a:xfrm>
            <a:off x="0" y="-56346"/>
            <a:ext cx="9144000" cy="694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3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8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400" b="1" dirty="0" smtClean="0">
                <a:latin typeface="Times New Roman" panose="02020603050405020304" pitchFamily="18" charset="0"/>
                <a:cs typeface="Times New Roman" panose="02020603050405020304" pitchFamily="18" charset="0"/>
              </a:rPr>
              <a:t>Principais erros encontrados nas dissertações:</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5. Uso de clichês.</a:t>
            </a:r>
          </a:p>
          <a:p>
            <a:pPr marL="82296" indent="0" algn="just">
              <a:lnSpc>
                <a:spcPct val="150000"/>
              </a:lnSpc>
              <a:spcBef>
                <a:spcPts val="0"/>
              </a:spcBef>
              <a:buNone/>
            </a:pPr>
            <a:r>
              <a:rPr lang="pt-BR" sz="2400" dirty="0">
                <a:latin typeface="Times New Roman" panose="02020603050405020304" pitchFamily="18" charset="0"/>
                <a:cs typeface="Times New Roman" panose="02020603050405020304" pitchFamily="18" charset="0"/>
              </a:rPr>
              <a:t>6</a:t>
            </a:r>
            <a:r>
              <a:rPr lang="pt-BR" sz="2400" dirty="0" smtClean="0">
                <a:latin typeface="Times New Roman" panose="02020603050405020304" pitchFamily="18" charset="0"/>
                <a:cs typeface="Times New Roman" panose="02020603050405020304" pitchFamily="18" charset="0"/>
              </a:rPr>
              <a:t>. Repetição de palavras.</a:t>
            </a:r>
          </a:p>
          <a:p>
            <a:pPr marL="82296" indent="0" algn="just">
              <a:lnSpc>
                <a:spcPct val="150000"/>
              </a:lnSpc>
              <a:spcBef>
                <a:spcPts val="0"/>
              </a:spcBef>
              <a:buNone/>
            </a:pPr>
            <a:r>
              <a:rPr lang="pt-BR" sz="2400" dirty="0">
                <a:latin typeface="Times New Roman" panose="02020603050405020304" pitchFamily="18" charset="0"/>
                <a:cs typeface="Times New Roman" panose="02020603050405020304" pitchFamily="18" charset="0"/>
              </a:rPr>
              <a:t>7</a:t>
            </a:r>
            <a:r>
              <a:rPr lang="pt-BR" sz="2400" dirty="0" smtClean="0">
                <a:latin typeface="Times New Roman" panose="02020603050405020304" pitchFamily="18" charset="0"/>
                <a:cs typeface="Times New Roman" panose="02020603050405020304" pitchFamily="18" charset="0"/>
              </a:rPr>
              <a:t>. Erros ortográficos, de pontuação e de acentuação.</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323528" y="116632"/>
            <a:ext cx="8280920"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10242" name="Picture 2" descr="C:\Users\Usuário\JEC\Pictures\Educandário\Imagens para aulas\dissertaçã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005064"/>
            <a:ext cx="2818519" cy="261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520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40000" lnSpcReduction="200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6000" b="1" dirty="0" smtClean="0">
                <a:latin typeface="Times New Roman" panose="02020603050405020304" pitchFamily="18" charset="0"/>
                <a:cs typeface="Times New Roman" panose="02020603050405020304" pitchFamily="18" charset="0"/>
              </a:rPr>
              <a:t>Como superar esses problemas?</a:t>
            </a:r>
          </a:p>
          <a:p>
            <a:pPr marL="82296" indent="0" algn="just">
              <a:lnSpc>
                <a:spcPct val="150000"/>
              </a:lnSpc>
              <a:spcBef>
                <a:spcPts val="0"/>
              </a:spcBef>
              <a:buNone/>
            </a:pPr>
            <a:r>
              <a:rPr lang="pt-BR" sz="6000" dirty="0" smtClean="0">
                <a:latin typeface="Times New Roman" panose="02020603050405020304" pitchFamily="18" charset="0"/>
                <a:cs typeface="Times New Roman" panose="02020603050405020304" pitchFamily="18" charset="0"/>
              </a:rPr>
              <a:t>Faça a revisão atenta de seu texto.</a:t>
            </a:r>
          </a:p>
          <a:p>
            <a:pPr marL="82296" indent="0" algn="just">
              <a:lnSpc>
                <a:spcPct val="150000"/>
              </a:lnSpc>
              <a:spcBef>
                <a:spcPts val="0"/>
              </a:spcBef>
              <a:buNone/>
            </a:pPr>
            <a:r>
              <a:rPr lang="pt-BR" sz="6000" dirty="0">
                <a:latin typeface="Times New Roman" panose="02020603050405020304" pitchFamily="18" charset="0"/>
                <a:cs typeface="Times New Roman" panose="02020603050405020304" pitchFamily="18" charset="0"/>
              </a:rPr>
              <a:t>1</a:t>
            </a:r>
            <a:r>
              <a:rPr lang="pt-BR" sz="6000" dirty="0" smtClean="0">
                <a:latin typeface="Times New Roman" panose="02020603050405020304" pitchFamily="18" charset="0"/>
                <a:cs typeface="Times New Roman" panose="02020603050405020304" pitchFamily="18" charset="0"/>
              </a:rPr>
              <a:t>. Corte os clichês ou substitua por expressões menos batidas.</a:t>
            </a:r>
          </a:p>
          <a:p>
            <a:pPr marL="82296" indent="0" algn="just">
              <a:lnSpc>
                <a:spcPct val="150000"/>
              </a:lnSpc>
              <a:spcBef>
                <a:spcPts val="0"/>
              </a:spcBef>
              <a:buNone/>
            </a:pPr>
            <a:r>
              <a:rPr lang="pt-BR" sz="6000" dirty="0" smtClean="0">
                <a:latin typeface="Times New Roman" panose="02020603050405020304" pitchFamily="18" charset="0"/>
                <a:cs typeface="Times New Roman" panose="02020603050405020304" pitchFamily="18" charset="0"/>
              </a:rPr>
              <a:t>2.  Para evitar a repetição de palavras, use sinônimos, hiperônimos, pronomes ou sujeito oculto.</a:t>
            </a:r>
          </a:p>
          <a:p>
            <a:pPr marL="82296" indent="0" algn="just">
              <a:lnSpc>
                <a:spcPct val="150000"/>
              </a:lnSpc>
              <a:spcBef>
                <a:spcPts val="0"/>
              </a:spcBef>
              <a:buNone/>
            </a:pPr>
            <a:r>
              <a:rPr lang="pt-BR" sz="6000" dirty="0" smtClean="0">
                <a:latin typeface="Times New Roman" panose="02020603050405020304" pitchFamily="18" charset="0"/>
                <a:cs typeface="Times New Roman" panose="02020603050405020304" pitchFamily="18" charset="0"/>
              </a:rPr>
              <a:t>3. Se tiver dúvida quanto à grafia de uma palavra, não arrisque: substitua por um sinônimo.</a:t>
            </a:r>
          </a:p>
          <a:p>
            <a:pPr marL="82296" indent="0" algn="just">
              <a:lnSpc>
                <a:spcPct val="150000"/>
              </a:lnSpc>
              <a:spcBef>
                <a:spcPts val="0"/>
              </a:spcBef>
              <a:buNone/>
            </a:pPr>
            <a:r>
              <a:rPr lang="pt-BR" sz="6000" dirty="0">
                <a:latin typeface="Times New Roman" panose="02020603050405020304" pitchFamily="18" charset="0"/>
                <a:cs typeface="Times New Roman" panose="02020603050405020304" pitchFamily="18" charset="0"/>
              </a:rPr>
              <a:t>4</a:t>
            </a:r>
            <a:r>
              <a:rPr lang="pt-BR" sz="6000" dirty="0" smtClean="0">
                <a:latin typeface="Times New Roman" panose="02020603050405020304" pitchFamily="18" charset="0"/>
                <a:cs typeface="Times New Roman" panose="02020603050405020304" pitchFamily="18" charset="0"/>
              </a:rPr>
              <a:t>. Fique atento para a pontuação: aplique as regras aprendidas nas aulas de análise sintática.</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12290" name="Picture 2" descr="C:\Users\Usuário\JEC\Pictures\Educandário\Imagens para aulas\dissertação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5275312"/>
            <a:ext cx="2298179" cy="141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89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400" b="1" dirty="0" smtClean="0">
                <a:latin typeface="Times New Roman" panose="02020603050405020304" pitchFamily="18" charset="0"/>
                <a:cs typeface="Times New Roman" panose="02020603050405020304" pitchFamily="18" charset="0"/>
              </a:rPr>
              <a:t>Principais erros encontrados nas dissertações:</a:t>
            </a:r>
          </a:p>
          <a:p>
            <a:pPr marL="82296" indent="0" algn="just">
              <a:lnSpc>
                <a:spcPct val="150000"/>
              </a:lnSpc>
              <a:spcBef>
                <a:spcPts val="0"/>
              </a:spcBef>
              <a:buNone/>
            </a:pPr>
            <a:r>
              <a:rPr lang="pt-BR" sz="2400" dirty="0">
                <a:latin typeface="Times New Roman" panose="02020603050405020304" pitchFamily="18" charset="0"/>
                <a:cs typeface="Times New Roman" panose="02020603050405020304" pitchFamily="18" charset="0"/>
              </a:rPr>
              <a:t>8</a:t>
            </a:r>
            <a:r>
              <a:rPr lang="pt-BR" sz="2400" dirty="0" smtClean="0">
                <a:latin typeface="Times New Roman" panose="02020603050405020304" pitchFamily="18" charset="0"/>
                <a:cs typeface="Times New Roman" panose="02020603050405020304" pitchFamily="18" charset="0"/>
              </a:rPr>
              <a:t>. Introdução que não esclarece o tema e a tese.</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13314" name="Picture 2" descr="C:\Users\Usuário\JEC\Pictures\Educandário\Imagens para aulas\dissertação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683404"/>
            <a:ext cx="3168352" cy="391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314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32500" lnSpcReduction="200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6000" b="1" dirty="0" smtClean="0">
                <a:latin typeface="Times New Roman" panose="02020603050405020304" pitchFamily="18" charset="0"/>
                <a:cs typeface="Times New Roman" panose="02020603050405020304" pitchFamily="18" charset="0"/>
              </a:rPr>
              <a:t>Como superar esses problemas:</a:t>
            </a:r>
          </a:p>
          <a:p>
            <a:pPr marL="82296" indent="0" algn="just">
              <a:lnSpc>
                <a:spcPct val="150000"/>
              </a:lnSpc>
              <a:spcBef>
                <a:spcPts val="0"/>
              </a:spcBef>
              <a:buNone/>
            </a:pPr>
            <a:r>
              <a:rPr lang="pt-BR" sz="6000" dirty="0" smtClean="0">
                <a:latin typeface="Times New Roman" panose="02020603050405020304" pitchFamily="18" charset="0"/>
                <a:cs typeface="Times New Roman" panose="02020603050405020304" pitchFamily="18" charset="0"/>
              </a:rPr>
              <a:t>Use um modelo de introdução. Modelos comparativos:</a:t>
            </a:r>
          </a:p>
          <a:p>
            <a:pPr marL="82296" indent="0" algn="just">
              <a:lnSpc>
                <a:spcPct val="150000"/>
              </a:lnSpc>
              <a:spcBef>
                <a:spcPts val="0"/>
              </a:spcBef>
              <a:buNone/>
            </a:pPr>
            <a:r>
              <a:rPr lang="pt-BR" sz="6000" dirty="0">
                <a:latin typeface="Times New Roman" panose="02020603050405020304" pitchFamily="18" charset="0"/>
                <a:cs typeface="Times New Roman" panose="02020603050405020304" pitchFamily="18" charset="0"/>
              </a:rPr>
              <a:t>1</a:t>
            </a:r>
            <a:r>
              <a:rPr lang="pt-BR" sz="6000" dirty="0" smtClean="0">
                <a:latin typeface="Times New Roman" panose="02020603050405020304" pitchFamily="18" charset="0"/>
                <a:cs typeface="Times New Roman" panose="02020603050405020304" pitchFamily="18" charset="0"/>
              </a:rPr>
              <a:t>. “</a:t>
            </a:r>
            <a:r>
              <a:rPr lang="pt-BR" sz="6000" b="1" dirty="0" smtClean="0">
                <a:latin typeface="Times New Roman" panose="02020603050405020304" pitchFamily="18" charset="0"/>
                <a:cs typeface="Times New Roman" panose="02020603050405020304" pitchFamily="18" charset="0"/>
              </a:rPr>
              <a:t>No filme/livro ...</a:t>
            </a:r>
            <a:r>
              <a:rPr lang="pt-BR" sz="6000" dirty="0" smtClean="0">
                <a:latin typeface="Times New Roman" panose="02020603050405020304" pitchFamily="18" charset="0"/>
                <a:cs typeface="Times New Roman" panose="02020603050405020304" pitchFamily="18" charset="0"/>
              </a:rPr>
              <a:t>, </a:t>
            </a:r>
            <a:r>
              <a:rPr lang="pt-BR" sz="6000" b="1" dirty="0" smtClean="0">
                <a:latin typeface="Times New Roman" panose="02020603050405020304" pitchFamily="18" charset="0"/>
                <a:cs typeface="Times New Roman" panose="02020603050405020304" pitchFamily="18" charset="0"/>
              </a:rPr>
              <a:t>pode-se observar </a:t>
            </a:r>
            <a:r>
              <a:rPr lang="pt-BR" sz="6000" dirty="0" smtClean="0">
                <a:latin typeface="Times New Roman" panose="02020603050405020304" pitchFamily="18" charset="0"/>
                <a:cs typeface="Times New Roman" panose="02020603050405020304" pitchFamily="18" charset="0"/>
              </a:rPr>
              <a:t>o poder que o altruísmo tem para mudar a vida das pessoas ou mesmo a realidade de um país, ainda que nas situações mais adversas (</a:t>
            </a:r>
            <a:r>
              <a:rPr lang="pt-BR" sz="6000" b="1" dirty="0" smtClean="0">
                <a:latin typeface="Times New Roman" panose="02020603050405020304" pitchFamily="18" charset="0"/>
                <a:cs typeface="Times New Roman" panose="02020603050405020304" pitchFamily="18" charset="0"/>
              </a:rPr>
              <a:t>tema/tese/problema</a:t>
            </a:r>
            <a:r>
              <a:rPr lang="pt-BR" sz="6000" dirty="0" smtClean="0">
                <a:latin typeface="Times New Roman" panose="02020603050405020304" pitchFamily="18" charset="0"/>
                <a:cs typeface="Times New Roman" panose="02020603050405020304" pitchFamily="18" charset="0"/>
              </a:rPr>
              <a:t>). </a:t>
            </a:r>
          </a:p>
          <a:p>
            <a:pPr marL="82296" indent="0" algn="just">
              <a:lnSpc>
                <a:spcPct val="150000"/>
              </a:lnSpc>
              <a:spcBef>
                <a:spcPts val="0"/>
              </a:spcBef>
              <a:buNone/>
            </a:pPr>
            <a:r>
              <a:rPr lang="pt-BR" sz="6000" dirty="0" smtClean="0">
                <a:latin typeface="Times New Roman" panose="02020603050405020304" pitchFamily="18" charset="0"/>
                <a:cs typeface="Times New Roman" panose="02020603050405020304" pitchFamily="18" charset="0"/>
              </a:rPr>
              <a:t>2.  </a:t>
            </a:r>
            <a:r>
              <a:rPr lang="pt-BR" sz="6000" b="1" dirty="0" smtClean="0">
                <a:latin typeface="Times New Roman" panose="02020603050405020304" pitchFamily="18" charset="0"/>
                <a:cs typeface="Times New Roman" panose="02020603050405020304" pitchFamily="18" charset="0"/>
              </a:rPr>
              <a:t>No país ....</a:t>
            </a:r>
            <a:r>
              <a:rPr lang="pt-BR" sz="6000" dirty="0" smtClean="0">
                <a:latin typeface="Times New Roman" panose="02020603050405020304" pitchFamily="18" charset="0"/>
                <a:cs typeface="Times New Roman" panose="02020603050405020304" pitchFamily="18" charset="0"/>
              </a:rPr>
              <a:t>, as taxas de trabalho voluntário beiram os cinquenta por cento da população. </a:t>
            </a:r>
            <a:r>
              <a:rPr lang="pt-BR" sz="6000" b="1" dirty="0" smtClean="0">
                <a:latin typeface="Times New Roman" panose="02020603050405020304" pitchFamily="18" charset="0"/>
                <a:cs typeface="Times New Roman" panose="02020603050405020304" pitchFamily="18" charset="0"/>
              </a:rPr>
              <a:t>Já no Brasil</a:t>
            </a:r>
            <a:r>
              <a:rPr lang="pt-BR" sz="6000" dirty="0" smtClean="0">
                <a:latin typeface="Times New Roman" panose="02020603050405020304" pitchFamily="18" charset="0"/>
                <a:cs typeface="Times New Roman" panose="02020603050405020304" pitchFamily="18" charset="0"/>
              </a:rPr>
              <a:t>, menos de um quinto do povo encontra-se envolvido em algum tipo regular de trabalho voluntário, </a:t>
            </a:r>
            <a:r>
              <a:rPr lang="pt-BR" sz="6000" b="1" dirty="0" smtClean="0">
                <a:latin typeface="Times New Roman" panose="02020603050405020304" pitchFamily="18" charset="0"/>
                <a:cs typeface="Times New Roman" panose="02020603050405020304" pitchFamily="18" charset="0"/>
              </a:rPr>
              <a:t>o que mostra que </a:t>
            </a:r>
            <a:r>
              <a:rPr lang="pt-BR" sz="6000" dirty="0" smtClean="0">
                <a:latin typeface="Times New Roman" panose="02020603050405020304" pitchFamily="18" charset="0"/>
                <a:cs typeface="Times New Roman" panose="02020603050405020304" pitchFamily="18" charset="0"/>
              </a:rPr>
              <a:t>o altruísmo e o pensamento a longo prazo contribuem diretamente para o desenvolvimento de uma nação.</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14338" name="Picture 2" descr="C:\Users\Usuário\JEC\Pictures\Educandário\Imagens para aulas\dissertaçã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5229200"/>
            <a:ext cx="1485528" cy="148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577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55000" lnSpcReduction="200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3600" dirty="0" smtClean="0">
                <a:latin typeface="Times New Roman" panose="02020603050405020304" pitchFamily="18" charset="0"/>
                <a:cs typeface="Times New Roman" panose="02020603050405020304" pitchFamily="18" charset="0"/>
              </a:rPr>
              <a:t>3. “</a:t>
            </a:r>
            <a:r>
              <a:rPr lang="pt-BR" sz="3600" b="1" dirty="0" smtClean="0">
                <a:latin typeface="Times New Roman" panose="02020603050405020304" pitchFamily="18" charset="0"/>
                <a:cs typeface="Times New Roman" panose="02020603050405020304" pitchFamily="18" charset="0"/>
              </a:rPr>
              <a:t>A música/filme/livro </a:t>
            </a:r>
            <a:r>
              <a:rPr lang="pt-BR" sz="3600" dirty="0" smtClean="0">
                <a:latin typeface="Times New Roman" panose="02020603050405020304" pitchFamily="18" charset="0"/>
                <a:cs typeface="Times New Roman" panose="02020603050405020304" pitchFamily="18" charset="0"/>
              </a:rPr>
              <a:t>“Ônibus 174”, </a:t>
            </a:r>
            <a:r>
              <a:rPr lang="pt-BR" sz="3600" b="1" dirty="0" smtClean="0">
                <a:latin typeface="Times New Roman" panose="02020603050405020304" pitchFamily="18" charset="0"/>
                <a:cs typeface="Times New Roman" panose="02020603050405020304" pitchFamily="18" charset="0"/>
              </a:rPr>
              <a:t>que trata do</a:t>
            </a:r>
            <a:r>
              <a:rPr lang="pt-BR" sz="3600" dirty="0" smtClean="0">
                <a:latin typeface="Times New Roman" panose="02020603050405020304" pitchFamily="18" charset="0"/>
                <a:cs typeface="Times New Roman" panose="02020603050405020304" pitchFamily="18" charset="0"/>
              </a:rPr>
              <a:t> sequestro de um ônibus por um jovem totalmente negligenciado pela sociedade</a:t>
            </a:r>
            <a:r>
              <a:rPr lang="pt-BR" sz="3600" b="1" dirty="0" smtClean="0">
                <a:latin typeface="Times New Roman" panose="02020603050405020304" pitchFamily="18" charset="0"/>
                <a:cs typeface="Times New Roman" panose="02020603050405020304" pitchFamily="18" charset="0"/>
              </a:rPr>
              <a:t>, mostra uma realidade vivida no Brasil e </a:t>
            </a:r>
            <a:r>
              <a:rPr lang="pt-BR" sz="3600" dirty="0" smtClean="0">
                <a:latin typeface="Times New Roman" panose="02020603050405020304" pitchFamily="18" charset="0"/>
                <a:cs typeface="Times New Roman" panose="02020603050405020304" pitchFamily="18" charset="0"/>
              </a:rPr>
              <a:t>como a falta de altruísmo e de pensamento a longo prazo podem afetar o futuro de milhões de crianças e adolescentes no país.</a:t>
            </a:r>
            <a:endParaRPr lang="pt-BR" sz="36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3600" dirty="0" smtClean="0">
                <a:latin typeface="Times New Roman" panose="02020603050405020304" pitchFamily="18" charset="0"/>
                <a:cs typeface="Times New Roman" panose="02020603050405020304" pitchFamily="18" charset="0"/>
              </a:rPr>
              <a:t>Modelos históricos:</a:t>
            </a:r>
          </a:p>
          <a:p>
            <a:pPr marL="82296" indent="0" algn="just">
              <a:lnSpc>
                <a:spcPct val="150000"/>
              </a:lnSpc>
              <a:spcBef>
                <a:spcPts val="0"/>
              </a:spcBef>
              <a:buNone/>
            </a:pPr>
            <a:r>
              <a:rPr lang="pt-BR" sz="3600" b="1" dirty="0" smtClean="0">
                <a:latin typeface="Times New Roman" panose="02020603050405020304" pitchFamily="18" charset="0"/>
                <a:cs typeface="Times New Roman" panose="02020603050405020304" pitchFamily="18" charset="0"/>
              </a:rPr>
              <a:t>4. O/A... não é uma invenção atual, pois desde a... já se vislumbrava...</a:t>
            </a:r>
          </a:p>
          <a:p>
            <a:pPr marL="82296" indent="0" algn="just">
              <a:lnSpc>
                <a:spcPct val="150000"/>
              </a:lnSpc>
              <a:spcBef>
                <a:spcPts val="0"/>
              </a:spcBef>
              <a:buNone/>
            </a:pPr>
            <a:r>
              <a:rPr lang="pt-BR" sz="3600" dirty="0" smtClean="0">
                <a:latin typeface="Times New Roman" panose="02020603050405020304" pitchFamily="18" charset="0"/>
                <a:cs typeface="Times New Roman" panose="02020603050405020304" pitchFamily="18" charset="0"/>
              </a:rPr>
              <a:t>5. </a:t>
            </a:r>
            <a:r>
              <a:rPr lang="pt-BR" sz="3600" b="1" dirty="0" smtClean="0">
                <a:latin typeface="Times New Roman" panose="02020603050405020304" pitchFamily="18" charset="0"/>
                <a:cs typeface="Times New Roman" panose="02020603050405020304" pitchFamily="18" charset="0"/>
              </a:rPr>
              <a:t>A questão do/a... tem origem na...</a:t>
            </a:r>
          </a:p>
          <a:p>
            <a:pPr marL="82296" indent="0" algn="just">
              <a:lnSpc>
                <a:spcPct val="150000"/>
              </a:lnSpc>
              <a:spcBef>
                <a:spcPts val="0"/>
              </a:spcBef>
              <a:buNone/>
            </a:pPr>
            <a:r>
              <a:rPr lang="pt-BR" sz="3600" dirty="0" smtClean="0">
                <a:latin typeface="Times New Roman" panose="02020603050405020304" pitchFamily="18" charset="0"/>
                <a:cs typeface="Times New Roman" panose="02020603050405020304" pitchFamily="18" charset="0"/>
              </a:rPr>
              <a:t>6. </a:t>
            </a:r>
            <a:r>
              <a:rPr lang="pt-BR" sz="3600" b="1" dirty="0" smtClean="0">
                <a:latin typeface="Times New Roman" panose="02020603050405020304" pitchFamily="18" charset="0"/>
                <a:cs typeface="Times New Roman" panose="02020603050405020304" pitchFamily="18" charset="0"/>
              </a:rPr>
              <a:t>Nunca foi dada a devida importância à/ao...</a:t>
            </a:r>
          </a:p>
          <a:p>
            <a:pPr marL="82296" indent="0" algn="just">
              <a:buNone/>
            </a:pPr>
            <a:endParaRPr lang="pt-BR" sz="2000" b="1"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14338" name="Picture 2" descr="C:\Users\Usuário\JEC\Pictures\Educandário\Imagens para aulas\dissertaçã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965296"/>
            <a:ext cx="1773560" cy="177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2936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lnSpcReduction="100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600" dirty="0" smtClean="0">
                <a:latin typeface="Times New Roman" panose="02020603050405020304" pitchFamily="18" charset="0"/>
                <a:cs typeface="Times New Roman" panose="02020603050405020304" pitchFamily="18" charset="0"/>
              </a:rPr>
              <a:t>Modelos genéricos:</a:t>
            </a:r>
          </a:p>
          <a:p>
            <a:pPr marL="82296" indent="0" algn="just">
              <a:lnSpc>
                <a:spcPct val="150000"/>
              </a:lnSpc>
              <a:spcBef>
                <a:spcPts val="0"/>
              </a:spcBef>
              <a:buNone/>
            </a:pPr>
            <a:r>
              <a:rPr lang="pt-BR" sz="2600" b="1" dirty="0">
                <a:latin typeface="Times New Roman" panose="02020603050405020304" pitchFamily="18" charset="0"/>
                <a:cs typeface="Times New Roman" panose="02020603050405020304" pitchFamily="18" charset="0"/>
              </a:rPr>
              <a:t>7</a:t>
            </a:r>
            <a:r>
              <a:rPr lang="pt-BR" sz="2600" b="1" dirty="0" smtClean="0">
                <a:latin typeface="Times New Roman" panose="02020603050405020304" pitchFamily="18" charset="0"/>
                <a:cs typeface="Times New Roman" panose="02020603050405020304" pitchFamily="18" charset="0"/>
              </a:rPr>
              <a:t>. Ao analisar o tema..., vê-se que...</a:t>
            </a:r>
          </a:p>
          <a:p>
            <a:pPr marL="82296" indent="0" algn="just">
              <a:lnSpc>
                <a:spcPct val="150000"/>
              </a:lnSpc>
              <a:spcBef>
                <a:spcPts val="0"/>
              </a:spcBef>
              <a:buNone/>
            </a:pPr>
            <a:r>
              <a:rPr lang="pt-BR" sz="2600" dirty="0">
                <a:latin typeface="Times New Roman" panose="02020603050405020304" pitchFamily="18" charset="0"/>
                <a:cs typeface="Times New Roman" panose="02020603050405020304" pitchFamily="18" charset="0"/>
              </a:rPr>
              <a:t>8</a:t>
            </a:r>
            <a:r>
              <a:rPr lang="pt-BR" sz="2600" dirty="0" smtClean="0">
                <a:latin typeface="Times New Roman" panose="02020603050405020304" pitchFamily="18" charset="0"/>
                <a:cs typeface="Times New Roman" panose="02020603050405020304" pitchFamily="18" charset="0"/>
              </a:rPr>
              <a:t>. </a:t>
            </a:r>
            <a:r>
              <a:rPr lang="pt-BR" sz="2600" b="1" dirty="0" smtClean="0">
                <a:latin typeface="Times New Roman" panose="02020603050405020304" pitchFamily="18" charset="0"/>
                <a:cs typeface="Times New Roman" panose="02020603050405020304" pitchFamily="18" charset="0"/>
              </a:rPr>
              <a:t>Convive-se diariamente com as consequências do/da... No Brasil:... </a:t>
            </a:r>
          </a:p>
          <a:p>
            <a:pPr marL="82296" indent="0" algn="just">
              <a:buNone/>
            </a:pPr>
            <a:endParaRPr lang="pt-BR" sz="2000" b="1"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179512" y="116632"/>
            <a:ext cx="8424936"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15362" name="Picture 2" descr="C:\Users\Usuário\JEC\Pictures\Educandário\Imagens para aulas\dissertação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077072"/>
            <a:ext cx="2583730" cy="258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29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a:bodyPr>
          <a:lstStyle/>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sz="2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400" b="1" dirty="0" smtClean="0">
                <a:latin typeface="Times New Roman" panose="02020603050405020304" pitchFamily="18" charset="0"/>
                <a:cs typeface="Times New Roman" panose="02020603050405020304" pitchFamily="18" charset="0"/>
              </a:rPr>
              <a:t>Principais erros encontrados nas dissertações:</a:t>
            </a:r>
          </a:p>
          <a:p>
            <a:pPr marL="82296"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9. Conclusão fraca, sem proposta ou com proposta muito longe da realidade.</a:t>
            </a: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323528" y="116632"/>
            <a:ext cx="8280920"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16386" name="Picture 2" descr="C:\Users\Usuário\JEC\Pictures\Educandário\Imagens para aulas\dissertação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690" y="2852936"/>
            <a:ext cx="6210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1386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40000" lnSpcReduction="200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6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6000" b="1" dirty="0" smtClean="0">
                <a:latin typeface="Times New Roman" panose="02020603050405020304" pitchFamily="18" charset="0"/>
                <a:cs typeface="Times New Roman" panose="02020603050405020304" pitchFamily="18" charset="0"/>
              </a:rPr>
              <a:t>Como superar esses problemas:</a:t>
            </a:r>
          </a:p>
          <a:p>
            <a:pPr marL="82296" indent="0" algn="just">
              <a:lnSpc>
                <a:spcPct val="150000"/>
              </a:lnSpc>
              <a:spcBef>
                <a:spcPts val="0"/>
              </a:spcBef>
              <a:buNone/>
            </a:pPr>
            <a:r>
              <a:rPr lang="pt-BR" sz="6000" dirty="0" smtClean="0">
                <a:latin typeface="Times New Roman" panose="02020603050405020304" pitchFamily="18" charset="0"/>
                <a:cs typeface="Times New Roman" panose="02020603050405020304" pitchFamily="18" charset="0"/>
              </a:rPr>
              <a:t>Veja algumas dicas:</a:t>
            </a:r>
          </a:p>
          <a:p>
            <a:pPr marL="82296" indent="0" algn="just">
              <a:lnSpc>
                <a:spcPct val="150000"/>
              </a:lnSpc>
              <a:spcBef>
                <a:spcPts val="0"/>
              </a:spcBef>
              <a:buNone/>
            </a:pPr>
            <a:r>
              <a:rPr lang="pt-BR" sz="6000" dirty="0">
                <a:latin typeface="Times New Roman" panose="02020603050405020304" pitchFamily="18" charset="0"/>
                <a:cs typeface="Times New Roman" panose="02020603050405020304" pitchFamily="18" charset="0"/>
              </a:rPr>
              <a:t>1</a:t>
            </a:r>
            <a:r>
              <a:rPr lang="pt-BR" sz="6000" dirty="0" smtClean="0">
                <a:latin typeface="Times New Roman" panose="02020603050405020304" pitchFamily="18" charset="0"/>
                <a:cs typeface="Times New Roman" panose="02020603050405020304" pitchFamily="18" charset="0"/>
              </a:rPr>
              <a:t>. Inicie com um conectivo: </a:t>
            </a:r>
            <a:r>
              <a:rPr lang="pt-BR" sz="6000" i="1" dirty="0" smtClean="0">
                <a:latin typeface="Times New Roman" panose="02020603050405020304" pitchFamily="18" charset="0"/>
                <a:cs typeface="Times New Roman" panose="02020603050405020304" pitchFamily="18" charset="0"/>
              </a:rPr>
              <a:t>dessa forma, desse modo, portanto, assim sendo, por consequência, por conseguinte</a:t>
            </a:r>
            <a:r>
              <a:rPr lang="pt-BR" sz="6000" dirty="0" smtClean="0">
                <a:latin typeface="Times New Roman" panose="02020603050405020304" pitchFamily="18" charset="0"/>
                <a:cs typeface="Times New Roman" panose="02020603050405020304" pitchFamily="18" charset="0"/>
              </a:rPr>
              <a:t>, etc. </a:t>
            </a:r>
          </a:p>
          <a:p>
            <a:pPr marL="82296" indent="0" algn="just">
              <a:lnSpc>
                <a:spcPct val="150000"/>
              </a:lnSpc>
              <a:spcBef>
                <a:spcPts val="0"/>
              </a:spcBef>
              <a:buNone/>
            </a:pPr>
            <a:r>
              <a:rPr lang="pt-BR" sz="6000" dirty="0" smtClean="0">
                <a:latin typeface="Times New Roman" panose="02020603050405020304" pitchFamily="18" charset="0"/>
                <a:cs typeface="Times New Roman" panose="02020603050405020304" pitchFamily="18" charset="0"/>
              </a:rPr>
              <a:t>2. Não use o verbo </a:t>
            </a:r>
            <a:r>
              <a:rPr lang="pt-BR" sz="6000" i="1" dirty="0" smtClean="0">
                <a:latin typeface="Times New Roman" panose="02020603050405020304" pitchFamily="18" charset="0"/>
                <a:cs typeface="Times New Roman" panose="02020603050405020304" pitchFamily="18" charset="0"/>
              </a:rPr>
              <a:t>concluir</a:t>
            </a:r>
            <a:r>
              <a:rPr lang="pt-BR" sz="6000" dirty="0" smtClean="0">
                <a:latin typeface="Times New Roman" panose="02020603050405020304" pitchFamily="18" charset="0"/>
                <a:cs typeface="Times New Roman" panose="02020603050405020304" pitchFamily="18" charset="0"/>
              </a:rPr>
              <a:t>. É uma redundância.</a:t>
            </a:r>
          </a:p>
          <a:p>
            <a:pPr marL="82296" indent="0" algn="just">
              <a:lnSpc>
                <a:spcPct val="150000"/>
              </a:lnSpc>
              <a:spcBef>
                <a:spcPts val="0"/>
              </a:spcBef>
              <a:buNone/>
            </a:pPr>
            <a:r>
              <a:rPr lang="pt-BR" sz="6000" dirty="0" smtClean="0">
                <a:latin typeface="Times New Roman" panose="02020603050405020304" pitchFamily="18" charset="0"/>
                <a:cs typeface="Times New Roman" panose="02020603050405020304" pitchFamily="18" charset="0"/>
              </a:rPr>
              <a:t>3. Faça propostas de intervenção claras e viáveis. Evite o excesso de abstração. </a:t>
            </a:r>
          </a:p>
          <a:p>
            <a:pPr marL="1225296" indent="-1143000" algn="just">
              <a:lnSpc>
                <a:spcPct val="150000"/>
              </a:lnSpc>
              <a:spcBef>
                <a:spcPts val="0"/>
              </a:spcBef>
              <a:buAutoNum type="arabicPeriod" startAt="2"/>
            </a:pPr>
            <a:endParaRPr lang="pt-BR" sz="6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457200" y="116632"/>
            <a:ext cx="814724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17410" name="Picture 2" descr="C:\Users\Usuário\JEC\Pictures\Educandário\Imagens para aulas\dissertação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778874"/>
            <a:ext cx="1806501" cy="200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379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620688"/>
            <a:ext cx="8229600" cy="6183188"/>
          </a:xfrm>
        </p:spPr>
        <p:txBody>
          <a:bodyPr>
            <a:normAutofit fontScale="92500" lnSpcReduction="20000"/>
          </a:bodyPr>
          <a:lstStyle/>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0" indent="0" algn="just">
              <a:buNone/>
            </a:pPr>
            <a:endParaRPr lang="pt-BR" sz="4400" b="1"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26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2600" dirty="0" smtClean="0">
                <a:latin typeface="Times New Roman" panose="02020603050405020304" pitchFamily="18" charset="0"/>
                <a:cs typeface="Times New Roman" panose="02020603050405020304" pitchFamily="18" charset="0"/>
              </a:rPr>
              <a:t>• </a:t>
            </a:r>
            <a:r>
              <a:rPr lang="pt-BR" sz="2600" b="1" dirty="0" smtClean="0">
                <a:latin typeface="Times New Roman" panose="02020603050405020304" pitchFamily="18" charset="0"/>
                <a:cs typeface="Times New Roman" panose="02020603050405020304" pitchFamily="18" charset="0"/>
              </a:rPr>
              <a:t>1. Passo: Ler atentamente a proposta e os textos motivadores:</a:t>
            </a:r>
          </a:p>
          <a:p>
            <a:pPr marL="0" indent="0" algn="just">
              <a:lnSpc>
                <a:spcPct val="170000"/>
              </a:lnSpc>
              <a:spcBef>
                <a:spcPts val="0"/>
              </a:spcBef>
              <a:buNone/>
            </a:pPr>
            <a:endParaRPr lang="pt-BR" sz="2600" b="1"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2600" b="1" dirty="0" smtClean="0">
                <a:latin typeface="Times New Roman" panose="02020603050405020304" pitchFamily="18" charset="0"/>
                <a:cs typeface="Times New Roman" panose="02020603050405020304" pitchFamily="18" charset="0"/>
              </a:rPr>
              <a:t>Tema</a:t>
            </a:r>
            <a:r>
              <a:rPr lang="pt-BR" sz="2600" dirty="0">
                <a:latin typeface="Times New Roman" panose="02020603050405020304" pitchFamily="18" charset="0"/>
                <a:cs typeface="Times New Roman" panose="02020603050405020304" pitchFamily="18" charset="0"/>
              </a:rPr>
              <a:t>: “Aumento dos casos de violência doméstica durante a quarentena”.</a:t>
            </a:r>
          </a:p>
          <a:p>
            <a:pPr marL="0" indent="0" algn="just">
              <a:lnSpc>
                <a:spcPct val="170000"/>
              </a:lnSpc>
              <a:spcBef>
                <a:spcPts val="0"/>
              </a:spcBef>
              <a:buNone/>
            </a:pPr>
            <a:endParaRPr lang="pt-BR" sz="36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44624"/>
            <a:ext cx="8352928" cy="576064"/>
          </a:xfrm>
        </p:spPr>
        <p:txBody>
          <a:bodyPr>
            <a:normAutofit fontScale="90000"/>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114" y="4437112"/>
            <a:ext cx="2867772" cy="2148061"/>
          </a:xfrm>
          <a:prstGeom prst="rect">
            <a:avLst/>
          </a:prstGeom>
        </p:spPr>
      </p:pic>
    </p:spTree>
    <p:extLst>
      <p:ext uri="{BB962C8B-B14F-4D97-AF65-F5344CB8AC3E}">
        <p14:creationId xmlns:p14="http://schemas.microsoft.com/office/powerpoint/2010/main" val="36209891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85000" lnSpcReduction="200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600" b="1" dirty="0" smtClean="0">
                <a:latin typeface="Times New Roman" panose="02020603050405020304" pitchFamily="18" charset="0"/>
                <a:cs typeface="Times New Roman" panose="02020603050405020304" pitchFamily="18" charset="0"/>
              </a:rPr>
              <a:t>Proposta de intervenção</a:t>
            </a:r>
            <a:r>
              <a:rPr lang="pt-BR" sz="2600" dirty="0" smtClean="0">
                <a:latin typeface="Times New Roman" panose="02020603050405020304" pitchFamily="18" charset="0"/>
                <a:cs typeface="Times New Roman" panose="02020603050405020304" pitchFamily="18" charset="0"/>
              </a:rPr>
              <a:t>: o ENEM exige apenas uma, mas, como deve ser completa, é recomendado que ela envolva vários setores da sociedade.</a:t>
            </a:r>
          </a:p>
          <a:p>
            <a:pPr marL="82296" indent="0" algn="just">
              <a:lnSpc>
                <a:spcPct val="150000"/>
              </a:lnSpc>
              <a:spcBef>
                <a:spcPts val="0"/>
              </a:spcBef>
              <a:buNone/>
            </a:pPr>
            <a:endParaRPr lang="pt-BR" sz="2600"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600" b="1" dirty="0" smtClean="0">
                <a:latin typeface="Times New Roman" panose="02020603050405020304" pitchFamily="18" charset="0"/>
                <a:cs typeface="Times New Roman" panose="02020603050405020304" pitchFamily="18" charset="0"/>
              </a:rPr>
              <a:t>Dica 1</a:t>
            </a:r>
            <a:r>
              <a:rPr lang="pt-BR" sz="2600" dirty="0" smtClean="0">
                <a:latin typeface="Times New Roman" panose="02020603050405020304" pitchFamily="18" charset="0"/>
                <a:cs typeface="Times New Roman" panose="02020603050405020304" pitchFamily="18" charset="0"/>
              </a:rPr>
              <a:t>: informe-se sobre as </a:t>
            </a:r>
            <a:r>
              <a:rPr lang="pt-BR" sz="2600" b="1" dirty="0" smtClean="0">
                <a:latin typeface="Times New Roman" panose="02020603050405020304" pitchFamily="18" charset="0"/>
                <a:cs typeface="Times New Roman" panose="02020603050405020304" pitchFamily="18" charset="0"/>
              </a:rPr>
              <a:t>instituições públicas no Brasil e suas funções</a:t>
            </a:r>
            <a:r>
              <a:rPr lang="pt-BR" sz="2600" dirty="0" smtClean="0">
                <a:latin typeface="Times New Roman" panose="02020603050405020304" pitchFamily="18" charset="0"/>
                <a:cs typeface="Times New Roman" panose="02020603050405020304" pitchFamily="18" charset="0"/>
              </a:rPr>
              <a:t>: os ministérios, as Forças Armadas, os tipos de polícia (federal, rodoviária federal, ferroviária federal, militar e civil estadual) e as instâncias de governo. Isso vale para as ONGs também.</a:t>
            </a:r>
            <a:endParaRPr lang="pt-BR" sz="6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18434" name="Picture 2" descr="C:\Users\Usuário\JEC\Pictures\Educandário\Imagens para aulas\dissertação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971" y="458296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833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85000" lnSpcReduction="100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600" b="1" dirty="0" smtClean="0">
                <a:latin typeface="Times New Roman" panose="02020603050405020304" pitchFamily="18" charset="0"/>
                <a:cs typeface="Times New Roman" panose="02020603050405020304" pitchFamily="18" charset="0"/>
              </a:rPr>
              <a:t>Débora Aladim: </a:t>
            </a:r>
            <a:r>
              <a:rPr lang="pt-BR" sz="2600" dirty="0" smtClean="0">
                <a:latin typeface="Times New Roman" panose="02020603050405020304" pitchFamily="18" charset="0"/>
                <a:cs typeface="Times New Roman" panose="02020603050405020304" pitchFamily="18" charset="0"/>
              </a:rPr>
              <a:t>“Por exemplo: para melhorar a educação de surdos no Brasil, uma boa ideia seria preparar as escolas para receber tais alunos. Porém, não são só as escolas que devem se equipar, os alunos também devem se preparar e, se possível, aprender a se comunicar com os novos colegas. Além disso, para que as escolas possam receber alunos surdos, intérpretes serão necessários, o que movimenta universidades e o Instituto Nacional de Educação dos Surdos.  </a:t>
            </a:r>
            <a:endParaRPr lang="pt-BR" sz="6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19458" name="Picture 2" descr="C:\Users\Usuário\JEC\Pictures\Educandário\Imagens para aulas\dissertação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414553"/>
            <a:ext cx="1656184" cy="231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6367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925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600" b="1" dirty="0" smtClean="0">
                <a:latin typeface="Times New Roman" panose="02020603050405020304" pitchFamily="18" charset="0"/>
                <a:cs typeface="Times New Roman" panose="02020603050405020304" pitchFamily="18" charset="0"/>
              </a:rPr>
              <a:t>Débora Aladim: </a:t>
            </a:r>
            <a:r>
              <a:rPr lang="pt-BR" sz="2600" dirty="0" smtClean="0">
                <a:latin typeface="Times New Roman" panose="02020603050405020304" pitchFamily="18" charset="0"/>
                <a:cs typeface="Times New Roman" panose="02020603050405020304" pitchFamily="18" charset="0"/>
              </a:rPr>
              <a:t>Veja como uma proposta que parece simples na verdade é bem complicada e envolve muita gente. Além do mais, só falar que é necessário melhorar as escolas não faz sentido nenhum se não explicarmos como isso vai ser feito, quem vai fazer, de onde vão sair os recursos necessários e daí por diante”.</a:t>
            </a:r>
            <a:endParaRPr lang="pt-BR" sz="6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20482" name="Picture 2" descr="C:\Users\Usuário\JEC\Pictures\Educandário\Imagens para aulas\dissertação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933056"/>
            <a:ext cx="2727746" cy="272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239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lnSpcReduction="100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600" b="1" dirty="0" smtClean="0">
                <a:latin typeface="Times New Roman" panose="02020603050405020304" pitchFamily="18" charset="0"/>
                <a:cs typeface="Times New Roman" panose="02020603050405020304" pitchFamily="18" charset="0"/>
              </a:rPr>
              <a:t>Dica 2: </a:t>
            </a:r>
            <a:r>
              <a:rPr lang="pt-BR" sz="2600" dirty="0" smtClean="0">
                <a:latin typeface="Times New Roman" panose="02020603050405020304" pitchFamily="18" charset="0"/>
                <a:cs typeface="Times New Roman" panose="02020603050405020304" pitchFamily="18" charset="0"/>
              </a:rPr>
              <a:t>Pense na necessidade mais evidente relacionada ao tema e pergunte-se: “Como fazer isso?” Quem é responsável por isso? Quem teria dinheiro e interesse em investir nisso?</a:t>
            </a:r>
          </a:p>
          <a:p>
            <a:pPr marL="82296" indent="0" algn="just">
              <a:lnSpc>
                <a:spcPct val="150000"/>
              </a:lnSpc>
              <a:spcBef>
                <a:spcPts val="0"/>
              </a:spcBef>
              <a:buNone/>
            </a:pPr>
            <a:r>
              <a:rPr lang="pt-BR" sz="2600" dirty="0" smtClean="0">
                <a:latin typeface="Times New Roman" panose="02020603050405020304" pitchFamily="18" charset="0"/>
                <a:cs typeface="Times New Roman" panose="02020603050405020304" pitchFamily="18" charset="0"/>
              </a:rPr>
              <a:t>Dica 3: Tente analisar o assunto de maneira ampla.</a:t>
            </a:r>
            <a:endParaRPr lang="pt-BR" sz="6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21506" name="Picture 2" descr="C:\Users\Usuário\JEC\Pictures\Educandário\Imagens para aulas\dissertação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934847"/>
            <a:ext cx="2520280" cy="273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8887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70000" lnSpcReduction="200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3200" b="1" dirty="0">
                <a:latin typeface="Times New Roman" panose="02020603050405020304" pitchFamily="18" charset="0"/>
                <a:cs typeface="Times New Roman" panose="02020603050405020304" pitchFamily="18" charset="0"/>
              </a:rPr>
              <a:t>A</a:t>
            </a:r>
            <a:r>
              <a:rPr lang="pt-BR" sz="3200" b="1" dirty="0" smtClean="0">
                <a:latin typeface="Times New Roman" panose="02020603050405020304" pitchFamily="18" charset="0"/>
                <a:cs typeface="Times New Roman" panose="02020603050405020304" pitchFamily="18" charset="0"/>
              </a:rPr>
              <a:t>lusões históricas que cabem em quase qualquer tema:</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A) </a:t>
            </a:r>
            <a:r>
              <a:rPr lang="pt-BR" sz="3200" b="1" dirty="0" smtClean="0">
                <a:latin typeface="Times New Roman" panose="02020603050405020304" pitchFamily="18" charset="0"/>
                <a:cs typeface="Times New Roman" panose="02020603050405020304" pitchFamily="18" charset="0"/>
              </a:rPr>
              <a:t>Grécia Antiga</a:t>
            </a:r>
            <a:r>
              <a:rPr lang="pt-BR" sz="3200" dirty="0" smtClean="0">
                <a:latin typeface="Times New Roman" panose="02020603050405020304" pitchFamily="18" charset="0"/>
                <a:cs typeface="Times New Roman" panose="02020603050405020304" pitchFamily="18" charset="0"/>
              </a:rPr>
              <a:t>:</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Democracia e criação da política;</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Cidadania;</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Mitologia e cultura característica;</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Valorização do corpo perfeito e exercícios físicos (Olimpíadas);</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Valor da coragem (heróis gregos).</a:t>
            </a:r>
          </a:p>
          <a:p>
            <a:pPr marL="82296" indent="0" algn="just">
              <a:lnSpc>
                <a:spcPct val="150000"/>
              </a:lnSpc>
              <a:spcBef>
                <a:spcPts val="0"/>
              </a:spcBef>
              <a:buNone/>
            </a:pPr>
            <a:endParaRPr lang="pt-BR" sz="6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179512" y="116632"/>
            <a:ext cx="8424936"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1026" name="Picture 2" descr="C:\Users\Usuário\JEC\Pictures\Educandário\Imagens para aulas\olimp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4410596"/>
            <a:ext cx="4032448" cy="228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734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70000" lnSpcReduction="200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3200" b="1" dirty="0" smtClean="0">
                <a:latin typeface="Times New Roman" panose="02020603050405020304" pitchFamily="18" charset="0"/>
                <a:cs typeface="Times New Roman" panose="02020603050405020304" pitchFamily="18" charset="0"/>
              </a:rPr>
              <a:t>Alusões históricas que cabem em quase qualquer tema:</a:t>
            </a:r>
          </a:p>
          <a:p>
            <a:pPr marL="82296" indent="0" algn="just">
              <a:lnSpc>
                <a:spcPct val="150000"/>
              </a:lnSpc>
              <a:spcBef>
                <a:spcPts val="0"/>
              </a:spcBef>
              <a:buNone/>
            </a:pPr>
            <a:r>
              <a:rPr lang="pt-BR" sz="3200" dirty="0">
                <a:latin typeface="Times New Roman" panose="02020603050405020304" pitchFamily="18" charset="0"/>
                <a:cs typeface="Times New Roman" panose="02020603050405020304" pitchFamily="18" charset="0"/>
              </a:rPr>
              <a:t>B</a:t>
            </a:r>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Roma Antiga</a:t>
            </a:r>
            <a:r>
              <a:rPr lang="pt-BR" sz="3200" dirty="0" smtClean="0">
                <a:latin typeface="Times New Roman" panose="02020603050405020304" pitchFamily="18" charset="0"/>
                <a:cs typeface="Times New Roman" panose="02020603050405020304" pitchFamily="18" charset="0"/>
              </a:rPr>
              <a:t>:</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República, golpes, tiranos (Júlio César);</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Luta pela ampliação da cidadania, relações sociais conturbadas (patrícios, plebeus e escravos);</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Luta do povo por leis escritas, para garantir os seus direitos;</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Invasões bárbaras e choques culturais;</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Imperialismo.</a:t>
            </a:r>
          </a:p>
          <a:p>
            <a:pPr marL="82296" indent="0" algn="just">
              <a:lnSpc>
                <a:spcPct val="150000"/>
              </a:lnSpc>
              <a:spcBef>
                <a:spcPts val="0"/>
              </a:spcBef>
              <a:buNone/>
            </a:pPr>
            <a:endParaRPr lang="pt-BR" sz="6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2051" name="Picture 3" descr="C:\Users\Usuário\JEC\Pictures\Educandário\Imagens para aulas\anã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404789"/>
            <a:ext cx="244827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7235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70000" lnSpcReduction="200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3200" b="1" dirty="0" smtClean="0">
                <a:latin typeface="Times New Roman" panose="02020603050405020304" pitchFamily="18" charset="0"/>
                <a:cs typeface="Times New Roman" panose="02020603050405020304" pitchFamily="18" charset="0"/>
              </a:rPr>
              <a:t>Alusões históricas que cabem em quase qualquer tema:</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C) </a:t>
            </a:r>
            <a:r>
              <a:rPr lang="pt-BR" sz="3200" b="1" dirty="0" smtClean="0">
                <a:latin typeface="Times New Roman" panose="02020603050405020304" pitchFamily="18" charset="0"/>
                <a:cs typeface="Times New Roman" panose="02020603050405020304" pitchFamily="18" charset="0"/>
              </a:rPr>
              <a:t>Revolução Francesa</a:t>
            </a:r>
            <a:r>
              <a:rPr lang="pt-BR" sz="3200" dirty="0" smtClean="0">
                <a:latin typeface="Times New Roman" panose="02020603050405020304" pitchFamily="18" charset="0"/>
                <a:cs typeface="Times New Roman" panose="02020603050405020304" pitchFamily="18" charset="0"/>
              </a:rPr>
              <a:t>:</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Participação popular em movimentos políticos;</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Luta pela igualdade: abolição das classes de nobreza;</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Direitos sociais, civis e políticos;</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Laicização do Estado;</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Ideal de liberdade.</a:t>
            </a:r>
          </a:p>
          <a:p>
            <a:pPr marL="82296" indent="0" algn="just">
              <a:lnSpc>
                <a:spcPct val="150000"/>
              </a:lnSpc>
              <a:spcBef>
                <a:spcPts val="0"/>
              </a:spcBef>
              <a:buNone/>
            </a:pPr>
            <a:endParaRPr lang="pt-BR" sz="6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323528" y="116632"/>
            <a:ext cx="8280920"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3074" name="Picture 2" descr="C:\Users\Usuário\JEC\Pictures\Educandário\Imagens para aulas\victorhug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556794"/>
            <a:ext cx="3538851" cy="207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93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70000" lnSpcReduction="200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3200" b="1" dirty="0" smtClean="0">
                <a:latin typeface="Times New Roman" panose="02020603050405020304" pitchFamily="18" charset="0"/>
                <a:cs typeface="Times New Roman" panose="02020603050405020304" pitchFamily="18" charset="0"/>
              </a:rPr>
              <a:t>Alusões históricas que cabem em quase qualquer tema:</a:t>
            </a:r>
          </a:p>
          <a:p>
            <a:pPr marL="82296" indent="0" algn="just">
              <a:lnSpc>
                <a:spcPct val="150000"/>
              </a:lnSpc>
              <a:spcBef>
                <a:spcPts val="0"/>
              </a:spcBef>
              <a:buNone/>
            </a:pPr>
            <a:r>
              <a:rPr lang="pt-BR" sz="3200" dirty="0">
                <a:latin typeface="Times New Roman" panose="02020603050405020304" pitchFamily="18" charset="0"/>
                <a:cs typeface="Times New Roman" panose="02020603050405020304" pitchFamily="18" charset="0"/>
              </a:rPr>
              <a:t>D</a:t>
            </a:r>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Revolução Industrial</a:t>
            </a:r>
            <a:r>
              <a:rPr lang="pt-BR" sz="3200" dirty="0" smtClean="0">
                <a:latin typeface="Times New Roman" panose="02020603050405020304" pitchFamily="18" charset="0"/>
                <a:cs typeface="Times New Roman" panose="02020603050405020304" pitchFamily="18" charset="0"/>
              </a:rPr>
              <a:t>:</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Trabalho infantil;</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Condições de trabalho precárias;</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Degradação do meio ambiente;</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Capitalismo/consumismo;</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Desigualdade social e de gênero no mercado de trabalho.</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Movimento operário e greves.</a:t>
            </a:r>
          </a:p>
          <a:p>
            <a:pPr marL="82296" indent="0" algn="just">
              <a:lnSpc>
                <a:spcPct val="150000"/>
              </a:lnSpc>
              <a:spcBef>
                <a:spcPts val="0"/>
              </a:spcBef>
              <a:buNone/>
            </a:pPr>
            <a:endParaRPr lang="pt-BR" sz="6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4099" name="Picture 3" descr="C:\Users\Usuário\JEC\Pictures\Educandário\Imagens para aulas\revolução industrial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507968"/>
            <a:ext cx="3090812" cy="220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9884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70000" lnSpcReduction="200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3200" b="1" dirty="0" smtClean="0">
                <a:latin typeface="Times New Roman" panose="02020603050405020304" pitchFamily="18" charset="0"/>
                <a:cs typeface="Times New Roman" panose="02020603050405020304" pitchFamily="18" charset="0"/>
              </a:rPr>
              <a:t>Alusões históricas que cabem em quase qualquer tema:</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E) </a:t>
            </a:r>
            <a:r>
              <a:rPr lang="pt-BR" sz="3200" b="1" dirty="0" smtClean="0">
                <a:latin typeface="Times New Roman" panose="02020603050405020304" pitchFamily="18" charset="0"/>
                <a:cs typeface="Times New Roman" panose="02020603050405020304" pitchFamily="18" charset="0"/>
              </a:rPr>
              <a:t>Segunda Guerra Mundial</a:t>
            </a:r>
            <a:r>
              <a:rPr lang="pt-BR" sz="3200" dirty="0" smtClean="0">
                <a:latin typeface="Times New Roman" panose="02020603050405020304" pitchFamily="18" charset="0"/>
                <a:cs typeface="Times New Roman" panose="02020603050405020304" pitchFamily="18" charset="0"/>
              </a:rPr>
              <a:t>:</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Ódio a minorias;</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Bomba atômica, armas químicas e violência em massa;</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Xenofobia;</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Emancipação feminina;</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Inovações médicas e tecnológicas.</a:t>
            </a:r>
          </a:p>
          <a:p>
            <a:pPr marL="82296" indent="0" algn="just">
              <a:lnSpc>
                <a:spcPct val="150000"/>
              </a:lnSpc>
              <a:spcBef>
                <a:spcPts val="0"/>
              </a:spcBef>
              <a:buNone/>
            </a:pPr>
            <a:endParaRPr lang="pt-BR" sz="6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323528" y="116632"/>
            <a:ext cx="8280920"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5122" name="Picture 2" descr="C:\Users\Usuário\JEC\Pictures\Educandário\Imagens para aulas\aviã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526545"/>
            <a:ext cx="3357570" cy="189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545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70000" lnSpcReduction="200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3200" b="1" dirty="0" smtClean="0">
                <a:latin typeface="Times New Roman" panose="02020603050405020304" pitchFamily="18" charset="0"/>
                <a:cs typeface="Times New Roman" panose="02020603050405020304" pitchFamily="18" charset="0"/>
              </a:rPr>
              <a:t>Alusões históricas que cabem em quase qualquer tema:</a:t>
            </a:r>
          </a:p>
          <a:p>
            <a:pPr marL="82296" indent="0" algn="just">
              <a:lnSpc>
                <a:spcPct val="150000"/>
              </a:lnSpc>
              <a:spcBef>
                <a:spcPts val="0"/>
              </a:spcBef>
              <a:buNone/>
            </a:pPr>
            <a:r>
              <a:rPr lang="pt-BR" sz="3200" dirty="0">
                <a:latin typeface="Times New Roman" panose="02020603050405020304" pitchFamily="18" charset="0"/>
                <a:cs typeface="Times New Roman" panose="02020603050405020304" pitchFamily="18" charset="0"/>
              </a:rPr>
              <a:t>F</a:t>
            </a:r>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Colonização do Brasil</a:t>
            </a:r>
            <a:r>
              <a:rPr lang="pt-BR" sz="3200" dirty="0" smtClean="0">
                <a:latin typeface="Times New Roman" panose="02020603050405020304" pitchFamily="18" charset="0"/>
                <a:cs typeface="Times New Roman" panose="02020603050405020304" pitchFamily="18" charset="0"/>
              </a:rPr>
              <a:t>:</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Questão indígena;</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Jesuítas e questão religiosa;</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Escravidão africana e racismo estrutural;</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a:t>
            </a:r>
            <a:r>
              <a:rPr lang="pt-BR" sz="3200" dirty="0" err="1" smtClean="0">
                <a:latin typeface="Times New Roman" panose="02020603050405020304" pitchFamily="18" charset="0"/>
                <a:cs typeface="Times New Roman" panose="02020603050405020304" pitchFamily="18" charset="0"/>
              </a:rPr>
              <a:t>Eurocentrismo</a:t>
            </a:r>
            <a:r>
              <a:rPr lang="pt-BR" sz="3200" dirty="0" smtClean="0">
                <a:latin typeface="Times New Roman" panose="02020603050405020304" pitchFamily="18" charset="0"/>
                <a:cs typeface="Times New Roman" panose="02020603050405020304" pitchFamily="18" charset="0"/>
              </a:rPr>
              <a:t> e imperialismo;</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Escambo e trocas culturais.</a:t>
            </a:r>
          </a:p>
          <a:p>
            <a:pPr marL="82296" indent="0" algn="just">
              <a:lnSpc>
                <a:spcPct val="150000"/>
              </a:lnSpc>
              <a:spcBef>
                <a:spcPts val="0"/>
              </a:spcBef>
              <a:buNone/>
            </a:pPr>
            <a:endParaRPr lang="pt-BR" sz="6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323528" y="116632"/>
            <a:ext cx="8280920"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6146" name="Picture 2" descr="C:\Users\Usuário\JEC\Pictures\Educandário\Imagens para aulas\portugue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316" y="4288328"/>
            <a:ext cx="1679795" cy="235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35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620688"/>
            <a:ext cx="8229600" cy="6183188"/>
          </a:xfrm>
        </p:spPr>
        <p:txBody>
          <a:bodyPr>
            <a:normAutofit fontScale="25000" lnSpcReduction="20000"/>
          </a:bodyPr>
          <a:lstStyle/>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0" indent="0" algn="just">
              <a:buNone/>
            </a:pPr>
            <a:endParaRPr lang="pt-BR" sz="4400" b="1"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80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8800" dirty="0" smtClean="0">
                <a:latin typeface="Times New Roman" panose="02020603050405020304" pitchFamily="18" charset="0"/>
                <a:cs typeface="Times New Roman" panose="02020603050405020304" pitchFamily="18" charset="0"/>
              </a:rPr>
              <a:t>• </a:t>
            </a:r>
            <a:r>
              <a:rPr lang="pt-BR" sz="8800" b="1" dirty="0">
                <a:latin typeface="Times New Roman" panose="02020603050405020304" pitchFamily="18" charset="0"/>
                <a:cs typeface="Times New Roman" panose="02020603050405020304" pitchFamily="18" charset="0"/>
              </a:rPr>
              <a:t>2</a:t>
            </a:r>
            <a:r>
              <a:rPr lang="pt-BR" sz="8800" b="1" dirty="0" smtClean="0">
                <a:latin typeface="Times New Roman" panose="02020603050405020304" pitchFamily="18" charset="0"/>
                <a:cs typeface="Times New Roman" panose="02020603050405020304" pitchFamily="18" charset="0"/>
              </a:rPr>
              <a:t>. Passo: Faça um brainstorming sobre o tema: levantamento de tudo o que você sabe sobre o tema, sem qualquer filtro, inclusive informações úteis dos textos motivadores.</a:t>
            </a:r>
          </a:p>
          <a:p>
            <a:pPr marL="0" indent="0" algn="just">
              <a:lnSpc>
                <a:spcPct val="170000"/>
              </a:lnSpc>
              <a:spcBef>
                <a:spcPts val="0"/>
              </a:spcBef>
              <a:buNone/>
            </a:pPr>
            <a:endParaRPr lang="pt-BR" sz="8800" b="1" dirty="0" smtClean="0">
              <a:latin typeface="Times New Roman" panose="02020603050405020304" pitchFamily="18" charset="0"/>
              <a:cs typeface="Times New Roman" panose="02020603050405020304" pitchFamily="18" charset="0"/>
            </a:endParaRPr>
          </a:p>
          <a:p>
            <a:r>
              <a:rPr lang="pt-BR" sz="8800" dirty="0">
                <a:latin typeface="Times New Roman" panose="02020603050405020304" pitchFamily="18" charset="0"/>
                <a:cs typeface="Times New Roman" panose="02020603050405020304" pitchFamily="18" charset="0"/>
              </a:rPr>
              <a:t>1- </a:t>
            </a:r>
            <a:r>
              <a:rPr lang="pt-BR" sz="8800" dirty="0" smtClean="0">
                <a:latin typeface="Times New Roman" panose="02020603050405020304" pitchFamily="18" charset="0"/>
                <a:cs typeface="Times New Roman" panose="02020603050405020304" pitchFamily="18" charset="0"/>
              </a:rPr>
              <a:t>Denunciar: dificuldades;</a:t>
            </a:r>
            <a:endParaRPr lang="pt-BR" sz="8800" dirty="0">
              <a:latin typeface="Times New Roman" panose="02020603050405020304" pitchFamily="18" charset="0"/>
              <a:cs typeface="Times New Roman" panose="02020603050405020304" pitchFamily="18" charset="0"/>
            </a:endParaRPr>
          </a:p>
          <a:p>
            <a:r>
              <a:rPr lang="pt-BR" sz="8800" dirty="0">
                <a:latin typeface="Times New Roman" panose="02020603050405020304" pitchFamily="18" charset="0"/>
                <a:cs typeface="Times New Roman" panose="02020603050405020304" pitchFamily="18" charset="0"/>
              </a:rPr>
              <a:t>2- Pesquisa que mostra que a violência cresceu durante a quarentena em seis estados;</a:t>
            </a:r>
          </a:p>
          <a:p>
            <a:r>
              <a:rPr lang="pt-BR" sz="8800" dirty="0">
                <a:latin typeface="Times New Roman" panose="02020603050405020304" pitchFamily="18" charset="0"/>
                <a:cs typeface="Times New Roman" panose="02020603050405020304" pitchFamily="18" charset="0"/>
              </a:rPr>
              <a:t>3- Campanha Sinal Vermelho; </a:t>
            </a:r>
          </a:p>
          <a:p>
            <a:r>
              <a:rPr lang="pt-BR" sz="8800" dirty="0">
                <a:latin typeface="Times New Roman" panose="02020603050405020304" pitchFamily="18" charset="0"/>
                <a:cs typeface="Times New Roman" panose="02020603050405020304" pitchFamily="18" charset="0"/>
              </a:rPr>
              <a:t>4- </a:t>
            </a:r>
            <a:r>
              <a:rPr lang="pt-BR" sz="8800" dirty="0" smtClean="0">
                <a:latin typeface="Times New Roman" panose="02020603050405020304" pitchFamily="18" charset="0"/>
                <a:cs typeface="Times New Roman" panose="02020603050405020304" pitchFamily="18" charset="0"/>
              </a:rPr>
              <a:t>Filmes/livros: </a:t>
            </a:r>
            <a:r>
              <a:rPr lang="pt-BR" sz="8800" dirty="0">
                <a:latin typeface="Times New Roman" panose="02020603050405020304" pitchFamily="18" charset="0"/>
                <a:cs typeface="Times New Roman" panose="02020603050405020304" pitchFamily="18" charset="0"/>
              </a:rPr>
              <a:t>“Nunca Mais”, “Dormindo com o Inimigo”, “Você”, “Dom Casmurro”, “Quarto de Despejo”.</a:t>
            </a:r>
          </a:p>
          <a:p>
            <a:r>
              <a:rPr lang="pt-BR" sz="8800" dirty="0">
                <a:latin typeface="Times New Roman" panose="02020603050405020304" pitchFamily="18" charset="0"/>
                <a:cs typeface="Times New Roman" panose="02020603050405020304" pitchFamily="18" charset="0"/>
              </a:rPr>
              <a:t>5- Patriarcado;</a:t>
            </a:r>
          </a:p>
          <a:p>
            <a:r>
              <a:rPr lang="pt-BR" sz="8800" dirty="0">
                <a:latin typeface="Times New Roman" panose="02020603050405020304" pitchFamily="18" charset="0"/>
                <a:cs typeface="Times New Roman" panose="02020603050405020304" pitchFamily="18" charset="0"/>
              </a:rPr>
              <a:t>6- Feminismo;</a:t>
            </a:r>
          </a:p>
          <a:p>
            <a:r>
              <a:rPr lang="pt-BR" sz="8800" dirty="0">
                <a:latin typeface="Times New Roman" panose="02020603050405020304" pitchFamily="18" charset="0"/>
                <a:cs typeface="Times New Roman" panose="02020603050405020304" pitchFamily="18" charset="0"/>
              </a:rPr>
              <a:t>7- Madonna, </a:t>
            </a:r>
            <a:r>
              <a:rPr lang="pt-BR" sz="8800" dirty="0" err="1">
                <a:latin typeface="Times New Roman" panose="02020603050405020304" pitchFamily="18" charset="0"/>
                <a:cs typeface="Times New Roman" panose="02020603050405020304" pitchFamily="18" charset="0"/>
              </a:rPr>
              <a:t>Rihanna</a:t>
            </a:r>
            <a:r>
              <a:rPr lang="pt-BR" sz="8800" dirty="0">
                <a:latin typeface="Times New Roman" panose="02020603050405020304" pitchFamily="18" charset="0"/>
                <a:cs typeface="Times New Roman" panose="02020603050405020304" pitchFamily="18" charset="0"/>
              </a:rPr>
              <a:t>, Goleiro Bruno, Gretchen, Jean, Luíza Brunet.</a:t>
            </a:r>
          </a:p>
          <a:p>
            <a:r>
              <a:rPr lang="pt-BR" sz="8800" dirty="0">
                <a:latin typeface="Times New Roman" panose="02020603050405020304" pitchFamily="18" charset="0"/>
                <a:cs typeface="Times New Roman" panose="02020603050405020304" pitchFamily="18" charset="0"/>
              </a:rPr>
              <a:t>8- Lei Maria da Penha;</a:t>
            </a:r>
          </a:p>
          <a:p>
            <a:r>
              <a:rPr lang="pt-BR" sz="8800" dirty="0">
                <a:latin typeface="Times New Roman" panose="02020603050405020304" pitchFamily="18" charset="0"/>
                <a:cs typeface="Times New Roman" panose="02020603050405020304" pitchFamily="18" charset="0"/>
              </a:rPr>
              <a:t>9- Crítica ao Judiciário e à Polícia;</a:t>
            </a:r>
          </a:p>
          <a:p>
            <a:r>
              <a:rPr lang="pt-BR" sz="8800" dirty="0">
                <a:latin typeface="Times New Roman" panose="02020603050405020304" pitchFamily="18" charset="0"/>
                <a:cs typeface="Times New Roman" panose="02020603050405020304" pitchFamily="18" charset="0"/>
              </a:rPr>
              <a:t>10- Criação diferente entre meninos e meninas.</a:t>
            </a:r>
          </a:p>
          <a:p>
            <a:pPr marL="0" indent="0" algn="just">
              <a:lnSpc>
                <a:spcPct val="170000"/>
              </a:lnSpc>
              <a:spcBef>
                <a:spcPts val="0"/>
              </a:spcBef>
              <a:buNone/>
            </a:pPr>
            <a:endParaRPr lang="pt-BR" sz="36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179512" y="44624"/>
            <a:ext cx="8424936" cy="576064"/>
          </a:xfrm>
        </p:spPr>
        <p:txBody>
          <a:bodyPr>
            <a:normAutofit fontScale="90000"/>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sp>
        <p:nvSpPr>
          <p:cNvPr id="2" name="Retângulo 1"/>
          <p:cNvSpPr/>
          <p:nvPr/>
        </p:nvSpPr>
        <p:spPr>
          <a:xfrm>
            <a:off x="539552" y="2420888"/>
            <a:ext cx="8064896" cy="424847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2914408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57200" y="908720"/>
            <a:ext cx="8229600" cy="5837634"/>
          </a:xfrm>
        </p:spPr>
        <p:txBody>
          <a:bodyPr>
            <a:normAutofit fontScale="70000" lnSpcReduction="20000"/>
          </a:bodyPr>
          <a:lstStyle/>
          <a:p>
            <a:pPr marL="82296" indent="0" algn="just">
              <a:lnSpc>
                <a:spcPct val="150000"/>
              </a:lnSpc>
              <a:spcBef>
                <a:spcPts val="0"/>
              </a:spcBef>
              <a:buNone/>
            </a:pPr>
            <a:endParaRPr lang="pt-BR" sz="80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smtClean="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6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3200" b="1" dirty="0" smtClean="0">
                <a:latin typeface="Times New Roman" panose="02020603050405020304" pitchFamily="18" charset="0"/>
                <a:cs typeface="Times New Roman" panose="02020603050405020304" pitchFamily="18" charset="0"/>
              </a:rPr>
              <a:t>Alusões históricas que cabem em quase qualquer tema:</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G) </a:t>
            </a:r>
            <a:r>
              <a:rPr lang="pt-BR" sz="3200" b="1" dirty="0" smtClean="0">
                <a:latin typeface="Times New Roman" panose="02020603050405020304" pitchFamily="18" charset="0"/>
                <a:cs typeface="Times New Roman" panose="02020603050405020304" pitchFamily="18" charset="0"/>
              </a:rPr>
              <a:t>República oligárquica (Café com Leite)</a:t>
            </a:r>
            <a:r>
              <a:rPr lang="pt-BR" sz="3200" dirty="0" smtClean="0">
                <a:latin typeface="Times New Roman" panose="02020603050405020304" pitchFamily="18" charset="0"/>
                <a:cs typeface="Times New Roman" panose="02020603050405020304" pitchFamily="18" charset="0"/>
              </a:rPr>
              <a:t>:</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Corrupção e fraudes eleitorais;</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Problemas econômicos e inflação;</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Questão de Canudos – fanatismo religioso e excluídos sociais;</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Revolta da Vacina, Chibata e Tenentismo;</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Grandes imigrações, movimento operário.</a:t>
            </a:r>
          </a:p>
          <a:p>
            <a:pPr marL="82296" indent="0" algn="just">
              <a:lnSpc>
                <a:spcPct val="150000"/>
              </a:lnSpc>
              <a:spcBef>
                <a:spcPts val="0"/>
              </a:spcBef>
              <a:buNone/>
            </a:pPr>
            <a:r>
              <a:rPr lang="pt-BR" sz="3200" dirty="0" smtClean="0">
                <a:latin typeface="Times New Roman" panose="02020603050405020304" pitchFamily="18" charset="0"/>
                <a:cs typeface="Times New Roman" panose="02020603050405020304" pitchFamily="18" charset="0"/>
              </a:rPr>
              <a:t>• Semana de Arte Moderna de 1922.</a:t>
            </a:r>
          </a:p>
          <a:p>
            <a:pPr marL="82296" indent="0" algn="just">
              <a:lnSpc>
                <a:spcPct val="150000"/>
              </a:lnSpc>
              <a:spcBef>
                <a:spcPts val="0"/>
              </a:spcBef>
              <a:buNone/>
            </a:pPr>
            <a:endParaRPr lang="pt-BR" sz="6000" dirty="0" smtClean="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251520" y="116632"/>
            <a:ext cx="8352928" cy="648072"/>
          </a:xfrm>
        </p:spPr>
        <p:txBody>
          <a:bodyPr>
            <a:normAutofit/>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pic>
        <p:nvPicPr>
          <p:cNvPr id="7170" name="Picture 2" descr="C:\Users\Usuário\JEC\Pictures\Educandário\Imagens para aulas\premod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509120"/>
            <a:ext cx="3057128" cy="22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608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95536" y="620688"/>
            <a:ext cx="8229600" cy="6183188"/>
          </a:xfrm>
        </p:spPr>
        <p:txBody>
          <a:bodyPr>
            <a:normAutofit fontScale="25000" lnSpcReduction="20000"/>
          </a:bodyPr>
          <a:lstStyle/>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0" indent="0" algn="just">
              <a:buNone/>
            </a:pPr>
            <a:endParaRPr lang="pt-BR" sz="4400" b="1"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80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111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96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9600" dirty="0" smtClean="0">
                <a:latin typeface="Times New Roman" panose="02020603050405020304" pitchFamily="18" charset="0"/>
                <a:cs typeface="Times New Roman" panose="02020603050405020304" pitchFamily="18" charset="0"/>
              </a:rPr>
              <a:t>• </a:t>
            </a:r>
            <a:r>
              <a:rPr lang="pt-BR" sz="9600" b="1" dirty="0" smtClean="0">
                <a:latin typeface="Times New Roman" panose="02020603050405020304" pitchFamily="18" charset="0"/>
                <a:cs typeface="Times New Roman" panose="02020603050405020304" pitchFamily="18" charset="0"/>
              </a:rPr>
              <a:t>3. Passo: Rascunho – tópicos ou texto.</a:t>
            </a:r>
          </a:p>
          <a:p>
            <a:pPr algn="just">
              <a:lnSpc>
                <a:spcPct val="170000"/>
              </a:lnSpc>
              <a:spcBef>
                <a:spcPts val="0"/>
              </a:spcBef>
            </a:pPr>
            <a:r>
              <a:rPr lang="pt-BR" sz="9600" dirty="0" smtClean="0">
                <a:latin typeface="Times New Roman" panose="02020603050405020304" pitchFamily="18" charset="0"/>
                <a:cs typeface="Times New Roman" panose="02020603050405020304" pitchFamily="18" charset="0"/>
              </a:rPr>
              <a:t>1- </a:t>
            </a:r>
            <a:r>
              <a:rPr lang="pt-BR" sz="9600" b="1" dirty="0">
                <a:latin typeface="Times New Roman" panose="02020603050405020304" pitchFamily="18" charset="0"/>
                <a:cs typeface="Times New Roman" panose="02020603050405020304" pitchFamily="18" charset="0"/>
              </a:rPr>
              <a:t>Introdução</a:t>
            </a:r>
            <a:r>
              <a:rPr lang="pt-BR" sz="9600" dirty="0">
                <a:latin typeface="Times New Roman" panose="02020603050405020304" pitchFamily="18" charset="0"/>
                <a:cs typeface="Times New Roman" panose="02020603050405020304" pitchFamily="18" charset="0"/>
              </a:rPr>
              <a:t> (tema e </a:t>
            </a:r>
            <a:r>
              <a:rPr lang="pt-BR" sz="9600" dirty="0" smtClean="0">
                <a:latin typeface="Times New Roman" panose="02020603050405020304" pitchFamily="18" charset="0"/>
                <a:cs typeface="Times New Roman" panose="02020603050405020304" pitchFamily="18" charset="0"/>
              </a:rPr>
              <a:t>tese (arg</a:t>
            </a:r>
            <a:r>
              <a:rPr lang="pt-BR" sz="9600" dirty="0">
                <a:latin typeface="Times New Roman" panose="02020603050405020304" pitchFamily="18" charset="0"/>
                <a:cs typeface="Times New Roman" panose="02020603050405020304" pitchFamily="18" charset="0"/>
              </a:rPr>
              <a:t>.</a:t>
            </a:r>
            <a:r>
              <a:rPr lang="pt-BR" sz="9600" dirty="0" smtClean="0">
                <a:latin typeface="Times New Roman" panose="02020603050405020304" pitchFamily="18" charset="0"/>
                <a:cs typeface="Times New Roman" panose="02020603050405020304" pitchFamily="18" charset="0"/>
              </a:rPr>
              <a:t> 1 + </a:t>
            </a:r>
            <a:r>
              <a:rPr lang="pt-BR" sz="9600" dirty="0">
                <a:latin typeface="Times New Roman" panose="02020603050405020304" pitchFamily="18" charset="0"/>
                <a:cs typeface="Times New Roman" panose="02020603050405020304" pitchFamily="18" charset="0"/>
              </a:rPr>
              <a:t>arg. </a:t>
            </a:r>
            <a:r>
              <a:rPr lang="pt-BR" sz="9600" dirty="0" smtClean="0">
                <a:latin typeface="Times New Roman" panose="02020603050405020304" pitchFamily="18" charset="0"/>
                <a:cs typeface="Times New Roman" panose="02020603050405020304" pitchFamily="18" charset="0"/>
              </a:rPr>
              <a:t>2 + </a:t>
            </a:r>
            <a:r>
              <a:rPr lang="pt-BR" sz="9600" dirty="0">
                <a:latin typeface="Times New Roman" panose="02020603050405020304" pitchFamily="18" charset="0"/>
                <a:cs typeface="Times New Roman" panose="02020603050405020304" pitchFamily="18" charset="0"/>
              </a:rPr>
              <a:t>arg. </a:t>
            </a:r>
            <a:r>
              <a:rPr lang="pt-BR" sz="9600" dirty="0" smtClean="0">
                <a:latin typeface="Times New Roman" panose="02020603050405020304" pitchFamily="18" charset="0"/>
                <a:cs typeface="Times New Roman" panose="02020603050405020304" pitchFamily="18" charset="0"/>
              </a:rPr>
              <a:t>3)): </a:t>
            </a:r>
            <a:r>
              <a:rPr lang="pt-BR" sz="9600" dirty="0">
                <a:latin typeface="Times New Roman" panose="02020603050405020304" pitchFamily="18" charset="0"/>
                <a:cs typeface="Times New Roman" panose="02020603050405020304" pitchFamily="18" charset="0"/>
              </a:rPr>
              <a:t>Violência crescente contra a mulher na quarentena + </a:t>
            </a:r>
            <a:r>
              <a:rPr lang="pt-BR" sz="9600" dirty="0">
                <a:solidFill>
                  <a:srgbClr val="FF0000"/>
                </a:solidFill>
                <a:latin typeface="Times New Roman" panose="02020603050405020304" pitchFamily="18" charset="0"/>
                <a:cs typeface="Times New Roman" panose="02020603050405020304" pitchFamily="18" charset="0"/>
              </a:rPr>
              <a:t>casos célebres reais (todas estão sujeitas)</a:t>
            </a:r>
            <a:r>
              <a:rPr lang="pt-BR" sz="9600" dirty="0">
                <a:latin typeface="Times New Roman" panose="02020603050405020304" pitchFamily="18" charset="0"/>
                <a:cs typeface="Times New Roman" panose="02020603050405020304" pitchFamily="18" charset="0"/>
              </a:rPr>
              <a:t> + </a:t>
            </a:r>
            <a:r>
              <a:rPr lang="pt-BR" sz="9600" dirty="0">
                <a:solidFill>
                  <a:srgbClr val="7030A0"/>
                </a:solidFill>
                <a:latin typeface="Times New Roman" panose="02020603050405020304" pitchFamily="18" charset="0"/>
                <a:cs typeface="Times New Roman" panose="02020603050405020304" pitchFamily="18" charset="0"/>
              </a:rPr>
              <a:t>álcool/tensão</a:t>
            </a:r>
            <a:r>
              <a:rPr lang="pt-BR" sz="9600" dirty="0">
                <a:latin typeface="Times New Roman" panose="02020603050405020304" pitchFamily="18" charset="0"/>
                <a:cs typeface="Times New Roman" panose="02020603050405020304" pitchFamily="18" charset="0"/>
              </a:rPr>
              <a:t> + </a:t>
            </a:r>
            <a:r>
              <a:rPr lang="pt-BR" sz="9600" dirty="0">
                <a:solidFill>
                  <a:srgbClr val="00B050"/>
                </a:solidFill>
                <a:latin typeface="Times New Roman" panose="02020603050405020304" pitchFamily="18" charset="0"/>
                <a:cs typeface="Times New Roman" panose="02020603050405020304" pitchFamily="18" charset="0"/>
              </a:rPr>
              <a:t>Ineficiência do Estado</a:t>
            </a:r>
            <a:r>
              <a:rPr lang="pt-BR" sz="9600" dirty="0">
                <a:latin typeface="Times New Roman" panose="02020603050405020304" pitchFamily="18" charset="0"/>
                <a:cs typeface="Times New Roman" panose="02020603050405020304" pitchFamily="18" charset="0"/>
              </a:rPr>
              <a:t>.</a:t>
            </a:r>
          </a:p>
          <a:p>
            <a:pPr algn="just">
              <a:lnSpc>
                <a:spcPct val="170000"/>
              </a:lnSpc>
              <a:spcBef>
                <a:spcPts val="0"/>
              </a:spcBef>
            </a:pPr>
            <a:r>
              <a:rPr lang="pt-BR" sz="9600" dirty="0">
                <a:solidFill>
                  <a:srgbClr val="FF0000"/>
                </a:solidFill>
                <a:latin typeface="Times New Roman" panose="02020603050405020304" pitchFamily="18" charset="0"/>
                <a:cs typeface="Times New Roman" panose="02020603050405020304" pitchFamily="18" charset="0"/>
              </a:rPr>
              <a:t>2- </a:t>
            </a:r>
            <a:r>
              <a:rPr lang="pt-BR" sz="9600" b="1" dirty="0">
                <a:solidFill>
                  <a:srgbClr val="FF0000"/>
                </a:solidFill>
                <a:latin typeface="Times New Roman" panose="02020603050405020304" pitchFamily="18" charset="0"/>
                <a:cs typeface="Times New Roman" panose="02020603050405020304" pitchFamily="18" charset="0"/>
              </a:rPr>
              <a:t>Argumento 1</a:t>
            </a:r>
            <a:r>
              <a:rPr lang="pt-BR" sz="9600" dirty="0">
                <a:solidFill>
                  <a:srgbClr val="FF0000"/>
                </a:solidFill>
                <a:latin typeface="Times New Roman" panose="02020603050405020304" pitchFamily="18" charset="0"/>
                <a:cs typeface="Times New Roman" panose="02020603050405020304" pitchFamily="18" charset="0"/>
              </a:rPr>
              <a:t>: Casos famosos + Quarto Despejo. Todas estão sujeitas. Mansão X Comunidade. Patriarcado.</a:t>
            </a:r>
          </a:p>
          <a:p>
            <a:pPr algn="just">
              <a:lnSpc>
                <a:spcPct val="170000"/>
              </a:lnSpc>
              <a:spcBef>
                <a:spcPts val="0"/>
              </a:spcBef>
            </a:pPr>
            <a:r>
              <a:rPr lang="pt-BR" sz="9600" dirty="0">
                <a:solidFill>
                  <a:srgbClr val="7030A0"/>
                </a:solidFill>
                <a:latin typeface="Times New Roman" panose="02020603050405020304" pitchFamily="18" charset="0"/>
                <a:cs typeface="Times New Roman" panose="02020603050405020304" pitchFamily="18" charset="0"/>
              </a:rPr>
              <a:t>3- </a:t>
            </a:r>
            <a:r>
              <a:rPr lang="pt-BR" sz="9600" b="1" dirty="0">
                <a:solidFill>
                  <a:srgbClr val="7030A0"/>
                </a:solidFill>
                <a:latin typeface="Times New Roman" panose="02020603050405020304" pitchFamily="18" charset="0"/>
                <a:cs typeface="Times New Roman" panose="02020603050405020304" pitchFamily="18" charset="0"/>
              </a:rPr>
              <a:t>Argumento 2</a:t>
            </a:r>
            <a:r>
              <a:rPr lang="pt-BR" sz="9600" dirty="0">
                <a:solidFill>
                  <a:srgbClr val="7030A0"/>
                </a:solidFill>
                <a:latin typeface="Times New Roman" panose="02020603050405020304" pitchFamily="18" charset="0"/>
                <a:cs typeface="Times New Roman" panose="02020603050405020304" pitchFamily="18" charset="0"/>
              </a:rPr>
              <a:t>: Em isolamento, tensões aumentam e o álcool potencializa a violência.</a:t>
            </a:r>
          </a:p>
          <a:p>
            <a:pPr algn="just">
              <a:lnSpc>
                <a:spcPct val="170000"/>
              </a:lnSpc>
              <a:spcBef>
                <a:spcPts val="0"/>
              </a:spcBef>
            </a:pPr>
            <a:r>
              <a:rPr lang="pt-BR" sz="9600" dirty="0">
                <a:solidFill>
                  <a:srgbClr val="00B050"/>
                </a:solidFill>
                <a:latin typeface="Times New Roman" panose="02020603050405020304" pitchFamily="18" charset="0"/>
                <a:cs typeface="Times New Roman" panose="02020603050405020304" pitchFamily="18" charset="0"/>
              </a:rPr>
              <a:t>4- </a:t>
            </a:r>
            <a:r>
              <a:rPr lang="pt-BR" sz="9600" b="1" dirty="0">
                <a:solidFill>
                  <a:srgbClr val="00B050"/>
                </a:solidFill>
                <a:latin typeface="Times New Roman" panose="02020603050405020304" pitchFamily="18" charset="0"/>
                <a:cs typeface="Times New Roman" panose="02020603050405020304" pitchFamily="18" charset="0"/>
              </a:rPr>
              <a:t>Argumento 3</a:t>
            </a:r>
            <a:r>
              <a:rPr lang="pt-BR" sz="9600" dirty="0">
                <a:solidFill>
                  <a:srgbClr val="00B050"/>
                </a:solidFill>
                <a:latin typeface="Times New Roman" panose="02020603050405020304" pitchFamily="18" charset="0"/>
                <a:cs typeface="Times New Roman" panose="02020603050405020304" pitchFamily="18" charset="0"/>
              </a:rPr>
              <a:t>: Instituições/leis são muito falhas (medidas protetivas). </a:t>
            </a:r>
            <a:endParaRPr lang="pt-BR" sz="9600" dirty="0" smtClean="0">
              <a:solidFill>
                <a:srgbClr val="00B050"/>
              </a:solidFill>
              <a:latin typeface="Times New Roman" panose="02020603050405020304" pitchFamily="18" charset="0"/>
              <a:cs typeface="Times New Roman" panose="02020603050405020304" pitchFamily="18" charset="0"/>
            </a:endParaRPr>
          </a:p>
          <a:p>
            <a:pPr algn="just">
              <a:lnSpc>
                <a:spcPct val="170000"/>
              </a:lnSpc>
              <a:spcBef>
                <a:spcPts val="0"/>
              </a:spcBef>
            </a:pPr>
            <a:r>
              <a:rPr lang="pt-BR" sz="9600" dirty="0" smtClean="0">
                <a:latin typeface="Times New Roman" panose="02020603050405020304" pitchFamily="18" charset="0"/>
                <a:cs typeface="Times New Roman" panose="02020603050405020304" pitchFamily="18" charset="0"/>
              </a:rPr>
              <a:t>5- </a:t>
            </a:r>
            <a:r>
              <a:rPr lang="pt-BR" sz="9600" b="1" dirty="0">
                <a:latin typeface="Times New Roman" panose="02020603050405020304" pitchFamily="18" charset="0"/>
                <a:cs typeface="Times New Roman" panose="02020603050405020304" pitchFamily="18" charset="0"/>
              </a:rPr>
              <a:t>Conclusão</a:t>
            </a:r>
            <a:r>
              <a:rPr lang="pt-BR" sz="9600" dirty="0">
                <a:latin typeface="Times New Roman" panose="02020603050405020304" pitchFamily="18" charset="0"/>
                <a:cs typeface="Times New Roman" panose="02020603050405020304" pitchFamily="18" charset="0"/>
              </a:rPr>
              <a:t>: </a:t>
            </a:r>
            <a:r>
              <a:rPr lang="pt-BR" sz="9600" dirty="0" smtClean="0">
                <a:latin typeface="Times New Roman" panose="02020603050405020304" pitchFamily="18" charset="0"/>
                <a:cs typeface="Times New Roman" panose="02020603050405020304" pitchFamily="18" charset="0"/>
              </a:rPr>
              <a:t>Proposta de melhoria das medidas protetivas e apoio às entidades.</a:t>
            </a:r>
            <a:endParaRPr lang="pt-BR" sz="96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179512" y="44624"/>
            <a:ext cx="8424936" cy="576064"/>
          </a:xfrm>
        </p:spPr>
        <p:txBody>
          <a:bodyPr>
            <a:normAutofit fontScale="90000"/>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466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95536" y="620688"/>
            <a:ext cx="8229600" cy="6183188"/>
          </a:xfrm>
        </p:spPr>
        <p:txBody>
          <a:bodyPr>
            <a:normAutofit fontScale="32500" lnSpcReduction="20000"/>
          </a:bodyPr>
          <a:lstStyle/>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0" indent="0" algn="just">
              <a:buNone/>
            </a:pPr>
            <a:endParaRPr lang="pt-BR" sz="4400" b="1"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111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7000" dirty="0" smtClean="0">
                <a:latin typeface="Times New Roman" panose="02020603050405020304" pitchFamily="18" charset="0"/>
                <a:cs typeface="Times New Roman" panose="02020603050405020304" pitchFamily="18" charset="0"/>
              </a:rPr>
              <a:t>• </a:t>
            </a:r>
            <a:r>
              <a:rPr lang="pt-BR" sz="7000" b="1" dirty="0">
                <a:latin typeface="Times New Roman" panose="02020603050405020304" pitchFamily="18" charset="0"/>
                <a:cs typeface="Times New Roman" panose="02020603050405020304" pitchFamily="18" charset="0"/>
              </a:rPr>
              <a:t>4</a:t>
            </a:r>
            <a:r>
              <a:rPr lang="pt-BR" sz="7000" b="1" dirty="0" smtClean="0">
                <a:latin typeface="Times New Roman" panose="02020603050405020304" pitchFamily="18" charset="0"/>
                <a:cs typeface="Times New Roman" panose="02020603050405020304" pitchFamily="18" charset="0"/>
              </a:rPr>
              <a:t>. Passo - Redigir o texto – Introdução: tema + tese.</a:t>
            </a:r>
          </a:p>
          <a:p>
            <a:pPr marL="0" indent="0" algn="just">
              <a:lnSpc>
                <a:spcPct val="170000"/>
              </a:lnSpc>
              <a:spcBef>
                <a:spcPts val="0"/>
              </a:spcBef>
              <a:buNone/>
            </a:pPr>
            <a:endParaRPr lang="pt-BR" sz="7000" b="1" dirty="0" smtClean="0">
              <a:latin typeface="Times New Roman" panose="02020603050405020304" pitchFamily="18" charset="0"/>
              <a:cs typeface="Times New Roman" panose="02020603050405020304" pitchFamily="18" charset="0"/>
            </a:endParaRPr>
          </a:p>
          <a:p>
            <a:pPr algn="just">
              <a:lnSpc>
                <a:spcPct val="170000"/>
              </a:lnSpc>
              <a:spcBef>
                <a:spcPts val="0"/>
              </a:spcBef>
            </a:pPr>
            <a:r>
              <a:rPr lang="pt-BR" sz="7000" dirty="0">
                <a:latin typeface="Times New Roman" panose="02020603050405020304" pitchFamily="18" charset="0"/>
                <a:cs typeface="Times New Roman" panose="02020603050405020304" pitchFamily="18" charset="0"/>
              </a:rPr>
              <a:t>A violência contra as mulheres, um problema perene no Brasil, vem crescendo bastante durante o período de isolamento social decorrente da pandemia. </a:t>
            </a:r>
            <a:r>
              <a:rPr lang="pt-BR" sz="7000" dirty="0">
                <a:solidFill>
                  <a:srgbClr val="FF0000"/>
                </a:solidFill>
                <a:latin typeface="Times New Roman" panose="02020603050405020304" pitchFamily="18" charset="0"/>
                <a:cs typeface="Times New Roman" panose="02020603050405020304" pitchFamily="18" charset="0"/>
              </a:rPr>
              <a:t>Trata-se de um grave problema social que pode atingir todas as mulheres</a:t>
            </a:r>
            <a:r>
              <a:rPr lang="pt-BR" sz="7000" dirty="0">
                <a:latin typeface="Times New Roman" panose="02020603050405020304" pitchFamily="18" charset="0"/>
                <a:cs typeface="Times New Roman" panose="02020603050405020304" pitchFamily="18" charset="0"/>
              </a:rPr>
              <a:t> </a:t>
            </a:r>
            <a:r>
              <a:rPr lang="pt-BR" sz="7000" dirty="0">
                <a:solidFill>
                  <a:srgbClr val="7030A0"/>
                </a:solidFill>
                <a:latin typeface="Times New Roman" panose="02020603050405020304" pitchFamily="18" charset="0"/>
                <a:cs typeface="Times New Roman" panose="02020603050405020304" pitchFamily="18" charset="0"/>
              </a:rPr>
              <a:t>e é agravado pelo abuso do álcool, convivência forçada em casa</a:t>
            </a:r>
            <a:r>
              <a:rPr lang="pt-BR" sz="7000" dirty="0">
                <a:latin typeface="Times New Roman" panose="02020603050405020304" pitchFamily="18" charset="0"/>
                <a:cs typeface="Times New Roman" panose="02020603050405020304" pitchFamily="18" charset="0"/>
              </a:rPr>
              <a:t> </a:t>
            </a:r>
            <a:r>
              <a:rPr lang="pt-BR" sz="7000" dirty="0">
                <a:solidFill>
                  <a:srgbClr val="00B050"/>
                </a:solidFill>
                <a:latin typeface="Times New Roman" panose="02020603050405020304" pitchFamily="18" charset="0"/>
                <a:cs typeface="Times New Roman" panose="02020603050405020304" pitchFamily="18" charset="0"/>
              </a:rPr>
              <a:t>e a ineficiência do Estado</a:t>
            </a:r>
            <a:r>
              <a:rPr lang="pt-BR" sz="7000" dirty="0">
                <a:latin typeface="Times New Roman" panose="02020603050405020304" pitchFamily="18" charset="0"/>
                <a:cs typeface="Times New Roman" panose="02020603050405020304" pitchFamily="18" charset="0"/>
              </a:rPr>
              <a:t>.</a:t>
            </a:r>
          </a:p>
          <a:p>
            <a:pPr marL="0" indent="0" algn="just">
              <a:lnSpc>
                <a:spcPct val="170000"/>
              </a:lnSpc>
              <a:spcBef>
                <a:spcPts val="0"/>
              </a:spcBef>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179512" y="44624"/>
            <a:ext cx="8424936" cy="576064"/>
          </a:xfrm>
        </p:spPr>
        <p:txBody>
          <a:bodyPr>
            <a:normAutofit fontScale="90000"/>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211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95536" y="620688"/>
            <a:ext cx="8229600" cy="6183188"/>
          </a:xfrm>
        </p:spPr>
        <p:txBody>
          <a:bodyPr>
            <a:normAutofit fontScale="25000" lnSpcReduction="20000"/>
          </a:bodyPr>
          <a:lstStyle/>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0" indent="0" algn="just">
              <a:buNone/>
            </a:pPr>
            <a:endParaRPr lang="pt-BR" sz="4400" b="1"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111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96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9600" dirty="0" smtClean="0">
                <a:latin typeface="Times New Roman" panose="02020603050405020304" pitchFamily="18" charset="0"/>
                <a:cs typeface="Times New Roman" panose="02020603050405020304" pitchFamily="18" charset="0"/>
              </a:rPr>
              <a:t>• </a:t>
            </a:r>
            <a:r>
              <a:rPr lang="pt-BR" sz="9600" b="1" dirty="0">
                <a:latin typeface="Times New Roman" panose="02020603050405020304" pitchFamily="18" charset="0"/>
                <a:cs typeface="Times New Roman" panose="02020603050405020304" pitchFamily="18" charset="0"/>
              </a:rPr>
              <a:t>4</a:t>
            </a:r>
            <a:r>
              <a:rPr lang="pt-BR" sz="9600" b="1" dirty="0" smtClean="0">
                <a:latin typeface="Times New Roman" panose="02020603050405020304" pitchFamily="18" charset="0"/>
                <a:cs typeface="Times New Roman" panose="02020603050405020304" pitchFamily="18" charset="0"/>
              </a:rPr>
              <a:t>. </a:t>
            </a:r>
            <a:r>
              <a:rPr lang="pt-BR" sz="9600" b="1" dirty="0">
                <a:latin typeface="Times New Roman" panose="02020603050405020304" pitchFamily="18" charset="0"/>
                <a:cs typeface="Times New Roman" panose="02020603050405020304" pitchFamily="18" charset="0"/>
              </a:rPr>
              <a:t>Passo - </a:t>
            </a:r>
            <a:r>
              <a:rPr lang="pt-BR" sz="9600" b="1" dirty="0" smtClean="0">
                <a:latin typeface="Times New Roman" panose="02020603050405020304" pitchFamily="18" charset="0"/>
                <a:cs typeface="Times New Roman" panose="02020603050405020304" pitchFamily="18" charset="0"/>
              </a:rPr>
              <a:t>Redigir o texto – Desenvolvimento: argumento 1.</a:t>
            </a:r>
          </a:p>
          <a:p>
            <a:pPr marL="0" indent="0" algn="just">
              <a:lnSpc>
                <a:spcPct val="170000"/>
              </a:lnSpc>
              <a:spcBef>
                <a:spcPts val="0"/>
              </a:spcBef>
              <a:buNone/>
            </a:pPr>
            <a:endParaRPr lang="pt-BR" sz="9600" b="1" dirty="0" smtClean="0">
              <a:latin typeface="Times New Roman" panose="02020603050405020304" pitchFamily="18" charset="0"/>
              <a:cs typeface="Times New Roman" panose="02020603050405020304" pitchFamily="18" charset="0"/>
            </a:endParaRPr>
          </a:p>
          <a:p>
            <a:pPr algn="just">
              <a:lnSpc>
                <a:spcPct val="170000"/>
              </a:lnSpc>
              <a:spcBef>
                <a:spcPts val="0"/>
              </a:spcBef>
            </a:pPr>
            <a:r>
              <a:rPr lang="pt-BR" sz="9600" b="1" dirty="0">
                <a:latin typeface="Times New Roman" panose="02020603050405020304" pitchFamily="18" charset="0"/>
                <a:cs typeface="Times New Roman" panose="02020603050405020304" pitchFamily="18" charset="0"/>
              </a:rPr>
              <a:t>A princípio, cabe ressaltar</a:t>
            </a:r>
            <a:r>
              <a:rPr lang="pt-BR" sz="9600" dirty="0">
                <a:latin typeface="Times New Roman" panose="02020603050405020304" pitchFamily="18" charset="0"/>
                <a:cs typeface="Times New Roman" panose="02020603050405020304" pitchFamily="18" charset="0"/>
              </a:rPr>
              <a:t> </a:t>
            </a:r>
            <a:r>
              <a:rPr lang="pt-BR" sz="9600" b="1" dirty="0">
                <a:latin typeface="Times New Roman" panose="02020603050405020304" pitchFamily="18" charset="0"/>
                <a:cs typeface="Times New Roman" panose="02020603050405020304" pitchFamily="18" charset="0"/>
              </a:rPr>
              <a:t>que</a:t>
            </a:r>
            <a:r>
              <a:rPr lang="pt-BR" sz="9600" dirty="0">
                <a:latin typeface="Times New Roman" panose="02020603050405020304" pitchFamily="18" charset="0"/>
                <a:cs typeface="Times New Roman" panose="02020603050405020304" pitchFamily="18" charset="0"/>
              </a:rPr>
              <a:t> a sociedade brasileira é estruturalmente machista e patriarcal, submetendo todas as mulheres, independente de sua condição social, a todo tipo de violência. Das mulheres da favela, retratadas por Carolina Maria de Jesus, no clássico “Quarto de Despejo”, a artistas célebres como Luísa Brunet, sãos inúmeros os casos de espancamento e </a:t>
            </a:r>
            <a:r>
              <a:rPr lang="pt-BR" sz="9600" dirty="0" err="1">
                <a:latin typeface="Times New Roman" panose="02020603050405020304" pitchFamily="18" charset="0"/>
                <a:cs typeface="Times New Roman" panose="02020603050405020304" pitchFamily="18" charset="0"/>
              </a:rPr>
              <a:t>feminicídio</a:t>
            </a:r>
            <a:r>
              <a:rPr lang="pt-BR" sz="9600" dirty="0">
                <a:latin typeface="Times New Roman" panose="02020603050405020304" pitchFamily="18" charset="0"/>
                <a:cs typeface="Times New Roman" panose="02020603050405020304" pitchFamily="18" charset="0"/>
              </a:rPr>
              <a:t>, </a:t>
            </a:r>
            <a:r>
              <a:rPr lang="pt-BR" sz="9600" b="1" dirty="0">
                <a:latin typeface="Times New Roman" panose="02020603050405020304" pitchFamily="18" charset="0"/>
                <a:cs typeface="Times New Roman" panose="02020603050405020304" pitchFamily="18" charset="0"/>
              </a:rPr>
              <a:t>o que demonstra</a:t>
            </a:r>
            <a:r>
              <a:rPr lang="pt-BR" sz="9600" dirty="0">
                <a:latin typeface="Times New Roman" panose="02020603050405020304" pitchFamily="18" charset="0"/>
                <a:cs typeface="Times New Roman" panose="02020603050405020304" pitchFamily="18" charset="0"/>
              </a:rPr>
              <a:t> a extensão do problema, o cultivo de noções tóxicas de masculinidade e a completa inação dos órgãos governamentais. </a:t>
            </a:r>
          </a:p>
          <a:p>
            <a:pPr marL="0" indent="0" algn="just">
              <a:lnSpc>
                <a:spcPct val="170000"/>
              </a:lnSpc>
              <a:spcBef>
                <a:spcPts val="0"/>
              </a:spcBef>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179512" y="44624"/>
            <a:ext cx="8424936" cy="576064"/>
          </a:xfrm>
        </p:spPr>
        <p:txBody>
          <a:bodyPr>
            <a:normAutofit fontScale="90000"/>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310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395536" y="620688"/>
            <a:ext cx="8229600" cy="6183188"/>
          </a:xfrm>
        </p:spPr>
        <p:txBody>
          <a:bodyPr>
            <a:normAutofit fontScale="25000" lnSpcReduction="20000"/>
          </a:bodyPr>
          <a:lstStyle/>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82296" indent="0" algn="ctr">
              <a:buNone/>
            </a:pPr>
            <a:endParaRPr lang="pt-BR" sz="4400" b="1" dirty="0" smtClean="0">
              <a:latin typeface="Times New Roman" panose="02020603050405020304" pitchFamily="18" charset="0"/>
              <a:cs typeface="Times New Roman" panose="02020603050405020304" pitchFamily="18" charset="0"/>
            </a:endParaRPr>
          </a:p>
          <a:p>
            <a:pPr marL="0" indent="0" algn="just">
              <a:buNone/>
            </a:pPr>
            <a:endParaRPr lang="pt-BR" sz="4400" b="1"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111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7000" dirty="0" smtClean="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t-BR" sz="70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pt-BR" sz="7000" dirty="0" smtClean="0">
                <a:latin typeface="Times New Roman" panose="02020603050405020304" pitchFamily="18" charset="0"/>
                <a:cs typeface="Times New Roman" panose="02020603050405020304" pitchFamily="18" charset="0"/>
              </a:rPr>
              <a:t>• </a:t>
            </a:r>
            <a:r>
              <a:rPr lang="pt-BR" sz="9600" b="1" dirty="0">
                <a:latin typeface="Times New Roman" panose="02020603050405020304" pitchFamily="18" charset="0"/>
                <a:cs typeface="Times New Roman" panose="02020603050405020304" pitchFamily="18" charset="0"/>
              </a:rPr>
              <a:t>4</a:t>
            </a:r>
            <a:r>
              <a:rPr lang="pt-BR" sz="9600" b="1" dirty="0" smtClean="0">
                <a:latin typeface="Times New Roman" panose="02020603050405020304" pitchFamily="18" charset="0"/>
                <a:cs typeface="Times New Roman" panose="02020603050405020304" pitchFamily="18" charset="0"/>
              </a:rPr>
              <a:t>. </a:t>
            </a:r>
            <a:r>
              <a:rPr lang="pt-BR" sz="9600" b="1" dirty="0">
                <a:latin typeface="Times New Roman" panose="02020603050405020304" pitchFamily="18" charset="0"/>
                <a:cs typeface="Times New Roman" panose="02020603050405020304" pitchFamily="18" charset="0"/>
              </a:rPr>
              <a:t>Passo - </a:t>
            </a:r>
            <a:r>
              <a:rPr lang="pt-BR" sz="9600" b="1" dirty="0" smtClean="0">
                <a:latin typeface="Times New Roman" panose="02020603050405020304" pitchFamily="18" charset="0"/>
                <a:cs typeface="Times New Roman" panose="02020603050405020304" pitchFamily="18" charset="0"/>
              </a:rPr>
              <a:t>Redigir o texto – Desenvolvimento: argumento 2.</a:t>
            </a:r>
          </a:p>
          <a:p>
            <a:pPr marL="0" indent="0" algn="just">
              <a:lnSpc>
                <a:spcPct val="170000"/>
              </a:lnSpc>
              <a:spcBef>
                <a:spcPts val="0"/>
              </a:spcBef>
              <a:buNone/>
            </a:pPr>
            <a:endParaRPr lang="pt-BR" sz="9600" b="1" dirty="0" smtClean="0">
              <a:latin typeface="Times New Roman" panose="02020603050405020304" pitchFamily="18" charset="0"/>
              <a:cs typeface="Times New Roman" panose="02020603050405020304" pitchFamily="18" charset="0"/>
            </a:endParaRPr>
          </a:p>
          <a:p>
            <a:pPr algn="just">
              <a:lnSpc>
                <a:spcPct val="170000"/>
              </a:lnSpc>
              <a:spcBef>
                <a:spcPts val="0"/>
              </a:spcBef>
            </a:pPr>
            <a:r>
              <a:rPr lang="pt-BR" sz="9600" b="1" dirty="0">
                <a:latin typeface="Times New Roman" panose="02020603050405020304" pitchFamily="18" charset="0"/>
                <a:cs typeface="Times New Roman" panose="02020603050405020304" pitchFamily="18" charset="0"/>
              </a:rPr>
              <a:t>Ademais</a:t>
            </a:r>
            <a:r>
              <a:rPr lang="pt-BR" sz="9600" dirty="0">
                <a:latin typeface="Times New Roman" panose="02020603050405020304" pitchFamily="18" charset="0"/>
                <a:cs typeface="Times New Roman" panose="02020603050405020304" pitchFamily="18" charset="0"/>
              </a:rPr>
              <a:t>, durante a presente quarentena, fruto da pandemia do COVID 19, a situação se agravou. Nesse sentido, pesquisa realizada pelo Fórum Brasileiro de Segurança Pública (FBSP) aponta que a violência contra a mulher, </a:t>
            </a:r>
            <a:r>
              <a:rPr lang="pt-BR" sz="9600" b="1" dirty="0">
                <a:latin typeface="Times New Roman" panose="02020603050405020304" pitchFamily="18" charset="0"/>
                <a:cs typeface="Times New Roman" panose="02020603050405020304" pitchFamily="18" charset="0"/>
              </a:rPr>
              <a:t>a qual</a:t>
            </a:r>
            <a:r>
              <a:rPr lang="pt-BR" sz="9600" dirty="0">
                <a:latin typeface="Times New Roman" panose="02020603050405020304" pitchFamily="18" charset="0"/>
                <a:cs typeface="Times New Roman" panose="02020603050405020304" pitchFamily="18" charset="0"/>
              </a:rPr>
              <a:t> sempre foi elevada, aumentou ainda mais em seis estados, em comparação com o ano anterior, o que pode ser explicado, mas não justificado, pela convivência prolongada entre quatro paredes e pelo abuso de substâncias químicas, especialmente de bebidas alcoólicas.</a:t>
            </a:r>
          </a:p>
          <a:p>
            <a:pPr marL="0" indent="0" algn="just">
              <a:lnSpc>
                <a:spcPct val="170000"/>
              </a:lnSpc>
              <a:spcBef>
                <a:spcPts val="0"/>
              </a:spcBef>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9600" dirty="0">
              <a:latin typeface="Times New Roman" panose="02020603050405020304" pitchFamily="18" charset="0"/>
              <a:cs typeface="Times New Roman" panose="02020603050405020304" pitchFamily="18" charset="0"/>
            </a:endParaRPr>
          </a:p>
          <a:p>
            <a:pPr marL="82296" indent="0" algn="just">
              <a:buNone/>
            </a:pPr>
            <a:endParaRPr lang="pt-BR" sz="2000" dirty="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82296" indent="0" algn="just">
              <a:buNone/>
            </a:pPr>
            <a:endParaRPr lang="pt-BR" dirty="0">
              <a:latin typeface="Times New Roman" panose="02020603050405020304" pitchFamily="18" charset="0"/>
              <a:cs typeface="Times New Roman" panose="02020603050405020304" pitchFamily="18" charset="0"/>
            </a:endParaRPr>
          </a:p>
          <a:p>
            <a:pPr marL="82296" indent="0" algn="just">
              <a:buNone/>
            </a:pPr>
            <a:endParaRPr lang="pt-BR" sz="2400" dirty="0" smtClean="0">
              <a:latin typeface="Times New Roman" panose="02020603050405020304" pitchFamily="18" charset="0"/>
              <a:cs typeface="Times New Roman" panose="02020603050405020304" pitchFamily="18" charset="0"/>
            </a:endParaRPr>
          </a:p>
          <a:p>
            <a:pPr marL="45720" indent="0" algn="just">
              <a:buNone/>
            </a:pPr>
            <a:endParaRPr lang="pt-BR" sz="2400" dirty="0" smtClean="0">
              <a:latin typeface="Times New Roman" panose="02020603050405020304" pitchFamily="18" charset="0"/>
              <a:cs typeface="Times New Roman" panose="02020603050405020304" pitchFamily="18" charset="0"/>
            </a:endParaRPr>
          </a:p>
          <a:p>
            <a:pPr algn="just"/>
            <a:endParaRPr lang="pt-BR" sz="2400" dirty="0">
              <a:latin typeface="Times New Roman" panose="02020603050405020304" pitchFamily="18" charset="0"/>
              <a:cs typeface="Times New Roman" panose="02020603050405020304" pitchFamily="18" charset="0"/>
            </a:endParaRPr>
          </a:p>
        </p:txBody>
      </p:sp>
      <p:sp>
        <p:nvSpPr>
          <p:cNvPr id="4" name="Título 3"/>
          <p:cNvSpPr>
            <a:spLocks noGrp="1"/>
          </p:cNvSpPr>
          <p:nvPr>
            <p:ph type="title"/>
          </p:nvPr>
        </p:nvSpPr>
        <p:spPr>
          <a:xfrm>
            <a:off x="179512" y="44624"/>
            <a:ext cx="8424936" cy="576064"/>
          </a:xfrm>
        </p:spPr>
        <p:txBody>
          <a:bodyPr>
            <a:normAutofit fontScale="90000"/>
          </a:bodyPr>
          <a:lstStyle/>
          <a:p>
            <a:pPr marL="0" indent="0" algn="ctr">
              <a:buNone/>
            </a:pPr>
            <a:r>
              <a:rPr lang="pt-BR" sz="3600" b="1" dirty="0" smtClean="0">
                <a:solidFill>
                  <a:srgbClr val="7030A0"/>
                </a:solidFill>
                <a:latin typeface="Times New Roman" panose="02020603050405020304" pitchFamily="18" charset="0"/>
                <a:cs typeface="Times New Roman" panose="02020603050405020304" pitchFamily="18" charset="0"/>
              </a:rPr>
              <a:t>DISSERTAÇÃO</a:t>
            </a:r>
            <a:endParaRPr lang="pt-BR"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585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to">
  <a:themeElements>
    <a:clrScheme name="Compo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3483</TotalTime>
  <Words>3401</Words>
  <Application>Microsoft Office PowerPoint</Application>
  <PresentationFormat>Apresentação na tela (4:3)</PresentationFormat>
  <Paragraphs>1239</Paragraphs>
  <Slides>50</Slides>
  <Notes>5</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50</vt:i4>
      </vt:variant>
    </vt:vector>
  </HeadingPairs>
  <TitlesOfParts>
    <vt:vector size="54" baseType="lpstr">
      <vt:lpstr>Calibri</vt:lpstr>
      <vt:lpstr>Times New Roman</vt:lpstr>
      <vt:lpstr>Wingdings</vt:lpstr>
      <vt:lpstr>Composto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EXEMPLO DE DISSERTAÇÃO</vt:lpstr>
      <vt:lpstr>EXEMPLO DE DISSERTAÇÃO</vt:lpstr>
      <vt:lpstr>EXEMPLO DE DISSERTAÇÃO</vt:lpstr>
      <vt:lpstr>REDAÇÃO NOTA 1000</vt:lpstr>
      <vt:lpstr>Apresentação do PowerPoint</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lpstr>DISSERTAÇÃO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ROMANTISMO – 2ª gERAÇÃO</dc:title>
  <dc:creator>Usuário</dc:creator>
  <cp:lastModifiedBy>ARTHUR VINÍCIUS FEITOSA FURTADO</cp:lastModifiedBy>
  <cp:revision>220</cp:revision>
  <dcterms:created xsi:type="dcterms:W3CDTF">2018-04-03T17:53:30Z</dcterms:created>
  <dcterms:modified xsi:type="dcterms:W3CDTF">2020-09-21T12:50:38Z</dcterms:modified>
</cp:coreProperties>
</file>