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98" r:id="rId3"/>
    <p:sldId id="257" r:id="rId4"/>
    <p:sldId id="258" r:id="rId5"/>
    <p:sldId id="259" r:id="rId6"/>
    <p:sldId id="283" r:id="rId7"/>
    <p:sldId id="284" r:id="rId8"/>
    <p:sldId id="303" r:id="rId9"/>
    <p:sldId id="304" r:id="rId10"/>
    <p:sldId id="314" r:id="rId11"/>
    <p:sldId id="260" r:id="rId12"/>
    <p:sldId id="285" r:id="rId13"/>
    <p:sldId id="286" r:id="rId14"/>
    <p:sldId id="287" r:id="rId15"/>
    <p:sldId id="289" r:id="rId16"/>
    <p:sldId id="290" r:id="rId17"/>
    <p:sldId id="291" r:id="rId18"/>
    <p:sldId id="292" r:id="rId19"/>
    <p:sldId id="315" r:id="rId20"/>
    <p:sldId id="296" r:id="rId21"/>
    <p:sldId id="293" r:id="rId22"/>
    <p:sldId id="294" r:id="rId23"/>
    <p:sldId id="295" r:id="rId24"/>
    <p:sldId id="299" r:id="rId25"/>
    <p:sldId id="300" r:id="rId26"/>
    <p:sldId id="275" r:id="rId27"/>
    <p:sldId id="276" r:id="rId28"/>
    <p:sldId id="277" r:id="rId29"/>
    <p:sldId id="279" r:id="rId30"/>
    <p:sldId id="270" r:id="rId31"/>
    <p:sldId id="297" r:id="rId32"/>
    <p:sldId id="271" r:id="rId33"/>
    <p:sldId id="272" r:id="rId34"/>
    <p:sldId id="305" r:id="rId35"/>
    <p:sldId id="306" r:id="rId36"/>
    <p:sldId id="307" r:id="rId37"/>
    <p:sldId id="308" r:id="rId38"/>
    <p:sldId id="309" r:id="rId39"/>
    <p:sldId id="310" r:id="rId40"/>
    <p:sldId id="311" r:id="rId41"/>
    <p:sldId id="312" r:id="rId42"/>
    <p:sldId id="313" r:id="rId43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61E51-C0E0-42E9-B20D-8643D409A4BF}" type="datetimeFigureOut">
              <a:rPr lang="pt-BR" smtClean="0"/>
              <a:t>05/05/2020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29D77-A21D-4B2F-8E08-09BAB5AF24B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912564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61E51-C0E0-42E9-B20D-8643D409A4BF}" type="datetimeFigureOut">
              <a:rPr lang="pt-BR" smtClean="0"/>
              <a:t>05/05/2020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29D77-A21D-4B2F-8E08-09BAB5AF24B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681809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61E51-C0E0-42E9-B20D-8643D409A4BF}" type="datetimeFigureOut">
              <a:rPr lang="pt-BR" smtClean="0"/>
              <a:t>05/05/2020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29D77-A21D-4B2F-8E08-09BAB5AF24B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817934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61E51-C0E0-42E9-B20D-8643D409A4BF}" type="datetimeFigureOut">
              <a:rPr lang="pt-BR" smtClean="0"/>
              <a:t>05/05/2020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29D77-A21D-4B2F-8E08-09BAB5AF24B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980956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61E51-C0E0-42E9-B20D-8643D409A4BF}" type="datetimeFigureOut">
              <a:rPr lang="pt-BR" smtClean="0"/>
              <a:t>05/05/2020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29D77-A21D-4B2F-8E08-09BAB5AF24B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281195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61E51-C0E0-42E9-B20D-8643D409A4BF}" type="datetimeFigureOut">
              <a:rPr lang="pt-BR" smtClean="0"/>
              <a:t>05/05/2020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29D77-A21D-4B2F-8E08-09BAB5AF24B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750846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61E51-C0E0-42E9-B20D-8643D409A4BF}" type="datetimeFigureOut">
              <a:rPr lang="pt-BR" smtClean="0"/>
              <a:t>05/05/2020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29D77-A21D-4B2F-8E08-09BAB5AF24B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468423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61E51-C0E0-42E9-B20D-8643D409A4BF}" type="datetimeFigureOut">
              <a:rPr lang="pt-BR" smtClean="0"/>
              <a:t>05/05/2020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29D77-A21D-4B2F-8E08-09BAB5AF24B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287376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61E51-C0E0-42E9-B20D-8643D409A4BF}" type="datetimeFigureOut">
              <a:rPr lang="pt-BR" smtClean="0"/>
              <a:t>05/05/2020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29D77-A21D-4B2F-8E08-09BAB5AF24B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063571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61E51-C0E0-42E9-B20D-8643D409A4BF}" type="datetimeFigureOut">
              <a:rPr lang="pt-BR" smtClean="0"/>
              <a:t>05/05/2020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29D77-A21D-4B2F-8E08-09BAB5AF24B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434537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61E51-C0E0-42E9-B20D-8643D409A4BF}" type="datetimeFigureOut">
              <a:rPr lang="pt-BR" smtClean="0"/>
              <a:t>05/05/2020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29D77-A21D-4B2F-8E08-09BAB5AF24B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903234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D61E51-C0E0-42E9-B20D-8643D409A4BF}" type="datetimeFigureOut">
              <a:rPr lang="pt-BR" smtClean="0"/>
              <a:t>05/05/2020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429D77-A21D-4B2F-8E08-09BAB5AF24B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388055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Crase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107504" y="1196752"/>
            <a:ext cx="8932034" cy="5501208"/>
          </a:xfrm>
        </p:spPr>
        <p:txBody>
          <a:bodyPr/>
          <a:lstStyle/>
          <a:p>
            <a:pPr marL="0" indent="0" algn="just">
              <a:buNone/>
            </a:pPr>
            <a:r>
              <a:rPr lang="pt-BR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pt-BR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efinição</a:t>
            </a:r>
            <a:r>
              <a:rPr lang="pt-BR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A palavra vem do grego “</a:t>
            </a:r>
            <a:r>
              <a:rPr lang="pt-BR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krâsis</a:t>
            </a:r>
            <a:r>
              <a:rPr lang="pt-BR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” e significa mistura. É a junção de duas vogais idênticas, marcada pelo acento grave:</a:t>
            </a:r>
          </a:p>
          <a:p>
            <a:pPr marL="0" indent="0" algn="just">
              <a:buNone/>
            </a:pPr>
            <a:endParaRPr lang="pt-BR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pt-BR" sz="3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pt-BR" sz="30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+ a, a + as, a + aquela(e)</a:t>
            </a:r>
          </a:p>
          <a:p>
            <a:pPr marL="0" indent="0">
              <a:buNone/>
            </a:pPr>
            <a:endParaRPr lang="pt-BR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1909" y="5589240"/>
            <a:ext cx="2998068" cy="11249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054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Crase – Casos Proibidos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107504" y="1340768"/>
            <a:ext cx="9001000" cy="535719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Não se usa crase:</a:t>
            </a:r>
          </a:p>
          <a:p>
            <a:pPr marL="0" indent="0" algn="just">
              <a:buNone/>
            </a:pPr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“A” no singular + palavra no plural:</a:t>
            </a:r>
            <a:endParaRPr lang="pt-BR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Ex.: Viagens 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grandes capitais estão fora de moda.</a:t>
            </a:r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 artigo se refere 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ideias inovadoras.</a:t>
            </a:r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 simples leva 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grandes revelaç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ões.</a:t>
            </a:r>
            <a:endParaRPr lang="pt-BR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074" name="Picture 2" descr="C:\Users\Usuário\JEC\Pictures\Educandário\Imagens para aulas\crase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9323" y="5052908"/>
            <a:ext cx="4045353" cy="16596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41908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Crase – Regras Especiais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107504" y="1417638"/>
            <a:ext cx="8932034" cy="528032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1) 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Nomes geográficos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(CEP): incluir o nome na frase “Volto da/de ______________”. Se o resultado for “Volto da”, haverá crase.</a:t>
            </a:r>
          </a:p>
          <a:p>
            <a:pPr marL="0" indent="0">
              <a:buNone/>
            </a:pPr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Veja: Vou a Roma. &gt; Volto de Roma.</a:t>
            </a:r>
          </a:p>
          <a:p>
            <a:pPr marL="0" indent="0">
              <a:buNone/>
            </a:pP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Vou à Argentina &gt; Volta da Argentina.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C:\Users\Usuário\JEC\Pictures\Educandário\Imagens para aulas\dislexi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920" y="4947763"/>
            <a:ext cx="1965201" cy="18879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60039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Crase – Regras Especiais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107504" y="1417638"/>
            <a:ext cx="8932034" cy="528032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Porém, se o ponto geográfico vier acompanhado de qualificativo, a crase é obrigatória. </a:t>
            </a:r>
          </a:p>
          <a:p>
            <a:pPr marL="0" indent="0">
              <a:buNone/>
            </a:pPr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Veja: Vou à Roma dos Césares. </a:t>
            </a:r>
          </a:p>
          <a:p>
            <a:pPr marL="0" indent="0">
              <a:buNone/>
            </a:pP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Vou à São Paulo da garoa.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1840" y="4954885"/>
            <a:ext cx="2619375" cy="1743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8845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Crase – Regras Especiais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107504" y="1417638"/>
            <a:ext cx="8932034" cy="528032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2) 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Aquele(s), aquela(s), aquilo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Substituir por “a este, a esta, a isto”. Se a substituição der certo, haverá crase.</a:t>
            </a:r>
          </a:p>
          <a:p>
            <a:pPr marL="0" indent="0">
              <a:buNone/>
            </a:pPr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Veja: Resisti 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àquele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doce. &gt; Resisti 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este 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doce. </a:t>
            </a:r>
          </a:p>
          <a:p>
            <a:pPr marL="0" indent="0">
              <a:buNone/>
            </a:pP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Cheguei 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àquele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lugar. &gt; Cheguei 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este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lugar. 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0120" y="4941168"/>
            <a:ext cx="1890869" cy="18908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7579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Crase – Regras Especiais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107504" y="1417638"/>
            <a:ext cx="8932034" cy="528032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ntes de horas determinadas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salvo quando  “hora” for usada para indicar distância.</a:t>
            </a:r>
          </a:p>
          <a:p>
            <a:pPr marL="0" indent="0">
              <a:buNone/>
            </a:pPr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Veja: Chegou às duas horas. </a:t>
            </a:r>
          </a:p>
          <a:p>
            <a:pPr marL="0" indent="0">
              <a:buNone/>
            </a:pP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Chegaremos às quatro horas da manhã.</a:t>
            </a:r>
          </a:p>
          <a:p>
            <a:pPr marL="0" indent="0">
              <a:buNone/>
            </a:pP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 casa fica a uma hora daqui.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5856" y="5110150"/>
            <a:ext cx="2828925" cy="1619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3095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Crase – Regras Especiais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107504" y="1417638"/>
            <a:ext cx="8932034" cy="528032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4) A formação “de (...) a” não tem crase, enquanto a formação “da (...) a” tem.</a:t>
            </a:r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Veja: Ele estuda 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segunda 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sexta.</a:t>
            </a:r>
          </a:p>
          <a:p>
            <a:pPr marL="0" indent="0">
              <a:buNone/>
            </a:pP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 curso será 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5 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8 de maio.</a:t>
            </a:r>
          </a:p>
          <a:p>
            <a:pPr marL="0" indent="0">
              <a:buNone/>
            </a:pP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Eles se viam 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8h30min 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11h30min.</a:t>
            </a:r>
          </a:p>
          <a:p>
            <a:pPr marL="0" indent="0">
              <a:buNone/>
            </a:pP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Leia 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página 11 </a:t>
            </a:r>
            <a:r>
              <a:rPr lang="pt-BR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à</a:t>
            </a:r>
            <a:r>
              <a:rPr lang="pt-BR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página 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20.</a:t>
            </a:r>
          </a:p>
          <a:p>
            <a:pPr marL="0" indent="0">
              <a:buNone/>
            </a:pP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Caminharam 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Rua A 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à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Rua B.</a:t>
            </a:r>
          </a:p>
        </p:txBody>
      </p:sp>
      <p:pic>
        <p:nvPicPr>
          <p:cNvPr id="1026" name="Picture 2" descr="C:\Users\Usuário\JEC\Pictures\Educandário\Imagens para aulas\dislexi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611" y="5467495"/>
            <a:ext cx="1447389" cy="13905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81383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Crase – Regras Especiais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107504" y="1417638"/>
            <a:ext cx="8932034" cy="528032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Com as palavras “moda” ou “maneira”, explícitas ou subentendidas: </a:t>
            </a:r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Veja: Escrevia à Machado de Assis.</a:t>
            </a:r>
          </a:p>
          <a:p>
            <a:pPr marL="0" indent="0">
              <a:buNone/>
            </a:pP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Cortava o cabelo à </a:t>
            </a:r>
            <a:r>
              <a:rPr lang="pt-B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Neymar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Fazia gols à Pelé.</a:t>
            </a:r>
          </a:p>
        </p:txBody>
      </p:sp>
      <p:pic>
        <p:nvPicPr>
          <p:cNvPr id="1026" name="Picture 2" descr="C:\Users\Usuário\JEC\Pictures\Educandário\Imagens para aulas\dislexi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611" y="5467495"/>
            <a:ext cx="1447389" cy="13905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370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Crase – Regras Especiais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107504" y="1340768"/>
            <a:ext cx="8932034" cy="535719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Em locuções adjetivas, adverbiais, prepositivas ou conjuntivas com núcleo feminino: </a:t>
            </a:r>
            <a:endParaRPr lang="pt-BR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Veja: Foi um ótimo baile </a:t>
            </a: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à fantasia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Locuções: 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à primeira vista, às claras, à medida que, à força, à deriva, à toa, às pressas, à esquerda, à direita, às vezes, à mercê, às moscas, à risca.</a:t>
            </a: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4" y="4938399"/>
            <a:ext cx="2195736" cy="19041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2773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Crase – Regras Especiais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107504" y="1340768"/>
            <a:ext cx="8932034" cy="535719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Antes de locuções adverbiais de meio ou instrumento, a crase é facultativa:</a:t>
            </a:r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Veja: Prova 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à caneta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/Prova a caneta.</a:t>
            </a:r>
          </a:p>
          <a:p>
            <a:pPr marL="0" indent="0">
              <a:buNone/>
            </a:pP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Não gosto de comprar 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a/à prestação 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(meio).</a:t>
            </a:r>
          </a:p>
          <a:p>
            <a:pPr marL="0" indent="0">
              <a:buNone/>
            </a:pP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Locuções: 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à bala, à tinta, à faca, à mão, à máquina, à vista.</a:t>
            </a:r>
          </a:p>
        </p:txBody>
      </p:sp>
      <p:pic>
        <p:nvPicPr>
          <p:cNvPr id="1026" name="Picture 2" descr="C:\Users\Usuário\JEC\Pictures\Educandário\Imagens para aulas\dislexi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611" y="5467495"/>
            <a:ext cx="1447389" cy="13905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19833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Crase – Regras Especiais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107504" y="1340768"/>
            <a:ext cx="8932034" cy="535719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Antes de locuções adverbiais de meio ou instrumento, a crase é facultativa:</a:t>
            </a:r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Use a crase para evitar duplo sentido: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Vendi a vista. / Vendi à vista.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Bateu a máquina./ Bateu à máquina.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Cortou a faca./ Cortou à faca.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C:\Users\Usuário\JEC\Pictures\Educandário\Imagens para aulas\dislexi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611" y="5467495"/>
            <a:ext cx="1447389" cy="13905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01562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Crase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107504" y="1196752"/>
            <a:ext cx="8932034" cy="5501208"/>
          </a:xfrm>
        </p:spPr>
        <p:txBody>
          <a:bodyPr/>
          <a:lstStyle/>
          <a:p>
            <a:pPr marL="0" indent="0" algn="just">
              <a:buNone/>
            </a:pPr>
            <a:r>
              <a:rPr lang="pt-BR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Para haver crase, o</a:t>
            </a:r>
            <a:r>
              <a:rPr lang="pt-BR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verbo deve reger a preposição “a”, e o substantivo </a:t>
            </a:r>
            <a:r>
              <a:rPr lang="pt-BR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deve permitir a </a:t>
            </a:r>
            <a:r>
              <a:rPr lang="pt-BR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anteposição do artigo “a”.</a:t>
            </a:r>
            <a:endParaRPr lang="pt-BR" sz="3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Vou </a:t>
            </a:r>
            <a:r>
              <a:rPr lang="pt-BR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pt-BR" sz="3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pt-BR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praia. &gt; Vou </a:t>
            </a:r>
            <a:r>
              <a:rPr lang="pt-BR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à</a:t>
            </a:r>
            <a:r>
              <a:rPr lang="pt-BR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praia. (A praia é bonita)</a:t>
            </a:r>
          </a:p>
          <a:p>
            <a:pPr marL="0" indent="0" algn="just">
              <a:buNone/>
            </a:pPr>
            <a:r>
              <a:rPr lang="pt-BR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Responder </a:t>
            </a:r>
            <a:r>
              <a:rPr lang="pt-BR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pt-BR" sz="3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pt-BR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questão. &gt; </a:t>
            </a:r>
            <a:r>
              <a:rPr lang="pt-BR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Responder </a:t>
            </a:r>
            <a:r>
              <a:rPr lang="pt-BR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à</a:t>
            </a:r>
            <a:r>
              <a:rPr lang="pt-BR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questão. </a:t>
            </a:r>
            <a:r>
              <a:rPr lang="pt-BR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(A questão estava difícil)</a:t>
            </a:r>
          </a:p>
          <a:p>
            <a:pPr marL="0" indent="0">
              <a:buNone/>
            </a:pP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5856" y="5698751"/>
            <a:ext cx="2998068" cy="11249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3074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Crase – Regras Especiais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107504" y="1340768"/>
            <a:ext cx="8932034" cy="535719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Antes das palavras “terra” (chão), “casa” (lar) e distância não há crase, salvo quando vierem particularizados:</a:t>
            </a:r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Veja: Voltou </a:t>
            </a:r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terra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/Voltou 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à terra natal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Chegou 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casa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/Chegou 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à casa dos pais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Fiquei 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distância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 Fiquei 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à distância de dez metros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C:\Users\Usuário\JEC\Pictures\Educandário\Imagens para aulas\dislexi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611" y="5467495"/>
            <a:ext cx="1447389" cy="13905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71537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Crase – Uso Facultativo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107504" y="1340768"/>
            <a:ext cx="8932034" cy="535719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1) Antes de pronome possessivo adjetivo feminino. </a:t>
            </a:r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Refiro-me 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à sua tia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Refiro-me 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sua tia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Mande abraço 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à minha tia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 Mande abraço 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minha tia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9872" y="4581128"/>
            <a:ext cx="2219325" cy="2057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7702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Crase – Uso Facultativo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107504" y="1340768"/>
            <a:ext cx="8932034" cy="535719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Antes de nome próprio feminino. </a:t>
            </a:r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Veja: Declarou-se 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à Clara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/Declarou-se 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Clara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 houver intimidade, a crase é obrigatória.</a:t>
            </a:r>
          </a:p>
          <a:p>
            <a:pPr marL="0" indent="0" algn="just">
              <a:buNone/>
            </a:pP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Veja: Fale 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à Miriam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minha irmã.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C:\Users\Usuário\JEC\Pictures\Educandário\Imagens para aulas\dislexi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611" y="5467495"/>
            <a:ext cx="1447389" cy="13905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11115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Crase – Uso Facultativo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107504" y="1340768"/>
            <a:ext cx="8932034" cy="535719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3) Depois da expressão “até”:</a:t>
            </a:r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Veja: Fui até 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à montanha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/Fui até 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montanha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Picture 2" descr="C:\Users\Usuário\JEC\Pictures\Educandário\Imagens para aulas\montanh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33750" y="4437112"/>
            <a:ext cx="2959028" cy="22078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04020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Crase – Uso Facultativo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107504" y="1340768"/>
            <a:ext cx="8932034" cy="535719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Cuidado com as pegadinhas:</a:t>
            </a:r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Eu cheguei 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à Brasil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mas, como de costume, ela estava engarrafada.</a:t>
            </a:r>
          </a:p>
          <a:p>
            <a:pPr marL="0" indent="0" algn="just">
              <a:buNone/>
            </a:pPr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C:\Users\Usuário\JEC\Pictures\Educandário\Imagens para aulas\pegadinh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832" y="4077072"/>
            <a:ext cx="3204418" cy="26229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29743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Crase – Uso Facultativo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107504" y="1340768"/>
            <a:ext cx="8932034" cy="535719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Cuidado com as pegadinhas:</a:t>
            </a:r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Nós nos referimos 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à que foi primeira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do concurso para Analista Judiciário.</a:t>
            </a:r>
          </a:p>
          <a:p>
            <a:pPr marL="0" indent="0" algn="just">
              <a:buNone/>
            </a:pPr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C:\Users\Usuário\JEC\Pictures\Educandário\Imagens para aulas\pegadinh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832" y="4077072"/>
            <a:ext cx="3204418" cy="26229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16641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Exercícios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107504" y="1412776"/>
            <a:ext cx="8932034" cy="528518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1) Use crase quando necessário:</a:t>
            </a:r>
          </a:p>
          <a:p>
            <a:pPr marL="0" indent="0" algn="just">
              <a:buNone/>
            </a:pPr>
            <a:endParaRPr lang="pt-BR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A) Fui a cidade.</a:t>
            </a:r>
          </a:p>
          <a:p>
            <a:pPr marL="0" indent="0" algn="just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B) Entreguei o selo a colecionadora.</a:t>
            </a:r>
          </a:p>
          <a:p>
            <a:pPr marL="0" indent="0" algn="just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C) Aos poucos, adaptei-me a turma.</a:t>
            </a:r>
          </a:p>
          <a:p>
            <a:pPr marL="0" indent="0" algn="just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D) O Sr. Silva não se acostumara ainda a ociosidade. </a:t>
            </a:r>
          </a:p>
          <a:p>
            <a:pPr marL="0" indent="0" algn="just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E) Iracema fez a estrangeira um gesto de silêncio.</a:t>
            </a:r>
          </a:p>
          <a:p>
            <a:pPr marL="0" indent="0" algn="just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F) Premiaram-no por sua dedicação as crianças.</a:t>
            </a:r>
          </a:p>
          <a:p>
            <a:pPr marL="0" indent="0" algn="just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G) Sua frequência as aulas é irregular.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142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Exercícios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107504" y="1412776"/>
            <a:ext cx="8932034" cy="5285184"/>
          </a:xfrm>
        </p:spPr>
        <p:txBody>
          <a:bodyPr>
            <a:normAutofit/>
          </a:bodyPr>
          <a:lstStyle/>
          <a:p>
            <a:pPr marL="514350" indent="-514350" algn="just">
              <a:buAutoNum type="arabicParenR"/>
            </a:pP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Use crase quando necessário:</a:t>
            </a:r>
          </a:p>
          <a:p>
            <a:pPr marL="0" indent="0" algn="just">
              <a:buNone/>
            </a:pPr>
            <a:endParaRPr lang="pt-BR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Precisamos ir a fazenda.</a:t>
            </a:r>
          </a:p>
          <a:p>
            <a:pPr marL="0" indent="0" algn="just">
              <a:buNone/>
            </a:pP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Dediquei-me a leitura.</a:t>
            </a:r>
          </a:p>
          <a:p>
            <a:pPr marL="0" indent="0" algn="just">
              <a:buNone/>
            </a:pP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Depois de tantos dias no mar, chegamos a terra.</a:t>
            </a:r>
          </a:p>
          <a:p>
            <a:pPr marL="0" indent="0" algn="just">
              <a:buNone/>
            </a:pP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Finalmente, chegamos a terra prometida.</a:t>
            </a:r>
          </a:p>
          <a:p>
            <a:pPr marL="0" indent="0" algn="just">
              <a:buNone/>
            </a:pP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Fui a casa ontem.</a:t>
            </a:r>
          </a:p>
          <a:p>
            <a:pPr marL="0" indent="0" algn="just">
              <a:buNone/>
            </a:pP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Fui a casa dela ontem.</a:t>
            </a:r>
          </a:p>
          <a:p>
            <a:pPr marL="0" indent="0" algn="just">
              <a:buNone/>
            </a:pP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O assaltante estava a distância.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5366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Exercícios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107504" y="1412776"/>
            <a:ext cx="8932034" cy="5285184"/>
          </a:xfrm>
        </p:spPr>
        <p:txBody>
          <a:bodyPr>
            <a:normAutofit/>
          </a:bodyPr>
          <a:lstStyle/>
          <a:p>
            <a:pPr marL="514350" indent="-514350" algn="just">
              <a:buAutoNum type="arabicParenR"/>
            </a:pP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Use crase quando necessário:</a:t>
            </a:r>
          </a:p>
          <a:p>
            <a:pPr marL="0" indent="0" algn="just">
              <a:buNone/>
            </a:pPr>
            <a:endParaRPr lang="pt-BR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O) Ele parou a distância de três metros.</a:t>
            </a:r>
          </a:p>
          <a:p>
            <a:pPr marL="0" indent="0" algn="just">
              <a:buNone/>
            </a:pP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Refiro-me a Roberta, minha irmã. </a:t>
            </a:r>
          </a:p>
          <a:p>
            <a:pPr marL="0" indent="0" algn="just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Q) Entreguei flores a Helena.</a:t>
            </a:r>
          </a:p>
          <a:p>
            <a:pPr marL="0" indent="0" algn="just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R) Viajaremos a Colômbia.</a:t>
            </a:r>
          </a:p>
          <a:p>
            <a:pPr marL="0" indent="0" algn="just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S) Viajaremos a Brasília.</a:t>
            </a:r>
          </a:p>
          <a:p>
            <a:pPr marL="0" indent="0" algn="just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T) Voltaremos a Bahia.</a:t>
            </a:r>
          </a:p>
          <a:p>
            <a:pPr marL="0" indent="0" algn="just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U) Viajaremos a perigosa Colômbia.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7301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Exercícios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107504" y="1412776"/>
            <a:ext cx="8932034" cy="5285184"/>
          </a:xfrm>
        </p:spPr>
        <p:txBody>
          <a:bodyPr>
            <a:normAutofit/>
          </a:bodyPr>
          <a:lstStyle/>
          <a:p>
            <a:pPr marL="514350" indent="-514350" algn="just">
              <a:buAutoNum type="arabicParenR"/>
            </a:pPr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Use crase quando necessário:</a:t>
            </a:r>
          </a:p>
          <a:p>
            <a:pPr marL="0" indent="0" algn="just">
              <a:buNone/>
            </a:pPr>
            <a:endParaRPr lang="pt-BR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O despertador tocou as oito e quinze.</a:t>
            </a:r>
          </a:p>
          <a:p>
            <a:pPr marL="0" indent="0" algn="just">
              <a:buNone/>
            </a:pP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W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Estudo de segunda a sexta.</a:t>
            </a:r>
          </a:p>
          <a:p>
            <a:pPr marL="0" indent="0" algn="just">
              <a:buNone/>
            </a:pP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A matéria vai da página 50 a 60.</a:t>
            </a:r>
          </a:p>
          <a:p>
            <a:pPr marL="0" indent="0" algn="just">
              <a:buNone/>
            </a:pP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Cortava o cabelo a Roberto Carlos.</a:t>
            </a:r>
          </a:p>
          <a:p>
            <a:pPr marL="0" indent="0" algn="just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Z) Entregou o prêmio aquele aluno.</a:t>
            </a:r>
          </a:p>
          <a:p>
            <a:pPr marL="0" indent="0" algn="just">
              <a:buNone/>
            </a:pPr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9242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Crase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107504" y="1484784"/>
            <a:ext cx="8932034" cy="521317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Regra geral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:. Substitua a palavra por um 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termo masculino equivalente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Se ocorrer “ao(s)”, haverá crase. </a:t>
            </a:r>
          </a:p>
          <a:p>
            <a:pPr marL="0" indent="0">
              <a:buNone/>
            </a:pP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Veja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Os papéis foram apresentados 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às autoridades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Os papéis foram apresentados 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aos juízes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5856" y="4941168"/>
            <a:ext cx="2275334" cy="17567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0759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Exercícios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107504" y="1412776"/>
            <a:ext cx="8932034" cy="528518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2) </a:t>
            </a:r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Use crase quando necessário:</a:t>
            </a:r>
          </a:p>
          <a:p>
            <a:pPr marL="0" indent="0" algn="just">
              <a:buNone/>
            </a:pPr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a) Chegou aquela região inóspita.</a:t>
            </a:r>
          </a:p>
          <a:p>
            <a:pPr marL="0" indent="0" algn="just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b) O país está a beira da falência.</a:t>
            </a:r>
          </a:p>
          <a:p>
            <a:pPr marL="0" indent="0" algn="just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c) Partiu as pressas.</a:t>
            </a:r>
          </a:p>
          <a:p>
            <a:pPr marL="0" indent="0" algn="just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d) Faça a prova a lápis.</a:t>
            </a:r>
          </a:p>
          <a:p>
            <a:pPr marL="0" indent="0" algn="just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e) Faça o teste a caneta.</a:t>
            </a:r>
          </a:p>
          <a:p>
            <a:pPr marL="0" indent="0" algn="just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f) Iremos a pé.</a:t>
            </a:r>
          </a:p>
          <a:p>
            <a:pPr marL="0" indent="0" algn="just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g) Convenceu-me a aceitar o cargo.</a:t>
            </a:r>
          </a:p>
          <a:p>
            <a:pPr marL="0" indent="0" algn="just">
              <a:buNone/>
            </a:pP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767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Exercícios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107504" y="1412776"/>
            <a:ext cx="8932034" cy="528518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2) </a:t>
            </a:r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Use crase quando necessário:</a:t>
            </a:r>
          </a:p>
          <a:p>
            <a:pPr marL="0" indent="0" algn="just">
              <a:buNone/>
            </a:pPr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Entreguei o bilhete a ela.</a:t>
            </a:r>
          </a:p>
          <a:p>
            <a:pPr marL="0" indent="0" algn="just">
              <a:buNone/>
            </a:pP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Precisamos conversar cara a cara.</a:t>
            </a:r>
          </a:p>
          <a:p>
            <a:pPr marL="0" indent="0" algn="just">
              <a:buNone/>
            </a:pP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A reunião ocorre de 9h00 as 11h00.</a:t>
            </a:r>
          </a:p>
          <a:p>
            <a:pPr marL="0" indent="0" algn="just">
              <a:buNone/>
            </a:pP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A reunião ocorre das 9h00 as 11h00.</a:t>
            </a:r>
          </a:p>
          <a:p>
            <a:pPr marL="0" indent="0" algn="just">
              <a:buNone/>
            </a:pP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Fui até a montanha.</a:t>
            </a:r>
          </a:p>
          <a:p>
            <a:pPr marL="0" indent="0" algn="just">
              <a:buNone/>
            </a:pP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4671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Exercícios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107504" y="1412776"/>
            <a:ext cx="8932034" cy="528518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(FCC/TRE-RN/2011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Graças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___ resistência de portugueses e espanhóis, a Inglaterra furou o bloqueio imposto por Napoleão e deu início ___ campanha vitoriosa que causaria ___ queda do imperador francês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Preenchem as lacunas da frase acima, na ordem dada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0" indent="0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 a – à – a</a:t>
            </a:r>
          </a:p>
          <a:p>
            <a:pPr marL="0" indent="0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à – a – a</a:t>
            </a:r>
            <a:b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c) à – à – a</a:t>
            </a:r>
            <a:b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d) a – a – à</a:t>
            </a:r>
            <a:b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e) à – a – à</a:t>
            </a:r>
          </a:p>
          <a:p>
            <a:pPr marL="0" indent="0" algn="just">
              <a:buNone/>
            </a:pP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1602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Exercícios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107504" y="1412776"/>
            <a:ext cx="8932034" cy="5285184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4) </a:t>
            </a:r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(FCC/TRT – 1ª 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REGIÃO/2011) 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 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avanço rumo ___ um desenvolvimento sustentável depende de diversos fatores, entre os quais estão o estímulo ___ novas tecnologias e o compromisso ético de empresas que tenham como prioridade o respeito ___ causas ambientais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Preenchem corretamente as lacunas da frase acima, na ordem dada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>
              <a:buNone/>
            </a:pP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 a – à – as</a:t>
            </a:r>
          </a:p>
          <a:p>
            <a:pPr marL="0" indent="0">
              <a:buNone/>
            </a:pP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a – a – às</a:t>
            </a:r>
            <a:b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c) à – a – as</a:t>
            </a:r>
            <a:b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d) a – à – às</a:t>
            </a:r>
            <a:b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e) à – à – a</a:t>
            </a:r>
          </a:p>
          <a:p>
            <a:pPr marL="0" indent="0" algn="just">
              <a:buNone/>
            </a:pP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8091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Exercícios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107504" y="1412776"/>
            <a:ext cx="8932034" cy="528518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(Banco 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 Brasil) Opção que preenche corretamente as lacunas: O gerente dirigiu-se ___ sua sala e pôs-se ___ falar ___ todas as pessoas convocadas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 à - à 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à.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a - à 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à.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c) à - a 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a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d) a - a 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à.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e) à - a 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à.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9949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Exercícios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107504" y="1412776"/>
            <a:ext cx="8932034" cy="528518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6) 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(Banespa) Assinale a alternativa que preenche corretamente as lacunas do texto ao lado: "Recorreu ___ irmã e ___ ela se apegou como ___ uma tábua de salvação."</a:t>
            </a:r>
          </a:p>
          <a:p>
            <a:pPr marL="0" indent="0">
              <a:buNone/>
            </a:pPr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à - à 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a.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à - a 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à.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c) a - a 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a.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d) à - à 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à.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e) à - a 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a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pt-BR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4908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Exercícios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107504" y="1412776"/>
            <a:ext cx="8932034" cy="528518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pt-B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Cescem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Sentou-se ___ máquina e pôs-se ___ reescrever uma ___ uma as páginas do relatório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 à - à 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a.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a - à 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à.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c) à - à 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à.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d) à - a 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a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pt-BR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5029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Exercícios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107504" y="1412776"/>
            <a:ext cx="8932034" cy="528518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8) 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pt-B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Cesgranrio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-RJ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Assinale a frase em que </a:t>
            </a:r>
            <a:r>
              <a:rPr lang="pt-B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à 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ou </a:t>
            </a:r>
            <a:r>
              <a:rPr lang="pt-B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às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está mal empregado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 Amores à vista.</a:t>
            </a:r>
            <a:b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Referi-me às sem-razões do amor.</a:t>
            </a:r>
            <a:b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c) Desobedeci às limitações sentimentais.</a:t>
            </a:r>
            <a:b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d) Estava meu coração à mercê das paixões.</a:t>
            </a:r>
            <a:b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e) Submeteram o amor à provações difíceis.</a:t>
            </a:r>
          </a:p>
          <a:p>
            <a:pPr marL="0" indent="0" algn="just">
              <a:buNone/>
            </a:pP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4616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Exercícios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107504" y="1412776"/>
            <a:ext cx="8932034" cy="528518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(ITA - SP) Analisando as sentenças:</a:t>
            </a:r>
          </a:p>
          <a:p>
            <a:pPr marL="0" indent="0">
              <a:buNone/>
            </a:pP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I. A vista disso, devemos tomar sérias medidas.</a:t>
            </a:r>
            <a:b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II. Não fale tal coisa as outras.</a:t>
            </a:r>
            <a:b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III. Dia a dia a empresa foi crescendo.</a:t>
            </a:r>
            <a:b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IV. Não ligo aquilo que me disse.</a:t>
            </a:r>
          </a:p>
          <a:p>
            <a:pPr marL="0" indent="0">
              <a:buNone/>
            </a:pPr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Podemos deduzir que:</a:t>
            </a:r>
          </a:p>
          <a:p>
            <a:pPr marL="0" indent="0">
              <a:buNone/>
            </a:pP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 Apenas a sentença III não tem crase</a:t>
            </a:r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As sentenças III e IV não têm crase.</a:t>
            </a:r>
            <a:b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c) Todas as sentenças têm crase.</a:t>
            </a:r>
            <a:b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d) Nenhuma sentença tem crase.</a:t>
            </a:r>
            <a:b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e) Apenas a sentença IV não tem crase.</a:t>
            </a:r>
          </a:p>
          <a:p>
            <a:pPr marL="0" indent="0" algn="just">
              <a:buNone/>
            </a:pP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3073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Exercícios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107504" y="1412776"/>
            <a:ext cx="8932034" cy="528518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10) 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(ITA – SP) Dadas as afirmações:</a:t>
            </a:r>
          </a:p>
          <a:p>
            <a:pPr marL="0" indent="0">
              <a:buNone/>
            </a:pP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1- Tudo correu as mil maravilhas.</a:t>
            </a:r>
            <a:b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2 – Caminhamos rente a parede.</a:t>
            </a:r>
            <a:b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3 – Ele jamais foi a festas.</a:t>
            </a:r>
          </a:p>
          <a:p>
            <a:pPr marL="0" indent="0">
              <a:buNone/>
            </a:pP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Verificamos que o uso do acento indicador da crase no </a:t>
            </a:r>
            <a:r>
              <a:rPr lang="pt-B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é obrigatório:</a:t>
            </a:r>
          </a:p>
          <a:p>
            <a:pPr marL="0" indent="0">
              <a:buNone/>
            </a:pP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 apenas na sentença nº 1.</a:t>
            </a:r>
            <a:b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apenas na sentença nº 2.</a:t>
            </a:r>
            <a:b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c) apenas nas sentenças </a:t>
            </a:r>
            <a:r>
              <a:rPr lang="pt-B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nºs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 e 2</a:t>
            </a:r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d) em todas as sentenças.</a:t>
            </a:r>
          </a:p>
          <a:p>
            <a:pPr marL="0" indent="0" algn="just">
              <a:buNone/>
            </a:pP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8439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Crase – Outros Exemplos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107504" y="1340768"/>
            <a:ext cx="8932034" cy="535719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Ex1.: 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Dei ração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à gata.</a:t>
            </a:r>
          </a:p>
          <a:p>
            <a:pPr marL="0" indent="0" algn="just">
              <a:buNone/>
            </a:pPr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 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Dei ração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ao gato.</a:t>
            </a:r>
          </a:p>
          <a:p>
            <a:pPr marL="0" indent="0" algn="just">
              <a:buNone/>
            </a:pPr>
            <a:endParaRPr lang="pt-BR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Ex2.: 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Leve a carta 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à secretária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Leve a carta 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ao secretário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90862" y="5013176"/>
            <a:ext cx="2962275" cy="1543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3454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Exercícios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107504" y="1412776"/>
            <a:ext cx="8932034" cy="528518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11) 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(Oficial de Justiça/SP) Assinale a alternativa onde o sinal indicativo da crase foi usado inadequadamente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>
              <a:buNone/>
            </a:pP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 Prefiro esta bolsa àquela.</a:t>
            </a:r>
            <a:b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Isto é prejudicial à saúde.</a:t>
            </a:r>
            <a:b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c) Escrevia à Machado de Assis.</a:t>
            </a:r>
            <a:b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d) Ele referiu-se à Fabiana, não a mim.</a:t>
            </a:r>
            <a:b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e) As lágrimas caíam uma à uma de seus olhos</a:t>
            </a:r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8850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Exercícios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107504" y="1412776"/>
            <a:ext cx="8932034" cy="5285184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12) </a:t>
            </a:r>
            <a:r>
              <a:rPr lang="pt-BR" dirty="0"/>
              <a:t>(VUNESP – 2010 – TJ-SP – Escrevente Técnico Judiciário)</a:t>
            </a:r>
          </a:p>
          <a:p>
            <a:pPr marL="0" indent="0" algn="just">
              <a:buNone/>
            </a:pPr>
            <a:r>
              <a:rPr lang="pt-BR" dirty="0"/>
              <a:t>a) A Fúria se rende ___ </a:t>
            </a:r>
            <a:r>
              <a:rPr lang="pt-BR" dirty="0" err="1"/>
              <a:t>vuvuzelas</a:t>
            </a:r>
            <a:r>
              <a:rPr lang="pt-BR" dirty="0"/>
              <a:t>.</a:t>
            </a:r>
            <a:br>
              <a:rPr lang="pt-BR" dirty="0"/>
            </a:br>
            <a:r>
              <a:rPr lang="pt-BR" dirty="0"/>
              <a:t>b) Caim é o último livro de José Saramago, que morreu ___ uma semana.</a:t>
            </a:r>
            <a:br>
              <a:rPr lang="pt-BR" dirty="0"/>
            </a:br>
            <a:r>
              <a:rPr lang="pt-BR" dirty="0"/>
              <a:t>c) Sujeito ___ crises de humor, ele não vive em paz.</a:t>
            </a:r>
            <a:br>
              <a:rPr lang="pt-BR" dirty="0"/>
            </a:br>
            <a:r>
              <a:rPr lang="pt-BR" dirty="0"/>
              <a:t>d) As vizinhas do andar de cima? Não ___vejo faz tempo.</a:t>
            </a:r>
          </a:p>
          <a:p>
            <a:pPr marL="0" indent="0">
              <a:buNone/>
            </a:pPr>
            <a:r>
              <a:rPr lang="pt-BR" dirty="0"/>
              <a:t>a) às - há - às </a:t>
            </a:r>
            <a:r>
              <a:rPr lang="pt-BR" dirty="0" smtClean="0"/>
              <a:t>– as</a:t>
            </a:r>
            <a:r>
              <a:rPr lang="pt-BR" b="1" dirty="0" smtClean="0"/>
              <a:t>.</a:t>
            </a:r>
            <a:r>
              <a:rPr lang="pt-BR" dirty="0"/>
              <a:t/>
            </a:r>
            <a:br>
              <a:rPr lang="pt-BR" dirty="0"/>
            </a:br>
            <a:r>
              <a:rPr lang="pt-BR" dirty="0"/>
              <a:t>b) as - há - as </a:t>
            </a:r>
            <a:r>
              <a:rPr lang="pt-BR" dirty="0" smtClean="0"/>
              <a:t>– às.</a:t>
            </a:r>
            <a:r>
              <a:rPr lang="pt-BR" dirty="0"/>
              <a:t/>
            </a:r>
            <a:br>
              <a:rPr lang="pt-BR" dirty="0"/>
            </a:br>
            <a:r>
              <a:rPr lang="pt-BR" dirty="0"/>
              <a:t>c) às - a - as </a:t>
            </a:r>
            <a:r>
              <a:rPr lang="pt-BR" dirty="0" smtClean="0"/>
              <a:t>– às.</a:t>
            </a:r>
            <a:r>
              <a:rPr lang="pt-BR" dirty="0"/>
              <a:t/>
            </a:r>
            <a:br>
              <a:rPr lang="pt-BR" dirty="0"/>
            </a:br>
            <a:r>
              <a:rPr lang="pt-BR" dirty="0"/>
              <a:t>d) às - a - às </a:t>
            </a:r>
            <a:r>
              <a:rPr lang="pt-BR" dirty="0" smtClean="0"/>
              <a:t>– as.</a:t>
            </a:r>
            <a:endParaRPr lang="pt-BR" dirty="0"/>
          </a:p>
          <a:p>
            <a:pPr marL="0" indent="0" algn="just">
              <a:buNone/>
            </a:pPr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2263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Exercícios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107504" y="1412776"/>
            <a:ext cx="8932034" cy="5285184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13) 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(VUNESP – 2011 – TJ-SP – Escrevente Técnico Judiciário) Assinale a alternativa que completa, correta e respectivamente, as lacunas das frases.</a:t>
            </a:r>
          </a:p>
          <a:p>
            <a:pPr marL="0" indent="0" algn="just">
              <a:buNone/>
            </a:pP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___ situações insustentáveis do lixo na capital. Esse problema chega ___ autoridades que deverão tomar ___ providências cabíveis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 As - as 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as.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Há - às 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as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c) Há - as 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às.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d) Às - as 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às.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e) As - hás 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as.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5048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Crase – Casos Proibidos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107504" y="1340768"/>
            <a:ext cx="8932034" cy="535719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Não se usa crase:</a:t>
            </a:r>
          </a:p>
          <a:p>
            <a:pPr marL="0" indent="0" algn="just">
              <a:buNone/>
            </a:pPr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1) Antes de 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palavras masculinas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a pé, a prazo, a cavalo, a tempo, a tiro, a caminho, a olho nu, a lápis.</a:t>
            </a:r>
          </a:p>
          <a:p>
            <a:pPr marL="0" indent="0" algn="just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2) Antes de 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verbo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Estava decidido a fugir.</a:t>
            </a:r>
          </a:p>
          <a:p>
            <a:pPr marL="0" indent="0" algn="just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3) </a:t>
            </a:r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Antes de artigo 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indefinido </a:t>
            </a:r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“uma”: 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Iremos</a:t>
            </a:r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uma reunião 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muito importante.</a:t>
            </a:r>
          </a:p>
          <a:p>
            <a:pPr marL="0" indent="0">
              <a:buNone/>
            </a:pP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098" name="Picture 2" descr="C:\Users\Usuário\JEC\Pictures\Educandário\Imagens para aulas\dislexia4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3" y="5573128"/>
            <a:ext cx="1403648" cy="1195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Imagem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8344" y="4743346"/>
            <a:ext cx="1214263" cy="7589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0243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Crase – Casos Proibidos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107504" y="1340768"/>
            <a:ext cx="8932034" cy="535719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Não se usa crase:</a:t>
            </a:r>
          </a:p>
          <a:p>
            <a:pPr marL="0" indent="0" algn="just">
              <a:buNone/>
            </a:pPr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Entre </a:t>
            </a:r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palavras repetidas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cara a cara, face a face.</a:t>
            </a:r>
          </a:p>
          <a:p>
            <a:pPr marL="0" indent="0" algn="just">
              <a:buNone/>
            </a:pPr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Antes de “</a:t>
            </a:r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quem, cujo(s), cuja(s) e outros pronomes relativos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Ela é a autora a cuja peça me referi.</a:t>
            </a:r>
          </a:p>
          <a:p>
            <a:pPr marL="0" indent="0" algn="just">
              <a:buNone/>
            </a:pP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9872" y="5157192"/>
            <a:ext cx="2339442" cy="15567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2957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Crase – Casos Proibidos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107504" y="1340768"/>
            <a:ext cx="9001000" cy="535719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Não se usa crase:</a:t>
            </a:r>
          </a:p>
          <a:p>
            <a:pPr marL="0" indent="0" algn="just">
              <a:buNone/>
            </a:pPr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Antes de pronomes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 algn="just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a) 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Indefinidos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tudo, ninguém, alguém, nada, alguma.</a:t>
            </a:r>
          </a:p>
          <a:p>
            <a:pPr marL="0" indent="0" algn="just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b) 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Demonstrativos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esta, essa.</a:t>
            </a:r>
          </a:p>
          <a:p>
            <a:pPr marL="0" indent="0" algn="just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c) 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Pessoais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ela, elas.</a:t>
            </a: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9792" y="5445224"/>
            <a:ext cx="4069255" cy="13846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043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Crase – Casos Proibidos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107504" y="1340768"/>
            <a:ext cx="9001000" cy="535719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Não se usa crase:</a:t>
            </a:r>
          </a:p>
          <a:p>
            <a:pPr marL="0" indent="0" algn="just">
              <a:buNone/>
            </a:pPr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Tratamento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(salvo 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senhora e 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dona): 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Sua Excelência, Vossa Senhoria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Interrogativos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quem. A quem vocês se reportaram?</a:t>
            </a: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5776" y="5481601"/>
            <a:ext cx="3940427" cy="13407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5617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Crase – Casos Proibidos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107504" y="1340768"/>
            <a:ext cx="9001000" cy="535719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Não se usa crase:</a:t>
            </a:r>
          </a:p>
          <a:p>
            <a:pPr marL="0" indent="0" algn="just">
              <a:buNone/>
            </a:pPr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Depois de preposição: </a:t>
            </a:r>
          </a:p>
          <a:p>
            <a:pPr marL="0" indent="0" algn="just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Fui 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para a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Itália. </a:t>
            </a:r>
          </a:p>
          <a:p>
            <a:pPr marL="0" indent="0" algn="just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Foi preso 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mediante a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determinação judicial. </a:t>
            </a:r>
          </a:p>
          <a:p>
            <a:pPr marL="0" indent="0" algn="just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Será indiciado 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após as 22h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pt-BR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074" name="Picture 2" descr="C:\Users\Usuário\JEC\Pictures\Educandário\Imagens para aulas\crase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9323" y="5052908"/>
            <a:ext cx="4045353" cy="16596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08800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513</TotalTime>
  <Words>2436</Words>
  <Application>Microsoft Office PowerPoint</Application>
  <PresentationFormat>Apresentação na tela (4:3)</PresentationFormat>
  <Paragraphs>266</Paragraphs>
  <Slides>42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42</vt:i4>
      </vt:variant>
    </vt:vector>
  </HeadingPairs>
  <TitlesOfParts>
    <vt:vector size="47" baseType="lpstr">
      <vt:lpstr>Arial</vt:lpstr>
      <vt:lpstr>Calibri</vt:lpstr>
      <vt:lpstr>Times New Roman</vt:lpstr>
      <vt:lpstr>Wingdings</vt:lpstr>
      <vt:lpstr>Tema do Office</vt:lpstr>
      <vt:lpstr>Crase</vt:lpstr>
      <vt:lpstr>Crase</vt:lpstr>
      <vt:lpstr>Crase</vt:lpstr>
      <vt:lpstr>Crase – Outros Exemplos</vt:lpstr>
      <vt:lpstr>Crase – Casos Proibidos</vt:lpstr>
      <vt:lpstr>Crase – Casos Proibidos</vt:lpstr>
      <vt:lpstr>Crase – Casos Proibidos</vt:lpstr>
      <vt:lpstr>Crase – Casos Proibidos</vt:lpstr>
      <vt:lpstr>Crase – Casos Proibidos</vt:lpstr>
      <vt:lpstr>Crase – Casos Proibidos</vt:lpstr>
      <vt:lpstr>Crase – Regras Especiais</vt:lpstr>
      <vt:lpstr>Crase – Regras Especiais</vt:lpstr>
      <vt:lpstr>Crase – Regras Especiais</vt:lpstr>
      <vt:lpstr>Crase – Regras Especiais</vt:lpstr>
      <vt:lpstr>Crase – Regras Especiais</vt:lpstr>
      <vt:lpstr>Crase – Regras Especiais</vt:lpstr>
      <vt:lpstr>Crase – Regras Especiais</vt:lpstr>
      <vt:lpstr>Crase – Regras Especiais</vt:lpstr>
      <vt:lpstr>Crase – Regras Especiais</vt:lpstr>
      <vt:lpstr>Crase – Regras Especiais</vt:lpstr>
      <vt:lpstr>Crase – Uso Facultativo</vt:lpstr>
      <vt:lpstr>Crase – Uso Facultativo</vt:lpstr>
      <vt:lpstr>Crase – Uso Facultativo</vt:lpstr>
      <vt:lpstr>Crase – Uso Facultativo</vt:lpstr>
      <vt:lpstr>Crase – Uso Facultativo</vt:lpstr>
      <vt:lpstr>Exercícios</vt:lpstr>
      <vt:lpstr>Exercícios</vt:lpstr>
      <vt:lpstr>Exercícios</vt:lpstr>
      <vt:lpstr>Exercícios</vt:lpstr>
      <vt:lpstr>Exercícios</vt:lpstr>
      <vt:lpstr>Exercícios</vt:lpstr>
      <vt:lpstr>Exercícios</vt:lpstr>
      <vt:lpstr>Exercícios</vt:lpstr>
      <vt:lpstr>Exercícios</vt:lpstr>
      <vt:lpstr>Exercícios</vt:lpstr>
      <vt:lpstr>Exercícios</vt:lpstr>
      <vt:lpstr>Exercícios</vt:lpstr>
      <vt:lpstr>Exercícios</vt:lpstr>
      <vt:lpstr>Exercícios</vt:lpstr>
      <vt:lpstr>Exercícios</vt:lpstr>
      <vt:lpstr>Exercícios</vt:lpstr>
      <vt:lpstr>Exercícios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Acentuação</dc:title>
  <dc:creator>Usuário</dc:creator>
  <cp:lastModifiedBy>ARTHUR VINÍCIUS FEITOSA FURTADO</cp:lastModifiedBy>
  <cp:revision>55</cp:revision>
  <dcterms:created xsi:type="dcterms:W3CDTF">2017-07-25T12:59:05Z</dcterms:created>
  <dcterms:modified xsi:type="dcterms:W3CDTF">2020-05-05T16:43:02Z</dcterms:modified>
</cp:coreProperties>
</file>