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57" r:id="rId4"/>
    <p:sldId id="258" r:id="rId5"/>
    <p:sldId id="259" r:id="rId6"/>
    <p:sldId id="283" r:id="rId7"/>
    <p:sldId id="284" r:id="rId8"/>
    <p:sldId id="303" r:id="rId9"/>
    <p:sldId id="304" r:id="rId10"/>
    <p:sldId id="314" r:id="rId11"/>
    <p:sldId id="260" r:id="rId12"/>
    <p:sldId id="285" r:id="rId13"/>
    <p:sldId id="286" r:id="rId14"/>
    <p:sldId id="287" r:id="rId15"/>
    <p:sldId id="289" r:id="rId16"/>
    <p:sldId id="290" r:id="rId17"/>
    <p:sldId id="291" r:id="rId18"/>
    <p:sldId id="292" r:id="rId19"/>
    <p:sldId id="315" r:id="rId20"/>
    <p:sldId id="296" r:id="rId21"/>
    <p:sldId id="293" r:id="rId22"/>
    <p:sldId id="294" r:id="rId23"/>
    <p:sldId id="295" r:id="rId24"/>
    <p:sldId id="299" r:id="rId25"/>
    <p:sldId id="300" r:id="rId26"/>
    <p:sldId id="275" r:id="rId27"/>
    <p:sldId id="276" r:id="rId28"/>
    <p:sldId id="277" r:id="rId29"/>
    <p:sldId id="279" r:id="rId30"/>
    <p:sldId id="270" r:id="rId31"/>
    <p:sldId id="297" r:id="rId32"/>
    <p:sldId id="271" r:id="rId33"/>
    <p:sldId id="272" r:id="rId34"/>
    <p:sldId id="305" r:id="rId35"/>
    <p:sldId id="306" r:id="rId36"/>
    <p:sldId id="307" r:id="rId37"/>
    <p:sldId id="308" r:id="rId38"/>
    <p:sldId id="309" r:id="rId39"/>
    <p:sldId id="310" r:id="rId40"/>
    <p:sldId id="311" r:id="rId41"/>
    <p:sldId id="312" r:id="rId42"/>
    <p:sldId id="313" r:id="rId4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25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18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79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09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11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08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84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73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35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4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32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61E51-C0E0-42E9-B20D-8643D409A4BF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80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196752"/>
            <a:ext cx="8932034" cy="5501208"/>
          </a:xfrm>
        </p:spPr>
        <p:txBody>
          <a:bodyPr/>
          <a:lstStyle/>
          <a:p>
            <a:pPr marL="0" indent="0" algn="just">
              <a:buNone/>
            </a:pPr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efinição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palavra vem do grego “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krâsis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e significa mistura. É a junção de duas vogais idênticas, marcada pelo acento grave:</a:t>
            </a:r>
          </a:p>
          <a:p>
            <a:pPr marL="0" indent="0" algn="just">
              <a:buNone/>
            </a:pP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a, a + as, a + aquela(e)</a:t>
            </a:r>
          </a:p>
          <a:p>
            <a:pPr marL="0" indent="0">
              <a:buNone/>
            </a:pP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909" y="5589240"/>
            <a:ext cx="2998068" cy="112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 – Casos Proibidos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9001000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se usa crase: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“A” no singular + palavra no plural:</a:t>
            </a: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Viagens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grandes capitais estão fora de moda.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artigo se refere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ideias inovadoras.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simples leva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grandes revelaç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ões.</a:t>
            </a: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Usuário\JEC\Pictures\Educandário\Imagens para aulas\cras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323" y="5052908"/>
            <a:ext cx="4045353" cy="165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90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 – Regras Especiais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7638"/>
            <a:ext cx="8932034" cy="52803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Nomes geográficos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(CEP): incluir o nome na frase “Volto da/de ______________”. Se o resultado for “Volto da”, haverá crase.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Veja: Vou a Roma. &gt; Volto de Roma.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Vou à Argentina &gt; Volta da Argentina.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uário\JEC\Pictures\Educandário\Imagens para aulas\dislex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947763"/>
            <a:ext cx="1965201" cy="188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03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 – Regras Especiais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7638"/>
            <a:ext cx="8932034" cy="52803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Porém, se o ponto geográfico vier acompanhado de qualificativo, a crase é obrigatória. 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Veja: Vou à Roma dos Césares. 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Vou à São Paulo da garoa.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95488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8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 – Regras Especiais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7638"/>
            <a:ext cx="8932034" cy="52803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Aquele(s), aquela(s), aquilo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Substituir por “a este, a esta, a isto”. Se a substituição der certo, haverá crase.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Veja: Resisti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àquele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doce. &gt; Resisti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este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doce. 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Cheguei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àquele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lugar. &gt; Cheguei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este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lugar.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120" y="4941168"/>
            <a:ext cx="1890869" cy="189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57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 – Regras Especiais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7638"/>
            <a:ext cx="8932034" cy="52803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ntes de horas determinadas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salvo quando  “hora” for usada para indicar distância.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Veja: Chegou às duas horas. 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Chegaremos às quatro horas da manhã.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casa fica a uma hora daqui.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5110150"/>
            <a:ext cx="28289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0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 – Regras Especiais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7638"/>
            <a:ext cx="8932034" cy="52803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A formação “de (...) a” não tem crase, enquanto a formação “da (...) a” tem.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Veja: Ele estuda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segunda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sexta.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curso será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de maio.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Eles se viam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8h30min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11h30min.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página 11 </a:t>
            </a:r>
            <a:r>
              <a:rPr lang="pt-BR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página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Caminharam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Rua 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Rua B.</a:t>
            </a:r>
          </a:p>
        </p:txBody>
      </p:sp>
      <p:pic>
        <p:nvPicPr>
          <p:cNvPr id="1026" name="Picture 2" descr="C:\Users\Usuário\JEC\Pictures\Educandário\Imagens para aulas\dislex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611" y="5467495"/>
            <a:ext cx="1447389" cy="139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38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 – Regras Especiais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7638"/>
            <a:ext cx="8932034" cy="52803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Com as palavras “moda” ou “maneira”, explícitas ou subentendidas: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Veja: Escrevia à Machado de Assis.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Cortava o cabelo à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Neymar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Fazia gols à Pelé.</a:t>
            </a:r>
          </a:p>
        </p:txBody>
      </p:sp>
      <p:pic>
        <p:nvPicPr>
          <p:cNvPr id="1026" name="Picture 2" descr="C:\Users\Usuário\JEC\Pictures\Educandário\Imagens para aulas\dislex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611" y="5467495"/>
            <a:ext cx="1447389" cy="139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 – Regras Especiais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Em locuções adjetivas, adverbiais, prepositivas ou conjuntivas com núcleo feminino: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Veja: Foi um ótimo baile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fantasia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Locuções: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primeira vista, às claras, à medida que, à força, à deriva, à toa, às pressas, à esquerda, à direita, às vezes, à mercê, às moscas, à risca.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938399"/>
            <a:ext cx="2195736" cy="190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77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 – Regras Especiais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Antes de locuções adverbiais de meio ou instrumento, a crase é facultativa: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Veja: Prova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caneta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/Prova a caneta.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Não gosto de comprar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a/à prestação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(meio).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Locuções: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bala, à tinta, à faca, à mão, à máquina, à vista.</a:t>
            </a:r>
          </a:p>
        </p:txBody>
      </p:sp>
      <p:pic>
        <p:nvPicPr>
          <p:cNvPr id="1026" name="Picture 2" descr="C:\Users\Usuário\JEC\Pictures\Educandário\Imagens para aulas\dislex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611" y="5467495"/>
            <a:ext cx="1447389" cy="139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83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 – Regras Especiais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Antes de locuções adverbiais de meio ou instrumento, a crase é facultativa: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a crase para evitar duplo sentido: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Vendi a vista. / Vendi à vista.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Bateu a máquina./ Bateu à máquina.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Cortou a faca./ Cortou à faca.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uário\JEC\Pictures\Educandário\Imagens para aulas\dislex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611" y="5467495"/>
            <a:ext cx="1447389" cy="139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56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196752"/>
            <a:ext cx="8932034" cy="5501208"/>
          </a:xfrm>
        </p:spPr>
        <p:txBody>
          <a:bodyPr/>
          <a:lstStyle/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haver crase, o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verbo deve reger a preposição “a”, e o substantivo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 permitir a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anteposição do artigo “a”.</a:t>
            </a: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praia. &gt; Vou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praia. (A praia é bonita)</a:t>
            </a: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Responder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questão. &gt;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Responder </a:t>
            </a:r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questão.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 questão estava difícil)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5698751"/>
            <a:ext cx="2998068" cy="112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07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 – Regras Especiais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Antes das palavras “terra” (chão), “casa” (lar) e distância não há crase, salvo quando vierem particularizados: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Veja: Voltou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terra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/Voltou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terra natal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Chegou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casa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/Chegou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casa dos pais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Fiquei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distância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Fiquei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distância de dez metros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uário\JEC\Pictures\Educandário\Imagens para aulas\dislex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611" y="5467495"/>
            <a:ext cx="1447389" cy="139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53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 – Uso Facultativo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Antes de pronome possessivo adjetivo feminino.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Refiro-me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sua tia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Refiro-me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sua tia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Mande abraço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minha tia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Mande abraço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minha tia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581128"/>
            <a:ext cx="221932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70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 – Uso Facultativo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Antes de nome próprio feminino.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Veja: Declarou-se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Clara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/Declarou-se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Clara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houver intimidade, a crase é obrigatória.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Veja: Fale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Miriam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minha irmã.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uário\JEC\Pictures\Educandário\Imagens para aulas\dislex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611" y="5467495"/>
            <a:ext cx="1447389" cy="139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11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 – Uso Facultativo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Depois da expressão “até”: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Veja: Fui até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montanha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/Fui até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montanha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C:\Users\Usuário\JEC\Pictures\Educandário\Imagens para aulas\montan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4437112"/>
            <a:ext cx="2959028" cy="220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02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 – Uso Facultativo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Cuidado com as pegadinhas: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cheguei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Brasil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mas, como de costume, ela estava engarrafada.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uário\JEC\Pictures\Educandário\Imagens para aulas\pegadin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77072"/>
            <a:ext cx="3204418" cy="2622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74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 – Uso Facultativo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Cuidado com as pegadinhas: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Nós nos referimos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que foi primeira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concurso para Analista Judiciário.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uário\JEC\Pictures\Educandário\Imagens para aulas\pegadin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77072"/>
            <a:ext cx="3204418" cy="2622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64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Use crase quando necessário:</a:t>
            </a:r>
          </a:p>
          <a:p>
            <a:pPr marL="0" indent="0" algn="just">
              <a:buNone/>
            </a:pP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Fui a cidade.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Entreguei o selo a colecionadora.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Aos poucos, adaptei-me a turma.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O Sr. Silva não se acostumara ainda a ociosidade. 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Iracema fez a estrangeira um gesto de silêncio.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Premiaram-no por sua dedicação as crianças.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Sua frequência as aulas é irregular.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4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crase quando necessário:</a:t>
            </a:r>
          </a:p>
          <a:p>
            <a:pPr marL="0" indent="0" algn="just">
              <a:buNone/>
            </a:pP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Precisamos ir a fazenda.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Dediquei-me a leitura.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Depois de tantos dias no mar, chegamos a terra.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Finalmente, chegamos a terra prometida.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Fui a casa ontem.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Fui a casa dela ontem.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 assaltante estava a distância.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36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crase quando necessário:</a:t>
            </a:r>
          </a:p>
          <a:p>
            <a:pPr marL="0" indent="0" algn="just">
              <a:buNone/>
            </a:pP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O) Ele parou a distância de três metros.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Refiro-me a Roberta, minha irmã. 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Q) Entreguei flores a Helena.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R) Viajaremos a Colômbia.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S) Viajaremos a Brasília.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T) Voltaremos a Bahia.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U) Viajaremos a perigosa Colômbia.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30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crase quando necessário:</a:t>
            </a:r>
          </a:p>
          <a:p>
            <a:pPr marL="0" indent="0" algn="just">
              <a:buNone/>
            </a:pP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 despertador tocou as oito e quinze.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Estudo de segunda a sexta.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 matéria vai da página 50 a 60.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Cortava o cabelo a Roberto Carlos.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Z) Entregou o prêmio aquele aluno.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24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84784"/>
            <a:ext cx="8932034" cy="5213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Regra geral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:. Substitua a palavra por um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termo masculino equivalente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Se ocorrer “ao(s)”, haverá crase. 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Veja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Os papéis foram apresentados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às autoridades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 papéis foram apresentados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aos juízes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941168"/>
            <a:ext cx="2275334" cy="17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75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crase quando necessário: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Chegou aquela região inóspita.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O país está a beira da falência.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Partiu as pressas.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Faça a prova a lápis.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Faça o teste a caneta.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Iremos a pé.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Convenceu-me a aceitar o cargo.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6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crase quando necessário: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Entreguei o bilhete a ela.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Precisamos conversar cara a cara.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 reunião ocorre de 9h00 as 11h00.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 reunião ocorre das 9h00 as 11h00.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Fui até a montanha.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67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(FCC/TRE-RN/2011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Graças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 resistência de portugueses e espanhóis, a Inglaterra furou o bloqueio imposto por Napoleão e deu início ___ campanha vitoriosa que causaria ___ queda do imperador francês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Preenchem as lacunas da frase acima, na ordem dada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 – à – a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à – a – a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à – à – a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 – a – à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à – a – à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60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(FCC/TRT – 1ª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REGIÃO/2011)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avanço rumo ___ um desenvolvimento sustentável depende de diversos fatores, entre os quais estão o estímulo ___ novas tecnologias e o compromisso ético de empresas que tenham como prioridade o respeito ___ causas ambientais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Preenchem corretamente as lacunas da frase acima, na ordem dada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 – à – as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 – a – às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à – a – as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 – à – às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à – à – a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09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(Banco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Brasil) Opção que preenche corretamente as lacunas: O gerente dirigiu-se ___ sua sala e pôs-se ___ falar ___ todas as pessoas convocadas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à - à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à.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 - à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à.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à - 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 - 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à.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à - 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à.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94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(Banespa) Assinale a alternativa que preenche corretamente as lacunas do texto ao lado: "Recorreu ___ irmã e ___ ela se apegou como ___ uma tábua de salvação."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à - à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à - 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à.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 - 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à - à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à.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à - 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90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Cescem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Sentou-se ___ máquina e pôs-se ___ reescrever uma ___ uma as páginas do relatório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à - à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 - à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à.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à - à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à.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à - 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02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Cesgranrio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-RJ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Assinale a frase em que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está mal empregado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Amores à vista.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Referi-me às sem-razões do amor.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Desobedeci às limitações sentimentais.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Estava meu coração à mercê das paixões.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Submeteram o amor à provações difíceis.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61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(ITA - SP) Analisando as sentenças: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A vista disso, devemos tomar sérias medidas.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Não fale tal coisa as outras.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Dia a dia a empresa foi crescendo.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Não ligo aquilo que me disse.</a:t>
            </a: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Podemos deduzir que: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Apenas a sentença III não tem crase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As sentenças III e IV não têm crase.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Todas as sentenças têm crase.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Nenhuma sentença tem crase.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Apenas a sentença IV não tem crase.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07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(ITA – SP) Dadas as afirmações: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Tudo correu as mil maravilhas.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Caminhamos rente a parede.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Ele jamais foi a festas.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Verificamos que o uso do acento indicador da crase no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 obrigatório: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apenas na sentença nº 1.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apenas na sentença nº 2.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apenas nas sentenças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nºs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e 2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em todas as sentenças.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43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 – Outros Exemplos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Ex1.: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Dei ração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gata.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Dei ração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ao gato.</a:t>
            </a:r>
          </a:p>
          <a:p>
            <a:pPr marL="0" indent="0" algn="just">
              <a:buNone/>
            </a:pP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Ex2.: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 a carta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secretária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Leve a carta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 secretário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862" y="5013176"/>
            <a:ext cx="29622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45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(Oficial de Justiça/SP) Assinale a alternativa onde o sinal indicativo da crase foi usado inadequadamente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Prefiro esta bolsa àquela.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Isto é prejudicial à saúde.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Escrevia à Machado de Assis.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Ele referiu-se à Fabiana, não a mim.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As lágrimas caíam uma à uma de seus olhos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8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 </a:t>
            </a:r>
            <a:r>
              <a:rPr lang="pt-BR" dirty="0"/>
              <a:t>(VUNESP – 2010 – TJ-SP – Escrevente Técnico Judiciário)</a:t>
            </a:r>
          </a:p>
          <a:p>
            <a:pPr marL="0" indent="0" algn="just">
              <a:buNone/>
            </a:pPr>
            <a:r>
              <a:rPr lang="pt-BR" dirty="0"/>
              <a:t>a) A Fúria se rende ___ </a:t>
            </a:r>
            <a:r>
              <a:rPr lang="pt-BR" dirty="0" err="1"/>
              <a:t>vuvuzelas</a:t>
            </a:r>
            <a:r>
              <a:rPr lang="pt-BR" dirty="0"/>
              <a:t>.</a:t>
            </a:r>
            <a:br>
              <a:rPr lang="pt-BR" dirty="0"/>
            </a:br>
            <a:r>
              <a:rPr lang="pt-BR" dirty="0"/>
              <a:t>b) Caim é o último livro de José Saramago, que morreu ___ uma semana.</a:t>
            </a:r>
            <a:br>
              <a:rPr lang="pt-BR" dirty="0"/>
            </a:br>
            <a:r>
              <a:rPr lang="pt-BR" dirty="0"/>
              <a:t>c) Sujeito ___ crises de humor, ele não vive em paz.</a:t>
            </a:r>
            <a:br>
              <a:rPr lang="pt-BR" dirty="0"/>
            </a:br>
            <a:r>
              <a:rPr lang="pt-BR" dirty="0"/>
              <a:t>d) As vizinhas do andar de cima? Não ___vejo faz tempo.</a:t>
            </a:r>
          </a:p>
          <a:p>
            <a:pPr marL="0" indent="0">
              <a:buNone/>
            </a:pPr>
            <a:r>
              <a:rPr lang="pt-BR" dirty="0"/>
              <a:t>a) às - há - às </a:t>
            </a:r>
            <a:r>
              <a:rPr lang="pt-BR" dirty="0" smtClean="0"/>
              <a:t>– as</a:t>
            </a:r>
            <a:r>
              <a:rPr lang="pt-BR" b="1" dirty="0" smtClean="0"/>
              <a:t>.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b) as - há - as </a:t>
            </a:r>
            <a:r>
              <a:rPr lang="pt-BR" dirty="0" smtClean="0"/>
              <a:t>– às.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c) às - a - as </a:t>
            </a:r>
            <a:r>
              <a:rPr lang="pt-BR" dirty="0" smtClean="0"/>
              <a:t>– às.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d) às - a - às </a:t>
            </a:r>
            <a:r>
              <a:rPr lang="pt-BR" dirty="0" smtClean="0"/>
              <a:t>– as.</a:t>
            </a:r>
            <a:endParaRPr lang="pt-BR" dirty="0"/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26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2776"/>
            <a:ext cx="8932034" cy="528518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(VUNESP – 2011 – TJ-SP – Escrevente Técnico Judiciário) Assinale a alternativa que completa, correta e respectivamente, as lacunas das frases.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 situações insustentáveis do lixo na capital. Esse problema chega ___ autoridades que deverão tomar ___ providências cabíveis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As - 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as.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Há - às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as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Há - 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às.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Às - 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às.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As - hás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04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 – Casos Proibidos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se usa crase: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Antes de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palavras masculinas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pé, a prazo, a cavalo, a tempo, a tiro, a caminho, a olho nu, a lápis.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Antes de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Estava decidido a fugir.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Antes de artigo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indefinido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“uma”: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Iremos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uma reunião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muito importante.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Usuário\JEC\Pictures\Educandário\Imagens para aulas\dislexia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3" y="5573128"/>
            <a:ext cx="1403648" cy="11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743346"/>
            <a:ext cx="1214263" cy="75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24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 – Casos Proibidos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se usa crase: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palavras repetidas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cara a cara, face a face.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Antes de “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quem, cujo(s), cuja(s) e outros pronomes relativos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Ela é a autora a cuja peça me referi.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157192"/>
            <a:ext cx="2339442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95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 – Casos Proibidos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9001000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se usa crase: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Antes de pronomes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Indefinidos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tudo, ninguém, alguém, nada, alguma.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Demonstrativos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esta, essa.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Pessoais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ela, elas.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445224"/>
            <a:ext cx="4069255" cy="138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4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 – Casos Proibidos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9001000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se usa crase: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Tratamento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(salvo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senhora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dona):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Sua Excelência, Vossa Senhoria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Interrogativos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quem. A quem vocês se reportaram?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481601"/>
            <a:ext cx="3940427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1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Crase – Casos Proibidos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9001000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se usa crase: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Depois de preposição: 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Fui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Itália. 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Foi preso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mediante 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determinação judicial. 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Será indiciado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após as 22h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Usuário\JEC\Pictures\Educandário\Imagens para aulas\cras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323" y="5052908"/>
            <a:ext cx="4045353" cy="165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80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2436</Words>
  <Application>Microsoft Office PowerPoint</Application>
  <PresentationFormat>Apresentação na tela (4:3)</PresentationFormat>
  <Paragraphs>266</Paragraphs>
  <Slides>42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7" baseType="lpstr">
      <vt:lpstr>Arial</vt:lpstr>
      <vt:lpstr>Calibri</vt:lpstr>
      <vt:lpstr>Times New Roman</vt:lpstr>
      <vt:lpstr>Wingdings</vt:lpstr>
      <vt:lpstr>Tema do Office</vt:lpstr>
      <vt:lpstr>Crase</vt:lpstr>
      <vt:lpstr>Crase</vt:lpstr>
      <vt:lpstr>Crase</vt:lpstr>
      <vt:lpstr>Crase – Outros Exemplos</vt:lpstr>
      <vt:lpstr>Crase – Casos Proibidos</vt:lpstr>
      <vt:lpstr>Crase – Casos Proibidos</vt:lpstr>
      <vt:lpstr>Crase – Casos Proibidos</vt:lpstr>
      <vt:lpstr>Crase – Casos Proibidos</vt:lpstr>
      <vt:lpstr>Crase – Casos Proibidos</vt:lpstr>
      <vt:lpstr>Crase – Casos Proibidos</vt:lpstr>
      <vt:lpstr>Crase – Regras Especiais</vt:lpstr>
      <vt:lpstr>Crase – Regras Especiais</vt:lpstr>
      <vt:lpstr>Crase – Regras Especiais</vt:lpstr>
      <vt:lpstr>Crase – Regras Especiais</vt:lpstr>
      <vt:lpstr>Crase – Regras Especiais</vt:lpstr>
      <vt:lpstr>Crase – Regras Especiais</vt:lpstr>
      <vt:lpstr>Crase – Regras Especiais</vt:lpstr>
      <vt:lpstr>Crase – Regras Especiais</vt:lpstr>
      <vt:lpstr>Crase – Regras Especiais</vt:lpstr>
      <vt:lpstr>Crase – Regras Especiais</vt:lpstr>
      <vt:lpstr>Crase – Uso Facultativo</vt:lpstr>
      <vt:lpstr>Crase – Uso Facultativo</vt:lpstr>
      <vt:lpstr>Crase – Uso Facultativo</vt:lpstr>
      <vt:lpstr>Crase – Uso Facultativo</vt:lpstr>
      <vt:lpstr>Crase – Uso Facultativo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Acentuação</dc:title>
  <dc:creator>Usuário</dc:creator>
  <cp:lastModifiedBy>ARTHUR VINÍCIUS FEITOSA FURTADO</cp:lastModifiedBy>
  <cp:revision>55</cp:revision>
  <dcterms:created xsi:type="dcterms:W3CDTF">2017-07-25T12:59:05Z</dcterms:created>
  <dcterms:modified xsi:type="dcterms:W3CDTF">2020-05-05T16:43:02Z</dcterms:modified>
</cp:coreProperties>
</file>