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67" r:id="rId2"/>
    <p:sldId id="370" r:id="rId3"/>
    <p:sldId id="373" r:id="rId4"/>
    <p:sldId id="371" r:id="rId5"/>
    <p:sldId id="391" r:id="rId6"/>
    <p:sldId id="374" r:id="rId7"/>
    <p:sldId id="372" r:id="rId8"/>
    <p:sldId id="392" r:id="rId9"/>
    <p:sldId id="393" r:id="rId10"/>
    <p:sldId id="394" r:id="rId11"/>
    <p:sldId id="376" r:id="rId12"/>
    <p:sldId id="377" r:id="rId13"/>
    <p:sldId id="398" r:id="rId14"/>
    <p:sldId id="399" r:id="rId15"/>
    <p:sldId id="400" r:id="rId16"/>
    <p:sldId id="401" r:id="rId17"/>
    <p:sldId id="402" r:id="rId18"/>
    <p:sldId id="403" r:id="rId19"/>
    <p:sldId id="409" r:id="rId20"/>
    <p:sldId id="410" r:id="rId21"/>
    <p:sldId id="411" r:id="rId22"/>
    <p:sldId id="412" r:id="rId23"/>
    <p:sldId id="382" r:id="rId24"/>
    <p:sldId id="383" r:id="rId25"/>
    <p:sldId id="384" r:id="rId26"/>
    <p:sldId id="413" r:id="rId27"/>
    <p:sldId id="414" r:id="rId28"/>
    <p:sldId id="415" r:id="rId29"/>
    <p:sldId id="387" r:id="rId30"/>
    <p:sldId id="407" r:id="rId31"/>
    <p:sldId id="395" r:id="rId32"/>
    <p:sldId id="396" r:id="rId33"/>
    <p:sldId id="404" r:id="rId34"/>
    <p:sldId id="405" r:id="rId35"/>
    <p:sldId id="408" r:id="rId36"/>
    <p:sldId id="416" r:id="rId37"/>
    <p:sldId id="417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07/04/2024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07/04/2024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Discurso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Tipos de discurso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tratam da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participação da fala da personagem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dentro da narração.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C:\Users\Usuário\JEC\Pictures\Educandário\Imagens para aulas\caricatura1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206" y="3212976"/>
            <a:ext cx="4900067" cy="257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549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Discurso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8945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Discurso indireto livre - exemplos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Eu, como professor, estava incomodado com um aluno desde o início da semana. Olhava, com raiva e irritado, para esse estudante, todos os dias.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ele vai parar de me perseguir?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aluno se levantou e pediu para ir ao banheiro.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189840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C:\Users\Usuário\JEC\Pictures\Educandário\Imagens para aulas\caricatura2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43"/>
          <a:stretch/>
        </p:blipFill>
        <p:spPr bwMode="auto">
          <a:xfrm>
            <a:off x="3491880" y="4221088"/>
            <a:ext cx="2088232" cy="168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586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Discurso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Exemplos de discurso direto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Mariana perguntou: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 que posso fazer para ajudar?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Descartes afirmou: “Penso, logo existo.”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Exemplos de discurso indireto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Mariana perguntou o que podia fazer para ajudar.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Descartes afirmou que pensava, logo existia.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 descr="C:\Users\Usuário\JEC\Pictures\Educandário\Imagens para aulas\caricatura2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69069"/>
            <a:ext cx="23241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365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898" y="115739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Discurso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09576"/>
            <a:ext cx="8784976" cy="5188596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 de discurso indireto livre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Então, Mariana corria, corria o mais que podia para tentar resolver a situação.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 a mim, logo a mim isso tinha que acontecer!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Ela não sabia se conseguiria chegar a tempo e resolver aquela confusão.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Tomara que eu consiga! Quero tanto ajudar!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6" y="6152932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C:\Users\Usuário\JEC\Pictures\Educandário\Imagens para aulas\caricatura2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22108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980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898" y="115739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Transposição de Discurso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09576"/>
            <a:ext cx="8784976" cy="518859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é feita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passagem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discurso direto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discurso indireto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ocorrem diversas transformações para que a voz da personagem possa ser reproduzida pela voz do narrador. Ex.: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Discurso direto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— Nós viajaremos amanhã.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Discurso indireto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Eles disseram que viajariam no dia seguinte.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6" y="6152932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782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898" y="115739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Transposição de Discurso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09576"/>
            <a:ext cx="8784976" cy="518859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Passos da transposição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Mudar a pessoa do discurso;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Mudar o tempo verbal;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Mudar a pontuação;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Mudar advérbios e adjuntos adverbiais.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6" y="6152932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114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898" y="115739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Transposição de Discurso - Pessoa</a:t>
            </a:r>
          </a:p>
        </p:txBody>
      </p:sp>
      <p:pic>
        <p:nvPicPr>
          <p:cNvPr id="3" name="Espaço Reservado para Conteúdo 2">
            <a:extLst>
              <a:ext uri="{FF2B5EF4-FFF2-40B4-BE49-F238E27FC236}">
                <a16:creationId xmlns:a16="http://schemas.microsoft.com/office/drawing/2014/main" id="{6BCC0DDD-A77B-40F0-B278-11AA4C667E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98" y="1061379"/>
            <a:ext cx="8445574" cy="48158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6" y="6152932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006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898" y="115739"/>
            <a:ext cx="8229600" cy="778098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Transposição de Discurso - Pontuação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6" y="6085036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Espaço Reservado para Conteúdo 9">
            <a:extLst>
              <a:ext uri="{FF2B5EF4-FFF2-40B4-BE49-F238E27FC236}">
                <a16:creationId xmlns:a16="http://schemas.microsoft.com/office/drawing/2014/main" id="{134ACE3A-885C-4B56-9A42-8380457CD5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91" y="1009575"/>
            <a:ext cx="8282084" cy="46655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1573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898" y="115739"/>
            <a:ext cx="8229600" cy="778098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Transposição de Discurso - Advérbios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6" y="6085036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Espaço Reservado para Conteúdo 8">
            <a:extLst>
              <a:ext uri="{FF2B5EF4-FFF2-40B4-BE49-F238E27FC236}">
                <a16:creationId xmlns:a16="http://schemas.microsoft.com/office/drawing/2014/main" id="{3337AA05-A09A-4EF3-86B7-632848AA74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96752"/>
            <a:ext cx="8229600" cy="44105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45515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46856" y="54397"/>
            <a:ext cx="8229600" cy="598633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Transposição de Discurso - Verbos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6" y="6085036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Espaço Reservado para Conteúdo 9">
            <a:extLst>
              <a:ext uri="{FF2B5EF4-FFF2-40B4-BE49-F238E27FC236}">
                <a16:creationId xmlns:a16="http://schemas.microsoft.com/office/drawing/2014/main" id="{48CA3DD9-4854-4A24-B771-EE23806E0A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857" y="775722"/>
            <a:ext cx="8393615" cy="51015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744295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46856" y="54397"/>
            <a:ext cx="8229600" cy="598633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Transposição de Discurso - Verbos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6" y="6085036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8514634-2DC0-4B97-B1D2-D028F8F22F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1520" y="778491"/>
            <a:ext cx="864096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kumimoji="0" lang="pt-BR" altLang="pt-B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presente do indicativo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passa </a:t>
            </a:r>
            <a:r>
              <a:rPr kumimoji="0" lang="pt-BR" altLang="pt-B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pretérito imperfeito do indicativo</a:t>
            </a:r>
            <a:r>
              <a:rPr kumimoji="0" lang="pt-BR" alt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marR="0" lvl="1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pt-BR" alt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pt-BR" altLang="pt-B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Não </a:t>
            </a: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quero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água – afirmou a menina. </a:t>
            </a:r>
            <a:endParaRPr kumimoji="0" lang="pt-BR" alt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menina afirmou que não </a:t>
            </a: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queria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água.</a:t>
            </a:r>
          </a:p>
        </p:txBody>
      </p:sp>
      <p:sp>
        <p:nvSpPr>
          <p:cNvPr id="2" name="Seta para Baixo 1"/>
          <p:cNvSpPr/>
          <p:nvPr/>
        </p:nvSpPr>
        <p:spPr>
          <a:xfrm>
            <a:off x="4427984" y="2492896"/>
            <a:ext cx="648022" cy="115212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3497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94932" y="82891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Discurso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887510"/>
            <a:ext cx="8435280" cy="531066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Discurso direto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 narrador apresenta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fala da personagem pela própria personagem.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 elocutivo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antecipa/anuncia a fala da personagem;</a:t>
            </a:r>
          </a:p>
          <a:p>
            <a:pPr marL="0" indent="0" algn="just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Dois-pontos;</a:t>
            </a:r>
          </a:p>
          <a:p>
            <a:pPr marL="0" indent="0" algn="just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Aspas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travessão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marcando a fala.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596" y="6079034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7" name="Picture 3" descr="C:\Users\Usuário\JEC\Pictures\Educandário\Imagens para aulas\caricatura1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523384"/>
            <a:ext cx="2304256" cy="1342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236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46856" y="54397"/>
            <a:ext cx="8229600" cy="598633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Transposição de Discurso - Verbos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6" y="6085036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8514634-2DC0-4B97-B1D2-D028F8F22F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3508" y="871304"/>
            <a:ext cx="885698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1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alt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pt-BR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pretérito perfeito</a:t>
            </a:r>
            <a:r>
              <a:rPr lang="pt-BR" alt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passa a </a:t>
            </a:r>
            <a:r>
              <a:rPr lang="pt-BR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pretérito mais-que-perfeito</a:t>
            </a:r>
            <a:r>
              <a:rPr lang="pt-BR" alt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1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pt-BR" alt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alt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Perdi</a:t>
            </a:r>
            <a:r>
              <a:rPr lang="pt-BR" alt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meu diário – disse ele</a:t>
            </a:r>
            <a:r>
              <a:rPr lang="pt-BR" alt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pt-BR" alt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disse que </a:t>
            </a:r>
            <a:r>
              <a:rPr lang="pt-BR" alt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tinha </a:t>
            </a:r>
            <a:r>
              <a:rPr lang="pt-BR" alt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perdido (perdera)</a:t>
            </a:r>
            <a:r>
              <a:rPr lang="pt-BR" alt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seu diário</a:t>
            </a:r>
            <a:r>
              <a:rPr lang="pt-BR" altLang="pt-BR" sz="1800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" name="Seta para Baixo 1"/>
          <p:cNvSpPr/>
          <p:nvPr/>
        </p:nvSpPr>
        <p:spPr>
          <a:xfrm>
            <a:off x="4355926" y="2708920"/>
            <a:ext cx="720080" cy="108012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2133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46856" y="54397"/>
            <a:ext cx="8229600" cy="598633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Transposição de Discurso - Verbos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6" y="6085036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8514634-2DC0-4B97-B1D2-D028F8F22F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15516" y="775790"/>
            <a:ext cx="8712968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alt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pt-BR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futuro do indicativo</a:t>
            </a:r>
            <a:r>
              <a:rPr lang="pt-BR" alt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passa a </a:t>
            </a:r>
            <a:r>
              <a:rPr lang="pt-BR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futuro do pretérito</a:t>
            </a:r>
            <a:r>
              <a:rPr lang="pt-BR" alt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1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alt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Irei</a:t>
            </a:r>
            <a:r>
              <a:rPr lang="pt-BR" alt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 escola amanhã. </a:t>
            </a:r>
            <a:endParaRPr lang="pt-BR" alt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pt-BR" alt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afirmou que </a:t>
            </a:r>
            <a:r>
              <a:rPr lang="pt-BR" alt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iria</a:t>
            </a:r>
            <a:r>
              <a:rPr lang="pt-BR" alt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 escola no dia </a:t>
            </a:r>
            <a:r>
              <a:rPr lang="pt-BR" alt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seguinte.</a:t>
            </a:r>
            <a:endParaRPr lang="pt-BR" alt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eta para Baixo 1"/>
          <p:cNvSpPr/>
          <p:nvPr/>
        </p:nvSpPr>
        <p:spPr>
          <a:xfrm>
            <a:off x="4483577" y="2863297"/>
            <a:ext cx="720030" cy="1152128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03144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46856" y="192189"/>
            <a:ext cx="8229600" cy="598633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Transposição de Discurso - Verbos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6" y="6085036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8514634-2DC0-4B97-B1D2-D028F8F22F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46856" y="790822"/>
            <a:ext cx="8219256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1" indent="0" algn="ctr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alt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pt-BR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imperativo</a:t>
            </a:r>
            <a:r>
              <a:rPr lang="pt-BR" alt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passa o </a:t>
            </a:r>
            <a:r>
              <a:rPr lang="pt-BR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pretérito imperfeito do subjuntivo</a:t>
            </a:r>
            <a:r>
              <a:rPr lang="pt-BR" alt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1" indent="0" algn="ctr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alt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Marchem</a:t>
            </a:r>
            <a:r>
              <a:rPr lang="pt-BR" alt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– ordenou o sargento. </a:t>
            </a:r>
            <a:endParaRPr lang="pt-BR" alt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pt-BR" alt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sargento ordenou que </a:t>
            </a:r>
            <a:r>
              <a:rPr lang="pt-BR" alt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marchássemos</a:t>
            </a:r>
            <a:r>
              <a:rPr lang="pt-BR" alt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Seta para Baixo 1"/>
          <p:cNvSpPr/>
          <p:nvPr/>
        </p:nvSpPr>
        <p:spPr>
          <a:xfrm>
            <a:off x="4247964" y="2996952"/>
            <a:ext cx="648072" cy="86409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74571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35714" y="30833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Questões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980730"/>
            <a:ext cx="8928992" cy="521744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(ITA) Assinale a alternativa que melhor complete o seguinte trecho:</a:t>
            </a: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plano expressivo, a força da ____________ em _____________ provém essencialmente de sua capacidade de _____________ o episódio, fazendo ______________ da situação a personagem, tornando-a viva para o ouvinte, à maneira de uma cena de teatro __________ o narrador desempenha a mera função de indicador de falas.</a:t>
            </a:r>
          </a:p>
          <a:p>
            <a:pPr marL="0" indent="0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narração - discurso indireto - enfatizar - ressurgir – onde;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narração - discurso onisciente - vivificar - demonstrar-se – donde;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narração - discurso direto - atualizar - emergir - em que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narração - discurso indireto livre - humanizar - imergir - na qual;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dissertação - discurso direto e indireto - dinamizar - protagonizar - em que. </a:t>
            </a: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1671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898" y="45296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Questões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868690"/>
            <a:ext cx="8640960" cy="532948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(ESAN) "Impossível dar cabo daquela praga. Estirou os olhos pela campina, achou-se isolado. Sozinho num mundo coberto de penas, de aves que iam comê-lo. Pensou na mulher e suspirou. Coitada de Sinhá Vitória, novamente nos descampados, transportando o baú de folha.”</a:t>
            </a:r>
          </a:p>
          <a:p>
            <a:pPr marL="0" indent="0" algn="just">
              <a:buNone/>
            </a:pPr>
            <a:endParaRPr lang="pt-BR" sz="1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narrador desse texto mistura-se de tal forma à personagem que dá a impressão de que não há diferença entre eles. A personagem fala misturada à narração. Esse discurso é chamado:</a:t>
            </a:r>
            <a:br>
              <a:rPr lang="pt-B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pt-B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discurso indireto livre</a:t>
            </a:r>
            <a:r>
              <a:rPr lang="pt-BR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discurso direto.</a:t>
            </a:r>
          </a:p>
          <a:p>
            <a:pPr marL="0" indent="0">
              <a:buNone/>
            </a:pPr>
            <a:r>
              <a:rPr lang="pt-B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discurso indireto.</a:t>
            </a:r>
          </a:p>
          <a:p>
            <a:pPr marL="0" indent="0">
              <a:buNone/>
            </a:pPr>
            <a:r>
              <a:rPr lang="pt-B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discurso implícito.</a:t>
            </a:r>
          </a:p>
          <a:p>
            <a:pPr marL="0" indent="0">
              <a:buNone/>
            </a:pPr>
            <a:r>
              <a:rPr lang="pt-B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discurso explícito.</a:t>
            </a: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788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87983"/>
            <a:ext cx="8229600" cy="562072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Questões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778696"/>
            <a:ext cx="8712968" cy="541947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(Fuvest/2000) – </a:t>
            </a:r>
            <a:r>
              <a:rPr lang="pt-BR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Sinha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Vitória falou assim, mas Fabiano resmungou, franziu a testa, achando a frase extravagante. Aves matarem bois e cabras, que lembrança! Olhou a mulher, desconfiado, julgou que ela estivesse tresvariando. (Graciliano Ramos, Vidas secas)</a:t>
            </a:r>
          </a:p>
          <a:p>
            <a:pPr marL="0" indent="0" algn="just"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das características do estilo e Vidas secas é o uso do discurso indireto livre, que ocorre no trecho</a:t>
            </a:r>
          </a:p>
          <a:p>
            <a:pPr marL="0" indent="0">
              <a:buNone/>
            </a:pP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“</a:t>
            </a:r>
            <a:r>
              <a:rPr lang="pt-BR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Sinha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Vitória falou assim”.</a:t>
            </a:r>
          </a:p>
          <a:p>
            <a:pPr marL="0" indent="0"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“Fabiano resmungou”.</a:t>
            </a:r>
          </a:p>
          <a:p>
            <a:pPr marL="0" indent="0"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“franziu a testa”.</a:t>
            </a:r>
          </a:p>
          <a:p>
            <a:pPr marL="0" indent="0"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“que lembrança”</a:t>
            </a:r>
            <a:r>
              <a:rPr lang="pt-BR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“olhou a mulher”.</a:t>
            </a: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397" y="6063907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1353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9907" y="61856"/>
            <a:ext cx="8229600" cy="425566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Questões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714376"/>
            <a:ext cx="8640960" cy="548379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9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(Fuvest) Um homem vem caminhando por um parque quando de repente se vê com sete anos de idade. Está com quarenta, quarenta e poucos. De repente dá com ele mesmo chutando uma bola perto de um banco onde está a sua babá fazendo tricô. Não tem a menor dúvida de que é ele mesmo. Reconhece a sua própria cara, reconhece o banco e a babá. Tem uma vaga lembrança daquela cena. Um dia ele estava jogando bola no parque quando de repente aproximou-se um homem e… O homem aproxima-se dele mesmo. Ajoelha-se, põe as mãos nos seus ombros e olha nos seus olhos. Seus olhos se enchem de lágrimas.</a:t>
            </a:r>
          </a:p>
          <a:p>
            <a:pPr marL="0" indent="0" algn="just">
              <a:buNone/>
            </a:pP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Sente uma coisa no peito. Que coisa é a vida. Que coisa pior ainda é o tempo. Como eu era inocente. Como os meus olhos eram limpos. O homem tenta dizer alguma coisa, mas não encontra o que dizer. Apenas abraça a si mesmo, longamente. Depois sai caminhando, chorando, sem olhar para trás. O garoto fica olhando para a sua figura que se afasta. Também se reconheceu. E fica pensando, aborrecido: quando eu tiver quarenta, quarenta e poucos anos, como eu vou ser sentimental!</a:t>
            </a:r>
          </a:p>
          <a:p>
            <a:pPr marL="0" indent="0" algn="just">
              <a:buNone/>
            </a:pPr>
            <a:r>
              <a:rPr lang="pt-BR" sz="92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(Luís Fernando Veríssimo, Comédias para se ler na escola)</a:t>
            </a:r>
            <a:endParaRPr lang="pt-BR" sz="9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8456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9884"/>
            <a:ext cx="8229600" cy="425567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Questões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863300"/>
            <a:ext cx="8640960" cy="53348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discurso indireto livre é empregado na seguinte passagem: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Que coisa é a vida. Que coisa pior ainda é o tempo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Reconhece a sua própria cara, reconhece o banco e a babá. Tem uma vaga lembrança daquela cena.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Um homem vem caminhando por um parque quando de repente se vê com sete anos de idade.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O homem tenta dizer alguma coisa, mas não encontra o que dizer. Apenas abraça a si mesmo, longamente.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O garoto fica olhando para a sua figura que se afasta.</a:t>
            </a: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5735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437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Questões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872578"/>
            <a:ext cx="8640960" cy="532559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(FGV) Assinale a alternativa em que ocorra discurso indireto.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Perguntou o que fazer com tanto livro velho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Já era tarde. O ruído dos grilos não era suficiente para abafar os passos de Delfino. Estaria ele armado? Certamente estaria. Era necessário ter cautela.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Quem seria capaz de cometer uma imprudência daquelas?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 tinta da roupa tinha já desbotado quando o produtor decidiu colocá-la na secadora.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Era então dia primeiro? Não podia crer nisso.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251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47564"/>
            <a:ext cx="8229600" cy="706086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Questões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2"/>
            <a:ext cx="8640960" cy="528945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(Fuvest-2007) “‘Muito!’, disse quando alguém lhe perguntou se gostara de um certo quadro.”</a:t>
            </a:r>
          </a:p>
          <a:p>
            <a:pPr marL="0" indent="0" algn="just">
              <a:buNone/>
            </a:pPr>
            <a: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a pergunta a que se refere o trecho fosse apresentada em discurso direto, a forma verbal correspondente a “gostara” seria:</a:t>
            </a:r>
          </a:p>
          <a:p>
            <a:pPr marL="0" indent="0">
              <a:buNone/>
            </a:pPr>
            <a:endParaRPr lang="pt-BR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gostasse.</a:t>
            </a:r>
            <a:b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gostava.</a:t>
            </a:r>
            <a:b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gostou</a:t>
            </a:r>
            <a:r>
              <a:rPr lang="pt-BR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gostará.</a:t>
            </a:r>
            <a:b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gostaria.</a:t>
            </a: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048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46856" y="88694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Discurso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866792"/>
            <a:ext cx="8784976" cy="533137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Discurso direto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exemplos: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 professor pediu aos alunos: “Fiquem quietos”.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Disse o aluno: — Eu não confio mais no diretor.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“Saia da minha sala”, ordenou o professor ao aluno.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06" y="6124358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C:\Users\Usuário\JEC\Pictures\Educandário\Imagens para aulas\caricatura2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8887" y="4365104"/>
            <a:ext cx="2546226" cy="15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8589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2148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Questões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620691"/>
            <a:ext cx="8928992" cy="5577482"/>
          </a:xfrm>
        </p:spPr>
        <p:txBody>
          <a:bodyPr>
            <a:normAutofit fontScale="25000" lnSpcReduction="20000"/>
          </a:bodyPr>
          <a:lstStyle/>
          <a:p>
            <a:pPr marL="0" lvl="0" indent="0" algn="just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pt-BR" alt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trecho “era um homem modesto, disse ao xá” (2o parágrafo) foi construído em discurso indireto. Ao se adaptar tal trecho para o discurso direto, o verbo “era” assume a seguinte forma:</a:t>
            </a:r>
          </a:p>
          <a:p>
            <a:pPr marL="0" lvl="0" indent="0" algn="just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1143000" algn="just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AutoNum type="alphaUcParenBoth"/>
            </a:pPr>
            <a:r>
              <a:rPr lang="pt-BR" alt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serei. </a:t>
            </a:r>
          </a:p>
          <a:p>
            <a:pPr marL="1143000" lvl="0" indent="-1143000" algn="just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AutoNum type="alphaUcParenBoth"/>
            </a:pPr>
            <a:r>
              <a:rPr lang="pt-BR" alt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fui. </a:t>
            </a:r>
          </a:p>
          <a:p>
            <a:pPr marL="1143000" lvl="0" indent="-1143000" algn="just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AutoNum type="alphaUcParenBoth"/>
            </a:pPr>
            <a:r>
              <a:rPr lang="pt-BR" alt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seria. </a:t>
            </a:r>
          </a:p>
          <a:p>
            <a:pPr marL="1143000" lvl="0" indent="-1143000" algn="just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AutoNum type="alphaUcParenBoth"/>
            </a:pPr>
            <a:r>
              <a:rPr lang="pt-BR" alt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fosse. </a:t>
            </a:r>
          </a:p>
          <a:p>
            <a:pPr marL="1143000" lvl="0" indent="-1143000" algn="just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AutoNum type="alphaUcParenBoth"/>
            </a:pPr>
            <a:r>
              <a:rPr lang="pt-BR" alt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</a:t>
            </a:r>
            <a:r>
              <a:rPr lang="pt-BR" alt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37309"/>
            <a:ext cx="1123950" cy="60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0850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2148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Questões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714375"/>
            <a:ext cx="8784976" cy="548379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 (UNICAMP - 2023) Os escritores indígenas </a:t>
            </a:r>
            <a:r>
              <a:rPr lang="pt-BR" sz="8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Yaguarê</a:t>
            </a: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Yamã</a:t>
            </a: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Elias </a:t>
            </a:r>
            <a:r>
              <a:rPr lang="pt-BR" sz="8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Yaguakãg</a:t>
            </a: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Eliomar Leite, </a:t>
            </a:r>
            <a:r>
              <a:rPr lang="pt-BR" sz="8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Uziel</a:t>
            </a: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Guaynê</a:t>
            </a: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Moises Costa e </a:t>
            </a:r>
            <a:r>
              <a:rPr lang="pt-BR" sz="8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Timoteo</a:t>
            </a: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Hakii</a:t>
            </a: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publicaram, com apoio da Lei Aldir Blanc, pela editora Filos (SP), o livro </a:t>
            </a:r>
            <a:r>
              <a:rPr lang="pt-BR" sz="8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Marãduwa</a:t>
            </a:r>
            <a:r>
              <a:rPr lang="pt-BR" sz="8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Tupanawara</a:t>
            </a:r>
            <a:r>
              <a:rPr lang="pt-BR" sz="8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Contos Sagrados</a:t>
            </a: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 português brasileiro e em nheengatu, língua geral indígena amazônica. Para </a:t>
            </a:r>
            <a:r>
              <a:rPr lang="pt-BR" sz="8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Yaguarê</a:t>
            </a: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Yamã</a:t>
            </a: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“[o] livro veio para salvar a alma amazonense, que é indígena”.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(Adaptado de NOGUEIRA, W. </a:t>
            </a:r>
            <a:r>
              <a:rPr lang="pt-BR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Escritores indígenas lançam livro de contos de origem e assombração</a:t>
            </a:r>
            <a:r>
              <a:rPr lang="pt-BR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Disponível em https://www.amazonamazonia. com.br/2022/05/28/. Acesso em 30/06/2022.)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alternativa que transpõe corretamente a fala de </a:t>
            </a:r>
            <a:r>
              <a:rPr lang="pt-BR" sz="8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Yaguarê</a:t>
            </a:r>
            <a:r>
              <a:rPr lang="pt-BR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Yamã</a:t>
            </a:r>
            <a:r>
              <a:rPr lang="pt-BR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o discurso indireto.</a:t>
            </a: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7559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2148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Questões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714375"/>
            <a:ext cx="8784976" cy="548379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pt-BR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Yaguarê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afirmou que o livro tinha vindo para salvar a alma amazonense que seria indígena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 </a:t>
            </a:r>
            <a:r>
              <a:rPr lang="pt-BR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Yaguarê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afirmou que “o livro veio para salvar a alma amazonense que é indígena”.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 </a:t>
            </a:r>
            <a:r>
              <a:rPr lang="pt-BR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Yaguarê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afirmou que o livro viria para salvar a alma amazonense que teria sido indígena. 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D- </a:t>
            </a:r>
            <a:r>
              <a:rPr lang="pt-BR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Yaguarê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afirmou que o livro viesse para salvar a alma amazonense que é indígena.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3171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2148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Questões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620693"/>
            <a:ext cx="8784976" cy="557748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9- (UFRGS - 2016) Considere as seguintes propostas de reescrita de segmentos do texto, envolvendo transposição de discurso direto para indireto.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- </a:t>
            </a:r>
            <a:r>
              <a:rPr lang="pt-BR" sz="2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Filha, não fique aí no sol</a:t>
            </a: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(l. 19): </a:t>
            </a:r>
            <a:r>
              <a:rPr lang="pt-BR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Devinne</a:t>
            </a: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pediu à filha que não fique no sol.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- </a:t>
            </a:r>
            <a:r>
              <a:rPr lang="pt-BR" sz="2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Você vai pra praia hoje?</a:t>
            </a: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(l. 22): A filha de </a:t>
            </a:r>
            <a:r>
              <a:rPr lang="pt-BR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Devinne</a:t>
            </a: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lhe pergunta se ia pra praia hoje. I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III- </a:t>
            </a:r>
            <a:r>
              <a:rPr lang="pt-BR" sz="2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Não sei. Falou com a mãe?</a:t>
            </a: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(l. 25): </a:t>
            </a:r>
            <a:r>
              <a:rPr lang="pt-BR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Devine</a:t>
            </a: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respondeu à filha que não sabia e perguntou-lhe se ela tinha falado com sua mãe.</a:t>
            </a:r>
            <a:b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Quais estão corretas? </a:t>
            </a:r>
            <a:endParaRPr lang="pt-BR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1882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2148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Questões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714375"/>
            <a:ext cx="8784976" cy="5483797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 I</a:t>
            </a:r>
            <a:r>
              <a:rPr lang="pt-BR" sz="8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 III</a:t>
            </a:r>
            <a:r>
              <a:rPr lang="pt-BR" sz="8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 I e II. 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D- II e III.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 I, II e III.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5668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2148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Questões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620691"/>
            <a:ext cx="8928992" cy="557748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scolha a alternativa correta: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37309"/>
            <a:ext cx="1123950" cy="60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0261730-3845-4B2A-A8A7-554058C784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68998"/>
            <a:ext cx="8928992" cy="459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6467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2148"/>
            <a:ext cx="8229600" cy="439737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Relembrando a conjugação verbal: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620691"/>
            <a:ext cx="8928992" cy="557748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37309"/>
            <a:ext cx="1123950" cy="60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11773"/>
            <a:ext cx="8784976" cy="53239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228596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2148"/>
            <a:ext cx="8229600" cy="439737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Relembrando a conjugação verbal: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620691"/>
            <a:ext cx="8928992" cy="557748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37309"/>
            <a:ext cx="1123950" cy="60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91920"/>
            <a:ext cx="8640960" cy="53014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122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898" y="158205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Discurso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94508"/>
            <a:ext cx="8784976" cy="510366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Discurso indireto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 narrador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reproduz com sua voz a fala da personagem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124358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C:\Users\Usuário\JEC\Pictures\Educandário\Imagens para aulas\caricatura18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8" b="3839"/>
          <a:stretch/>
        </p:blipFill>
        <p:spPr bwMode="auto">
          <a:xfrm>
            <a:off x="2555801" y="2924944"/>
            <a:ext cx="4248472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269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32048" y="125777"/>
            <a:ext cx="8229600" cy="53144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Discurso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908723"/>
            <a:ext cx="8712968" cy="528944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Discurso indireto - características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 discurso é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narrado em terceira pessoa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há utilização do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travessão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pois geralmente as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são subordinadas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ou seja, dependem de outras orações, o que pode ser marcado através da conjunção “que” (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 + que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048" y="6074998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887FDDE-0A9A-4604-80EE-CEBCA6F45DB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54"/>
          <a:stretch/>
        </p:blipFill>
        <p:spPr>
          <a:xfrm>
            <a:off x="3464433" y="4047220"/>
            <a:ext cx="2143125" cy="1867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749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Discurso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Discurso indireto - exemplos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 professor pediu-lhes que ficassem quietos.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 aluno disse que não confiava mais no diretor.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 professor ordenou que o aluno saísse da sua sala.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C:\Users\Usuário\JEC\Pictures\Educandário\Imagens para aulas\caricatura2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444" y="4581126"/>
            <a:ext cx="2021112" cy="1513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2581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61172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Discurso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18576"/>
            <a:ext cx="8229600" cy="51795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Discurso indireto livre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 narrador apresenta o pensamento da personagem no meio da narração. A fala da personagem se insere no meio do discurso do narrador, dando a impressão que se trata do pensamento dele, mas se trata do pensamento do personagem.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C:\Users\Usuário\JEC\Pictures\Educandário\Imagens para aulas\caricatura1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725143"/>
            <a:ext cx="1784995" cy="129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145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Discurso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Características do Discurso Indireto Livre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Liberdade sintática;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Aderência do narrador ao personagem.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6F0F343-2F95-4F7A-9435-987DFBD23F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7" y="357301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528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898" y="31092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Discurso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74898" y="714376"/>
            <a:ext cx="8373566" cy="54837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Discurso indireto livre - exemplos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Estirou as pernas, encostou as carnes doídas ao muro. Se lhe tivessem dado tempo, ele teria explicado tudo direito. Mas pegado de surpresa, embatucara.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Quem não ficaria 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azuretado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 semelhante despropósito?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(Vidas Secas, Graciliano Ramos)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7465B49-93E5-4C26-874A-F6B423185A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650" y="4293096"/>
            <a:ext cx="2552700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9306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2533</TotalTime>
  <Words>2201</Words>
  <Application>Microsoft Office PowerPoint</Application>
  <PresentationFormat>Apresentação na tela (4:3)</PresentationFormat>
  <Paragraphs>314</Paragraphs>
  <Slides>37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1" baseType="lpstr">
      <vt:lpstr>Arial</vt:lpstr>
      <vt:lpstr>Calibri</vt:lpstr>
      <vt:lpstr>Times New Roman</vt:lpstr>
      <vt:lpstr>Tema do Office</vt:lpstr>
      <vt:lpstr>Tipos de Discurso</vt:lpstr>
      <vt:lpstr>Tipos de Discurso</vt:lpstr>
      <vt:lpstr>Tipos de Discurso</vt:lpstr>
      <vt:lpstr>Tipos de Discurso</vt:lpstr>
      <vt:lpstr>Tipos de Discurso</vt:lpstr>
      <vt:lpstr>Tipos de Discurso</vt:lpstr>
      <vt:lpstr>Tipos de Discurso</vt:lpstr>
      <vt:lpstr>Tipos de Discurso</vt:lpstr>
      <vt:lpstr>Tipos de Discurso</vt:lpstr>
      <vt:lpstr>Tipos de Discurso</vt:lpstr>
      <vt:lpstr>Tipos de Discurso</vt:lpstr>
      <vt:lpstr>Tipos de Discurso</vt:lpstr>
      <vt:lpstr>Transposição de Discurso</vt:lpstr>
      <vt:lpstr>Transposição de Discurso</vt:lpstr>
      <vt:lpstr>Transposição de Discurso - Pessoa</vt:lpstr>
      <vt:lpstr>Transposição de Discurso - Pontuação</vt:lpstr>
      <vt:lpstr>Transposição de Discurso - Advérbios</vt:lpstr>
      <vt:lpstr>Transposição de Discurso - Verbos</vt:lpstr>
      <vt:lpstr>Transposição de Discurso - Verbos</vt:lpstr>
      <vt:lpstr>Transposição de Discurso - Verbos</vt:lpstr>
      <vt:lpstr>Transposição de Discurso - Verbos</vt:lpstr>
      <vt:lpstr>Transposição de Discurso - Verbos</vt:lpstr>
      <vt:lpstr>Questões</vt:lpstr>
      <vt:lpstr>Questões</vt:lpstr>
      <vt:lpstr>Questões</vt:lpstr>
      <vt:lpstr>Questões</vt:lpstr>
      <vt:lpstr>Questões</vt:lpstr>
      <vt:lpstr>Questões</vt:lpstr>
      <vt:lpstr>Questões</vt:lpstr>
      <vt:lpstr>Questões</vt:lpstr>
      <vt:lpstr>Questões</vt:lpstr>
      <vt:lpstr>Questões</vt:lpstr>
      <vt:lpstr>Questões</vt:lpstr>
      <vt:lpstr>Questões</vt:lpstr>
      <vt:lpstr>Questões</vt:lpstr>
      <vt:lpstr>Relembrando a conjugação verbal:</vt:lpstr>
      <vt:lpstr>Relembrando a conjugação verbal: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VINÍCIUS FEITOSA FURTADO</cp:lastModifiedBy>
  <cp:revision>298</cp:revision>
  <dcterms:created xsi:type="dcterms:W3CDTF">2018-05-26T12:30:19Z</dcterms:created>
  <dcterms:modified xsi:type="dcterms:W3CDTF">2024-04-07T14:01:50Z</dcterms:modified>
</cp:coreProperties>
</file>