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19"/>
  </p:notesMasterIdLst>
  <p:sldIdLst>
    <p:sldId id="338" r:id="rId2"/>
    <p:sldId id="456" r:id="rId3"/>
    <p:sldId id="339" r:id="rId4"/>
    <p:sldId id="340" r:id="rId5"/>
    <p:sldId id="342" r:id="rId6"/>
    <p:sldId id="341" r:id="rId7"/>
    <p:sldId id="343" r:id="rId8"/>
    <p:sldId id="344" r:id="rId9"/>
    <p:sldId id="345" r:id="rId10"/>
    <p:sldId id="346" r:id="rId11"/>
    <p:sldId id="347" r:id="rId12"/>
    <p:sldId id="348" r:id="rId13"/>
    <p:sldId id="349" r:id="rId14"/>
    <p:sldId id="350" r:id="rId15"/>
    <p:sldId id="355" r:id="rId16"/>
    <p:sldId id="353" r:id="rId17"/>
    <p:sldId id="351" r:id="rId18"/>
    <p:sldId id="352" r:id="rId19"/>
    <p:sldId id="354" r:id="rId20"/>
    <p:sldId id="412" r:id="rId21"/>
    <p:sldId id="366" r:id="rId22"/>
    <p:sldId id="356" r:id="rId23"/>
    <p:sldId id="357" r:id="rId24"/>
    <p:sldId id="358" r:id="rId25"/>
    <p:sldId id="359" r:id="rId26"/>
    <p:sldId id="360" r:id="rId27"/>
    <p:sldId id="361" r:id="rId28"/>
    <p:sldId id="362" r:id="rId29"/>
    <p:sldId id="363" r:id="rId30"/>
    <p:sldId id="364" r:id="rId31"/>
    <p:sldId id="365" r:id="rId32"/>
    <p:sldId id="367" r:id="rId33"/>
    <p:sldId id="368" r:id="rId34"/>
    <p:sldId id="369" r:id="rId35"/>
    <p:sldId id="370" r:id="rId36"/>
    <p:sldId id="371" r:id="rId37"/>
    <p:sldId id="372" r:id="rId38"/>
    <p:sldId id="410" r:id="rId39"/>
    <p:sldId id="411" r:id="rId40"/>
    <p:sldId id="373" r:id="rId41"/>
    <p:sldId id="375" r:id="rId42"/>
    <p:sldId id="374" r:id="rId43"/>
    <p:sldId id="376" r:id="rId44"/>
    <p:sldId id="377" r:id="rId45"/>
    <p:sldId id="378" r:id="rId46"/>
    <p:sldId id="379" r:id="rId47"/>
    <p:sldId id="380" r:id="rId48"/>
    <p:sldId id="381" r:id="rId49"/>
    <p:sldId id="382" r:id="rId50"/>
    <p:sldId id="387" r:id="rId51"/>
    <p:sldId id="385" r:id="rId52"/>
    <p:sldId id="384" r:id="rId53"/>
    <p:sldId id="383" r:id="rId54"/>
    <p:sldId id="386" r:id="rId55"/>
    <p:sldId id="399" r:id="rId56"/>
    <p:sldId id="400" r:id="rId57"/>
    <p:sldId id="401" r:id="rId58"/>
    <p:sldId id="402" r:id="rId59"/>
    <p:sldId id="403" r:id="rId60"/>
    <p:sldId id="404" r:id="rId61"/>
    <p:sldId id="405" r:id="rId62"/>
    <p:sldId id="406" r:id="rId63"/>
    <p:sldId id="407" r:id="rId64"/>
    <p:sldId id="408" r:id="rId65"/>
    <p:sldId id="409" r:id="rId66"/>
    <p:sldId id="413" r:id="rId67"/>
    <p:sldId id="414" r:id="rId68"/>
    <p:sldId id="415" r:id="rId69"/>
    <p:sldId id="444" r:id="rId70"/>
    <p:sldId id="445" r:id="rId71"/>
    <p:sldId id="388" r:id="rId72"/>
    <p:sldId id="389" r:id="rId73"/>
    <p:sldId id="390" r:id="rId74"/>
    <p:sldId id="391" r:id="rId75"/>
    <p:sldId id="392" r:id="rId76"/>
    <p:sldId id="397" r:id="rId77"/>
    <p:sldId id="398" r:id="rId78"/>
    <p:sldId id="393" r:id="rId79"/>
    <p:sldId id="425" r:id="rId80"/>
    <p:sldId id="394" r:id="rId81"/>
    <p:sldId id="395" r:id="rId82"/>
    <p:sldId id="396" r:id="rId83"/>
    <p:sldId id="416" r:id="rId84"/>
    <p:sldId id="427" r:id="rId85"/>
    <p:sldId id="428" r:id="rId86"/>
    <p:sldId id="429" r:id="rId87"/>
    <p:sldId id="418" r:id="rId88"/>
    <p:sldId id="417" r:id="rId89"/>
    <p:sldId id="419" r:id="rId90"/>
    <p:sldId id="420" r:id="rId91"/>
    <p:sldId id="421" r:id="rId92"/>
    <p:sldId id="422" r:id="rId93"/>
    <p:sldId id="423" r:id="rId94"/>
    <p:sldId id="424" r:id="rId95"/>
    <p:sldId id="426" r:id="rId96"/>
    <p:sldId id="441" r:id="rId97"/>
    <p:sldId id="430" r:id="rId98"/>
    <p:sldId id="431" r:id="rId99"/>
    <p:sldId id="432" r:id="rId100"/>
    <p:sldId id="433" r:id="rId101"/>
    <p:sldId id="434" r:id="rId102"/>
    <p:sldId id="435" r:id="rId103"/>
    <p:sldId id="446" r:id="rId104"/>
    <p:sldId id="447" r:id="rId105"/>
    <p:sldId id="436" r:id="rId106"/>
    <p:sldId id="437" r:id="rId107"/>
    <p:sldId id="439" r:id="rId108"/>
    <p:sldId id="440" r:id="rId109"/>
    <p:sldId id="442" r:id="rId110"/>
    <p:sldId id="443" r:id="rId111"/>
    <p:sldId id="448" r:id="rId112"/>
    <p:sldId id="450" r:id="rId113"/>
    <p:sldId id="451" r:id="rId114"/>
    <p:sldId id="452" r:id="rId115"/>
    <p:sldId id="454" r:id="rId116"/>
    <p:sldId id="455" r:id="rId117"/>
    <p:sldId id="449" r:id="rId118"/>
  </p:sldIdLst>
  <p:sldSz cx="9144000" cy="6858000" type="screen4x3"/>
  <p:notesSz cx="6858000" cy="9144000"/>
  <p:defaultText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Estilo Médio 2 - Ênfas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Estilo Médio 2 - Ênfas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15620"/>
    <p:restoredTop sz="94629" autoAdjust="0"/>
  </p:normalViewPr>
  <p:slideViewPr>
    <p:cSldViewPr>
      <p:cViewPr varScale="1">
        <p:scale>
          <a:sx n="86" d="100"/>
          <a:sy n="86" d="100"/>
        </p:scale>
        <p:origin x="972" y="90"/>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tableStyles" Target="tableStyles.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13" Type="http://schemas.openxmlformats.org/officeDocument/2006/relationships/slide" Target="slides/slide112.xml"/><Relationship Id="rId118" Type="http://schemas.openxmlformats.org/officeDocument/2006/relationships/slide" Target="slides/slide117.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slide" Target="slides/slide102.xml"/><Relationship Id="rId108" Type="http://schemas.openxmlformats.org/officeDocument/2006/relationships/slide" Target="slides/slide107.xml"/><Relationship Id="rId116" Type="http://schemas.openxmlformats.org/officeDocument/2006/relationships/slide" Target="slides/slide11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11" Type="http://schemas.openxmlformats.org/officeDocument/2006/relationships/slide" Target="slides/slide110.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14" Type="http://schemas.openxmlformats.org/officeDocument/2006/relationships/slide" Target="slides/slide113.xml"/><Relationship Id="rId119" Type="http://schemas.openxmlformats.org/officeDocument/2006/relationships/notesMaster" Target="notesMasters/notesMaster1.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presProps" Target="presProps.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Cabeçalho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pt-BR"/>
          </a:p>
        </p:txBody>
      </p:sp>
      <p:sp>
        <p:nvSpPr>
          <p:cNvPr id="3" name="Espaço Reservado para Data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C689A61-D953-432A-A8C1-89195B348630}" type="datetimeFigureOut">
              <a:rPr lang="pt-BR" smtClean="0"/>
              <a:pPr/>
              <a:t>28/02/2019</a:t>
            </a:fld>
            <a:endParaRPr lang="pt-BR"/>
          </a:p>
        </p:txBody>
      </p:sp>
      <p:sp>
        <p:nvSpPr>
          <p:cNvPr id="4" name="Espaço Reservado para Imagem de Slide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pt-BR"/>
          </a:p>
        </p:txBody>
      </p:sp>
      <p:sp>
        <p:nvSpPr>
          <p:cNvPr id="5" name="Espaço Reservado para Anotações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6" name="Espaço Reservado para Rodapé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pt-BR"/>
          </a:p>
        </p:txBody>
      </p:sp>
      <p:sp>
        <p:nvSpPr>
          <p:cNvPr id="7" name="Espaço Reservado para Número de Slid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CCC5856-F7AF-4C67-BD0B-246E9C3985E5}" type="slidenum">
              <a:rPr lang="pt-BR" smtClean="0"/>
              <a:pPr/>
              <a:t>‹nº›</a:t>
            </a:fld>
            <a:endParaRPr lang="pt-BR"/>
          </a:p>
        </p:txBody>
      </p:sp>
    </p:spTree>
    <p:extLst>
      <p:ext uri="{BB962C8B-B14F-4D97-AF65-F5344CB8AC3E}">
        <p14:creationId xmlns:p14="http://schemas.microsoft.com/office/powerpoint/2010/main" val="149287801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ide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685800" y="2130425"/>
            <a:ext cx="7772400" cy="1470025"/>
          </a:xfrm>
        </p:spPr>
        <p:txBody>
          <a:bodyPr/>
          <a:lstStyle/>
          <a:p>
            <a:r>
              <a:rPr lang="pt-BR" smtClean="0"/>
              <a:t>Clique para editar o título mestre</a:t>
            </a:r>
            <a:endParaRPr lang="pt-BR"/>
          </a:p>
        </p:txBody>
      </p:sp>
      <p:sp>
        <p:nvSpPr>
          <p:cNvPr id="3" name="Subtítul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pt-BR" smtClean="0"/>
              <a:t>Clique para editar o estilo do subtítulo mestre</a:t>
            </a:r>
            <a:endParaRPr lang="pt-BR"/>
          </a:p>
        </p:txBody>
      </p:sp>
      <p:sp>
        <p:nvSpPr>
          <p:cNvPr id="4" name="Espaço Reservado para Data 3"/>
          <p:cNvSpPr>
            <a:spLocks noGrp="1"/>
          </p:cNvSpPr>
          <p:nvPr>
            <p:ph type="dt" sz="half" idx="10"/>
          </p:nvPr>
        </p:nvSpPr>
        <p:spPr/>
        <p:txBody>
          <a:bodyPr/>
          <a:lstStyle/>
          <a:p>
            <a:fld id="{136C963C-AECC-47CC-9C66-44AD8E024035}" type="datetimeFigureOut">
              <a:rPr lang="pt-BR" smtClean="0"/>
              <a:pPr/>
              <a:t>28/02/2019</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D4556EE7-B639-424B-94EE-7D9D39349134}" type="slidenum">
              <a:rPr lang="pt-BR" smtClean="0"/>
              <a:pPr/>
              <a:t>‹nº›</a:t>
            </a:fld>
            <a:endParaRPr lang="pt-BR"/>
          </a:p>
        </p:txBody>
      </p:sp>
    </p:spTree>
    <p:extLst>
      <p:ext uri="{BB962C8B-B14F-4D97-AF65-F5344CB8AC3E}">
        <p14:creationId xmlns:p14="http://schemas.microsoft.com/office/powerpoint/2010/main" val="328707340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título mestre</a:t>
            </a:r>
            <a:endParaRPr lang="pt-BR"/>
          </a:p>
        </p:txBody>
      </p:sp>
      <p:sp>
        <p:nvSpPr>
          <p:cNvPr id="3" name="Espaço Reservado para Texto Vertical 2"/>
          <p:cNvSpPr>
            <a:spLocks noGrp="1"/>
          </p:cNvSpPr>
          <p:nvPr>
            <p:ph type="body" orient="vert" idx="1"/>
          </p:nvPr>
        </p:nvSpPr>
        <p:spPr/>
        <p:txBody>
          <a:bodyPr vert="eaVert"/>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10"/>
          </p:nvPr>
        </p:nvSpPr>
        <p:spPr/>
        <p:txBody>
          <a:bodyPr/>
          <a:lstStyle/>
          <a:p>
            <a:fld id="{136C963C-AECC-47CC-9C66-44AD8E024035}" type="datetimeFigureOut">
              <a:rPr lang="pt-BR" smtClean="0"/>
              <a:pPr/>
              <a:t>28/02/2019</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D4556EE7-B639-424B-94EE-7D9D39349134}" type="slidenum">
              <a:rPr lang="pt-BR" smtClean="0"/>
              <a:pPr/>
              <a:t>‹nº›</a:t>
            </a:fld>
            <a:endParaRPr lang="pt-BR"/>
          </a:p>
        </p:txBody>
      </p:sp>
    </p:spTree>
    <p:extLst>
      <p:ext uri="{BB962C8B-B14F-4D97-AF65-F5344CB8AC3E}">
        <p14:creationId xmlns:p14="http://schemas.microsoft.com/office/powerpoint/2010/main" val="107031785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e texto verticais">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6629400" y="274638"/>
            <a:ext cx="2057400" cy="5851525"/>
          </a:xfrm>
        </p:spPr>
        <p:txBody>
          <a:bodyPr vert="eaVert"/>
          <a:lstStyle/>
          <a:p>
            <a:r>
              <a:rPr lang="pt-BR" smtClean="0"/>
              <a:t>Clique para editar o título mestre</a:t>
            </a:r>
            <a:endParaRPr lang="pt-BR"/>
          </a:p>
        </p:txBody>
      </p:sp>
      <p:sp>
        <p:nvSpPr>
          <p:cNvPr id="3" name="Espaço Reservado para Texto Vertical 2"/>
          <p:cNvSpPr>
            <a:spLocks noGrp="1"/>
          </p:cNvSpPr>
          <p:nvPr>
            <p:ph type="body" orient="vert" idx="1"/>
          </p:nvPr>
        </p:nvSpPr>
        <p:spPr>
          <a:xfrm>
            <a:off x="457200" y="274638"/>
            <a:ext cx="6019800" cy="5851525"/>
          </a:xfrm>
        </p:spPr>
        <p:txBody>
          <a:bodyPr vert="eaVert"/>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10"/>
          </p:nvPr>
        </p:nvSpPr>
        <p:spPr/>
        <p:txBody>
          <a:bodyPr/>
          <a:lstStyle/>
          <a:p>
            <a:fld id="{136C963C-AECC-47CC-9C66-44AD8E024035}" type="datetimeFigureOut">
              <a:rPr lang="pt-BR" smtClean="0"/>
              <a:pPr/>
              <a:t>28/02/2019</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D4556EE7-B639-424B-94EE-7D9D39349134}" type="slidenum">
              <a:rPr lang="pt-BR" smtClean="0"/>
              <a:pPr/>
              <a:t>‹nº›</a:t>
            </a:fld>
            <a:endParaRPr lang="pt-BR"/>
          </a:p>
        </p:txBody>
      </p:sp>
    </p:spTree>
    <p:extLst>
      <p:ext uri="{BB962C8B-B14F-4D97-AF65-F5344CB8AC3E}">
        <p14:creationId xmlns:p14="http://schemas.microsoft.com/office/powerpoint/2010/main" val="9120024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título mestre</a:t>
            </a:r>
            <a:endParaRPr lang="pt-BR"/>
          </a:p>
        </p:txBody>
      </p:sp>
      <p:sp>
        <p:nvSpPr>
          <p:cNvPr id="3" name="Espaço Reservado para Conteúdo 2"/>
          <p:cNvSpPr>
            <a:spLocks noGrp="1"/>
          </p:cNvSpPr>
          <p:nvPr>
            <p:ph idx="1"/>
          </p:nvPr>
        </p:nvSpPr>
        <p:spPr/>
        <p:txBody>
          <a:body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10"/>
          </p:nvPr>
        </p:nvSpPr>
        <p:spPr/>
        <p:txBody>
          <a:bodyPr/>
          <a:lstStyle/>
          <a:p>
            <a:fld id="{136C963C-AECC-47CC-9C66-44AD8E024035}" type="datetimeFigureOut">
              <a:rPr lang="pt-BR" smtClean="0"/>
              <a:pPr/>
              <a:t>28/02/2019</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D4556EE7-B639-424B-94EE-7D9D39349134}" type="slidenum">
              <a:rPr lang="pt-BR" smtClean="0"/>
              <a:pPr/>
              <a:t>‹nº›</a:t>
            </a:fld>
            <a:endParaRPr lang="pt-BR"/>
          </a:p>
        </p:txBody>
      </p:sp>
    </p:spTree>
    <p:extLst>
      <p:ext uri="{BB962C8B-B14F-4D97-AF65-F5344CB8AC3E}">
        <p14:creationId xmlns:p14="http://schemas.microsoft.com/office/powerpoint/2010/main" val="19852981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2" name="Título 1"/>
          <p:cNvSpPr>
            <a:spLocks noGrp="1"/>
          </p:cNvSpPr>
          <p:nvPr>
            <p:ph type="title"/>
          </p:nvPr>
        </p:nvSpPr>
        <p:spPr>
          <a:xfrm>
            <a:off x="722313" y="4406900"/>
            <a:ext cx="7772400" cy="1362075"/>
          </a:xfrm>
        </p:spPr>
        <p:txBody>
          <a:bodyPr anchor="t"/>
          <a:lstStyle>
            <a:lvl1pPr algn="l">
              <a:defRPr sz="4000" b="1" cap="all"/>
            </a:lvl1pPr>
          </a:lstStyle>
          <a:p>
            <a:r>
              <a:rPr lang="pt-BR" smtClean="0"/>
              <a:t>Clique para editar o título mestre</a:t>
            </a:r>
            <a:endParaRPr lang="pt-BR"/>
          </a:p>
        </p:txBody>
      </p:sp>
      <p:sp>
        <p:nvSpPr>
          <p:cNvPr id="3" name="Espaço Reservado para Texto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t-BR" smtClean="0"/>
              <a:t>Clique para editar o texto mestre</a:t>
            </a:r>
          </a:p>
        </p:txBody>
      </p:sp>
      <p:sp>
        <p:nvSpPr>
          <p:cNvPr id="4" name="Espaço Reservado para Data 3"/>
          <p:cNvSpPr>
            <a:spLocks noGrp="1"/>
          </p:cNvSpPr>
          <p:nvPr>
            <p:ph type="dt" sz="half" idx="10"/>
          </p:nvPr>
        </p:nvSpPr>
        <p:spPr/>
        <p:txBody>
          <a:bodyPr/>
          <a:lstStyle/>
          <a:p>
            <a:fld id="{136C963C-AECC-47CC-9C66-44AD8E024035}" type="datetimeFigureOut">
              <a:rPr lang="pt-BR" smtClean="0"/>
              <a:pPr/>
              <a:t>28/02/2019</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D4556EE7-B639-424B-94EE-7D9D39349134}" type="slidenum">
              <a:rPr lang="pt-BR" smtClean="0"/>
              <a:pPr/>
              <a:t>‹nº›</a:t>
            </a:fld>
            <a:endParaRPr lang="pt-BR"/>
          </a:p>
        </p:txBody>
      </p:sp>
    </p:spTree>
    <p:extLst>
      <p:ext uri="{BB962C8B-B14F-4D97-AF65-F5344CB8AC3E}">
        <p14:creationId xmlns:p14="http://schemas.microsoft.com/office/powerpoint/2010/main" val="236418025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título mestre</a:t>
            </a:r>
            <a:endParaRPr lang="pt-BR"/>
          </a:p>
        </p:txBody>
      </p:sp>
      <p:sp>
        <p:nvSpPr>
          <p:cNvPr id="3" name="Espaço Reservado para Conteúd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Conteúd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5" name="Espaço Reservado para Data 4"/>
          <p:cNvSpPr>
            <a:spLocks noGrp="1"/>
          </p:cNvSpPr>
          <p:nvPr>
            <p:ph type="dt" sz="half" idx="10"/>
          </p:nvPr>
        </p:nvSpPr>
        <p:spPr/>
        <p:txBody>
          <a:bodyPr/>
          <a:lstStyle/>
          <a:p>
            <a:fld id="{136C963C-AECC-47CC-9C66-44AD8E024035}" type="datetimeFigureOut">
              <a:rPr lang="pt-BR" smtClean="0"/>
              <a:pPr/>
              <a:t>28/02/2019</a:t>
            </a:fld>
            <a:endParaRPr lang="pt-BR"/>
          </a:p>
        </p:txBody>
      </p:sp>
      <p:sp>
        <p:nvSpPr>
          <p:cNvPr id="6" name="Espaço Reservado para Rodapé 5"/>
          <p:cNvSpPr>
            <a:spLocks noGrp="1"/>
          </p:cNvSpPr>
          <p:nvPr>
            <p:ph type="ftr" sz="quarter" idx="11"/>
          </p:nvPr>
        </p:nvSpPr>
        <p:spPr/>
        <p:txBody>
          <a:bodyPr/>
          <a:lstStyle/>
          <a:p>
            <a:endParaRPr lang="pt-BR"/>
          </a:p>
        </p:txBody>
      </p:sp>
      <p:sp>
        <p:nvSpPr>
          <p:cNvPr id="7" name="Espaço Reservado para Número de Slide 6"/>
          <p:cNvSpPr>
            <a:spLocks noGrp="1"/>
          </p:cNvSpPr>
          <p:nvPr>
            <p:ph type="sldNum" sz="quarter" idx="12"/>
          </p:nvPr>
        </p:nvSpPr>
        <p:spPr/>
        <p:txBody>
          <a:bodyPr/>
          <a:lstStyle/>
          <a:p>
            <a:fld id="{D4556EE7-B639-424B-94EE-7D9D39349134}" type="slidenum">
              <a:rPr lang="pt-BR" smtClean="0"/>
              <a:pPr/>
              <a:t>‹nº›</a:t>
            </a:fld>
            <a:endParaRPr lang="pt-BR"/>
          </a:p>
        </p:txBody>
      </p:sp>
    </p:spTree>
    <p:extLst>
      <p:ext uri="{BB962C8B-B14F-4D97-AF65-F5344CB8AC3E}">
        <p14:creationId xmlns:p14="http://schemas.microsoft.com/office/powerpoint/2010/main" val="42440582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lvl1pPr>
              <a:defRPr/>
            </a:lvl1pPr>
          </a:lstStyle>
          <a:p>
            <a:r>
              <a:rPr lang="pt-BR" smtClean="0"/>
              <a:t>Clique para editar o título mestre</a:t>
            </a:r>
            <a:endParaRPr lang="pt-BR"/>
          </a:p>
        </p:txBody>
      </p:sp>
      <p:sp>
        <p:nvSpPr>
          <p:cNvPr id="3" name="Espaço Reservado para Tex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Clique para editar o texto mestre</a:t>
            </a:r>
          </a:p>
        </p:txBody>
      </p:sp>
      <p:sp>
        <p:nvSpPr>
          <p:cNvPr id="4" name="Espaço Reservado para Conteúd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5" name="Espaço Reservado para Tex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Clique para editar o texto mestre</a:t>
            </a:r>
          </a:p>
        </p:txBody>
      </p:sp>
      <p:sp>
        <p:nvSpPr>
          <p:cNvPr id="6" name="Espaço Reservado para Conteúd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7" name="Espaço Reservado para Data 6"/>
          <p:cNvSpPr>
            <a:spLocks noGrp="1"/>
          </p:cNvSpPr>
          <p:nvPr>
            <p:ph type="dt" sz="half" idx="10"/>
          </p:nvPr>
        </p:nvSpPr>
        <p:spPr/>
        <p:txBody>
          <a:bodyPr/>
          <a:lstStyle/>
          <a:p>
            <a:fld id="{136C963C-AECC-47CC-9C66-44AD8E024035}" type="datetimeFigureOut">
              <a:rPr lang="pt-BR" smtClean="0"/>
              <a:pPr/>
              <a:t>28/02/2019</a:t>
            </a:fld>
            <a:endParaRPr lang="pt-BR"/>
          </a:p>
        </p:txBody>
      </p:sp>
      <p:sp>
        <p:nvSpPr>
          <p:cNvPr id="8" name="Espaço Reservado para Rodapé 7"/>
          <p:cNvSpPr>
            <a:spLocks noGrp="1"/>
          </p:cNvSpPr>
          <p:nvPr>
            <p:ph type="ftr" sz="quarter" idx="11"/>
          </p:nvPr>
        </p:nvSpPr>
        <p:spPr/>
        <p:txBody>
          <a:bodyPr/>
          <a:lstStyle/>
          <a:p>
            <a:endParaRPr lang="pt-BR"/>
          </a:p>
        </p:txBody>
      </p:sp>
      <p:sp>
        <p:nvSpPr>
          <p:cNvPr id="9" name="Espaço Reservado para Número de Slide 8"/>
          <p:cNvSpPr>
            <a:spLocks noGrp="1"/>
          </p:cNvSpPr>
          <p:nvPr>
            <p:ph type="sldNum" sz="quarter" idx="12"/>
          </p:nvPr>
        </p:nvSpPr>
        <p:spPr/>
        <p:txBody>
          <a:bodyPr/>
          <a:lstStyle/>
          <a:p>
            <a:fld id="{D4556EE7-B639-424B-94EE-7D9D39349134}" type="slidenum">
              <a:rPr lang="pt-BR" smtClean="0"/>
              <a:pPr/>
              <a:t>‹nº›</a:t>
            </a:fld>
            <a:endParaRPr lang="pt-BR"/>
          </a:p>
        </p:txBody>
      </p:sp>
    </p:spTree>
    <p:extLst>
      <p:ext uri="{BB962C8B-B14F-4D97-AF65-F5344CB8AC3E}">
        <p14:creationId xmlns:p14="http://schemas.microsoft.com/office/powerpoint/2010/main" val="250711804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título mestre</a:t>
            </a:r>
            <a:endParaRPr lang="pt-BR"/>
          </a:p>
        </p:txBody>
      </p:sp>
      <p:sp>
        <p:nvSpPr>
          <p:cNvPr id="3" name="Espaço Reservado para Data 2"/>
          <p:cNvSpPr>
            <a:spLocks noGrp="1"/>
          </p:cNvSpPr>
          <p:nvPr>
            <p:ph type="dt" sz="half" idx="10"/>
          </p:nvPr>
        </p:nvSpPr>
        <p:spPr/>
        <p:txBody>
          <a:bodyPr/>
          <a:lstStyle/>
          <a:p>
            <a:fld id="{136C963C-AECC-47CC-9C66-44AD8E024035}" type="datetimeFigureOut">
              <a:rPr lang="pt-BR" smtClean="0"/>
              <a:pPr/>
              <a:t>28/02/2019</a:t>
            </a:fld>
            <a:endParaRPr lang="pt-BR"/>
          </a:p>
        </p:txBody>
      </p:sp>
      <p:sp>
        <p:nvSpPr>
          <p:cNvPr id="4" name="Espaço Reservado para Rodapé 3"/>
          <p:cNvSpPr>
            <a:spLocks noGrp="1"/>
          </p:cNvSpPr>
          <p:nvPr>
            <p:ph type="ftr" sz="quarter" idx="11"/>
          </p:nvPr>
        </p:nvSpPr>
        <p:spPr/>
        <p:txBody>
          <a:bodyPr/>
          <a:lstStyle/>
          <a:p>
            <a:endParaRPr lang="pt-BR"/>
          </a:p>
        </p:txBody>
      </p:sp>
      <p:sp>
        <p:nvSpPr>
          <p:cNvPr id="5" name="Espaço Reservado para Número de Slide 4"/>
          <p:cNvSpPr>
            <a:spLocks noGrp="1"/>
          </p:cNvSpPr>
          <p:nvPr>
            <p:ph type="sldNum" sz="quarter" idx="12"/>
          </p:nvPr>
        </p:nvSpPr>
        <p:spPr/>
        <p:txBody>
          <a:bodyPr/>
          <a:lstStyle/>
          <a:p>
            <a:fld id="{D4556EE7-B639-424B-94EE-7D9D39349134}" type="slidenum">
              <a:rPr lang="pt-BR" smtClean="0"/>
              <a:pPr/>
              <a:t>‹nº›</a:t>
            </a:fld>
            <a:endParaRPr lang="pt-BR"/>
          </a:p>
        </p:txBody>
      </p:sp>
    </p:spTree>
    <p:extLst>
      <p:ext uri="{BB962C8B-B14F-4D97-AF65-F5344CB8AC3E}">
        <p14:creationId xmlns:p14="http://schemas.microsoft.com/office/powerpoint/2010/main" val="17217224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Espaço Reservado para Data 1"/>
          <p:cNvSpPr>
            <a:spLocks noGrp="1"/>
          </p:cNvSpPr>
          <p:nvPr>
            <p:ph type="dt" sz="half" idx="10"/>
          </p:nvPr>
        </p:nvSpPr>
        <p:spPr/>
        <p:txBody>
          <a:bodyPr/>
          <a:lstStyle/>
          <a:p>
            <a:fld id="{136C963C-AECC-47CC-9C66-44AD8E024035}" type="datetimeFigureOut">
              <a:rPr lang="pt-BR" smtClean="0"/>
              <a:pPr/>
              <a:t>28/02/2019</a:t>
            </a:fld>
            <a:endParaRPr lang="pt-BR"/>
          </a:p>
        </p:txBody>
      </p:sp>
      <p:sp>
        <p:nvSpPr>
          <p:cNvPr id="3" name="Espaço Reservado para Rodapé 2"/>
          <p:cNvSpPr>
            <a:spLocks noGrp="1"/>
          </p:cNvSpPr>
          <p:nvPr>
            <p:ph type="ftr" sz="quarter" idx="11"/>
          </p:nvPr>
        </p:nvSpPr>
        <p:spPr/>
        <p:txBody>
          <a:bodyPr/>
          <a:lstStyle/>
          <a:p>
            <a:endParaRPr lang="pt-BR"/>
          </a:p>
        </p:txBody>
      </p:sp>
      <p:sp>
        <p:nvSpPr>
          <p:cNvPr id="4" name="Espaço Reservado para Número de Slide 3"/>
          <p:cNvSpPr>
            <a:spLocks noGrp="1"/>
          </p:cNvSpPr>
          <p:nvPr>
            <p:ph type="sldNum" sz="quarter" idx="12"/>
          </p:nvPr>
        </p:nvSpPr>
        <p:spPr/>
        <p:txBody>
          <a:bodyPr/>
          <a:lstStyle/>
          <a:p>
            <a:fld id="{D4556EE7-B639-424B-94EE-7D9D39349134}" type="slidenum">
              <a:rPr lang="pt-BR" smtClean="0"/>
              <a:pPr/>
              <a:t>‹nº›</a:t>
            </a:fld>
            <a:endParaRPr lang="pt-BR"/>
          </a:p>
        </p:txBody>
      </p:sp>
    </p:spTree>
    <p:extLst>
      <p:ext uri="{BB962C8B-B14F-4D97-AF65-F5344CB8AC3E}">
        <p14:creationId xmlns:p14="http://schemas.microsoft.com/office/powerpoint/2010/main" val="26753864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3050"/>
            <a:ext cx="3008313" cy="1162050"/>
          </a:xfrm>
        </p:spPr>
        <p:txBody>
          <a:bodyPr anchor="b"/>
          <a:lstStyle>
            <a:lvl1pPr algn="l">
              <a:defRPr sz="2000" b="1"/>
            </a:lvl1pPr>
          </a:lstStyle>
          <a:p>
            <a:r>
              <a:rPr lang="pt-BR" smtClean="0"/>
              <a:t>Clique para editar o título mestre</a:t>
            </a:r>
            <a:endParaRPr lang="pt-BR"/>
          </a:p>
        </p:txBody>
      </p:sp>
      <p:sp>
        <p:nvSpPr>
          <p:cNvPr id="3" name="Espaço Reservado para Conteúd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Tex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smtClean="0"/>
              <a:t>Clique para editar o texto mestre</a:t>
            </a:r>
          </a:p>
        </p:txBody>
      </p:sp>
      <p:sp>
        <p:nvSpPr>
          <p:cNvPr id="5" name="Espaço Reservado para Data 4"/>
          <p:cNvSpPr>
            <a:spLocks noGrp="1"/>
          </p:cNvSpPr>
          <p:nvPr>
            <p:ph type="dt" sz="half" idx="10"/>
          </p:nvPr>
        </p:nvSpPr>
        <p:spPr/>
        <p:txBody>
          <a:bodyPr/>
          <a:lstStyle/>
          <a:p>
            <a:fld id="{136C963C-AECC-47CC-9C66-44AD8E024035}" type="datetimeFigureOut">
              <a:rPr lang="pt-BR" smtClean="0"/>
              <a:pPr/>
              <a:t>28/02/2019</a:t>
            </a:fld>
            <a:endParaRPr lang="pt-BR"/>
          </a:p>
        </p:txBody>
      </p:sp>
      <p:sp>
        <p:nvSpPr>
          <p:cNvPr id="6" name="Espaço Reservado para Rodapé 5"/>
          <p:cNvSpPr>
            <a:spLocks noGrp="1"/>
          </p:cNvSpPr>
          <p:nvPr>
            <p:ph type="ftr" sz="quarter" idx="11"/>
          </p:nvPr>
        </p:nvSpPr>
        <p:spPr/>
        <p:txBody>
          <a:bodyPr/>
          <a:lstStyle/>
          <a:p>
            <a:endParaRPr lang="pt-BR"/>
          </a:p>
        </p:txBody>
      </p:sp>
      <p:sp>
        <p:nvSpPr>
          <p:cNvPr id="7" name="Espaço Reservado para Número de Slide 6"/>
          <p:cNvSpPr>
            <a:spLocks noGrp="1"/>
          </p:cNvSpPr>
          <p:nvPr>
            <p:ph type="sldNum" sz="quarter" idx="12"/>
          </p:nvPr>
        </p:nvSpPr>
        <p:spPr/>
        <p:txBody>
          <a:bodyPr/>
          <a:lstStyle/>
          <a:p>
            <a:fld id="{D4556EE7-B639-424B-94EE-7D9D39349134}" type="slidenum">
              <a:rPr lang="pt-BR" smtClean="0"/>
              <a:pPr/>
              <a:t>‹nº›</a:t>
            </a:fld>
            <a:endParaRPr lang="pt-BR"/>
          </a:p>
        </p:txBody>
      </p:sp>
    </p:spTree>
    <p:extLst>
      <p:ext uri="{BB962C8B-B14F-4D97-AF65-F5344CB8AC3E}">
        <p14:creationId xmlns:p14="http://schemas.microsoft.com/office/powerpoint/2010/main" val="302927767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1792288" y="4800600"/>
            <a:ext cx="5486400" cy="566738"/>
          </a:xfrm>
        </p:spPr>
        <p:txBody>
          <a:bodyPr anchor="b"/>
          <a:lstStyle>
            <a:lvl1pPr algn="l">
              <a:defRPr sz="2000" b="1"/>
            </a:lvl1pPr>
          </a:lstStyle>
          <a:p>
            <a:r>
              <a:rPr lang="pt-BR" smtClean="0"/>
              <a:t>Clique para editar o título mestre</a:t>
            </a:r>
            <a:endParaRPr lang="pt-BR"/>
          </a:p>
        </p:txBody>
      </p:sp>
      <p:sp>
        <p:nvSpPr>
          <p:cNvPr id="3" name="Espaço Reservado para Imagem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pt-BR"/>
          </a:p>
        </p:txBody>
      </p:sp>
      <p:sp>
        <p:nvSpPr>
          <p:cNvPr id="4" name="Espaço Reservado para Tex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smtClean="0"/>
              <a:t>Clique para editar o texto mestre</a:t>
            </a:r>
          </a:p>
        </p:txBody>
      </p:sp>
      <p:sp>
        <p:nvSpPr>
          <p:cNvPr id="5" name="Espaço Reservado para Data 4"/>
          <p:cNvSpPr>
            <a:spLocks noGrp="1"/>
          </p:cNvSpPr>
          <p:nvPr>
            <p:ph type="dt" sz="half" idx="10"/>
          </p:nvPr>
        </p:nvSpPr>
        <p:spPr/>
        <p:txBody>
          <a:bodyPr/>
          <a:lstStyle/>
          <a:p>
            <a:fld id="{136C963C-AECC-47CC-9C66-44AD8E024035}" type="datetimeFigureOut">
              <a:rPr lang="pt-BR" smtClean="0"/>
              <a:pPr/>
              <a:t>28/02/2019</a:t>
            </a:fld>
            <a:endParaRPr lang="pt-BR"/>
          </a:p>
        </p:txBody>
      </p:sp>
      <p:sp>
        <p:nvSpPr>
          <p:cNvPr id="6" name="Espaço Reservado para Rodapé 5"/>
          <p:cNvSpPr>
            <a:spLocks noGrp="1"/>
          </p:cNvSpPr>
          <p:nvPr>
            <p:ph type="ftr" sz="quarter" idx="11"/>
          </p:nvPr>
        </p:nvSpPr>
        <p:spPr/>
        <p:txBody>
          <a:bodyPr/>
          <a:lstStyle/>
          <a:p>
            <a:endParaRPr lang="pt-BR"/>
          </a:p>
        </p:txBody>
      </p:sp>
      <p:sp>
        <p:nvSpPr>
          <p:cNvPr id="7" name="Espaço Reservado para Número de Slide 6"/>
          <p:cNvSpPr>
            <a:spLocks noGrp="1"/>
          </p:cNvSpPr>
          <p:nvPr>
            <p:ph type="sldNum" sz="quarter" idx="12"/>
          </p:nvPr>
        </p:nvSpPr>
        <p:spPr/>
        <p:txBody>
          <a:bodyPr/>
          <a:lstStyle/>
          <a:p>
            <a:fld id="{D4556EE7-B639-424B-94EE-7D9D39349134}" type="slidenum">
              <a:rPr lang="pt-BR" smtClean="0"/>
              <a:pPr/>
              <a:t>‹nº›</a:t>
            </a:fld>
            <a:endParaRPr lang="pt-BR"/>
          </a:p>
        </p:txBody>
      </p:sp>
    </p:spTree>
    <p:extLst>
      <p:ext uri="{BB962C8B-B14F-4D97-AF65-F5344CB8AC3E}">
        <p14:creationId xmlns:p14="http://schemas.microsoft.com/office/powerpoint/2010/main" val="84497122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Título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pt-BR" smtClean="0"/>
              <a:t>Clique para editar o título mestre</a:t>
            </a:r>
            <a:endParaRPr lang="pt-BR"/>
          </a:p>
        </p:txBody>
      </p:sp>
      <p:sp>
        <p:nvSpPr>
          <p:cNvPr id="3" name="Espaço Reservado para Texto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36C963C-AECC-47CC-9C66-44AD8E024035}" type="datetimeFigureOut">
              <a:rPr lang="pt-BR" smtClean="0"/>
              <a:pPr/>
              <a:t>28/02/2019</a:t>
            </a:fld>
            <a:endParaRPr lang="pt-BR"/>
          </a:p>
        </p:txBody>
      </p:sp>
      <p:sp>
        <p:nvSpPr>
          <p:cNvPr id="5" name="Espaço Reservado para Rodapé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pt-BR"/>
          </a:p>
        </p:txBody>
      </p:sp>
      <p:sp>
        <p:nvSpPr>
          <p:cNvPr id="6" name="Espaço Reservado para Número de Slid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4556EE7-B639-424B-94EE-7D9D39349134}" type="slidenum">
              <a:rPr lang="pt-BR" smtClean="0"/>
              <a:pPr/>
              <a:t>‹nº›</a:t>
            </a:fld>
            <a:endParaRPr lang="pt-BR"/>
          </a:p>
        </p:txBody>
      </p:sp>
    </p:spTree>
    <p:extLst>
      <p:ext uri="{BB962C8B-B14F-4D97-AF65-F5344CB8AC3E}">
        <p14:creationId xmlns:p14="http://schemas.microsoft.com/office/powerpoint/2010/main" val="337307175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10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52.jpeg"/></Relationships>
</file>

<file path=ppt/slides/_rels/slide10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53.jpeg"/></Relationships>
</file>

<file path=ppt/slides/_rels/slide10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54.jpeg"/></Relationships>
</file>

<file path=ppt/slides/_rels/slide10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55.jpeg"/></Relationships>
</file>

<file path=ppt/slides/_rels/slide10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56.jpeg"/></Relationships>
</file>

<file path=ppt/slides/_rels/slide10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1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10.jpeg"/></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12.jpeg"/><Relationship Id="rId4" Type="http://schemas.openxmlformats.org/officeDocument/2006/relationships/image" Target="../media/image11.jpeg"/></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14.jpeg"/></Relationships>
</file>

<file path=ppt/slides/_rels/slide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15.jpeg"/></Relationships>
</file>

<file path=ppt/slides/_rels/slide2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2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17.jpeg"/></Relationships>
</file>

<file path=ppt/slides/_rels/slide2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18.jpeg"/></Relationships>
</file>

<file path=ppt/slides/_rels/slide2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19.jpeg"/></Relationships>
</file>

<file path=ppt/slides/_rels/slide2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20.jpe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3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4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21.jpeg"/></Relationships>
</file>

<file path=ppt/slides/_rels/slide4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22.jpeg"/></Relationships>
</file>

<file path=ppt/slides/_rels/slide4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23.jpeg"/></Relationships>
</file>

<file path=ppt/slides/_rels/slide4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24.jpeg"/></Relationships>
</file>

<file path=ppt/slides/_rels/slide4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25.jpeg"/></Relationships>
</file>

<file path=ppt/slides/_rels/slide4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26.jpeg"/></Relationships>
</file>

<file path=ppt/slides/_rels/slide4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27.jpeg"/></Relationships>
</file>

<file path=ppt/slides/_rels/slide4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28.jpeg"/></Relationships>
</file>

<file path=ppt/slides/_rels/slide4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29.jpeg"/></Relationships>
</file>

<file path=ppt/slides/_rels/slide4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30.jpeg"/></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31.jpg"/></Relationships>
</file>

<file path=ppt/slides/_rels/slide5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32.jpeg"/></Relationships>
</file>

<file path=ppt/slides/_rels/slide5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33.jpeg"/></Relationships>
</file>

<file path=ppt/slides/_rels/slide5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34.jpeg"/></Relationships>
</file>

<file path=ppt/slides/_rels/slide5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35.jpeg"/></Relationships>
</file>

<file path=ppt/slides/_rels/slide5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36.jpeg"/></Relationships>
</file>

<file path=ppt/slides/_rels/slide5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37.jpeg"/></Relationships>
</file>

<file path=ppt/slides/_rels/slide7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38.jpeg"/></Relationships>
</file>

<file path=ppt/slides/_rels/slide7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39.jpeg"/></Relationships>
</file>

<file path=ppt/slides/_rels/slide7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41.jpeg"/><Relationship Id="rId4" Type="http://schemas.openxmlformats.org/officeDocument/2006/relationships/image" Target="../media/image40.jpeg"/></Relationships>
</file>

<file path=ppt/slides/_rels/slide7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42.jpeg"/></Relationships>
</file>

<file path=ppt/slides/_rels/slide7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43.jpeg"/></Relationships>
</file>

<file path=ppt/slides/_rels/slide7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44.png"/></Relationships>
</file>

<file path=ppt/slides/_rels/slide7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45.jpeg"/></Relationships>
</file>

<file path=ppt/slides/_rels/slide7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45.jpeg"/></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8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46.jpeg"/></Relationships>
</file>

<file path=ppt/slides/_rels/slide8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47.jpeg"/></Relationships>
</file>

<file path=ppt/slides/_rels/slide8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48.jpeg"/></Relationships>
</file>

<file path=ppt/slides/_rels/slide8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9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49.jpeg"/></Relationships>
</file>

<file path=ppt/slides/_rels/slide9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50.jpeg"/></Relationships>
</file>

<file path=ppt/slides/_rels/slide9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51.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title"/>
          </p:nvPr>
        </p:nvSpPr>
        <p:spPr>
          <a:xfrm>
            <a:off x="457200" y="44624"/>
            <a:ext cx="8229600" cy="360040"/>
          </a:xfrm>
        </p:spPr>
        <p:txBody>
          <a:bodyPr>
            <a:noAutofit/>
          </a:bodyPr>
          <a:lstStyle/>
          <a:p>
            <a:r>
              <a:rPr lang="pt-BR" sz="2400" b="1" dirty="0" smtClean="0">
                <a:solidFill>
                  <a:srgbClr val="FF0000"/>
                </a:solidFill>
                <a:latin typeface="Times New Roman" panose="02020603050405020304" pitchFamily="18" charset="0"/>
                <a:cs typeface="Times New Roman" panose="02020603050405020304" pitchFamily="18" charset="0"/>
              </a:rPr>
              <a:t>Circuito Fechado (Ricardo Ramos)</a:t>
            </a:r>
            <a:endParaRPr lang="pt-BR" sz="2400" b="1" dirty="0">
              <a:solidFill>
                <a:srgbClr val="FF0000"/>
              </a:solidFill>
              <a:latin typeface="Times New Roman" panose="02020603050405020304" pitchFamily="18" charset="0"/>
              <a:cs typeface="Times New Roman" panose="02020603050405020304" pitchFamily="18" charset="0"/>
            </a:endParaRPr>
          </a:p>
        </p:txBody>
      </p:sp>
      <p:sp>
        <p:nvSpPr>
          <p:cNvPr id="5" name="Espaço Reservado para Conteúdo 4"/>
          <p:cNvSpPr>
            <a:spLocks noGrp="1"/>
          </p:cNvSpPr>
          <p:nvPr>
            <p:ph idx="1"/>
          </p:nvPr>
        </p:nvSpPr>
        <p:spPr>
          <a:xfrm>
            <a:off x="0" y="476672"/>
            <a:ext cx="9144000" cy="5832648"/>
          </a:xfrm>
        </p:spPr>
        <p:txBody>
          <a:bodyPr>
            <a:normAutofit fontScale="47500" lnSpcReduction="20000"/>
          </a:bodyPr>
          <a:lstStyle/>
          <a:p>
            <a:pPr marL="0" indent="0" algn="just">
              <a:lnSpc>
                <a:spcPct val="120000"/>
              </a:lnSpc>
              <a:spcBef>
                <a:spcPts val="600"/>
              </a:spcBef>
              <a:spcAft>
                <a:spcPts val="600"/>
              </a:spcAft>
              <a:buNone/>
            </a:pPr>
            <a:r>
              <a:rPr lang="pt-BR" sz="3800" dirty="0" smtClean="0">
                <a:latin typeface="Times New Roman" panose="02020603050405020304" pitchFamily="18" charset="0"/>
                <a:cs typeface="Times New Roman" panose="02020603050405020304" pitchFamily="18" charset="0"/>
              </a:rPr>
              <a:t>Chinelos</a:t>
            </a:r>
            <a:r>
              <a:rPr lang="pt-BR" sz="3800" dirty="0">
                <a:latin typeface="Times New Roman" panose="02020603050405020304" pitchFamily="18" charset="0"/>
                <a:cs typeface="Times New Roman" panose="02020603050405020304" pitchFamily="18" charset="0"/>
              </a:rPr>
              <a:t>, vaso, descarga. Pia, sabonete. Água. Escova, creme dental, água, espuma, creme de barbear, pincel, espuma, gilete, água, cortina, sabonete, água fria, água quente, toalha. Creme para cabelo, pente. Cueca, camisa, abotoaduras, calça, meias, sapatos, gravata, paletó. Carteira, níqueis, documentos, caneta, chaves, lenço. Relógio, maço de cigarros, caixa de fósforos, jornal. Mesa, cadeiras, xícara e pires, prato, bule, talheres, guardanapos. Quadros. Pasta, carro. Cigarro, fósforo. Mesa e poltrona, cadeira, cinzeiro, papéis, telefone, agenda, copo com lápis, canetas, blocos de notas, espátula, pastas, caixas de entrada, de saída, vaso com plantas, quadros, papéis, cigarro, fósforo. Bandeja, xícara pequena. Cigarro e fósforo. Papéis, telefone, relatórios, cartas, notas, vales, cheques, memorandos, bilhetes, telefone, papéis. Relógio. Mesa, cavalete, cinzeiros, cadeiras, esboços de anúncios, fotos, cigarro, fósforo, bloco de papel, caneta, projetos de filmes, xícara, cartaz, lápis, cigarro, fósforo, quadro-negro, giz, papel. Mictório, pia. Água. Táxi, mesa, toalha, cadeiras, copos, pratos, talheres, garrafa, guardanapo, xícara. Maço de cigarros, caixa de fósforos. Escova de dentes, pasta, água. Mesa e poltrona, papéis, telefone, revista, copo de papel, cigarro, fósforo, telefone interno, externo, papéis, prova de anúncio, caneta e papel, relógio, papel, pasta, cigarro, fósforo, papel e caneta, telefone, caneta e papel, telefone, papéis, folheto, xícara, jornal, cigarro, fósforo, papel e caneta. Carro. Maço de cigarros, caixa de fósforos. Paletó, gravata. Poltrona, copo, revista. Quadros. Mesa, cadeiras, pratos, talheres, copos, guardanapos. Xícaras. Cigarro e fósforo. Poltrona, livro. Cigarro e fósforo. Televisor, poltrona. Cigarro e fósforo. Abotoaduras, camisa, sapatos, meias, calça, cueca, pijama, espuma, água. Chinelos. Coberta, cama, travesseiro. </a:t>
            </a:r>
            <a:r>
              <a:rPr lang="pt-BR" sz="2400" dirty="0" smtClean="0">
                <a:latin typeface="Times New Roman" panose="02020603050405020304" pitchFamily="18" charset="0"/>
                <a:cs typeface="Times New Roman" panose="02020603050405020304" pitchFamily="18" charset="0"/>
              </a:rPr>
              <a:t>	</a:t>
            </a:r>
          </a:p>
          <a:p>
            <a:pPr marL="0" indent="0" algn="just">
              <a:buNone/>
            </a:pPr>
            <a:endParaRPr lang="pt-BR" sz="2400" dirty="0">
              <a:latin typeface="Times New Roman" panose="02020603050405020304" pitchFamily="18" charset="0"/>
              <a:cs typeface="Times New Roman" panose="02020603050405020304" pitchFamily="18" charset="0"/>
            </a:endParaRPr>
          </a:p>
          <a:p>
            <a:pPr marL="0" indent="0" algn="just">
              <a:buNone/>
            </a:pPr>
            <a:endParaRPr lang="pt-BR" sz="2000" dirty="0" smtClean="0">
              <a:latin typeface="Times New Roman" panose="02020603050405020304" pitchFamily="18" charset="0"/>
              <a:cs typeface="Times New Roman" panose="02020603050405020304" pitchFamily="18" charset="0"/>
            </a:endParaRPr>
          </a:p>
        </p:txBody>
      </p:sp>
      <p:pic>
        <p:nvPicPr>
          <p:cNvPr id="1026" name="Picture 2" descr="Logo_Etec colorido"/>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67544" y="6124358"/>
            <a:ext cx="1123950" cy="714375"/>
          </a:xfrm>
          <a:prstGeom prst="rect">
            <a:avLst/>
          </a:prstGeom>
          <a:noFill/>
          <a:extLst>
            <a:ext uri="{909E8E84-426E-40DD-AFC4-6F175D3DCCD1}">
              <a14:hiddenFill xmlns:a14="http://schemas.microsoft.com/office/drawing/2010/main">
                <a:solidFill>
                  <a:srgbClr val="FFFFFF"/>
                </a:solidFill>
              </a14:hiddenFill>
            </a:ext>
          </a:extLst>
        </p:spPr>
      </p:pic>
      <p:pic>
        <p:nvPicPr>
          <p:cNvPr id="1025" name="Picture 1" descr="logo-novo-cps-co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04048" y="6200775"/>
            <a:ext cx="3600450" cy="657225"/>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pt-BR"/>
          </a:p>
        </p:txBody>
      </p:sp>
      <p:sp>
        <p:nvSpPr>
          <p:cNvPr id="7" name="Rectangle 4"/>
          <p:cNvSpPr>
            <a:spLocks noChangeArrowheads="1"/>
          </p:cNvSpPr>
          <p:nvPr/>
        </p:nvSpPr>
        <p:spPr bwMode="auto">
          <a:xfrm>
            <a:off x="0" y="71437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pt-BR" altLang="pt-BR" sz="6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endParaRPr kumimoji="0" lang="pt-BR" altLang="pt-BR"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8" name="Rectangle 5"/>
          <p:cNvSpPr>
            <a:spLocks noChangeArrowheads="1"/>
          </p:cNvSpPr>
          <p:nvPr/>
        </p:nvSpPr>
        <p:spPr bwMode="auto">
          <a:xfrm>
            <a:off x="0" y="13716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pt-BR" altLang="pt-BR" sz="6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
            </a:r>
            <a:br>
              <a:rPr kumimoji="0" lang="pt-BR" altLang="pt-BR" sz="600" b="0" i="0" u="none" strike="noStrike" cap="none" normalizeH="0" baseline="0" smtClean="0">
                <a:ln>
                  <a:noFill/>
                </a:ln>
                <a:solidFill>
                  <a:schemeClr val="tx1"/>
                </a:solidFill>
                <a:effectLst/>
                <a:latin typeface="Arial" pitchFamily="34" charset="0"/>
                <a:ea typeface="Times New Roman" pitchFamily="18" charset="0"/>
                <a:cs typeface="Arial" pitchFamily="34" charset="0"/>
              </a:rPr>
            </a:br>
            <a:r>
              <a:rPr kumimoji="0" lang="pt-BR" altLang="pt-BR" sz="6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
            </a:r>
            <a:br>
              <a:rPr kumimoji="0" lang="pt-BR" altLang="pt-BR" sz="600" b="0" i="0" u="none" strike="noStrike" cap="none" normalizeH="0" baseline="0" smtClean="0">
                <a:ln>
                  <a:noFill/>
                </a:ln>
                <a:solidFill>
                  <a:schemeClr val="tx1"/>
                </a:solidFill>
                <a:effectLst/>
                <a:latin typeface="Arial" pitchFamily="34" charset="0"/>
                <a:ea typeface="Times New Roman" pitchFamily="18" charset="0"/>
                <a:cs typeface="Arial" pitchFamily="34" charset="0"/>
              </a:rPr>
            </a:br>
            <a:endParaRPr kumimoji="0" lang="pt-BR" altLang="pt-BR" sz="1800" b="0" i="0" u="none" strike="noStrike" cap="none" normalizeH="0" baseline="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150971141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title"/>
          </p:nvPr>
        </p:nvSpPr>
        <p:spPr>
          <a:xfrm>
            <a:off x="457200" y="274638"/>
            <a:ext cx="8229600" cy="778098"/>
          </a:xfrm>
        </p:spPr>
        <p:txBody>
          <a:bodyPr>
            <a:noAutofit/>
          </a:bodyPr>
          <a:lstStyle/>
          <a:p>
            <a:r>
              <a:rPr lang="pt-BR" sz="2900" b="1" dirty="0" smtClean="0">
                <a:solidFill>
                  <a:srgbClr val="FF0000"/>
                </a:solidFill>
                <a:latin typeface="Times New Roman" panose="02020603050405020304" pitchFamily="18" charset="0"/>
                <a:cs typeface="Times New Roman" panose="02020603050405020304" pitchFamily="18" charset="0"/>
              </a:rPr>
              <a:t>SUBSTANTIVO</a:t>
            </a:r>
            <a:endParaRPr lang="pt-BR" sz="2900" b="1" dirty="0">
              <a:solidFill>
                <a:srgbClr val="FF0000"/>
              </a:solidFill>
              <a:latin typeface="Times New Roman" panose="02020603050405020304" pitchFamily="18" charset="0"/>
              <a:cs typeface="Times New Roman" panose="02020603050405020304" pitchFamily="18" charset="0"/>
            </a:endParaRPr>
          </a:p>
        </p:txBody>
      </p:sp>
      <p:sp>
        <p:nvSpPr>
          <p:cNvPr id="5" name="Espaço Reservado para Conteúdo 4"/>
          <p:cNvSpPr>
            <a:spLocks noGrp="1"/>
          </p:cNvSpPr>
          <p:nvPr>
            <p:ph idx="1"/>
          </p:nvPr>
        </p:nvSpPr>
        <p:spPr>
          <a:xfrm>
            <a:off x="457200" y="908720"/>
            <a:ext cx="8579296" cy="5292055"/>
          </a:xfrm>
        </p:spPr>
        <p:txBody>
          <a:bodyPr>
            <a:normAutofit/>
          </a:bodyPr>
          <a:lstStyle/>
          <a:p>
            <a:pPr marL="0" indent="0" algn="just">
              <a:buNone/>
            </a:pPr>
            <a:r>
              <a:rPr lang="pt-BR" sz="2000" dirty="0" smtClean="0">
                <a:latin typeface="Times New Roman" panose="02020603050405020304" pitchFamily="18" charset="0"/>
                <a:cs typeface="Times New Roman" panose="02020603050405020304" pitchFamily="18" charset="0"/>
              </a:rPr>
              <a:t>• </a:t>
            </a:r>
            <a:r>
              <a:rPr lang="pt-BR" sz="2400" b="1" dirty="0" smtClean="0">
                <a:latin typeface="Times New Roman" panose="02020603050405020304" pitchFamily="18" charset="0"/>
                <a:cs typeface="Times New Roman" panose="02020603050405020304" pitchFamily="18" charset="0"/>
              </a:rPr>
              <a:t>Classificação</a:t>
            </a:r>
            <a:r>
              <a:rPr lang="pt-BR" sz="2400" dirty="0" smtClean="0">
                <a:latin typeface="Times New Roman" panose="02020603050405020304" pitchFamily="18" charset="0"/>
                <a:cs typeface="Times New Roman" panose="02020603050405020304" pitchFamily="18" charset="0"/>
              </a:rPr>
              <a:t>:</a:t>
            </a:r>
          </a:p>
          <a:p>
            <a:pPr marL="0" indent="0" algn="just">
              <a:buNone/>
            </a:pPr>
            <a:endParaRPr lang="pt-BR" sz="2400" dirty="0">
              <a:latin typeface="Times New Roman" panose="02020603050405020304" pitchFamily="18" charset="0"/>
              <a:cs typeface="Times New Roman" panose="02020603050405020304" pitchFamily="18" charset="0"/>
            </a:endParaRPr>
          </a:p>
          <a:p>
            <a:pPr marL="0" indent="0" algn="just">
              <a:buNone/>
            </a:pPr>
            <a:r>
              <a:rPr lang="pt-BR" sz="2400" dirty="0" smtClean="0">
                <a:latin typeface="Times New Roman" panose="02020603050405020304" pitchFamily="18" charset="0"/>
                <a:cs typeface="Times New Roman" panose="02020603050405020304" pitchFamily="18" charset="0"/>
              </a:rPr>
              <a:t>• </a:t>
            </a:r>
            <a:r>
              <a:rPr lang="pt-BR" sz="2400" b="1" dirty="0" smtClean="0">
                <a:latin typeface="Times New Roman" panose="02020603050405020304" pitchFamily="18" charset="0"/>
                <a:cs typeface="Times New Roman" panose="02020603050405020304" pitchFamily="18" charset="0"/>
              </a:rPr>
              <a:t>Primitivo</a:t>
            </a:r>
            <a:r>
              <a:rPr lang="pt-BR" sz="2400" dirty="0" smtClean="0">
                <a:latin typeface="Times New Roman" panose="02020603050405020304" pitchFamily="18" charset="0"/>
                <a:cs typeface="Times New Roman" panose="02020603050405020304" pitchFamily="18" charset="0"/>
              </a:rPr>
              <a:t>: </a:t>
            </a:r>
            <a:r>
              <a:rPr lang="pt-BR" sz="2400" b="1" dirty="0" smtClean="0">
                <a:latin typeface="Times New Roman" panose="02020603050405020304" pitchFamily="18" charset="0"/>
                <a:cs typeface="Times New Roman" panose="02020603050405020304" pitchFamily="18" charset="0"/>
              </a:rPr>
              <a:t>não é derivado </a:t>
            </a:r>
            <a:r>
              <a:rPr lang="pt-BR" sz="2400" dirty="0" smtClean="0">
                <a:latin typeface="Times New Roman" panose="02020603050405020304" pitchFamily="18" charset="0"/>
                <a:cs typeface="Times New Roman" panose="02020603050405020304" pitchFamily="18" charset="0"/>
              </a:rPr>
              <a:t>de nenhuma outra palavra. </a:t>
            </a:r>
          </a:p>
          <a:p>
            <a:pPr marL="0" indent="0" algn="just">
              <a:buNone/>
            </a:pPr>
            <a:r>
              <a:rPr lang="pt-BR" sz="2400" dirty="0" smtClean="0">
                <a:latin typeface="Times New Roman" panose="02020603050405020304" pitchFamily="18" charset="0"/>
                <a:cs typeface="Times New Roman" panose="02020603050405020304" pitchFamily="18" charset="0"/>
              </a:rPr>
              <a:t>Ex.: Pedra, Brasil, medo, cabeça.</a:t>
            </a:r>
          </a:p>
          <a:p>
            <a:pPr marL="0" indent="0" algn="just">
              <a:buNone/>
            </a:pPr>
            <a:r>
              <a:rPr lang="pt-BR" sz="2400" dirty="0">
                <a:latin typeface="Times New Roman" panose="02020603050405020304" pitchFamily="18" charset="0"/>
                <a:cs typeface="Times New Roman" panose="02020603050405020304" pitchFamily="18" charset="0"/>
              </a:rPr>
              <a:t>	</a:t>
            </a:r>
            <a:endParaRPr lang="pt-BR" sz="2400" dirty="0" smtClean="0">
              <a:latin typeface="Times New Roman" panose="02020603050405020304" pitchFamily="18" charset="0"/>
              <a:cs typeface="Times New Roman" panose="02020603050405020304" pitchFamily="18" charset="0"/>
            </a:endParaRPr>
          </a:p>
          <a:p>
            <a:pPr marL="0" indent="0" algn="just">
              <a:buNone/>
            </a:pPr>
            <a:r>
              <a:rPr lang="pt-BR" sz="2400" dirty="0" smtClean="0">
                <a:latin typeface="Times New Roman" panose="02020603050405020304" pitchFamily="18" charset="0"/>
                <a:cs typeface="Times New Roman" panose="02020603050405020304" pitchFamily="18" charset="0"/>
              </a:rPr>
              <a:t>• </a:t>
            </a:r>
            <a:r>
              <a:rPr lang="pt-BR" sz="2400" b="1" dirty="0" smtClean="0">
                <a:latin typeface="Times New Roman" panose="02020603050405020304" pitchFamily="18" charset="0"/>
                <a:cs typeface="Times New Roman" panose="02020603050405020304" pitchFamily="18" charset="0"/>
              </a:rPr>
              <a:t>Derivado</a:t>
            </a:r>
            <a:r>
              <a:rPr lang="pt-BR" sz="2400" dirty="0" smtClean="0">
                <a:latin typeface="Times New Roman" panose="02020603050405020304" pitchFamily="18" charset="0"/>
                <a:cs typeface="Times New Roman" panose="02020603050405020304" pitchFamily="18" charset="0"/>
              </a:rPr>
              <a:t>: é </a:t>
            </a:r>
            <a:r>
              <a:rPr lang="pt-BR" sz="2400" b="1" dirty="0" smtClean="0">
                <a:latin typeface="Times New Roman" panose="02020603050405020304" pitchFamily="18" charset="0"/>
                <a:cs typeface="Times New Roman" panose="02020603050405020304" pitchFamily="18" charset="0"/>
              </a:rPr>
              <a:t>formado a partir de outra palavra</a:t>
            </a:r>
            <a:r>
              <a:rPr lang="pt-BR" sz="2400" dirty="0" smtClean="0">
                <a:latin typeface="Times New Roman" panose="02020603050405020304" pitchFamily="18" charset="0"/>
                <a:cs typeface="Times New Roman" panose="02020603050405020304" pitchFamily="18" charset="0"/>
              </a:rPr>
              <a:t>.</a:t>
            </a:r>
          </a:p>
          <a:p>
            <a:pPr marL="0" indent="0" algn="just">
              <a:buNone/>
            </a:pPr>
            <a:r>
              <a:rPr lang="pt-BR" sz="2400" dirty="0" smtClean="0">
                <a:latin typeface="Times New Roman" panose="02020603050405020304" pitchFamily="18" charset="0"/>
                <a:cs typeface="Times New Roman" panose="02020603050405020304" pitchFamily="18" charset="0"/>
              </a:rPr>
              <a:t>Ex.: Pedreira, apedrejar, brasileiro, brasilidade, medroso, amedrontar, cabeçada, cabeçudo.</a:t>
            </a:r>
            <a:endParaRPr lang="pt-BR" sz="2400" dirty="0">
              <a:latin typeface="Times New Roman" panose="02020603050405020304" pitchFamily="18" charset="0"/>
              <a:cs typeface="Times New Roman" panose="02020603050405020304" pitchFamily="18" charset="0"/>
            </a:endParaRPr>
          </a:p>
          <a:p>
            <a:pPr marL="0" indent="0" algn="just">
              <a:buNone/>
            </a:pPr>
            <a:r>
              <a:rPr lang="pt-BR" sz="2400" dirty="0" smtClean="0">
                <a:latin typeface="Times New Roman" panose="02020603050405020304" pitchFamily="18" charset="0"/>
                <a:cs typeface="Times New Roman" panose="02020603050405020304" pitchFamily="18" charset="0"/>
              </a:rPr>
              <a:t> </a:t>
            </a:r>
            <a:endParaRPr lang="pt-BR" sz="2400" dirty="0">
              <a:latin typeface="Times New Roman" panose="02020603050405020304" pitchFamily="18" charset="0"/>
              <a:cs typeface="Times New Roman" panose="02020603050405020304" pitchFamily="18" charset="0"/>
            </a:endParaRPr>
          </a:p>
          <a:p>
            <a:pPr marL="0" indent="0" algn="just">
              <a:buNone/>
            </a:pPr>
            <a:endParaRPr lang="pt-BR" sz="2000" dirty="0" smtClean="0">
              <a:latin typeface="Times New Roman" panose="02020603050405020304" pitchFamily="18" charset="0"/>
              <a:cs typeface="Times New Roman" panose="02020603050405020304" pitchFamily="18" charset="0"/>
            </a:endParaRPr>
          </a:p>
        </p:txBody>
      </p:sp>
      <p:pic>
        <p:nvPicPr>
          <p:cNvPr id="1026" name="Picture 2" descr="Logo_Etec colorido"/>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67544" y="6124358"/>
            <a:ext cx="1123950" cy="714375"/>
          </a:xfrm>
          <a:prstGeom prst="rect">
            <a:avLst/>
          </a:prstGeom>
          <a:noFill/>
          <a:extLst>
            <a:ext uri="{909E8E84-426E-40DD-AFC4-6F175D3DCCD1}">
              <a14:hiddenFill xmlns:a14="http://schemas.microsoft.com/office/drawing/2010/main">
                <a:solidFill>
                  <a:srgbClr val="FFFFFF"/>
                </a:solidFill>
              </a14:hiddenFill>
            </a:ext>
          </a:extLst>
        </p:spPr>
      </p:pic>
      <p:pic>
        <p:nvPicPr>
          <p:cNvPr id="1025" name="Picture 1" descr="logo-novo-cps-co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04048" y="6200775"/>
            <a:ext cx="3600450" cy="657225"/>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pt-BR"/>
          </a:p>
        </p:txBody>
      </p:sp>
      <p:sp>
        <p:nvSpPr>
          <p:cNvPr id="7" name="Rectangle 4"/>
          <p:cNvSpPr>
            <a:spLocks noChangeArrowheads="1"/>
          </p:cNvSpPr>
          <p:nvPr/>
        </p:nvSpPr>
        <p:spPr bwMode="auto">
          <a:xfrm>
            <a:off x="0" y="71437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pt-BR" altLang="pt-BR" sz="6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               </a:t>
            </a:r>
            <a:endParaRPr kumimoji="0" lang="pt-BR" altLang="pt-BR" sz="1800" b="0" i="0" u="none" strike="noStrike" cap="none" normalizeH="0" baseline="0" smtClean="0">
              <a:ln>
                <a:noFill/>
              </a:ln>
              <a:solidFill>
                <a:schemeClr val="tx1"/>
              </a:solidFill>
              <a:effectLst/>
              <a:latin typeface="Arial" pitchFamily="34" charset="0"/>
              <a:cs typeface="Arial" pitchFamily="34" charset="0"/>
            </a:endParaRPr>
          </a:p>
        </p:txBody>
      </p:sp>
      <p:sp>
        <p:nvSpPr>
          <p:cNvPr id="8" name="Rectangle 5"/>
          <p:cNvSpPr>
            <a:spLocks noChangeArrowheads="1"/>
          </p:cNvSpPr>
          <p:nvPr/>
        </p:nvSpPr>
        <p:spPr bwMode="auto">
          <a:xfrm>
            <a:off x="0" y="13716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pt-BR" altLang="pt-BR" sz="6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
            </a:r>
            <a:br>
              <a:rPr kumimoji="0" lang="pt-BR" altLang="pt-BR" sz="600" b="0" i="0" u="none" strike="noStrike" cap="none" normalizeH="0" baseline="0" smtClean="0">
                <a:ln>
                  <a:noFill/>
                </a:ln>
                <a:solidFill>
                  <a:schemeClr val="tx1"/>
                </a:solidFill>
                <a:effectLst/>
                <a:latin typeface="Arial" pitchFamily="34" charset="0"/>
                <a:ea typeface="Times New Roman" pitchFamily="18" charset="0"/>
                <a:cs typeface="Arial" pitchFamily="34" charset="0"/>
              </a:rPr>
            </a:br>
            <a:r>
              <a:rPr kumimoji="0" lang="pt-BR" altLang="pt-BR" sz="6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
            </a:r>
            <a:br>
              <a:rPr kumimoji="0" lang="pt-BR" altLang="pt-BR" sz="600" b="0" i="0" u="none" strike="noStrike" cap="none" normalizeH="0" baseline="0" smtClean="0">
                <a:ln>
                  <a:noFill/>
                </a:ln>
                <a:solidFill>
                  <a:schemeClr val="tx1"/>
                </a:solidFill>
                <a:effectLst/>
                <a:latin typeface="Arial" pitchFamily="34" charset="0"/>
                <a:ea typeface="Times New Roman" pitchFamily="18" charset="0"/>
                <a:cs typeface="Arial" pitchFamily="34" charset="0"/>
              </a:rPr>
            </a:br>
            <a:endParaRPr kumimoji="0" lang="pt-BR" altLang="pt-BR" sz="1800" b="0" i="0" u="none" strike="noStrike" cap="none" normalizeH="0" baseline="0" smtClean="0">
              <a:ln>
                <a:noFill/>
              </a:ln>
              <a:solidFill>
                <a:schemeClr val="tx1"/>
              </a:solidFill>
              <a:effectLst/>
              <a:latin typeface="Arial" pitchFamily="34" charset="0"/>
              <a:cs typeface="Arial" pitchFamily="34" charset="0"/>
            </a:endParaRPr>
          </a:p>
        </p:txBody>
      </p:sp>
      <p:pic>
        <p:nvPicPr>
          <p:cNvPr id="7170" name="Picture 2" descr="C:\Users\Usuário\JEC\Pictures\Educandário\Imagens para aulas\substantivo7.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707904" y="4439143"/>
            <a:ext cx="1925960" cy="168521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63835527"/>
      </p:ext>
    </p:extLst>
  </p:cSld>
  <p:clrMapOvr>
    <a:masterClrMapping/>
  </p:clrMapOvr>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title"/>
          </p:nvPr>
        </p:nvSpPr>
        <p:spPr>
          <a:xfrm>
            <a:off x="457200" y="274638"/>
            <a:ext cx="8229600" cy="778098"/>
          </a:xfrm>
        </p:spPr>
        <p:txBody>
          <a:bodyPr>
            <a:noAutofit/>
          </a:bodyPr>
          <a:lstStyle/>
          <a:p>
            <a:r>
              <a:rPr lang="pt-BR" sz="2900" b="1" dirty="0" smtClean="0">
                <a:solidFill>
                  <a:srgbClr val="FF0000"/>
                </a:solidFill>
                <a:latin typeface="Times New Roman" panose="02020603050405020304" pitchFamily="18" charset="0"/>
                <a:cs typeface="Times New Roman" panose="02020603050405020304" pitchFamily="18" charset="0"/>
              </a:rPr>
              <a:t>SUBSTANTIVO – FLEXÃO DE GRAU</a:t>
            </a:r>
            <a:endParaRPr lang="pt-BR" sz="2900" b="1" dirty="0">
              <a:solidFill>
                <a:srgbClr val="FF0000"/>
              </a:solidFill>
              <a:latin typeface="Times New Roman" panose="02020603050405020304" pitchFamily="18" charset="0"/>
              <a:cs typeface="Times New Roman" panose="02020603050405020304" pitchFamily="18" charset="0"/>
            </a:endParaRPr>
          </a:p>
        </p:txBody>
      </p:sp>
      <p:sp>
        <p:nvSpPr>
          <p:cNvPr id="5" name="Espaço Reservado para Conteúdo 4"/>
          <p:cNvSpPr>
            <a:spLocks noGrp="1"/>
          </p:cNvSpPr>
          <p:nvPr>
            <p:ph idx="1"/>
          </p:nvPr>
        </p:nvSpPr>
        <p:spPr>
          <a:xfrm>
            <a:off x="457200" y="980728"/>
            <a:ext cx="8579296" cy="5220047"/>
          </a:xfrm>
        </p:spPr>
        <p:txBody>
          <a:bodyPr>
            <a:normAutofit fontScale="92500" lnSpcReduction="20000"/>
          </a:bodyPr>
          <a:lstStyle/>
          <a:p>
            <a:r>
              <a:rPr lang="pt-BR" sz="2600" b="1" dirty="0">
                <a:latin typeface="Times New Roman" panose="02020603050405020304" pitchFamily="18" charset="0"/>
                <a:cs typeface="Times New Roman" panose="02020603050405020304" pitchFamily="18" charset="0"/>
              </a:rPr>
              <a:t>Grau </a:t>
            </a:r>
            <a:r>
              <a:rPr lang="pt-BR" sz="2600" b="1" dirty="0" smtClean="0">
                <a:latin typeface="Times New Roman" panose="02020603050405020304" pitchFamily="18" charset="0"/>
                <a:cs typeface="Times New Roman" panose="02020603050405020304" pitchFamily="18" charset="0"/>
              </a:rPr>
              <a:t>Diminutivo:</a:t>
            </a:r>
          </a:p>
          <a:p>
            <a:pPr marL="0" indent="0">
              <a:buNone/>
            </a:pPr>
            <a:endParaRPr lang="pt-BR" sz="2600" dirty="0">
              <a:latin typeface="Times New Roman" panose="02020603050405020304" pitchFamily="18" charset="0"/>
              <a:cs typeface="Times New Roman" panose="02020603050405020304" pitchFamily="18" charset="0"/>
            </a:endParaRPr>
          </a:p>
          <a:p>
            <a:pPr algn="just"/>
            <a:r>
              <a:rPr lang="pt-BR" sz="2600" b="1" dirty="0">
                <a:latin typeface="Times New Roman" panose="02020603050405020304" pitchFamily="18" charset="0"/>
                <a:cs typeface="Times New Roman" panose="02020603050405020304" pitchFamily="18" charset="0"/>
              </a:rPr>
              <a:t>Analítico</a:t>
            </a:r>
            <a:r>
              <a:rPr lang="pt-BR" sz="2600" dirty="0">
                <a:latin typeface="Times New Roman" panose="02020603050405020304" pitchFamily="18" charset="0"/>
                <a:cs typeface="Times New Roman" panose="02020603050405020304" pitchFamily="18" charset="0"/>
              </a:rPr>
              <a:t> = o substantivo é acompanhado de um adjetivo que indica </a:t>
            </a:r>
            <a:r>
              <a:rPr lang="pt-BR" sz="2600" dirty="0" smtClean="0">
                <a:latin typeface="Times New Roman" panose="02020603050405020304" pitchFamily="18" charset="0"/>
                <a:cs typeface="Times New Roman" panose="02020603050405020304" pitchFamily="18" charset="0"/>
              </a:rPr>
              <a:t>diminuição.</a:t>
            </a:r>
            <a:endParaRPr lang="pt-BR" sz="2600" dirty="0">
              <a:latin typeface="Times New Roman" panose="02020603050405020304" pitchFamily="18" charset="0"/>
              <a:cs typeface="Times New Roman" panose="02020603050405020304" pitchFamily="18" charset="0"/>
            </a:endParaRPr>
          </a:p>
          <a:p>
            <a:r>
              <a:rPr lang="pt-BR" sz="2600" dirty="0" smtClean="0">
                <a:latin typeface="Times New Roman" panose="02020603050405020304" pitchFamily="18" charset="0"/>
                <a:cs typeface="Times New Roman" panose="02020603050405020304" pitchFamily="18" charset="0"/>
              </a:rPr>
              <a:t>Ex.: sala minúscula, espaço ínfimo, jardim diminuto.</a:t>
            </a:r>
            <a:endParaRPr lang="pt-BR" sz="2600" dirty="0">
              <a:latin typeface="Times New Roman" panose="02020603050405020304" pitchFamily="18" charset="0"/>
              <a:cs typeface="Times New Roman" panose="02020603050405020304" pitchFamily="18" charset="0"/>
            </a:endParaRPr>
          </a:p>
          <a:p>
            <a:pPr marL="0" indent="0">
              <a:buNone/>
            </a:pPr>
            <a:endParaRPr lang="pt-BR" sz="2600" dirty="0">
              <a:latin typeface="Times New Roman" panose="02020603050405020304" pitchFamily="18" charset="0"/>
              <a:cs typeface="Times New Roman" panose="02020603050405020304" pitchFamily="18" charset="0"/>
            </a:endParaRPr>
          </a:p>
          <a:p>
            <a:pPr algn="just"/>
            <a:r>
              <a:rPr lang="pt-BR" sz="2600" b="1" dirty="0">
                <a:latin typeface="Times New Roman" panose="02020603050405020304" pitchFamily="18" charset="0"/>
                <a:cs typeface="Times New Roman" panose="02020603050405020304" pitchFamily="18" charset="0"/>
              </a:rPr>
              <a:t>Sintético</a:t>
            </a:r>
            <a:r>
              <a:rPr lang="pt-BR" sz="2600" dirty="0">
                <a:latin typeface="Times New Roman" panose="02020603050405020304" pitchFamily="18" charset="0"/>
                <a:cs typeface="Times New Roman" panose="02020603050405020304" pitchFamily="18" charset="0"/>
              </a:rPr>
              <a:t> = é acrescido ao substantivo um sufixo indicador de </a:t>
            </a:r>
            <a:r>
              <a:rPr lang="pt-BR" sz="2600" dirty="0" smtClean="0">
                <a:latin typeface="Times New Roman" panose="02020603050405020304" pitchFamily="18" charset="0"/>
                <a:cs typeface="Times New Roman" panose="02020603050405020304" pitchFamily="18" charset="0"/>
              </a:rPr>
              <a:t>diminuição.</a:t>
            </a:r>
            <a:endParaRPr lang="pt-BR" sz="2600" dirty="0">
              <a:latin typeface="Times New Roman" panose="02020603050405020304" pitchFamily="18" charset="0"/>
              <a:cs typeface="Times New Roman" panose="02020603050405020304" pitchFamily="18" charset="0"/>
            </a:endParaRPr>
          </a:p>
          <a:p>
            <a:r>
              <a:rPr lang="pt-BR" sz="2600" dirty="0">
                <a:latin typeface="Times New Roman" panose="02020603050405020304" pitchFamily="18" charset="0"/>
                <a:cs typeface="Times New Roman" panose="02020603050405020304" pitchFamily="18" charset="0"/>
              </a:rPr>
              <a:t>Por exemplo: </a:t>
            </a:r>
            <a:r>
              <a:rPr lang="pt-BR" sz="2600" dirty="0" smtClean="0">
                <a:latin typeface="Times New Roman" panose="02020603050405020304" pitchFamily="18" charset="0"/>
                <a:cs typeface="Times New Roman" panose="02020603050405020304" pitchFamily="18" charset="0"/>
              </a:rPr>
              <a:t>padr</a:t>
            </a:r>
            <a:r>
              <a:rPr lang="pt-BR" sz="2600" b="1" dirty="0" smtClean="0">
                <a:latin typeface="Times New Roman" panose="02020603050405020304" pitchFamily="18" charset="0"/>
                <a:cs typeface="Times New Roman" panose="02020603050405020304" pitchFamily="18" charset="0"/>
              </a:rPr>
              <a:t>eco</a:t>
            </a:r>
            <a:r>
              <a:rPr lang="pt-BR" sz="2600" dirty="0" smtClean="0">
                <a:latin typeface="Times New Roman" panose="02020603050405020304" pitchFamily="18" charset="0"/>
                <a:cs typeface="Times New Roman" panose="02020603050405020304" pitchFamily="18" charset="0"/>
              </a:rPr>
              <a:t>, rapa</a:t>
            </a:r>
            <a:r>
              <a:rPr lang="pt-BR" sz="2600" b="1" dirty="0" smtClean="0">
                <a:latin typeface="Times New Roman" panose="02020603050405020304" pitchFamily="18" charset="0"/>
                <a:cs typeface="Times New Roman" panose="02020603050405020304" pitchFamily="18" charset="0"/>
              </a:rPr>
              <a:t>zelho</a:t>
            </a:r>
            <a:r>
              <a:rPr lang="pt-BR" sz="2600" dirty="0" smtClean="0">
                <a:latin typeface="Times New Roman" panose="02020603050405020304" pitchFamily="18" charset="0"/>
                <a:cs typeface="Times New Roman" panose="02020603050405020304" pitchFamily="18" charset="0"/>
              </a:rPr>
              <a:t>, cabr</a:t>
            </a:r>
            <a:r>
              <a:rPr lang="pt-BR" sz="2600" b="1" dirty="0" smtClean="0">
                <a:latin typeface="Times New Roman" panose="02020603050405020304" pitchFamily="18" charset="0"/>
                <a:cs typeface="Times New Roman" panose="02020603050405020304" pitchFamily="18" charset="0"/>
              </a:rPr>
              <a:t>ita</a:t>
            </a:r>
            <a:r>
              <a:rPr lang="pt-BR" sz="2600" dirty="0" smtClean="0">
                <a:latin typeface="Times New Roman" panose="02020603050405020304" pitchFamily="18" charset="0"/>
                <a:cs typeface="Times New Roman" panose="02020603050405020304" pitchFamily="18" charset="0"/>
              </a:rPr>
              <a:t>, cub</a:t>
            </a:r>
            <a:r>
              <a:rPr lang="pt-BR" sz="2600" b="1" dirty="0" smtClean="0">
                <a:latin typeface="Times New Roman" panose="02020603050405020304" pitchFamily="18" charset="0"/>
                <a:cs typeface="Times New Roman" panose="02020603050405020304" pitchFamily="18" charset="0"/>
              </a:rPr>
              <a:t>ículo</a:t>
            </a:r>
            <a:r>
              <a:rPr lang="pt-BR" sz="2600" dirty="0" smtClean="0">
                <a:latin typeface="Times New Roman" panose="02020603050405020304" pitchFamily="18" charset="0"/>
                <a:cs typeface="Times New Roman" panose="02020603050405020304" pitchFamily="18" charset="0"/>
              </a:rPr>
              <a:t>.</a:t>
            </a:r>
            <a:endParaRPr lang="pt-BR" sz="2600" dirty="0">
              <a:latin typeface="Times New Roman" panose="02020603050405020304" pitchFamily="18" charset="0"/>
              <a:cs typeface="Times New Roman" panose="02020603050405020304" pitchFamily="18" charset="0"/>
            </a:endParaRPr>
          </a:p>
          <a:p>
            <a:pPr marL="0" indent="0" algn="just">
              <a:buNone/>
            </a:pPr>
            <a:endParaRPr lang="pt-BR" sz="2800" b="1" dirty="0">
              <a:latin typeface="Times New Roman" panose="02020603050405020304" pitchFamily="18" charset="0"/>
              <a:cs typeface="Times New Roman" panose="02020603050405020304" pitchFamily="18" charset="0"/>
            </a:endParaRPr>
          </a:p>
          <a:p>
            <a:endParaRPr lang="pt-BR" sz="2400" dirty="0" smtClean="0">
              <a:latin typeface="Times New Roman" panose="02020603050405020304" pitchFamily="18" charset="0"/>
              <a:cs typeface="Times New Roman" panose="02020603050405020304" pitchFamily="18" charset="0"/>
            </a:endParaRPr>
          </a:p>
          <a:p>
            <a:endParaRPr lang="pt-BR" sz="2400" dirty="0">
              <a:latin typeface="Times New Roman" panose="02020603050405020304" pitchFamily="18" charset="0"/>
              <a:cs typeface="Times New Roman" panose="02020603050405020304" pitchFamily="18" charset="0"/>
            </a:endParaRPr>
          </a:p>
          <a:p>
            <a:pPr marL="0" indent="0">
              <a:buNone/>
            </a:pPr>
            <a:endParaRPr lang="pt-BR" sz="2400" dirty="0"/>
          </a:p>
          <a:p>
            <a:pPr marL="0" indent="0" algn="just">
              <a:buNone/>
            </a:pPr>
            <a:r>
              <a:rPr lang="pt-BR" sz="2400" dirty="0" smtClean="0">
                <a:latin typeface="Times New Roman" panose="02020603050405020304" pitchFamily="18" charset="0"/>
                <a:cs typeface="Times New Roman" panose="02020603050405020304" pitchFamily="18" charset="0"/>
              </a:rPr>
              <a:t> </a:t>
            </a:r>
            <a:endParaRPr lang="pt-BR" sz="2400" dirty="0">
              <a:latin typeface="Times New Roman" panose="02020603050405020304" pitchFamily="18" charset="0"/>
              <a:cs typeface="Times New Roman" panose="02020603050405020304" pitchFamily="18" charset="0"/>
            </a:endParaRPr>
          </a:p>
          <a:p>
            <a:pPr marL="0" indent="0" algn="just">
              <a:buNone/>
            </a:pPr>
            <a:endParaRPr lang="pt-BR" sz="2000" dirty="0" smtClean="0">
              <a:latin typeface="Times New Roman" panose="02020603050405020304" pitchFamily="18" charset="0"/>
              <a:cs typeface="Times New Roman" panose="02020603050405020304" pitchFamily="18" charset="0"/>
            </a:endParaRPr>
          </a:p>
        </p:txBody>
      </p:sp>
      <p:pic>
        <p:nvPicPr>
          <p:cNvPr id="1026" name="Picture 2" descr="Logo_Etec colorido"/>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67544" y="6124358"/>
            <a:ext cx="1123950" cy="714375"/>
          </a:xfrm>
          <a:prstGeom prst="rect">
            <a:avLst/>
          </a:prstGeom>
          <a:noFill/>
          <a:extLst>
            <a:ext uri="{909E8E84-426E-40DD-AFC4-6F175D3DCCD1}">
              <a14:hiddenFill xmlns:a14="http://schemas.microsoft.com/office/drawing/2010/main">
                <a:solidFill>
                  <a:srgbClr val="FFFFFF"/>
                </a:solidFill>
              </a14:hiddenFill>
            </a:ext>
          </a:extLst>
        </p:spPr>
      </p:pic>
      <p:pic>
        <p:nvPicPr>
          <p:cNvPr id="1025" name="Picture 1" descr="logo-novo-cps-co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04048" y="6200775"/>
            <a:ext cx="3600450" cy="657225"/>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pt-BR"/>
          </a:p>
        </p:txBody>
      </p:sp>
      <p:sp>
        <p:nvSpPr>
          <p:cNvPr id="7" name="Rectangle 4"/>
          <p:cNvSpPr>
            <a:spLocks noChangeArrowheads="1"/>
          </p:cNvSpPr>
          <p:nvPr/>
        </p:nvSpPr>
        <p:spPr bwMode="auto">
          <a:xfrm>
            <a:off x="0" y="71437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pt-BR" altLang="pt-BR" sz="6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               </a:t>
            </a:r>
            <a:endParaRPr kumimoji="0" lang="pt-BR" altLang="pt-BR" sz="1800" b="0" i="0" u="none" strike="noStrike" cap="none" normalizeH="0" baseline="0" smtClean="0">
              <a:ln>
                <a:noFill/>
              </a:ln>
              <a:solidFill>
                <a:schemeClr val="tx1"/>
              </a:solidFill>
              <a:effectLst/>
              <a:latin typeface="Arial" pitchFamily="34" charset="0"/>
              <a:cs typeface="Arial" pitchFamily="34" charset="0"/>
            </a:endParaRPr>
          </a:p>
        </p:txBody>
      </p:sp>
      <p:sp>
        <p:nvSpPr>
          <p:cNvPr id="8" name="Rectangle 5"/>
          <p:cNvSpPr>
            <a:spLocks noChangeArrowheads="1"/>
          </p:cNvSpPr>
          <p:nvPr/>
        </p:nvSpPr>
        <p:spPr bwMode="auto">
          <a:xfrm>
            <a:off x="0" y="13716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pt-BR" altLang="pt-BR" sz="6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
            </a:r>
            <a:br>
              <a:rPr kumimoji="0" lang="pt-BR" altLang="pt-BR" sz="600" b="0" i="0" u="none" strike="noStrike" cap="none" normalizeH="0" baseline="0" smtClean="0">
                <a:ln>
                  <a:noFill/>
                </a:ln>
                <a:solidFill>
                  <a:schemeClr val="tx1"/>
                </a:solidFill>
                <a:effectLst/>
                <a:latin typeface="Arial" pitchFamily="34" charset="0"/>
                <a:ea typeface="Times New Roman" pitchFamily="18" charset="0"/>
                <a:cs typeface="Arial" pitchFamily="34" charset="0"/>
              </a:rPr>
            </a:br>
            <a:r>
              <a:rPr kumimoji="0" lang="pt-BR" altLang="pt-BR" sz="6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
            </a:r>
            <a:br>
              <a:rPr kumimoji="0" lang="pt-BR" altLang="pt-BR" sz="600" b="0" i="0" u="none" strike="noStrike" cap="none" normalizeH="0" baseline="0" smtClean="0">
                <a:ln>
                  <a:noFill/>
                </a:ln>
                <a:solidFill>
                  <a:schemeClr val="tx1"/>
                </a:solidFill>
                <a:effectLst/>
                <a:latin typeface="Arial" pitchFamily="34" charset="0"/>
                <a:ea typeface="Times New Roman" pitchFamily="18" charset="0"/>
                <a:cs typeface="Arial" pitchFamily="34" charset="0"/>
              </a:rPr>
            </a:br>
            <a:endParaRPr kumimoji="0" lang="pt-BR" altLang="pt-BR" sz="1800" b="0" i="0" u="none" strike="noStrike" cap="none" normalizeH="0" baseline="0" smtClean="0">
              <a:ln>
                <a:noFill/>
              </a:ln>
              <a:solidFill>
                <a:schemeClr val="tx1"/>
              </a:solidFill>
              <a:effectLst/>
              <a:latin typeface="Arial" pitchFamily="34" charset="0"/>
              <a:cs typeface="Arial" pitchFamily="34" charset="0"/>
            </a:endParaRPr>
          </a:p>
        </p:txBody>
      </p:sp>
      <p:pic>
        <p:nvPicPr>
          <p:cNvPr id="3074" name="Picture 2" descr="C:\Users\Usuário\JEC\Pictures\Educandário\Imagens para aulas\anão3.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96750" y="4293096"/>
            <a:ext cx="2762250" cy="16573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50973864"/>
      </p:ext>
    </p:extLst>
  </p:cSld>
  <p:clrMapOvr>
    <a:masterClrMapping/>
  </p:clrMapOvr>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title"/>
          </p:nvPr>
        </p:nvSpPr>
        <p:spPr>
          <a:xfrm>
            <a:off x="457200" y="274638"/>
            <a:ext cx="8229600" cy="778098"/>
          </a:xfrm>
        </p:spPr>
        <p:txBody>
          <a:bodyPr>
            <a:noAutofit/>
          </a:bodyPr>
          <a:lstStyle/>
          <a:p>
            <a:r>
              <a:rPr lang="pt-BR" sz="2900" b="1" dirty="0" smtClean="0">
                <a:solidFill>
                  <a:srgbClr val="FF0000"/>
                </a:solidFill>
                <a:latin typeface="Times New Roman" panose="02020603050405020304" pitchFamily="18" charset="0"/>
                <a:cs typeface="Times New Roman" panose="02020603050405020304" pitchFamily="18" charset="0"/>
              </a:rPr>
              <a:t>SUBSTANTIVO – FLEXÃO DE GRAU</a:t>
            </a:r>
            <a:endParaRPr lang="pt-BR" sz="2900" b="1" dirty="0">
              <a:solidFill>
                <a:srgbClr val="FF0000"/>
              </a:solidFill>
              <a:latin typeface="Times New Roman" panose="02020603050405020304" pitchFamily="18" charset="0"/>
              <a:cs typeface="Times New Roman" panose="02020603050405020304" pitchFamily="18" charset="0"/>
            </a:endParaRPr>
          </a:p>
        </p:txBody>
      </p:sp>
      <p:sp>
        <p:nvSpPr>
          <p:cNvPr id="5" name="Espaço Reservado para Conteúdo 4"/>
          <p:cNvSpPr>
            <a:spLocks noGrp="1"/>
          </p:cNvSpPr>
          <p:nvPr>
            <p:ph idx="1"/>
          </p:nvPr>
        </p:nvSpPr>
        <p:spPr>
          <a:xfrm>
            <a:off x="457200" y="980728"/>
            <a:ext cx="8579296" cy="5220047"/>
          </a:xfrm>
        </p:spPr>
        <p:txBody>
          <a:bodyPr>
            <a:normAutofit fontScale="25000" lnSpcReduction="20000"/>
          </a:bodyPr>
          <a:lstStyle/>
          <a:p>
            <a:r>
              <a:rPr lang="pt-BR" sz="8000" b="1" dirty="0">
                <a:latin typeface="Times New Roman" panose="02020603050405020304" pitchFamily="18" charset="0"/>
                <a:cs typeface="Times New Roman" panose="02020603050405020304" pitchFamily="18" charset="0"/>
              </a:rPr>
              <a:t>Grau </a:t>
            </a:r>
            <a:r>
              <a:rPr lang="pt-BR" sz="8000" b="1" dirty="0" smtClean="0">
                <a:latin typeface="Times New Roman" panose="02020603050405020304" pitchFamily="18" charset="0"/>
                <a:cs typeface="Times New Roman" panose="02020603050405020304" pitchFamily="18" charset="0"/>
              </a:rPr>
              <a:t>Diminutivo – Forma Sintética - Sufixos:</a:t>
            </a:r>
          </a:p>
          <a:p>
            <a:pPr marL="0" indent="0">
              <a:buNone/>
            </a:pPr>
            <a:endParaRPr lang="pt-BR" sz="8000" b="1" dirty="0" smtClean="0">
              <a:latin typeface="Times New Roman" panose="02020603050405020304" pitchFamily="18" charset="0"/>
              <a:cs typeface="Times New Roman" panose="02020603050405020304" pitchFamily="18" charset="0"/>
            </a:endParaRPr>
          </a:p>
          <a:p>
            <a:r>
              <a:rPr lang="pt-BR" sz="8000" b="1" dirty="0" smtClean="0">
                <a:latin typeface="Times New Roman" panose="02020603050405020304" pitchFamily="18" charset="0"/>
                <a:cs typeface="Times New Roman" panose="02020603050405020304" pitchFamily="18" charset="0"/>
              </a:rPr>
              <a:t>-acho(a): </a:t>
            </a:r>
            <a:r>
              <a:rPr lang="pt-BR" sz="8000" dirty="0" smtClean="0">
                <a:latin typeface="Times New Roman" panose="02020603050405020304" pitchFamily="18" charset="0"/>
                <a:cs typeface="Times New Roman" panose="02020603050405020304" pitchFamily="18" charset="0"/>
              </a:rPr>
              <a:t>riacho.</a:t>
            </a:r>
            <a:endParaRPr lang="pt-BR" sz="8000" dirty="0">
              <a:latin typeface="Times New Roman" panose="02020603050405020304" pitchFamily="18" charset="0"/>
              <a:cs typeface="Times New Roman" panose="02020603050405020304" pitchFamily="18" charset="0"/>
            </a:endParaRPr>
          </a:p>
          <a:p>
            <a:r>
              <a:rPr lang="pt-BR" sz="8000" b="1" dirty="0" smtClean="0">
                <a:latin typeface="Times New Roman" panose="02020603050405020304" pitchFamily="18" charset="0"/>
                <a:cs typeface="Times New Roman" panose="02020603050405020304" pitchFamily="18" charset="0"/>
              </a:rPr>
              <a:t>-</a:t>
            </a:r>
            <a:r>
              <a:rPr lang="pt-BR" sz="8000" b="1" dirty="0" err="1" smtClean="0">
                <a:latin typeface="Times New Roman" panose="02020603050405020304" pitchFamily="18" charset="0"/>
                <a:cs typeface="Times New Roman" panose="02020603050405020304" pitchFamily="18" charset="0"/>
              </a:rPr>
              <a:t>ebre</a:t>
            </a:r>
            <a:r>
              <a:rPr lang="pt-BR" sz="8000" b="1" dirty="0" smtClean="0">
                <a:latin typeface="Times New Roman" panose="02020603050405020304" pitchFamily="18" charset="0"/>
                <a:cs typeface="Times New Roman" panose="02020603050405020304" pitchFamily="18" charset="0"/>
              </a:rPr>
              <a:t>: </a:t>
            </a:r>
            <a:r>
              <a:rPr lang="pt-BR" sz="8000" dirty="0" smtClean="0">
                <a:latin typeface="Times New Roman" panose="02020603050405020304" pitchFamily="18" charset="0"/>
                <a:cs typeface="Times New Roman" panose="02020603050405020304" pitchFamily="18" charset="0"/>
              </a:rPr>
              <a:t>casebre.</a:t>
            </a:r>
            <a:endParaRPr lang="pt-BR" sz="8000" dirty="0">
              <a:latin typeface="Times New Roman" panose="02020603050405020304" pitchFamily="18" charset="0"/>
              <a:cs typeface="Times New Roman" panose="02020603050405020304" pitchFamily="18" charset="0"/>
            </a:endParaRPr>
          </a:p>
          <a:p>
            <a:r>
              <a:rPr lang="pt-BR" sz="8000" b="1" dirty="0" smtClean="0">
                <a:latin typeface="Times New Roman" panose="02020603050405020304" pitchFamily="18" charset="0"/>
                <a:cs typeface="Times New Roman" panose="02020603050405020304" pitchFamily="18" charset="0"/>
              </a:rPr>
              <a:t>-eco(a</a:t>
            </a:r>
            <a:r>
              <a:rPr lang="pt-BR" sz="8000" b="1" dirty="0">
                <a:latin typeface="Times New Roman" panose="02020603050405020304" pitchFamily="18" charset="0"/>
                <a:cs typeface="Times New Roman" panose="02020603050405020304" pitchFamily="18" charset="0"/>
              </a:rPr>
              <a:t>): </a:t>
            </a:r>
            <a:r>
              <a:rPr lang="pt-BR" sz="8000" dirty="0" smtClean="0">
                <a:latin typeface="Times New Roman" panose="02020603050405020304" pitchFamily="18" charset="0"/>
                <a:cs typeface="Times New Roman" panose="02020603050405020304" pitchFamily="18" charset="0"/>
              </a:rPr>
              <a:t>soneca.</a:t>
            </a:r>
            <a:endParaRPr lang="pt-BR" sz="8000" dirty="0">
              <a:latin typeface="Times New Roman" panose="02020603050405020304" pitchFamily="18" charset="0"/>
              <a:cs typeface="Times New Roman" panose="02020603050405020304" pitchFamily="18" charset="0"/>
            </a:endParaRPr>
          </a:p>
          <a:p>
            <a:r>
              <a:rPr lang="pt-BR" sz="8000" b="1" dirty="0" smtClean="0">
                <a:latin typeface="Times New Roman" panose="02020603050405020304" pitchFamily="18" charset="0"/>
                <a:cs typeface="Times New Roman" panose="02020603050405020304" pitchFamily="18" charset="0"/>
              </a:rPr>
              <a:t>-ela: </a:t>
            </a:r>
            <a:r>
              <a:rPr lang="pt-BR" sz="8000" dirty="0" smtClean="0">
                <a:latin typeface="Times New Roman" panose="02020603050405020304" pitchFamily="18" charset="0"/>
                <a:cs typeface="Times New Roman" panose="02020603050405020304" pitchFamily="18" charset="0"/>
              </a:rPr>
              <a:t>viela.</a:t>
            </a:r>
            <a:endParaRPr lang="pt-BR" sz="8000" dirty="0">
              <a:latin typeface="Times New Roman" panose="02020603050405020304" pitchFamily="18" charset="0"/>
              <a:cs typeface="Times New Roman" panose="02020603050405020304" pitchFamily="18" charset="0"/>
            </a:endParaRPr>
          </a:p>
          <a:p>
            <a:r>
              <a:rPr lang="pt-BR" sz="8000" b="1" dirty="0" smtClean="0">
                <a:latin typeface="Times New Roman" panose="02020603050405020304" pitchFamily="18" charset="0"/>
                <a:cs typeface="Times New Roman" panose="02020603050405020304" pitchFamily="18" charset="0"/>
              </a:rPr>
              <a:t>-(z)</a:t>
            </a:r>
            <a:r>
              <a:rPr lang="pt-BR" sz="8000" b="1" dirty="0" err="1" smtClean="0">
                <a:latin typeface="Times New Roman" panose="02020603050405020304" pitchFamily="18" charset="0"/>
                <a:cs typeface="Times New Roman" panose="02020603050405020304" pitchFamily="18" charset="0"/>
              </a:rPr>
              <a:t>elho</a:t>
            </a:r>
            <a:r>
              <a:rPr lang="pt-BR" sz="8000" b="1" dirty="0" smtClean="0">
                <a:latin typeface="Times New Roman" panose="02020603050405020304" pitchFamily="18" charset="0"/>
                <a:cs typeface="Times New Roman" panose="02020603050405020304" pitchFamily="18" charset="0"/>
              </a:rPr>
              <a:t>(a): </a:t>
            </a:r>
            <a:r>
              <a:rPr lang="pt-BR" sz="8000" dirty="0" smtClean="0">
                <a:latin typeface="Times New Roman" panose="02020603050405020304" pitchFamily="18" charset="0"/>
                <a:cs typeface="Times New Roman" panose="02020603050405020304" pitchFamily="18" charset="0"/>
              </a:rPr>
              <a:t>fedelho.</a:t>
            </a:r>
          </a:p>
          <a:p>
            <a:r>
              <a:rPr lang="pt-BR" sz="8000" b="1" dirty="0" smtClean="0">
                <a:latin typeface="Times New Roman" panose="02020603050405020304" pitchFamily="18" charset="0"/>
                <a:cs typeface="Times New Roman" panose="02020603050405020304" pitchFamily="18" charset="0"/>
              </a:rPr>
              <a:t>-</a:t>
            </a:r>
            <a:r>
              <a:rPr lang="pt-BR" sz="8000" b="1" dirty="0" err="1" smtClean="0">
                <a:latin typeface="Times New Roman" panose="02020603050405020304" pitchFamily="18" charset="0"/>
                <a:cs typeface="Times New Roman" panose="02020603050405020304" pitchFamily="18" charset="0"/>
              </a:rPr>
              <a:t>ejo</a:t>
            </a:r>
            <a:r>
              <a:rPr lang="pt-BR" sz="8000" b="1" dirty="0" smtClean="0">
                <a:latin typeface="Times New Roman" panose="02020603050405020304" pitchFamily="18" charset="0"/>
                <a:cs typeface="Times New Roman" panose="02020603050405020304" pitchFamily="18" charset="0"/>
              </a:rPr>
              <a:t>: </a:t>
            </a:r>
            <a:r>
              <a:rPr lang="pt-BR" sz="8000" dirty="0" smtClean="0">
                <a:latin typeface="Times New Roman" panose="02020603050405020304" pitchFamily="18" charset="0"/>
                <a:cs typeface="Times New Roman" panose="02020603050405020304" pitchFamily="18" charset="0"/>
              </a:rPr>
              <a:t>vilarejo.</a:t>
            </a:r>
            <a:endParaRPr lang="pt-BR" sz="8000" dirty="0">
              <a:latin typeface="Times New Roman" panose="02020603050405020304" pitchFamily="18" charset="0"/>
              <a:cs typeface="Times New Roman" panose="02020603050405020304" pitchFamily="18" charset="0"/>
            </a:endParaRPr>
          </a:p>
          <a:p>
            <a:r>
              <a:rPr lang="pt-BR" sz="8000" b="1" dirty="0" smtClean="0">
                <a:latin typeface="Times New Roman" panose="02020603050405020304" pitchFamily="18" charset="0"/>
                <a:cs typeface="Times New Roman" panose="02020603050405020304" pitchFamily="18" charset="0"/>
              </a:rPr>
              <a:t>-</a:t>
            </a:r>
            <a:r>
              <a:rPr lang="pt-BR" sz="8000" b="1" dirty="0" err="1" smtClean="0">
                <a:latin typeface="Times New Roman" panose="02020603050405020304" pitchFamily="18" charset="0"/>
                <a:cs typeface="Times New Roman" panose="02020603050405020304" pitchFamily="18" charset="0"/>
              </a:rPr>
              <a:t>eto</a:t>
            </a:r>
            <a:r>
              <a:rPr lang="pt-BR" sz="8000" b="1" dirty="0" smtClean="0">
                <a:latin typeface="Times New Roman" panose="02020603050405020304" pitchFamily="18" charset="0"/>
                <a:cs typeface="Times New Roman" panose="02020603050405020304" pitchFamily="18" charset="0"/>
              </a:rPr>
              <a:t>(a): </a:t>
            </a:r>
            <a:r>
              <a:rPr lang="pt-BR" sz="8000" dirty="0" smtClean="0">
                <a:latin typeface="Times New Roman" panose="02020603050405020304" pitchFamily="18" charset="0"/>
                <a:cs typeface="Times New Roman" panose="02020603050405020304" pitchFamily="18" charset="0"/>
              </a:rPr>
              <a:t>folheto.</a:t>
            </a:r>
            <a:endParaRPr lang="pt-BR" sz="8000" dirty="0">
              <a:latin typeface="Times New Roman" panose="02020603050405020304" pitchFamily="18" charset="0"/>
              <a:cs typeface="Times New Roman" panose="02020603050405020304" pitchFamily="18" charset="0"/>
            </a:endParaRPr>
          </a:p>
          <a:p>
            <a:r>
              <a:rPr lang="pt-BR" sz="8000" b="1" dirty="0" smtClean="0">
                <a:latin typeface="Times New Roman" panose="02020603050405020304" pitchFamily="18" charset="0"/>
                <a:cs typeface="Times New Roman" panose="02020603050405020304" pitchFamily="18" charset="0"/>
              </a:rPr>
              <a:t>-ilha: </a:t>
            </a:r>
            <a:r>
              <a:rPr lang="pt-BR" sz="8000" dirty="0" smtClean="0">
                <a:latin typeface="Times New Roman" panose="02020603050405020304" pitchFamily="18" charset="0"/>
                <a:cs typeface="Times New Roman" panose="02020603050405020304" pitchFamily="18" charset="0"/>
              </a:rPr>
              <a:t>cartilha.</a:t>
            </a:r>
            <a:endParaRPr lang="pt-BR" sz="8000" dirty="0">
              <a:latin typeface="Times New Roman" panose="02020603050405020304" pitchFamily="18" charset="0"/>
              <a:cs typeface="Times New Roman" panose="02020603050405020304" pitchFamily="18" charset="0"/>
            </a:endParaRPr>
          </a:p>
          <a:p>
            <a:r>
              <a:rPr lang="pt-BR" sz="8000" b="1" dirty="0" smtClean="0">
                <a:latin typeface="Times New Roman" panose="02020603050405020304" pitchFamily="18" charset="0"/>
                <a:cs typeface="Times New Roman" panose="02020603050405020304" pitchFamily="18" charset="0"/>
              </a:rPr>
              <a:t>-</a:t>
            </a:r>
            <a:r>
              <a:rPr lang="pt-BR" sz="8000" b="1" dirty="0" err="1" smtClean="0">
                <a:latin typeface="Times New Roman" panose="02020603050405020304" pitchFamily="18" charset="0"/>
                <a:cs typeface="Times New Roman" panose="02020603050405020304" pitchFamily="18" charset="0"/>
              </a:rPr>
              <a:t>icho</a:t>
            </a:r>
            <a:r>
              <a:rPr lang="pt-BR" sz="8000" b="1" dirty="0" smtClean="0">
                <a:latin typeface="Times New Roman" panose="02020603050405020304" pitchFamily="18" charset="0"/>
                <a:cs typeface="Times New Roman" panose="02020603050405020304" pitchFamily="18" charset="0"/>
              </a:rPr>
              <a:t>(a): </a:t>
            </a:r>
            <a:r>
              <a:rPr lang="pt-BR" sz="8000" dirty="0" smtClean="0">
                <a:latin typeface="Times New Roman" panose="02020603050405020304" pitchFamily="18" charset="0"/>
                <a:cs typeface="Times New Roman" panose="02020603050405020304" pitchFamily="18" charset="0"/>
              </a:rPr>
              <a:t>barbicha.</a:t>
            </a:r>
            <a:endParaRPr lang="pt-BR" sz="8000" dirty="0">
              <a:latin typeface="Times New Roman" panose="02020603050405020304" pitchFamily="18" charset="0"/>
              <a:cs typeface="Times New Roman" panose="02020603050405020304" pitchFamily="18" charset="0"/>
            </a:endParaRPr>
          </a:p>
          <a:p>
            <a:r>
              <a:rPr lang="pt-BR" sz="8000" b="1" dirty="0" smtClean="0">
                <a:latin typeface="Times New Roman" panose="02020603050405020304" pitchFamily="18" charset="0"/>
                <a:cs typeface="Times New Roman" panose="02020603050405020304" pitchFamily="18" charset="0"/>
              </a:rPr>
              <a:t>-(z)</a:t>
            </a:r>
            <a:r>
              <a:rPr lang="pt-BR" sz="8000" b="1" dirty="0" err="1" smtClean="0">
                <a:latin typeface="Times New Roman" panose="02020603050405020304" pitchFamily="18" charset="0"/>
                <a:cs typeface="Times New Roman" panose="02020603050405020304" pitchFamily="18" charset="0"/>
              </a:rPr>
              <a:t>ito</a:t>
            </a:r>
            <a:r>
              <a:rPr lang="pt-BR" sz="8000" b="1" dirty="0" smtClean="0">
                <a:latin typeface="Times New Roman" panose="02020603050405020304" pitchFamily="18" charset="0"/>
                <a:cs typeface="Times New Roman" panose="02020603050405020304" pitchFamily="18" charset="0"/>
              </a:rPr>
              <a:t>(a): </a:t>
            </a:r>
            <a:r>
              <a:rPr lang="pt-BR" sz="8000" dirty="0" err="1" smtClean="0">
                <a:latin typeface="Times New Roman" panose="02020603050405020304" pitchFamily="18" charset="0"/>
                <a:cs typeface="Times New Roman" panose="02020603050405020304" pitchFamily="18" charset="0"/>
              </a:rPr>
              <a:t>cãozito</a:t>
            </a:r>
            <a:r>
              <a:rPr lang="pt-BR" sz="8000" dirty="0" smtClean="0">
                <a:latin typeface="Times New Roman" panose="02020603050405020304" pitchFamily="18" charset="0"/>
                <a:cs typeface="Times New Roman" panose="02020603050405020304" pitchFamily="18" charset="0"/>
              </a:rPr>
              <a:t>.</a:t>
            </a:r>
            <a:endParaRPr lang="pt-BR" sz="8000" dirty="0">
              <a:latin typeface="Times New Roman" panose="02020603050405020304" pitchFamily="18" charset="0"/>
              <a:cs typeface="Times New Roman" panose="02020603050405020304" pitchFamily="18" charset="0"/>
            </a:endParaRPr>
          </a:p>
          <a:p>
            <a:r>
              <a:rPr lang="pt-BR" sz="8000" b="1" dirty="0" smtClean="0">
                <a:latin typeface="Times New Roman" panose="02020603050405020304" pitchFamily="18" charset="0"/>
                <a:cs typeface="Times New Roman" panose="02020603050405020304" pitchFamily="18" charset="0"/>
              </a:rPr>
              <a:t>-</a:t>
            </a:r>
            <a:r>
              <a:rPr lang="pt-BR" sz="8000" b="1" dirty="0" err="1" smtClean="0">
                <a:latin typeface="Times New Roman" panose="02020603050405020304" pitchFamily="18" charset="0"/>
                <a:cs typeface="Times New Roman" panose="02020603050405020304" pitchFamily="18" charset="0"/>
              </a:rPr>
              <a:t>ino</a:t>
            </a:r>
            <a:r>
              <a:rPr lang="pt-BR" sz="8000" b="1" dirty="0" smtClean="0">
                <a:latin typeface="Times New Roman" panose="02020603050405020304" pitchFamily="18" charset="0"/>
                <a:cs typeface="Times New Roman" panose="02020603050405020304" pitchFamily="18" charset="0"/>
              </a:rPr>
              <a:t>(a): </a:t>
            </a:r>
            <a:r>
              <a:rPr lang="pt-BR" sz="8000" dirty="0" smtClean="0">
                <a:latin typeface="Times New Roman" panose="02020603050405020304" pitchFamily="18" charset="0"/>
                <a:cs typeface="Times New Roman" panose="02020603050405020304" pitchFamily="18" charset="0"/>
              </a:rPr>
              <a:t>violino.</a:t>
            </a:r>
            <a:endParaRPr lang="pt-BR" sz="8000" dirty="0">
              <a:latin typeface="Times New Roman" panose="02020603050405020304" pitchFamily="18" charset="0"/>
              <a:cs typeface="Times New Roman" panose="02020603050405020304" pitchFamily="18" charset="0"/>
            </a:endParaRPr>
          </a:p>
          <a:p>
            <a:r>
              <a:rPr lang="pt-BR" sz="8000" b="1" dirty="0" smtClean="0">
                <a:latin typeface="Times New Roman" panose="02020603050405020304" pitchFamily="18" charset="0"/>
                <a:cs typeface="Times New Roman" panose="02020603050405020304" pitchFamily="18" charset="0"/>
              </a:rPr>
              <a:t>-(z)</a:t>
            </a:r>
            <a:r>
              <a:rPr lang="pt-BR" sz="8000" b="1" dirty="0" err="1" smtClean="0">
                <a:latin typeface="Times New Roman" panose="02020603050405020304" pitchFamily="18" charset="0"/>
                <a:cs typeface="Times New Roman" panose="02020603050405020304" pitchFamily="18" charset="0"/>
              </a:rPr>
              <a:t>inho</a:t>
            </a:r>
            <a:r>
              <a:rPr lang="pt-BR" sz="8000" b="1" dirty="0" smtClean="0">
                <a:latin typeface="Times New Roman" panose="02020603050405020304" pitchFamily="18" charset="0"/>
                <a:cs typeface="Times New Roman" panose="02020603050405020304" pitchFamily="18" charset="0"/>
              </a:rPr>
              <a:t>(a): </a:t>
            </a:r>
            <a:r>
              <a:rPr lang="pt-BR" sz="8000" dirty="0" smtClean="0">
                <a:latin typeface="Times New Roman" panose="02020603050405020304" pitchFamily="18" charset="0"/>
                <a:cs typeface="Times New Roman" panose="02020603050405020304" pitchFamily="18" charset="0"/>
              </a:rPr>
              <a:t>florzinha.</a:t>
            </a:r>
            <a:endParaRPr lang="pt-BR" sz="8000" dirty="0">
              <a:latin typeface="Times New Roman" panose="02020603050405020304" pitchFamily="18" charset="0"/>
              <a:cs typeface="Times New Roman" panose="02020603050405020304" pitchFamily="18" charset="0"/>
            </a:endParaRPr>
          </a:p>
          <a:p>
            <a:r>
              <a:rPr lang="pt-BR" sz="8000" b="1" dirty="0" smtClean="0">
                <a:latin typeface="Times New Roman" panose="02020603050405020304" pitchFamily="18" charset="0"/>
                <a:cs typeface="Times New Roman" panose="02020603050405020304" pitchFamily="18" charset="0"/>
              </a:rPr>
              <a:t>-isco: </a:t>
            </a:r>
            <a:r>
              <a:rPr lang="pt-BR" sz="8000" dirty="0" smtClean="0">
                <a:latin typeface="Times New Roman" panose="02020603050405020304" pitchFamily="18" charset="0"/>
                <a:cs typeface="Times New Roman" panose="02020603050405020304" pitchFamily="18" charset="0"/>
              </a:rPr>
              <a:t>chuvisco.</a:t>
            </a:r>
            <a:endParaRPr lang="pt-BR" sz="8000" dirty="0">
              <a:latin typeface="Times New Roman" panose="02020603050405020304" pitchFamily="18" charset="0"/>
              <a:cs typeface="Times New Roman" panose="02020603050405020304" pitchFamily="18" charset="0"/>
            </a:endParaRPr>
          </a:p>
          <a:p>
            <a:r>
              <a:rPr lang="pt-BR" sz="8000" b="1" dirty="0" smtClean="0">
                <a:latin typeface="Times New Roman" panose="02020603050405020304" pitchFamily="18" charset="0"/>
                <a:cs typeface="Times New Roman" panose="02020603050405020304" pitchFamily="18" charset="0"/>
              </a:rPr>
              <a:t>-</a:t>
            </a:r>
            <a:r>
              <a:rPr lang="pt-BR" sz="8000" b="1" dirty="0" err="1" smtClean="0">
                <a:latin typeface="Times New Roman" panose="02020603050405020304" pitchFamily="18" charset="0"/>
                <a:cs typeface="Times New Roman" panose="02020603050405020304" pitchFamily="18" charset="0"/>
              </a:rPr>
              <a:t>ote</a:t>
            </a:r>
            <a:r>
              <a:rPr lang="pt-BR" sz="8000" b="1" dirty="0" smtClean="0">
                <a:latin typeface="Times New Roman" panose="02020603050405020304" pitchFamily="18" charset="0"/>
                <a:cs typeface="Times New Roman" panose="02020603050405020304" pitchFamily="18" charset="0"/>
              </a:rPr>
              <a:t>(a): </a:t>
            </a:r>
            <a:r>
              <a:rPr lang="pt-BR" sz="8000" dirty="0" smtClean="0">
                <a:latin typeface="Times New Roman" panose="02020603050405020304" pitchFamily="18" charset="0"/>
                <a:cs typeface="Times New Roman" panose="02020603050405020304" pitchFamily="18" charset="0"/>
              </a:rPr>
              <a:t>velhote.</a:t>
            </a:r>
            <a:endParaRPr lang="pt-BR" sz="8000" dirty="0">
              <a:latin typeface="Times New Roman" panose="02020603050405020304" pitchFamily="18" charset="0"/>
              <a:cs typeface="Times New Roman" panose="02020603050405020304" pitchFamily="18" charset="0"/>
            </a:endParaRPr>
          </a:p>
          <a:p>
            <a:r>
              <a:rPr lang="pt-BR" sz="8000" b="1" dirty="0" smtClean="0">
                <a:latin typeface="Times New Roman" panose="02020603050405020304" pitchFamily="18" charset="0"/>
                <a:cs typeface="Times New Roman" panose="02020603050405020304" pitchFamily="18" charset="0"/>
              </a:rPr>
              <a:t>-</a:t>
            </a:r>
            <a:r>
              <a:rPr lang="pt-BR" sz="8000" b="1" dirty="0" err="1" smtClean="0">
                <a:latin typeface="Times New Roman" panose="02020603050405020304" pitchFamily="18" charset="0"/>
                <a:cs typeface="Times New Roman" panose="02020603050405020304" pitchFamily="18" charset="0"/>
              </a:rPr>
              <a:t>ola</a:t>
            </a:r>
            <a:r>
              <a:rPr lang="pt-BR" sz="8000" b="1" dirty="0" smtClean="0">
                <a:latin typeface="Times New Roman" panose="02020603050405020304" pitchFamily="18" charset="0"/>
                <a:cs typeface="Times New Roman" panose="02020603050405020304" pitchFamily="18" charset="0"/>
              </a:rPr>
              <a:t>: </a:t>
            </a:r>
            <a:r>
              <a:rPr lang="pt-BR" sz="8000" dirty="0" smtClean="0">
                <a:latin typeface="Times New Roman" panose="02020603050405020304" pitchFamily="18" charset="0"/>
                <a:cs typeface="Times New Roman" panose="02020603050405020304" pitchFamily="18" charset="0"/>
              </a:rPr>
              <a:t>rapazola.</a:t>
            </a:r>
          </a:p>
          <a:p>
            <a:endParaRPr lang="pt-BR" sz="2600" dirty="0">
              <a:latin typeface="Times New Roman" panose="02020603050405020304" pitchFamily="18" charset="0"/>
              <a:cs typeface="Times New Roman" panose="02020603050405020304" pitchFamily="18" charset="0"/>
            </a:endParaRPr>
          </a:p>
          <a:p>
            <a:pPr marL="0" indent="0" algn="just">
              <a:buNone/>
            </a:pPr>
            <a:endParaRPr lang="pt-BR" sz="2800" b="1" dirty="0">
              <a:latin typeface="Times New Roman" panose="02020603050405020304" pitchFamily="18" charset="0"/>
              <a:cs typeface="Times New Roman" panose="02020603050405020304" pitchFamily="18" charset="0"/>
            </a:endParaRPr>
          </a:p>
          <a:p>
            <a:endParaRPr lang="pt-BR" sz="2400" dirty="0" smtClean="0">
              <a:latin typeface="Times New Roman" panose="02020603050405020304" pitchFamily="18" charset="0"/>
              <a:cs typeface="Times New Roman" panose="02020603050405020304" pitchFamily="18" charset="0"/>
            </a:endParaRPr>
          </a:p>
          <a:p>
            <a:endParaRPr lang="pt-BR" sz="2400" dirty="0">
              <a:latin typeface="Times New Roman" panose="02020603050405020304" pitchFamily="18" charset="0"/>
              <a:cs typeface="Times New Roman" panose="02020603050405020304" pitchFamily="18" charset="0"/>
            </a:endParaRPr>
          </a:p>
          <a:p>
            <a:pPr marL="0" indent="0">
              <a:buNone/>
            </a:pPr>
            <a:endParaRPr lang="pt-BR" sz="2400" dirty="0"/>
          </a:p>
          <a:p>
            <a:pPr marL="0" indent="0" algn="just">
              <a:buNone/>
            </a:pPr>
            <a:r>
              <a:rPr lang="pt-BR" sz="2400" dirty="0" smtClean="0">
                <a:latin typeface="Times New Roman" panose="02020603050405020304" pitchFamily="18" charset="0"/>
                <a:cs typeface="Times New Roman" panose="02020603050405020304" pitchFamily="18" charset="0"/>
              </a:rPr>
              <a:t> </a:t>
            </a:r>
            <a:endParaRPr lang="pt-BR" sz="2400" dirty="0">
              <a:latin typeface="Times New Roman" panose="02020603050405020304" pitchFamily="18" charset="0"/>
              <a:cs typeface="Times New Roman" panose="02020603050405020304" pitchFamily="18" charset="0"/>
            </a:endParaRPr>
          </a:p>
          <a:p>
            <a:pPr marL="0" indent="0" algn="just">
              <a:buNone/>
            </a:pPr>
            <a:endParaRPr lang="pt-BR" sz="2000" dirty="0" smtClean="0">
              <a:latin typeface="Times New Roman" panose="02020603050405020304" pitchFamily="18" charset="0"/>
              <a:cs typeface="Times New Roman" panose="02020603050405020304" pitchFamily="18" charset="0"/>
            </a:endParaRPr>
          </a:p>
        </p:txBody>
      </p:sp>
      <p:pic>
        <p:nvPicPr>
          <p:cNvPr id="1026" name="Picture 2" descr="Logo_Etec colorido"/>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67544" y="6124358"/>
            <a:ext cx="1123950" cy="714375"/>
          </a:xfrm>
          <a:prstGeom prst="rect">
            <a:avLst/>
          </a:prstGeom>
          <a:noFill/>
          <a:extLst>
            <a:ext uri="{909E8E84-426E-40DD-AFC4-6F175D3DCCD1}">
              <a14:hiddenFill xmlns:a14="http://schemas.microsoft.com/office/drawing/2010/main">
                <a:solidFill>
                  <a:srgbClr val="FFFFFF"/>
                </a:solidFill>
              </a14:hiddenFill>
            </a:ext>
          </a:extLst>
        </p:spPr>
      </p:pic>
      <p:pic>
        <p:nvPicPr>
          <p:cNvPr id="1025" name="Picture 1" descr="logo-novo-cps-co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04048" y="6200775"/>
            <a:ext cx="3600450" cy="657225"/>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pt-BR"/>
          </a:p>
        </p:txBody>
      </p:sp>
      <p:sp>
        <p:nvSpPr>
          <p:cNvPr id="7" name="Rectangle 4"/>
          <p:cNvSpPr>
            <a:spLocks noChangeArrowheads="1"/>
          </p:cNvSpPr>
          <p:nvPr/>
        </p:nvSpPr>
        <p:spPr bwMode="auto">
          <a:xfrm>
            <a:off x="0" y="71437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pt-BR" altLang="pt-BR" sz="6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               </a:t>
            </a:r>
            <a:endParaRPr kumimoji="0" lang="pt-BR" altLang="pt-BR" sz="1800" b="0" i="0" u="none" strike="noStrike" cap="none" normalizeH="0" baseline="0" smtClean="0">
              <a:ln>
                <a:noFill/>
              </a:ln>
              <a:solidFill>
                <a:schemeClr val="tx1"/>
              </a:solidFill>
              <a:effectLst/>
              <a:latin typeface="Arial" pitchFamily="34" charset="0"/>
              <a:cs typeface="Arial" pitchFamily="34" charset="0"/>
            </a:endParaRPr>
          </a:p>
        </p:txBody>
      </p:sp>
      <p:sp>
        <p:nvSpPr>
          <p:cNvPr id="8" name="Rectangle 5"/>
          <p:cNvSpPr>
            <a:spLocks noChangeArrowheads="1"/>
          </p:cNvSpPr>
          <p:nvPr/>
        </p:nvSpPr>
        <p:spPr bwMode="auto">
          <a:xfrm>
            <a:off x="0" y="13716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pt-BR" altLang="pt-BR" sz="6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
            </a:r>
            <a:br>
              <a:rPr kumimoji="0" lang="pt-BR" altLang="pt-BR" sz="600" b="0" i="0" u="none" strike="noStrike" cap="none" normalizeH="0" baseline="0" smtClean="0">
                <a:ln>
                  <a:noFill/>
                </a:ln>
                <a:solidFill>
                  <a:schemeClr val="tx1"/>
                </a:solidFill>
                <a:effectLst/>
                <a:latin typeface="Arial" pitchFamily="34" charset="0"/>
                <a:ea typeface="Times New Roman" pitchFamily="18" charset="0"/>
                <a:cs typeface="Arial" pitchFamily="34" charset="0"/>
              </a:rPr>
            </a:br>
            <a:r>
              <a:rPr kumimoji="0" lang="pt-BR" altLang="pt-BR" sz="6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
            </a:r>
            <a:br>
              <a:rPr kumimoji="0" lang="pt-BR" altLang="pt-BR" sz="600" b="0" i="0" u="none" strike="noStrike" cap="none" normalizeH="0" baseline="0" smtClean="0">
                <a:ln>
                  <a:noFill/>
                </a:ln>
                <a:solidFill>
                  <a:schemeClr val="tx1"/>
                </a:solidFill>
                <a:effectLst/>
                <a:latin typeface="Arial" pitchFamily="34" charset="0"/>
                <a:ea typeface="Times New Roman" pitchFamily="18" charset="0"/>
                <a:cs typeface="Arial" pitchFamily="34" charset="0"/>
              </a:rPr>
            </a:br>
            <a:endParaRPr kumimoji="0" lang="pt-BR" altLang="pt-BR" sz="1800" b="0" i="0" u="none" strike="noStrike" cap="none" normalizeH="0" baseline="0" smtClean="0">
              <a:ln>
                <a:noFill/>
              </a:ln>
              <a:solidFill>
                <a:schemeClr val="tx1"/>
              </a:solidFill>
              <a:effectLst/>
              <a:latin typeface="Arial" pitchFamily="34" charset="0"/>
              <a:cs typeface="Arial" pitchFamily="34" charset="0"/>
            </a:endParaRPr>
          </a:p>
        </p:txBody>
      </p:sp>
      <p:pic>
        <p:nvPicPr>
          <p:cNvPr id="5122" name="Picture 2" descr="C:\Users\Usuário\JEC\Pictures\Educandário\Imagens para aulas\cachorro3.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58411" y="2378899"/>
            <a:ext cx="2655738" cy="26557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68087853"/>
      </p:ext>
    </p:extLst>
  </p:cSld>
  <p:clrMapOvr>
    <a:masterClrMapping/>
  </p:clrMapOvr>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title"/>
          </p:nvPr>
        </p:nvSpPr>
        <p:spPr>
          <a:xfrm>
            <a:off x="457200" y="274638"/>
            <a:ext cx="8229600" cy="778098"/>
          </a:xfrm>
        </p:spPr>
        <p:txBody>
          <a:bodyPr>
            <a:noAutofit/>
          </a:bodyPr>
          <a:lstStyle/>
          <a:p>
            <a:r>
              <a:rPr lang="pt-BR" sz="2900" b="1" dirty="0" smtClean="0">
                <a:solidFill>
                  <a:srgbClr val="FF0000"/>
                </a:solidFill>
                <a:latin typeface="Times New Roman" panose="02020603050405020304" pitchFamily="18" charset="0"/>
                <a:cs typeface="Times New Roman" panose="02020603050405020304" pitchFamily="18" charset="0"/>
              </a:rPr>
              <a:t>SUBSTANTIVO – FLEXÃO DE GRAU</a:t>
            </a:r>
            <a:endParaRPr lang="pt-BR" sz="2900" b="1" dirty="0">
              <a:solidFill>
                <a:srgbClr val="FF0000"/>
              </a:solidFill>
              <a:latin typeface="Times New Roman" panose="02020603050405020304" pitchFamily="18" charset="0"/>
              <a:cs typeface="Times New Roman" panose="02020603050405020304" pitchFamily="18" charset="0"/>
            </a:endParaRPr>
          </a:p>
        </p:txBody>
      </p:sp>
      <p:sp>
        <p:nvSpPr>
          <p:cNvPr id="5" name="Espaço Reservado para Conteúdo 4"/>
          <p:cNvSpPr>
            <a:spLocks noGrp="1"/>
          </p:cNvSpPr>
          <p:nvPr>
            <p:ph idx="1"/>
          </p:nvPr>
        </p:nvSpPr>
        <p:spPr>
          <a:xfrm>
            <a:off x="457200" y="980728"/>
            <a:ext cx="8579296" cy="5220047"/>
          </a:xfrm>
        </p:spPr>
        <p:txBody>
          <a:bodyPr>
            <a:normAutofit fontScale="92500" lnSpcReduction="10000"/>
          </a:bodyPr>
          <a:lstStyle/>
          <a:p>
            <a:pPr algn="just"/>
            <a:r>
              <a:rPr lang="pt-BR" sz="2600" b="1" dirty="0" smtClean="0">
                <a:latin typeface="Times New Roman" panose="02020603050405020304" pitchFamily="18" charset="0"/>
                <a:cs typeface="Times New Roman" panose="02020603050405020304" pitchFamily="18" charset="0"/>
              </a:rPr>
              <a:t>Formas estilísticas</a:t>
            </a:r>
            <a:r>
              <a:rPr lang="pt-BR" sz="2600" dirty="0" smtClean="0">
                <a:latin typeface="Times New Roman" panose="02020603050405020304" pitchFamily="18" charset="0"/>
                <a:cs typeface="Times New Roman" panose="02020603050405020304" pitchFamily="18" charset="0"/>
              </a:rPr>
              <a:t>: em linguagem informal,</a:t>
            </a:r>
            <a:r>
              <a:rPr lang="pt-BR" sz="2600" b="1" dirty="0" smtClean="0">
                <a:latin typeface="Times New Roman" panose="02020603050405020304" pitchFamily="18" charset="0"/>
                <a:cs typeface="Times New Roman" panose="02020603050405020304" pitchFamily="18" charset="0"/>
              </a:rPr>
              <a:t> </a:t>
            </a:r>
            <a:r>
              <a:rPr lang="pt-BR" sz="2600" dirty="0" smtClean="0">
                <a:latin typeface="Times New Roman" panose="02020603050405020304" pitchFamily="18" charset="0"/>
                <a:cs typeface="Times New Roman" panose="02020603050405020304" pitchFamily="18" charset="0"/>
              </a:rPr>
              <a:t>os graus dos substantivos podem ser usados para </a:t>
            </a:r>
            <a:r>
              <a:rPr lang="pt-BR" sz="2600" b="1" dirty="0" smtClean="0">
                <a:latin typeface="Times New Roman" panose="02020603050405020304" pitchFamily="18" charset="0"/>
                <a:cs typeface="Times New Roman" panose="02020603050405020304" pitchFamily="18" charset="0"/>
              </a:rPr>
              <a:t>exprimir intenções diferentes </a:t>
            </a:r>
            <a:r>
              <a:rPr lang="pt-BR" sz="2600" dirty="0" smtClean="0">
                <a:latin typeface="Times New Roman" panose="02020603050405020304" pitchFamily="18" charset="0"/>
                <a:cs typeface="Times New Roman" panose="02020603050405020304" pitchFamily="18" charset="0"/>
              </a:rPr>
              <a:t>do seu sentido original.</a:t>
            </a:r>
            <a:endParaRPr lang="pt-BR" sz="2600" b="1" dirty="0" smtClean="0">
              <a:latin typeface="Times New Roman" panose="02020603050405020304" pitchFamily="18" charset="0"/>
              <a:cs typeface="Times New Roman" panose="02020603050405020304" pitchFamily="18" charset="0"/>
            </a:endParaRPr>
          </a:p>
          <a:p>
            <a:pPr marL="0" indent="0">
              <a:buNone/>
            </a:pPr>
            <a:endParaRPr lang="pt-BR" sz="2600" dirty="0">
              <a:latin typeface="Times New Roman" panose="02020603050405020304" pitchFamily="18" charset="0"/>
              <a:cs typeface="Times New Roman" panose="02020603050405020304" pitchFamily="18" charset="0"/>
            </a:endParaRPr>
          </a:p>
          <a:p>
            <a:pPr algn="just"/>
            <a:r>
              <a:rPr lang="pt-BR" sz="2600" dirty="0" smtClean="0">
                <a:latin typeface="Times New Roman" panose="02020603050405020304" pitchFamily="18" charset="0"/>
                <a:cs typeface="Times New Roman" panose="02020603050405020304" pitchFamily="18" charset="0"/>
              </a:rPr>
              <a:t>— Ok,</a:t>
            </a:r>
            <a:r>
              <a:rPr lang="pt-BR" sz="2600" b="1" dirty="0" smtClean="0">
                <a:latin typeface="Times New Roman" panose="02020603050405020304" pitchFamily="18" charset="0"/>
                <a:cs typeface="Times New Roman" panose="02020603050405020304" pitchFamily="18" charset="0"/>
              </a:rPr>
              <a:t> sabichão e sabichona</a:t>
            </a:r>
            <a:r>
              <a:rPr lang="pt-BR" sz="2600" dirty="0" smtClean="0">
                <a:latin typeface="Times New Roman" panose="02020603050405020304" pitchFamily="18" charset="0"/>
                <a:cs typeface="Times New Roman" panose="02020603050405020304" pitchFamily="18" charset="0"/>
              </a:rPr>
              <a:t>, vocês nunca erram. (ironia)</a:t>
            </a:r>
            <a:endParaRPr lang="pt-BR" sz="2600" dirty="0">
              <a:latin typeface="Times New Roman" panose="02020603050405020304" pitchFamily="18" charset="0"/>
              <a:cs typeface="Times New Roman" panose="02020603050405020304" pitchFamily="18" charset="0"/>
            </a:endParaRPr>
          </a:p>
          <a:p>
            <a:r>
              <a:rPr lang="pt-BR" sz="2600" dirty="0">
                <a:latin typeface="Times New Roman" panose="02020603050405020304" pitchFamily="18" charset="0"/>
                <a:cs typeface="Times New Roman" panose="02020603050405020304" pitchFamily="18" charset="0"/>
              </a:rPr>
              <a:t>— </a:t>
            </a:r>
            <a:r>
              <a:rPr lang="pt-BR" sz="2600" dirty="0" smtClean="0">
                <a:latin typeface="Times New Roman" panose="02020603050405020304" pitchFamily="18" charset="0"/>
                <a:cs typeface="Times New Roman" panose="02020603050405020304" pitchFamily="18" charset="0"/>
              </a:rPr>
              <a:t> Aquele homem não passa de um </a:t>
            </a:r>
            <a:r>
              <a:rPr lang="pt-BR" sz="2600" b="1" dirty="0" smtClean="0">
                <a:latin typeface="Times New Roman" panose="02020603050405020304" pitchFamily="18" charset="0"/>
                <a:cs typeface="Times New Roman" panose="02020603050405020304" pitchFamily="18" charset="0"/>
              </a:rPr>
              <a:t>padreco</a:t>
            </a:r>
            <a:r>
              <a:rPr lang="pt-BR" sz="2600" dirty="0" smtClean="0">
                <a:latin typeface="Times New Roman" panose="02020603050405020304" pitchFamily="18" charset="0"/>
                <a:cs typeface="Times New Roman" panose="02020603050405020304" pitchFamily="18" charset="0"/>
              </a:rPr>
              <a:t>. (depreciação)</a:t>
            </a:r>
            <a:endParaRPr lang="pt-BR" sz="2600" dirty="0">
              <a:latin typeface="Times New Roman" panose="02020603050405020304" pitchFamily="18" charset="0"/>
              <a:cs typeface="Times New Roman" panose="02020603050405020304" pitchFamily="18" charset="0"/>
            </a:endParaRPr>
          </a:p>
          <a:p>
            <a:pPr algn="just"/>
            <a:r>
              <a:rPr lang="pt-BR" sz="2600" dirty="0">
                <a:latin typeface="Times New Roman" panose="02020603050405020304" pitchFamily="18" charset="0"/>
                <a:cs typeface="Times New Roman" panose="02020603050405020304" pitchFamily="18" charset="0"/>
              </a:rPr>
              <a:t>— </a:t>
            </a:r>
            <a:r>
              <a:rPr lang="pt-BR" sz="2600" dirty="0" smtClean="0">
                <a:latin typeface="Times New Roman" panose="02020603050405020304" pitchFamily="18" charset="0"/>
                <a:cs typeface="Times New Roman" panose="02020603050405020304" pitchFamily="18" charset="0"/>
              </a:rPr>
              <a:t> Nossa! Que </a:t>
            </a:r>
            <a:r>
              <a:rPr lang="pt-BR" sz="2600" b="1" dirty="0" smtClean="0">
                <a:latin typeface="Times New Roman" panose="02020603050405020304" pitchFamily="18" charset="0"/>
                <a:cs typeface="Times New Roman" panose="02020603050405020304" pitchFamily="18" charset="0"/>
              </a:rPr>
              <a:t>carrão</a:t>
            </a:r>
            <a:r>
              <a:rPr lang="pt-BR" sz="2600" dirty="0" smtClean="0">
                <a:latin typeface="Times New Roman" panose="02020603050405020304" pitchFamily="18" charset="0"/>
                <a:cs typeface="Times New Roman" panose="02020603050405020304" pitchFamily="18" charset="0"/>
              </a:rPr>
              <a:t>! (admiração)</a:t>
            </a:r>
            <a:endParaRPr lang="pt-BR" sz="2600" dirty="0">
              <a:latin typeface="Times New Roman" panose="02020603050405020304" pitchFamily="18" charset="0"/>
              <a:cs typeface="Times New Roman" panose="02020603050405020304" pitchFamily="18" charset="0"/>
            </a:endParaRPr>
          </a:p>
          <a:p>
            <a:r>
              <a:rPr lang="pt-BR" sz="2600" dirty="0" smtClean="0">
                <a:latin typeface="Times New Roman" panose="02020603050405020304" pitchFamily="18" charset="0"/>
                <a:cs typeface="Times New Roman" panose="02020603050405020304" pitchFamily="18" charset="0"/>
              </a:rPr>
              <a:t>— </a:t>
            </a:r>
            <a:r>
              <a:rPr lang="pt-BR" sz="2600" b="1" dirty="0" smtClean="0">
                <a:latin typeface="Times New Roman" panose="02020603050405020304" pitchFamily="18" charset="0"/>
                <a:cs typeface="Times New Roman" panose="02020603050405020304" pitchFamily="18" charset="0"/>
              </a:rPr>
              <a:t>Gatinha</a:t>
            </a:r>
            <a:r>
              <a:rPr lang="pt-BR" sz="2600" dirty="0" smtClean="0">
                <a:latin typeface="Times New Roman" panose="02020603050405020304" pitchFamily="18" charset="0"/>
                <a:cs typeface="Times New Roman" panose="02020603050405020304" pitchFamily="18" charset="0"/>
              </a:rPr>
              <a:t>, como faço para você me amar? (carinho, afeto)</a:t>
            </a:r>
            <a:endParaRPr lang="pt-BR" sz="2600" dirty="0">
              <a:latin typeface="Times New Roman" panose="02020603050405020304" pitchFamily="18" charset="0"/>
              <a:cs typeface="Times New Roman" panose="02020603050405020304" pitchFamily="18" charset="0"/>
            </a:endParaRPr>
          </a:p>
          <a:p>
            <a:pPr marL="0" indent="0" algn="just">
              <a:buNone/>
            </a:pPr>
            <a:endParaRPr lang="pt-BR" sz="2800" b="1" dirty="0">
              <a:latin typeface="Times New Roman" panose="02020603050405020304" pitchFamily="18" charset="0"/>
              <a:cs typeface="Times New Roman" panose="02020603050405020304" pitchFamily="18" charset="0"/>
            </a:endParaRPr>
          </a:p>
          <a:p>
            <a:endParaRPr lang="pt-BR" sz="2400" dirty="0" smtClean="0">
              <a:latin typeface="Times New Roman" panose="02020603050405020304" pitchFamily="18" charset="0"/>
              <a:cs typeface="Times New Roman" panose="02020603050405020304" pitchFamily="18" charset="0"/>
            </a:endParaRPr>
          </a:p>
          <a:p>
            <a:endParaRPr lang="pt-BR" sz="2400" dirty="0">
              <a:latin typeface="Times New Roman" panose="02020603050405020304" pitchFamily="18" charset="0"/>
              <a:cs typeface="Times New Roman" panose="02020603050405020304" pitchFamily="18" charset="0"/>
            </a:endParaRPr>
          </a:p>
          <a:p>
            <a:pPr marL="0" indent="0">
              <a:buNone/>
            </a:pPr>
            <a:endParaRPr lang="pt-BR" sz="2400" dirty="0"/>
          </a:p>
          <a:p>
            <a:pPr marL="0" indent="0" algn="just">
              <a:buNone/>
            </a:pPr>
            <a:r>
              <a:rPr lang="pt-BR" sz="2400" dirty="0" smtClean="0">
                <a:latin typeface="Times New Roman" panose="02020603050405020304" pitchFamily="18" charset="0"/>
                <a:cs typeface="Times New Roman" panose="02020603050405020304" pitchFamily="18" charset="0"/>
              </a:rPr>
              <a:t> </a:t>
            </a:r>
            <a:endParaRPr lang="pt-BR" sz="2400" dirty="0">
              <a:latin typeface="Times New Roman" panose="02020603050405020304" pitchFamily="18" charset="0"/>
              <a:cs typeface="Times New Roman" panose="02020603050405020304" pitchFamily="18" charset="0"/>
            </a:endParaRPr>
          </a:p>
          <a:p>
            <a:pPr marL="0" indent="0" algn="just">
              <a:buNone/>
            </a:pPr>
            <a:endParaRPr lang="pt-BR" sz="2000" dirty="0" smtClean="0">
              <a:latin typeface="Times New Roman" panose="02020603050405020304" pitchFamily="18" charset="0"/>
              <a:cs typeface="Times New Roman" panose="02020603050405020304" pitchFamily="18" charset="0"/>
            </a:endParaRPr>
          </a:p>
        </p:txBody>
      </p:sp>
      <p:pic>
        <p:nvPicPr>
          <p:cNvPr id="1026" name="Picture 2" descr="Logo_Etec colorido"/>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67544" y="6124358"/>
            <a:ext cx="1123950" cy="714375"/>
          </a:xfrm>
          <a:prstGeom prst="rect">
            <a:avLst/>
          </a:prstGeom>
          <a:noFill/>
          <a:extLst>
            <a:ext uri="{909E8E84-426E-40DD-AFC4-6F175D3DCCD1}">
              <a14:hiddenFill xmlns:a14="http://schemas.microsoft.com/office/drawing/2010/main">
                <a:solidFill>
                  <a:srgbClr val="FFFFFF"/>
                </a:solidFill>
              </a14:hiddenFill>
            </a:ext>
          </a:extLst>
        </p:spPr>
      </p:pic>
      <p:pic>
        <p:nvPicPr>
          <p:cNvPr id="1025" name="Picture 1" descr="logo-novo-cps-co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04048" y="6200775"/>
            <a:ext cx="3600450" cy="657225"/>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pt-BR"/>
          </a:p>
        </p:txBody>
      </p:sp>
      <p:sp>
        <p:nvSpPr>
          <p:cNvPr id="7" name="Rectangle 4"/>
          <p:cNvSpPr>
            <a:spLocks noChangeArrowheads="1"/>
          </p:cNvSpPr>
          <p:nvPr/>
        </p:nvSpPr>
        <p:spPr bwMode="auto">
          <a:xfrm>
            <a:off x="0" y="71437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pt-BR" altLang="pt-BR" sz="6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               </a:t>
            </a:r>
            <a:endParaRPr kumimoji="0" lang="pt-BR" altLang="pt-BR" sz="1800" b="0" i="0" u="none" strike="noStrike" cap="none" normalizeH="0" baseline="0" smtClean="0">
              <a:ln>
                <a:noFill/>
              </a:ln>
              <a:solidFill>
                <a:schemeClr val="tx1"/>
              </a:solidFill>
              <a:effectLst/>
              <a:latin typeface="Arial" pitchFamily="34" charset="0"/>
              <a:cs typeface="Arial" pitchFamily="34" charset="0"/>
            </a:endParaRPr>
          </a:p>
        </p:txBody>
      </p:sp>
      <p:sp>
        <p:nvSpPr>
          <p:cNvPr id="8" name="Rectangle 5"/>
          <p:cNvSpPr>
            <a:spLocks noChangeArrowheads="1"/>
          </p:cNvSpPr>
          <p:nvPr/>
        </p:nvSpPr>
        <p:spPr bwMode="auto">
          <a:xfrm>
            <a:off x="0" y="13716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pt-BR" altLang="pt-BR" sz="6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
            </a:r>
            <a:br>
              <a:rPr kumimoji="0" lang="pt-BR" altLang="pt-BR" sz="600" b="0" i="0" u="none" strike="noStrike" cap="none" normalizeH="0" baseline="0" smtClean="0">
                <a:ln>
                  <a:noFill/>
                </a:ln>
                <a:solidFill>
                  <a:schemeClr val="tx1"/>
                </a:solidFill>
                <a:effectLst/>
                <a:latin typeface="Arial" pitchFamily="34" charset="0"/>
                <a:ea typeface="Times New Roman" pitchFamily="18" charset="0"/>
                <a:cs typeface="Arial" pitchFamily="34" charset="0"/>
              </a:rPr>
            </a:br>
            <a:r>
              <a:rPr kumimoji="0" lang="pt-BR" altLang="pt-BR" sz="6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
            </a:r>
            <a:br>
              <a:rPr kumimoji="0" lang="pt-BR" altLang="pt-BR" sz="600" b="0" i="0" u="none" strike="noStrike" cap="none" normalizeH="0" baseline="0" smtClean="0">
                <a:ln>
                  <a:noFill/>
                </a:ln>
                <a:solidFill>
                  <a:schemeClr val="tx1"/>
                </a:solidFill>
                <a:effectLst/>
                <a:latin typeface="Arial" pitchFamily="34" charset="0"/>
                <a:ea typeface="Times New Roman" pitchFamily="18" charset="0"/>
                <a:cs typeface="Arial" pitchFamily="34" charset="0"/>
              </a:rPr>
            </a:br>
            <a:endParaRPr kumimoji="0" lang="pt-BR" altLang="pt-BR" sz="1800" b="0" i="0" u="none" strike="noStrike" cap="none" normalizeH="0" baseline="0" smtClean="0">
              <a:ln>
                <a:noFill/>
              </a:ln>
              <a:solidFill>
                <a:schemeClr val="tx1"/>
              </a:solidFill>
              <a:effectLst/>
              <a:latin typeface="Arial" pitchFamily="34" charset="0"/>
              <a:cs typeface="Arial" pitchFamily="34" charset="0"/>
            </a:endParaRPr>
          </a:p>
        </p:txBody>
      </p:sp>
      <p:pic>
        <p:nvPicPr>
          <p:cNvPr id="6146" name="Picture 2" descr="C:\Users\Usuário\JEC\Pictures\Educandário\Imagens para aulas\carro2.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15816" y="4026234"/>
            <a:ext cx="3515959" cy="195071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81639185"/>
      </p:ext>
    </p:extLst>
  </p:cSld>
  <p:clrMapOvr>
    <a:masterClrMapping/>
  </p:clrMapOvr>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title"/>
          </p:nvPr>
        </p:nvSpPr>
        <p:spPr>
          <a:xfrm>
            <a:off x="457200" y="274638"/>
            <a:ext cx="8229600" cy="778098"/>
          </a:xfrm>
        </p:spPr>
        <p:txBody>
          <a:bodyPr>
            <a:noAutofit/>
          </a:bodyPr>
          <a:lstStyle/>
          <a:p>
            <a:r>
              <a:rPr lang="pt-BR" sz="2900" b="1" dirty="0" smtClean="0">
                <a:solidFill>
                  <a:srgbClr val="FF0000"/>
                </a:solidFill>
                <a:latin typeface="Times New Roman" panose="02020603050405020304" pitchFamily="18" charset="0"/>
                <a:cs typeface="Times New Roman" panose="02020603050405020304" pitchFamily="18" charset="0"/>
              </a:rPr>
              <a:t>SUBSTANTIVO – ESCREVA MELHOR!</a:t>
            </a:r>
            <a:endParaRPr lang="pt-BR" sz="2900" b="1" dirty="0">
              <a:solidFill>
                <a:srgbClr val="FF0000"/>
              </a:solidFill>
              <a:latin typeface="Times New Roman" panose="02020603050405020304" pitchFamily="18" charset="0"/>
              <a:cs typeface="Times New Roman" panose="02020603050405020304" pitchFamily="18" charset="0"/>
            </a:endParaRPr>
          </a:p>
        </p:txBody>
      </p:sp>
      <p:sp>
        <p:nvSpPr>
          <p:cNvPr id="5" name="Espaço Reservado para Conteúdo 4"/>
          <p:cNvSpPr>
            <a:spLocks noGrp="1"/>
          </p:cNvSpPr>
          <p:nvPr>
            <p:ph idx="1"/>
          </p:nvPr>
        </p:nvSpPr>
        <p:spPr>
          <a:xfrm>
            <a:off x="457200" y="980728"/>
            <a:ext cx="8579296" cy="5220047"/>
          </a:xfrm>
        </p:spPr>
        <p:txBody>
          <a:bodyPr>
            <a:normAutofit fontScale="32500" lnSpcReduction="20000"/>
          </a:bodyPr>
          <a:lstStyle/>
          <a:p>
            <a:pPr algn="just">
              <a:lnSpc>
                <a:spcPct val="170000"/>
              </a:lnSpc>
              <a:spcBef>
                <a:spcPts val="0"/>
              </a:spcBef>
            </a:pPr>
            <a:r>
              <a:rPr lang="pt-BR" sz="6400" dirty="0" smtClean="0">
                <a:latin typeface="Times New Roman" panose="02020603050405020304" pitchFamily="18" charset="0"/>
                <a:cs typeface="Times New Roman" panose="02020603050405020304" pitchFamily="18" charset="0"/>
              </a:rPr>
              <a:t>O substantivo tem um papel importante na </a:t>
            </a:r>
            <a:r>
              <a:rPr lang="pt-BR" sz="6400" b="1" dirty="0" smtClean="0">
                <a:latin typeface="Times New Roman" panose="02020603050405020304" pitchFamily="18" charset="0"/>
                <a:cs typeface="Times New Roman" panose="02020603050405020304" pitchFamily="18" charset="0"/>
              </a:rPr>
              <a:t>coesão textual</a:t>
            </a:r>
            <a:r>
              <a:rPr lang="pt-BR" sz="6400" dirty="0" smtClean="0">
                <a:latin typeface="Times New Roman" panose="02020603050405020304" pitchFamily="18" charset="0"/>
                <a:cs typeface="Times New Roman" panose="02020603050405020304" pitchFamily="18" charset="0"/>
              </a:rPr>
              <a:t>, para </a:t>
            </a:r>
            <a:r>
              <a:rPr lang="pt-BR" sz="6400" b="1" dirty="0" smtClean="0">
                <a:latin typeface="Times New Roman" panose="02020603050405020304" pitchFamily="18" charset="0"/>
                <a:cs typeface="Times New Roman" panose="02020603050405020304" pitchFamily="18" charset="0"/>
              </a:rPr>
              <a:t>evitar a repetição desnecessária de palavras</a:t>
            </a:r>
            <a:r>
              <a:rPr lang="pt-BR" sz="6400" dirty="0" smtClean="0">
                <a:latin typeface="Times New Roman" panose="02020603050405020304" pitchFamily="18" charset="0"/>
                <a:cs typeface="Times New Roman" panose="02020603050405020304" pitchFamily="18" charset="0"/>
              </a:rPr>
              <a:t>, o que pode ser feito pelo uso </a:t>
            </a:r>
            <a:r>
              <a:rPr lang="pt-BR" sz="6400" dirty="0" smtClean="0">
                <a:latin typeface="Times New Roman" panose="02020603050405020304" pitchFamily="18" charset="0"/>
                <a:cs typeface="Times New Roman" panose="02020603050405020304" pitchFamily="18" charset="0"/>
              </a:rPr>
              <a:t>de:</a:t>
            </a:r>
            <a:endParaRPr lang="pt-BR" sz="6400" dirty="0" smtClean="0">
              <a:latin typeface="Times New Roman" panose="02020603050405020304" pitchFamily="18" charset="0"/>
              <a:cs typeface="Times New Roman" panose="02020603050405020304" pitchFamily="18" charset="0"/>
            </a:endParaRPr>
          </a:p>
          <a:p>
            <a:pPr marL="0" indent="0">
              <a:lnSpc>
                <a:spcPct val="170000"/>
              </a:lnSpc>
              <a:spcBef>
                <a:spcPts val="0"/>
              </a:spcBef>
              <a:buNone/>
            </a:pPr>
            <a:endParaRPr lang="pt-BR" sz="6400" dirty="0">
              <a:latin typeface="Times New Roman" panose="02020603050405020304" pitchFamily="18" charset="0"/>
              <a:cs typeface="Times New Roman" panose="02020603050405020304" pitchFamily="18" charset="0"/>
            </a:endParaRPr>
          </a:p>
          <a:p>
            <a:pPr marL="0" indent="0" algn="just">
              <a:lnSpc>
                <a:spcPct val="170000"/>
              </a:lnSpc>
              <a:spcBef>
                <a:spcPts val="0"/>
              </a:spcBef>
              <a:buNone/>
            </a:pPr>
            <a:r>
              <a:rPr lang="pt-BR" sz="6400" dirty="0" smtClean="0">
                <a:latin typeface="Times New Roman" panose="02020603050405020304" pitchFamily="18" charset="0"/>
                <a:cs typeface="Times New Roman" panose="02020603050405020304" pitchFamily="18" charset="0"/>
              </a:rPr>
              <a:t>a) </a:t>
            </a:r>
            <a:r>
              <a:rPr lang="pt-BR" sz="6400" b="1" dirty="0" smtClean="0">
                <a:latin typeface="Times New Roman" panose="02020603050405020304" pitchFamily="18" charset="0"/>
                <a:cs typeface="Times New Roman" panose="02020603050405020304" pitchFamily="18" charset="0"/>
              </a:rPr>
              <a:t>Sinônimos</a:t>
            </a:r>
            <a:r>
              <a:rPr lang="pt-BR" sz="6400" dirty="0" smtClean="0">
                <a:latin typeface="Times New Roman" panose="02020603050405020304" pitchFamily="18" charset="0"/>
                <a:cs typeface="Times New Roman" panose="02020603050405020304" pitchFamily="18" charset="0"/>
              </a:rPr>
              <a:t>: </a:t>
            </a:r>
            <a:r>
              <a:rPr lang="pt-BR" sz="6400" dirty="0">
                <a:latin typeface="Times New Roman" panose="02020603050405020304" pitchFamily="18" charset="0"/>
                <a:cs typeface="Times New Roman" panose="02020603050405020304" pitchFamily="18" charset="0"/>
              </a:rPr>
              <a:t>palavra que tem </a:t>
            </a:r>
            <a:r>
              <a:rPr lang="pt-BR" sz="6400" b="1" dirty="0">
                <a:latin typeface="Times New Roman" panose="02020603050405020304" pitchFamily="18" charset="0"/>
                <a:cs typeface="Times New Roman" panose="02020603050405020304" pitchFamily="18" charset="0"/>
              </a:rPr>
              <a:t>significado idêntico </a:t>
            </a:r>
            <a:r>
              <a:rPr lang="pt-BR" sz="6400" dirty="0">
                <a:latin typeface="Times New Roman" panose="02020603050405020304" pitchFamily="18" charset="0"/>
                <a:cs typeface="Times New Roman" panose="02020603050405020304" pitchFamily="18" charset="0"/>
              </a:rPr>
              <a:t>ou </a:t>
            </a:r>
            <a:r>
              <a:rPr lang="pt-BR" sz="6400" b="1" dirty="0">
                <a:latin typeface="Times New Roman" panose="02020603050405020304" pitchFamily="18" charset="0"/>
                <a:cs typeface="Times New Roman" panose="02020603050405020304" pitchFamily="18" charset="0"/>
              </a:rPr>
              <a:t>muito semelhante </a:t>
            </a:r>
            <a:r>
              <a:rPr lang="pt-BR" sz="6400" dirty="0">
                <a:latin typeface="Times New Roman" panose="02020603050405020304" pitchFamily="18" charset="0"/>
                <a:cs typeface="Times New Roman" panose="02020603050405020304" pitchFamily="18" charset="0"/>
              </a:rPr>
              <a:t>ao de </a:t>
            </a:r>
            <a:r>
              <a:rPr lang="pt-BR" sz="6400" dirty="0" smtClean="0">
                <a:latin typeface="Times New Roman" panose="02020603050405020304" pitchFamily="18" charset="0"/>
                <a:cs typeface="Times New Roman" panose="02020603050405020304" pitchFamily="18" charset="0"/>
              </a:rPr>
              <a:t>outra:</a:t>
            </a:r>
          </a:p>
          <a:p>
            <a:pPr marL="0" indent="0" algn="just">
              <a:lnSpc>
                <a:spcPct val="170000"/>
              </a:lnSpc>
              <a:spcBef>
                <a:spcPts val="0"/>
              </a:spcBef>
              <a:buNone/>
            </a:pPr>
            <a:endParaRPr lang="pt-BR" sz="6400" dirty="0" smtClean="0">
              <a:latin typeface="Times New Roman" panose="02020603050405020304" pitchFamily="18" charset="0"/>
              <a:cs typeface="Times New Roman" panose="02020603050405020304" pitchFamily="18" charset="0"/>
            </a:endParaRPr>
          </a:p>
          <a:p>
            <a:pPr marL="0" indent="0" algn="just">
              <a:lnSpc>
                <a:spcPct val="170000"/>
              </a:lnSpc>
              <a:spcBef>
                <a:spcPts val="0"/>
              </a:spcBef>
              <a:buNone/>
            </a:pPr>
            <a:r>
              <a:rPr lang="pt-BR" sz="6400" dirty="0" smtClean="0">
                <a:latin typeface="Times New Roman" panose="02020603050405020304" pitchFamily="18" charset="0"/>
                <a:cs typeface="Times New Roman" panose="02020603050405020304" pitchFamily="18" charset="0"/>
              </a:rPr>
              <a:t>O </a:t>
            </a:r>
            <a:r>
              <a:rPr lang="pt-BR" sz="6400" b="1" dirty="0" smtClean="0">
                <a:latin typeface="Times New Roman" panose="02020603050405020304" pitchFamily="18" charset="0"/>
                <a:cs typeface="Times New Roman" panose="02020603050405020304" pitchFamily="18" charset="0"/>
              </a:rPr>
              <a:t>carro</a:t>
            </a:r>
            <a:r>
              <a:rPr lang="pt-BR" sz="6400" dirty="0" smtClean="0">
                <a:latin typeface="Times New Roman" panose="02020603050405020304" pitchFamily="18" charset="0"/>
                <a:cs typeface="Times New Roman" panose="02020603050405020304" pitchFamily="18" charset="0"/>
              </a:rPr>
              <a:t> atravessou a pista e bateu na árvore. Posteriormente, esse </a:t>
            </a:r>
            <a:r>
              <a:rPr lang="pt-BR" sz="6400" b="1" dirty="0" smtClean="0">
                <a:latin typeface="Times New Roman" panose="02020603050405020304" pitchFamily="18" charset="0"/>
                <a:cs typeface="Times New Roman" panose="02020603050405020304" pitchFamily="18" charset="0"/>
              </a:rPr>
              <a:t>automóvel</a:t>
            </a:r>
            <a:r>
              <a:rPr lang="pt-BR" sz="6400" dirty="0" smtClean="0">
                <a:latin typeface="Times New Roman" panose="02020603050405020304" pitchFamily="18" charset="0"/>
                <a:cs typeface="Times New Roman" panose="02020603050405020304" pitchFamily="18" charset="0"/>
              </a:rPr>
              <a:t> foi guinchado pela polícia. Agora, o </a:t>
            </a:r>
            <a:r>
              <a:rPr lang="pt-BR" sz="6400" b="1" dirty="0" smtClean="0">
                <a:latin typeface="Times New Roman" panose="02020603050405020304" pitchFamily="18" charset="0"/>
                <a:cs typeface="Times New Roman" panose="02020603050405020304" pitchFamily="18" charset="0"/>
              </a:rPr>
              <a:t>veículo</a:t>
            </a:r>
            <a:r>
              <a:rPr lang="pt-BR" sz="6400" dirty="0" smtClean="0">
                <a:latin typeface="Times New Roman" panose="02020603050405020304" pitchFamily="18" charset="0"/>
                <a:cs typeface="Times New Roman" panose="02020603050405020304" pitchFamily="18" charset="0"/>
              </a:rPr>
              <a:t> em questão está sendo leiloado.</a:t>
            </a:r>
          </a:p>
          <a:p>
            <a:pPr marL="0" indent="0" algn="just">
              <a:buNone/>
            </a:pPr>
            <a:endParaRPr lang="pt-BR" sz="2800" b="1" dirty="0">
              <a:latin typeface="Times New Roman" panose="02020603050405020304" pitchFamily="18" charset="0"/>
              <a:cs typeface="Times New Roman" panose="02020603050405020304" pitchFamily="18" charset="0"/>
            </a:endParaRPr>
          </a:p>
          <a:p>
            <a:endParaRPr lang="pt-BR" sz="2400" dirty="0" smtClean="0">
              <a:latin typeface="Times New Roman" panose="02020603050405020304" pitchFamily="18" charset="0"/>
              <a:cs typeface="Times New Roman" panose="02020603050405020304" pitchFamily="18" charset="0"/>
            </a:endParaRPr>
          </a:p>
          <a:p>
            <a:endParaRPr lang="pt-BR" sz="2400" dirty="0">
              <a:latin typeface="Times New Roman" panose="02020603050405020304" pitchFamily="18" charset="0"/>
              <a:cs typeface="Times New Roman" panose="02020603050405020304" pitchFamily="18" charset="0"/>
            </a:endParaRPr>
          </a:p>
          <a:p>
            <a:pPr marL="0" indent="0">
              <a:buNone/>
            </a:pPr>
            <a:endParaRPr lang="pt-BR" sz="2400" dirty="0"/>
          </a:p>
          <a:p>
            <a:pPr marL="0" indent="0" algn="just">
              <a:buNone/>
            </a:pPr>
            <a:r>
              <a:rPr lang="pt-BR" sz="2400" dirty="0" smtClean="0">
                <a:latin typeface="Times New Roman" panose="02020603050405020304" pitchFamily="18" charset="0"/>
                <a:cs typeface="Times New Roman" panose="02020603050405020304" pitchFamily="18" charset="0"/>
              </a:rPr>
              <a:t> </a:t>
            </a:r>
            <a:endParaRPr lang="pt-BR" sz="2400" dirty="0">
              <a:latin typeface="Times New Roman" panose="02020603050405020304" pitchFamily="18" charset="0"/>
              <a:cs typeface="Times New Roman" panose="02020603050405020304" pitchFamily="18" charset="0"/>
            </a:endParaRPr>
          </a:p>
          <a:p>
            <a:pPr marL="0" indent="0" algn="just">
              <a:buNone/>
            </a:pPr>
            <a:endParaRPr lang="pt-BR" sz="2000" dirty="0" smtClean="0">
              <a:latin typeface="Times New Roman" panose="02020603050405020304" pitchFamily="18" charset="0"/>
              <a:cs typeface="Times New Roman" panose="02020603050405020304" pitchFamily="18" charset="0"/>
            </a:endParaRPr>
          </a:p>
        </p:txBody>
      </p:sp>
      <p:pic>
        <p:nvPicPr>
          <p:cNvPr id="1026" name="Picture 2" descr="Logo_Etec colorido"/>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67544" y="6124358"/>
            <a:ext cx="1123950" cy="714375"/>
          </a:xfrm>
          <a:prstGeom prst="rect">
            <a:avLst/>
          </a:prstGeom>
          <a:noFill/>
          <a:extLst>
            <a:ext uri="{909E8E84-426E-40DD-AFC4-6F175D3DCCD1}">
              <a14:hiddenFill xmlns:a14="http://schemas.microsoft.com/office/drawing/2010/main">
                <a:solidFill>
                  <a:srgbClr val="FFFFFF"/>
                </a:solidFill>
              </a14:hiddenFill>
            </a:ext>
          </a:extLst>
        </p:spPr>
      </p:pic>
      <p:pic>
        <p:nvPicPr>
          <p:cNvPr id="1025" name="Picture 1" descr="logo-novo-cps-co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04048" y="6200775"/>
            <a:ext cx="3600450" cy="657225"/>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pt-BR"/>
          </a:p>
        </p:txBody>
      </p:sp>
      <p:sp>
        <p:nvSpPr>
          <p:cNvPr id="7" name="Rectangle 4"/>
          <p:cNvSpPr>
            <a:spLocks noChangeArrowheads="1"/>
          </p:cNvSpPr>
          <p:nvPr/>
        </p:nvSpPr>
        <p:spPr bwMode="auto">
          <a:xfrm>
            <a:off x="0" y="71437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pt-BR" altLang="pt-BR" sz="6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               </a:t>
            </a:r>
            <a:endParaRPr kumimoji="0" lang="pt-BR" altLang="pt-BR" sz="1800" b="0" i="0" u="none" strike="noStrike" cap="none" normalizeH="0" baseline="0" smtClean="0">
              <a:ln>
                <a:noFill/>
              </a:ln>
              <a:solidFill>
                <a:schemeClr val="tx1"/>
              </a:solidFill>
              <a:effectLst/>
              <a:latin typeface="Arial" pitchFamily="34" charset="0"/>
              <a:cs typeface="Arial" pitchFamily="34" charset="0"/>
            </a:endParaRPr>
          </a:p>
        </p:txBody>
      </p:sp>
      <p:sp>
        <p:nvSpPr>
          <p:cNvPr id="8" name="Rectangle 5"/>
          <p:cNvSpPr>
            <a:spLocks noChangeArrowheads="1"/>
          </p:cNvSpPr>
          <p:nvPr/>
        </p:nvSpPr>
        <p:spPr bwMode="auto">
          <a:xfrm>
            <a:off x="0" y="13716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pt-BR" altLang="pt-BR" sz="6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
            </a:r>
            <a:br>
              <a:rPr kumimoji="0" lang="pt-BR" altLang="pt-BR" sz="600" b="0" i="0" u="none" strike="noStrike" cap="none" normalizeH="0" baseline="0" smtClean="0">
                <a:ln>
                  <a:noFill/>
                </a:ln>
                <a:solidFill>
                  <a:schemeClr val="tx1"/>
                </a:solidFill>
                <a:effectLst/>
                <a:latin typeface="Arial" pitchFamily="34" charset="0"/>
                <a:ea typeface="Times New Roman" pitchFamily="18" charset="0"/>
                <a:cs typeface="Arial" pitchFamily="34" charset="0"/>
              </a:rPr>
            </a:br>
            <a:r>
              <a:rPr kumimoji="0" lang="pt-BR" altLang="pt-BR" sz="6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
            </a:r>
            <a:br>
              <a:rPr kumimoji="0" lang="pt-BR" altLang="pt-BR" sz="600" b="0" i="0" u="none" strike="noStrike" cap="none" normalizeH="0" baseline="0" smtClean="0">
                <a:ln>
                  <a:noFill/>
                </a:ln>
                <a:solidFill>
                  <a:schemeClr val="tx1"/>
                </a:solidFill>
                <a:effectLst/>
                <a:latin typeface="Arial" pitchFamily="34" charset="0"/>
                <a:ea typeface="Times New Roman" pitchFamily="18" charset="0"/>
                <a:cs typeface="Arial" pitchFamily="34" charset="0"/>
              </a:rPr>
            </a:br>
            <a:endParaRPr kumimoji="0" lang="pt-BR" altLang="pt-BR" sz="1800" b="0" i="0" u="none" strike="noStrike" cap="none" normalizeH="0" baseline="0" smtClean="0">
              <a:ln>
                <a:noFill/>
              </a:ln>
              <a:solidFill>
                <a:schemeClr val="tx1"/>
              </a:solidFill>
              <a:effectLst/>
              <a:latin typeface="Arial" pitchFamily="34" charset="0"/>
              <a:cs typeface="Arial" pitchFamily="34" charset="0"/>
            </a:endParaRPr>
          </a:p>
        </p:txBody>
      </p:sp>
      <p:pic>
        <p:nvPicPr>
          <p:cNvPr id="2" name="Picture 2" descr="C:\Users\Usuário\JEC\Pictures\Educandário\Imagens para aulas\carro3.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779912" y="5006689"/>
            <a:ext cx="2002929" cy="11112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61199487"/>
      </p:ext>
    </p:extLst>
  </p:cSld>
  <p:clrMapOvr>
    <a:masterClrMapping/>
  </p:clrMapOvr>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title"/>
          </p:nvPr>
        </p:nvSpPr>
        <p:spPr>
          <a:xfrm>
            <a:off x="457200" y="274638"/>
            <a:ext cx="8229600" cy="778098"/>
          </a:xfrm>
        </p:spPr>
        <p:txBody>
          <a:bodyPr>
            <a:noAutofit/>
          </a:bodyPr>
          <a:lstStyle/>
          <a:p>
            <a:r>
              <a:rPr lang="pt-BR" sz="2900" b="1" dirty="0" smtClean="0">
                <a:solidFill>
                  <a:srgbClr val="FF0000"/>
                </a:solidFill>
                <a:latin typeface="Times New Roman" panose="02020603050405020304" pitchFamily="18" charset="0"/>
                <a:cs typeface="Times New Roman" panose="02020603050405020304" pitchFamily="18" charset="0"/>
              </a:rPr>
              <a:t>SUBSTANTIVO – ESCREVA MELHOR!</a:t>
            </a:r>
            <a:endParaRPr lang="pt-BR" sz="2900" b="1" dirty="0">
              <a:solidFill>
                <a:srgbClr val="FF0000"/>
              </a:solidFill>
              <a:latin typeface="Times New Roman" panose="02020603050405020304" pitchFamily="18" charset="0"/>
              <a:cs typeface="Times New Roman" panose="02020603050405020304" pitchFamily="18" charset="0"/>
            </a:endParaRPr>
          </a:p>
        </p:txBody>
      </p:sp>
      <p:sp>
        <p:nvSpPr>
          <p:cNvPr id="5" name="Espaço Reservado para Conteúdo 4"/>
          <p:cNvSpPr>
            <a:spLocks noGrp="1"/>
          </p:cNvSpPr>
          <p:nvPr>
            <p:ph idx="1"/>
          </p:nvPr>
        </p:nvSpPr>
        <p:spPr>
          <a:xfrm>
            <a:off x="457200" y="980728"/>
            <a:ext cx="8579296" cy="5220047"/>
          </a:xfrm>
        </p:spPr>
        <p:txBody>
          <a:bodyPr>
            <a:normAutofit fontScale="40000" lnSpcReduction="20000"/>
          </a:bodyPr>
          <a:lstStyle/>
          <a:p>
            <a:pPr algn="just">
              <a:lnSpc>
                <a:spcPct val="160000"/>
              </a:lnSpc>
              <a:spcBef>
                <a:spcPts val="0"/>
              </a:spcBef>
            </a:pPr>
            <a:r>
              <a:rPr lang="pt-BR" sz="5100" dirty="0" smtClean="0">
                <a:latin typeface="Times New Roman" panose="02020603050405020304" pitchFamily="18" charset="0"/>
                <a:cs typeface="Times New Roman" panose="02020603050405020304" pitchFamily="18" charset="0"/>
              </a:rPr>
              <a:t>B) </a:t>
            </a:r>
            <a:r>
              <a:rPr lang="pt-BR" sz="5100" b="1" dirty="0" smtClean="0">
                <a:latin typeface="Times New Roman" panose="02020603050405020304" pitchFamily="18" charset="0"/>
                <a:cs typeface="Times New Roman" panose="02020603050405020304" pitchFamily="18" charset="0"/>
              </a:rPr>
              <a:t>Hiperônimos</a:t>
            </a:r>
            <a:r>
              <a:rPr lang="pt-BR" sz="5100" dirty="0" smtClean="0">
                <a:latin typeface="Times New Roman" panose="02020603050405020304" pitchFamily="18" charset="0"/>
                <a:cs typeface="Times New Roman" panose="02020603050405020304" pitchFamily="18" charset="0"/>
              </a:rPr>
              <a:t>: é </a:t>
            </a:r>
            <a:r>
              <a:rPr lang="pt-BR" sz="5100" dirty="0">
                <a:latin typeface="Times New Roman" panose="02020603050405020304" pitchFamily="18" charset="0"/>
                <a:cs typeface="Times New Roman" panose="02020603050405020304" pitchFamily="18" charset="0"/>
              </a:rPr>
              <a:t>toda palavra que possui </a:t>
            </a:r>
            <a:r>
              <a:rPr lang="pt-BR" sz="5100" b="1" dirty="0">
                <a:latin typeface="Times New Roman" panose="02020603050405020304" pitchFamily="18" charset="0"/>
                <a:cs typeface="Times New Roman" panose="02020603050405020304" pitchFamily="18" charset="0"/>
              </a:rPr>
              <a:t>sentido amplo</a:t>
            </a:r>
            <a:r>
              <a:rPr lang="pt-BR" sz="5100" dirty="0">
                <a:latin typeface="Times New Roman" panose="02020603050405020304" pitchFamily="18" charset="0"/>
                <a:cs typeface="Times New Roman" panose="02020603050405020304" pitchFamily="18" charset="0"/>
              </a:rPr>
              <a:t>, geral</a:t>
            </a:r>
            <a:r>
              <a:rPr lang="pt-BR" sz="5100" dirty="0" smtClean="0">
                <a:latin typeface="Times New Roman" panose="02020603050405020304" pitchFamily="18" charset="0"/>
                <a:cs typeface="Times New Roman" panose="02020603050405020304" pitchFamily="18" charset="0"/>
              </a:rPr>
              <a:t>.</a:t>
            </a:r>
          </a:p>
          <a:p>
            <a:pPr marL="0" indent="0">
              <a:lnSpc>
                <a:spcPct val="160000"/>
              </a:lnSpc>
              <a:spcBef>
                <a:spcPts val="0"/>
              </a:spcBef>
              <a:buNone/>
            </a:pPr>
            <a:endParaRPr lang="pt-BR" sz="5100" dirty="0" smtClean="0">
              <a:latin typeface="Times New Roman" panose="02020603050405020304" pitchFamily="18" charset="0"/>
              <a:cs typeface="Times New Roman" panose="02020603050405020304" pitchFamily="18" charset="0"/>
            </a:endParaRPr>
          </a:p>
          <a:p>
            <a:pPr marL="0" indent="0" algn="just">
              <a:lnSpc>
                <a:spcPct val="160000"/>
              </a:lnSpc>
              <a:spcBef>
                <a:spcPts val="0"/>
              </a:spcBef>
              <a:buNone/>
            </a:pPr>
            <a:r>
              <a:rPr lang="pt-BR" sz="5100" b="1" dirty="0" smtClean="0">
                <a:latin typeface="Times New Roman" panose="02020603050405020304" pitchFamily="18" charset="0"/>
                <a:cs typeface="Times New Roman" panose="02020603050405020304" pitchFamily="18" charset="0"/>
              </a:rPr>
              <a:t>a)</a:t>
            </a:r>
            <a:r>
              <a:rPr lang="pt-BR" sz="5100" dirty="0" smtClean="0">
                <a:latin typeface="Times New Roman" panose="02020603050405020304" pitchFamily="18" charset="0"/>
                <a:cs typeface="Times New Roman" panose="02020603050405020304" pitchFamily="18" charset="0"/>
              </a:rPr>
              <a:t> Estão felizes </a:t>
            </a:r>
            <a:r>
              <a:rPr lang="pt-BR" sz="5100" dirty="0">
                <a:latin typeface="Times New Roman" panose="02020603050405020304" pitchFamily="18" charset="0"/>
                <a:cs typeface="Times New Roman" panose="02020603050405020304" pitchFamily="18" charset="0"/>
              </a:rPr>
              <a:t>com o seu </a:t>
            </a:r>
            <a:r>
              <a:rPr lang="pt-BR" sz="5100" b="1" dirty="0">
                <a:latin typeface="Times New Roman" panose="02020603050405020304" pitchFamily="18" charset="0"/>
                <a:cs typeface="Times New Roman" panose="02020603050405020304" pitchFamily="18" charset="0"/>
              </a:rPr>
              <a:t>cão</a:t>
            </a:r>
            <a:r>
              <a:rPr lang="pt-BR" sz="5100" dirty="0">
                <a:latin typeface="Times New Roman" panose="02020603050405020304" pitchFamily="18" charset="0"/>
                <a:cs typeface="Times New Roman" panose="02020603050405020304" pitchFamily="18" charset="0"/>
              </a:rPr>
              <a:t>. O </a:t>
            </a:r>
            <a:r>
              <a:rPr lang="pt-BR" sz="5100" b="1" dirty="0">
                <a:latin typeface="Times New Roman" panose="02020603050405020304" pitchFamily="18" charset="0"/>
                <a:cs typeface="Times New Roman" panose="02020603050405020304" pitchFamily="18" charset="0"/>
              </a:rPr>
              <a:t>animal</a:t>
            </a:r>
            <a:r>
              <a:rPr lang="pt-BR" sz="5100" dirty="0">
                <a:latin typeface="Times New Roman" panose="02020603050405020304" pitchFamily="18" charset="0"/>
                <a:cs typeface="Times New Roman" panose="02020603050405020304" pitchFamily="18" charset="0"/>
              </a:rPr>
              <a:t> é fiel e companheiro.</a:t>
            </a:r>
            <a:br>
              <a:rPr lang="pt-BR" sz="5100" dirty="0">
                <a:latin typeface="Times New Roman" panose="02020603050405020304" pitchFamily="18" charset="0"/>
                <a:cs typeface="Times New Roman" panose="02020603050405020304" pitchFamily="18" charset="0"/>
              </a:rPr>
            </a:br>
            <a:r>
              <a:rPr lang="pt-BR" sz="5100" dirty="0">
                <a:latin typeface="Times New Roman" panose="02020603050405020304" pitchFamily="18" charset="0"/>
                <a:cs typeface="Times New Roman" panose="02020603050405020304" pitchFamily="18" charset="0"/>
              </a:rPr>
              <a:t/>
            </a:r>
            <a:br>
              <a:rPr lang="pt-BR" sz="5100" dirty="0">
                <a:latin typeface="Times New Roman" panose="02020603050405020304" pitchFamily="18" charset="0"/>
                <a:cs typeface="Times New Roman" panose="02020603050405020304" pitchFamily="18" charset="0"/>
              </a:rPr>
            </a:br>
            <a:r>
              <a:rPr lang="pt-BR" sz="5100" b="1" dirty="0">
                <a:latin typeface="Times New Roman" panose="02020603050405020304" pitchFamily="18" charset="0"/>
                <a:cs typeface="Times New Roman" panose="02020603050405020304" pitchFamily="18" charset="0"/>
              </a:rPr>
              <a:t>b) </a:t>
            </a:r>
            <a:r>
              <a:rPr lang="pt-BR" sz="5100" dirty="0">
                <a:latin typeface="Times New Roman" panose="02020603050405020304" pitchFamily="18" charset="0"/>
                <a:cs typeface="Times New Roman" panose="02020603050405020304" pitchFamily="18" charset="0"/>
              </a:rPr>
              <a:t>Nada disso vai fazê-los </a:t>
            </a:r>
            <a:r>
              <a:rPr lang="pt-BR" sz="5100" dirty="0" smtClean="0">
                <a:latin typeface="Times New Roman" panose="02020603050405020304" pitchFamily="18" charset="0"/>
                <a:cs typeface="Times New Roman" panose="02020603050405020304" pitchFamily="18" charset="0"/>
              </a:rPr>
              <a:t>vender o velho </a:t>
            </a:r>
            <a:r>
              <a:rPr lang="pt-BR" sz="5100" b="1" dirty="0" smtClean="0">
                <a:latin typeface="Times New Roman" panose="02020603050405020304" pitchFamily="18" charset="0"/>
                <a:cs typeface="Times New Roman" panose="02020603050405020304" pitchFamily="18" charset="0"/>
              </a:rPr>
              <a:t>Fusca</a:t>
            </a:r>
            <a:r>
              <a:rPr lang="pt-BR" sz="5100" dirty="0" smtClean="0">
                <a:latin typeface="Times New Roman" panose="02020603050405020304" pitchFamily="18" charset="0"/>
                <a:cs typeface="Times New Roman" panose="02020603050405020304" pitchFamily="18" charset="0"/>
              </a:rPr>
              <a:t>. </a:t>
            </a:r>
            <a:r>
              <a:rPr lang="pt-BR" sz="5100" dirty="0">
                <a:latin typeface="Times New Roman" panose="02020603050405020304" pitchFamily="18" charset="0"/>
                <a:cs typeface="Times New Roman" panose="02020603050405020304" pitchFamily="18" charset="0"/>
              </a:rPr>
              <a:t>O pequeno </a:t>
            </a:r>
            <a:r>
              <a:rPr lang="pt-BR" sz="5100" b="1" dirty="0">
                <a:latin typeface="Times New Roman" panose="02020603050405020304" pitchFamily="18" charset="0"/>
                <a:cs typeface="Times New Roman" panose="02020603050405020304" pitchFamily="18" charset="0"/>
              </a:rPr>
              <a:t>automóvel</a:t>
            </a:r>
            <a:r>
              <a:rPr lang="pt-BR" sz="5100" dirty="0">
                <a:latin typeface="Times New Roman" panose="02020603050405020304" pitchFamily="18" charset="0"/>
                <a:cs typeface="Times New Roman" panose="02020603050405020304" pitchFamily="18" charset="0"/>
              </a:rPr>
              <a:t> parece suprir todas as necessidades deles</a:t>
            </a:r>
            <a:r>
              <a:rPr lang="pt-BR" sz="5100" dirty="0" smtClean="0">
                <a:latin typeface="Times New Roman" panose="02020603050405020304" pitchFamily="18" charset="0"/>
                <a:cs typeface="Times New Roman" panose="02020603050405020304" pitchFamily="18" charset="0"/>
              </a:rPr>
              <a:t>.</a:t>
            </a:r>
          </a:p>
          <a:p>
            <a:pPr marL="0" indent="0" algn="just">
              <a:lnSpc>
                <a:spcPct val="160000"/>
              </a:lnSpc>
              <a:spcBef>
                <a:spcPts val="0"/>
              </a:spcBef>
              <a:buNone/>
            </a:pPr>
            <a:endParaRPr lang="pt-BR" sz="5100" dirty="0" smtClean="0">
              <a:latin typeface="Times New Roman" panose="02020603050405020304" pitchFamily="18" charset="0"/>
              <a:cs typeface="Times New Roman" panose="02020603050405020304" pitchFamily="18" charset="0"/>
            </a:endParaRPr>
          </a:p>
          <a:p>
            <a:pPr marL="0" indent="0" algn="just">
              <a:lnSpc>
                <a:spcPct val="160000"/>
              </a:lnSpc>
              <a:spcBef>
                <a:spcPts val="0"/>
              </a:spcBef>
              <a:buNone/>
            </a:pPr>
            <a:r>
              <a:rPr lang="pt-BR" sz="5100" dirty="0" smtClean="0">
                <a:latin typeface="Times New Roman" panose="02020603050405020304" pitchFamily="18" charset="0"/>
                <a:cs typeface="Times New Roman" panose="02020603050405020304" pitchFamily="18" charset="0"/>
              </a:rPr>
              <a:t>c) A nova </a:t>
            </a:r>
            <a:r>
              <a:rPr lang="pt-BR" sz="5100" b="1" dirty="0" smtClean="0">
                <a:latin typeface="Times New Roman" panose="02020603050405020304" pitchFamily="18" charset="0"/>
                <a:cs typeface="Times New Roman" panose="02020603050405020304" pitchFamily="18" charset="0"/>
              </a:rPr>
              <a:t>geladeira</a:t>
            </a:r>
            <a:r>
              <a:rPr lang="pt-BR" sz="5100" dirty="0" smtClean="0">
                <a:latin typeface="Times New Roman" panose="02020603050405020304" pitchFamily="18" charset="0"/>
                <a:cs typeface="Times New Roman" panose="02020603050405020304" pitchFamily="18" charset="0"/>
              </a:rPr>
              <a:t> foi muito cara, mas é um </a:t>
            </a:r>
            <a:r>
              <a:rPr lang="pt-BR" sz="5100" b="1" dirty="0" smtClean="0">
                <a:latin typeface="Times New Roman" panose="02020603050405020304" pitchFamily="18" charset="0"/>
                <a:cs typeface="Times New Roman" panose="02020603050405020304" pitchFamily="18" charset="0"/>
              </a:rPr>
              <a:t>eletrodoméstico</a:t>
            </a:r>
            <a:r>
              <a:rPr lang="pt-BR" sz="5100" dirty="0" smtClean="0">
                <a:latin typeface="Times New Roman" panose="02020603050405020304" pitchFamily="18" charset="0"/>
                <a:cs typeface="Times New Roman" panose="02020603050405020304" pitchFamily="18" charset="0"/>
              </a:rPr>
              <a:t> que não pode faltar em casa.</a:t>
            </a:r>
          </a:p>
          <a:p>
            <a:pPr marL="0" indent="0" algn="just">
              <a:buNone/>
            </a:pPr>
            <a:endParaRPr lang="pt-BR" sz="2800" b="1" dirty="0">
              <a:latin typeface="Times New Roman" panose="02020603050405020304" pitchFamily="18" charset="0"/>
              <a:cs typeface="Times New Roman" panose="02020603050405020304" pitchFamily="18" charset="0"/>
            </a:endParaRPr>
          </a:p>
          <a:p>
            <a:endParaRPr lang="pt-BR" sz="2400" dirty="0" smtClean="0">
              <a:latin typeface="Times New Roman" panose="02020603050405020304" pitchFamily="18" charset="0"/>
              <a:cs typeface="Times New Roman" panose="02020603050405020304" pitchFamily="18" charset="0"/>
            </a:endParaRPr>
          </a:p>
          <a:p>
            <a:pPr marL="0" indent="0">
              <a:buNone/>
            </a:pPr>
            <a:endParaRPr lang="pt-BR" sz="2400" dirty="0">
              <a:latin typeface="Times New Roman" panose="02020603050405020304" pitchFamily="18" charset="0"/>
              <a:cs typeface="Times New Roman" panose="02020603050405020304" pitchFamily="18" charset="0"/>
            </a:endParaRPr>
          </a:p>
          <a:p>
            <a:pPr marL="0" indent="0">
              <a:buNone/>
            </a:pPr>
            <a:endParaRPr lang="pt-BR" sz="2400" dirty="0"/>
          </a:p>
          <a:p>
            <a:pPr marL="0" indent="0" algn="just">
              <a:buNone/>
            </a:pPr>
            <a:r>
              <a:rPr lang="pt-BR" sz="2400" dirty="0" smtClean="0">
                <a:latin typeface="Times New Roman" panose="02020603050405020304" pitchFamily="18" charset="0"/>
                <a:cs typeface="Times New Roman" panose="02020603050405020304" pitchFamily="18" charset="0"/>
              </a:rPr>
              <a:t> </a:t>
            </a:r>
            <a:endParaRPr lang="pt-BR" sz="2400" dirty="0">
              <a:latin typeface="Times New Roman" panose="02020603050405020304" pitchFamily="18" charset="0"/>
              <a:cs typeface="Times New Roman" panose="02020603050405020304" pitchFamily="18" charset="0"/>
            </a:endParaRPr>
          </a:p>
          <a:p>
            <a:pPr marL="0" indent="0" algn="just">
              <a:buNone/>
            </a:pPr>
            <a:endParaRPr lang="pt-BR" sz="2000" dirty="0" smtClean="0">
              <a:latin typeface="Times New Roman" panose="02020603050405020304" pitchFamily="18" charset="0"/>
              <a:cs typeface="Times New Roman" panose="02020603050405020304" pitchFamily="18" charset="0"/>
            </a:endParaRPr>
          </a:p>
        </p:txBody>
      </p:sp>
      <p:pic>
        <p:nvPicPr>
          <p:cNvPr id="1026" name="Picture 2" descr="Logo_Etec colorido"/>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67544" y="6124358"/>
            <a:ext cx="1123950" cy="714375"/>
          </a:xfrm>
          <a:prstGeom prst="rect">
            <a:avLst/>
          </a:prstGeom>
          <a:noFill/>
          <a:extLst>
            <a:ext uri="{909E8E84-426E-40DD-AFC4-6F175D3DCCD1}">
              <a14:hiddenFill xmlns:a14="http://schemas.microsoft.com/office/drawing/2010/main">
                <a:solidFill>
                  <a:srgbClr val="FFFFFF"/>
                </a:solidFill>
              </a14:hiddenFill>
            </a:ext>
          </a:extLst>
        </p:spPr>
      </p:pic>
      <p:pic>
        <p:nvPicPr>
          <p:cNvPr id="1025" name="Picture 1" descr="logo-novo-cps-co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04048" y="6200775"/>
            <a:ext cx="3600450" cy="657225"/>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pt-BR"/>
          </a:p>
        </p:txBody>
      </p:sp>
      <p:sp>
        <p:nvSpPr>
          <p:cNvPr id="7" name="Rectangle 4"/>
          <p:cNvSpPr>
            <a:spLocks noChangeArrowheads="1"/>
          </p:cNvSpPr>
          <p:nvPr/>
        </p:nvSpPr>
        <p:spPr bwMode="auto">
          <a:xfrm>
            <a:off x="0" y="71437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pt-BR" altLang="pt-BR" sz="6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               </a:t>
            </a:r>
            <a:endParaRPr kumimoji="0" lang="pt-BR" altLang="pt-BR" sz="1800" b="0" i="0" u="none" strike="noStrike" cap="none" normalizeH="0" baseline="0" smtClean="0">
              <a:ln>
                <a:noFill/>
              </a:ln>
              <a:solidFill>
                <a:schemeClr val="tx1"/>
              </a:solidFill>
              <a:effectLst/>
              <a:latin typeface="Arial" pitchFamily="34" charset="0"/>
              <a:cs typeface="Arial" pitchFamily="34" charset="0"/>
            </a:endParaRPr>
          </a:p>
        </p:txBody>
      </p:sp>
      <p:sp>
        <p:nvSpPr>
          <p:cNvPr id="8" name="Rectangle 5"/>
          <p:cNvSpPr>
            <a:spLocks noChangeArrowheads="1"/>
          </p:cNvSpPr>
          <p:nvPr/>
        </p:nvSpPr>
        <p:spPr bwMode="auto">
          <a:xfrm>
            <a:off x="0" y="13716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pt-BR" altLang="pt-BR" sz="6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
            </a:r>
            <a:br>
              <a:rPr kumimoji="0" lang="pt-BR" altLang="pt-BR" sz="600" b="0" i="0" u="none" strike="noStrike" cap="none" normalizeH="0" baseline="0" smtClean="0">
                <a:ln>
                  <a:noFill/>
                </a:ln>
                <a:solidFill>
                  <a:schemeClr val="tx1"/>
                </a:solidFill>
                <a:effectLst/>
                <a:latin typeface="Arial" pitchFamily="34" charset="0"/>
                <a:ea typeface="Times New Roman" pitchFamily="18" charset="0"/>
                <a:cs typeface="Arial" pitchFamily="34" charset="0"/>
              </a:rPr>
            </a:br>
            <a:r>
              <a:rPr kumimoji="0" lang="pt-BR" altLang="pt-BR" sz="6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
            </a:r>
            <a:br>
              <a:rPr kumimoji="0" lang="pt-BR" altLang="pt-BR" sz="600" b="0" i="0" u="none" strike="noStrike" cap="none" normalizeH="0" baseline="0" smtClean="0">
                <a:ln>
                  <a:noFill/>
                </a:ln>
                <a:solidFill>
                  <a:schemeClr val="tx1"/>
                </a:solidFill>
                <a:effectLst/>
                <a:latin typeface="Arial" pitchFamily="34" charset="0"/>
                <a:ea typeface="Times New Roman" pitchFamily="18" charset="0"/>
                <a:cs typeface="Arial" pitchFamily="34" charset="0"/>
              </a:rPr>
            </a:br>
            <a:endParaRPr kumimoji="0" lang="pt-BR" altLang="pt-BR" sz="1800" b="0" i="0" u="none" strike="noStrike" cap="none" normalizeH="0" baseline="0" smtClean="0">
              <a:ln>
                <a:noFill/>
              </a:ln>
              <a:solidFill>
                <a:schemeClr val="tx1"/>
              </a:solidFill>
              <a:effectLst/>
              <a:latin typeface="Arial" pitchFamily="34" charset="0"/>
              <a:cs typeface="Arial" pitchFamily="34" charset="0"/>
            </a:endParaRPr>
          </a:p>
        </p:txBody>
      </p:sp>
      <p:pic>
        <p:nvPicPr>
          <p:cNvPr id="2050" name="Picture 2" descr="C:\Users\Usuário\JEC\Pictures\Educandário\Imagens para aulas\carro4.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16506" y="4800356"/>
            <a:ext cx="1310988" cy="13109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23868933"/>
      </p:ext>
    </p:extLst>
  </p:cSld>
  <p:clrMapOvr>
    <a:masterClrMapping/>
  </p:clrMapOvr>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title"/>
          </p:nvPr>
        </p:nvSpPr>
        <p:spPr>
          <a:xfrm>
            <a:off x="457200" y="274638"/>
            <a:ext cx="8229600" cy="778098"/>
          </a:xfrm>
        </p:spPr>
        <p:txBody>
          <a:bodyPr>
            <a:noAutofit/>
          </a:bodyPr>
          <a:lstStyle/>
          <a:p>
            <a:r>
              <a:rPr lang="pt-BR" sz="2900" b="1" dirty="0" smtClean="0">
                <a:solidFill>
                  <a:srgbClr val="FF0000"/>
                </a:solidFill>
                <a:latin typeface="Times New Roman" panose="02020603050405020304" pitchFamily="18" charset="0"/>
                <a:cs typeface="Times New Roman" panose="02020603050405020304" pitchFamily="18" charset="0"/>
              </a:rPr>
              <a:t>EXERCÍCIO</a:t>
            </a:r>
            <a:endParaRPr lang="pt-BR" sz="2900" b="1" dirty="0">
              <a:solidFill>
                <a:srgbClr val="FF0000"/>
              </a:solidFill>
              <a:latin typeface="Times New Roman" panose="02020603050405020304" pitchFamily="18" charset="0"/>
              <a:cs typeface="Times New Roman" panose="02020603050405020304" pitchFamily="18" charset="0"/>
            </a:endParaRPr>
          </a:p>
        </p:txBody>
      </p:sp>
      <p:sp>
        <p:nvSpPr>
          <p:cNvPr id="5" name="Espaço Reservado para Conteúdo 4"/>
          <p:cNvSpPr>
            <a:spLocks noGrp="1"/>
          </p:cNvSpPr>
          <p:nvPr>
            <p:ph idx="1"/>
          </p:nvPr>
        </p:nvSpPr>
        <p:spPr>
          <a:xfrm>
            <a:off x="457200" y="980728"/>
            <a:ext cx="8579296" cy="5220047"/>
          </a:xfrm>
        </p:spPr>
        <p:txBody>
          <a:bodyPr>
            <a:normAutofit fontScale="55000" lnSpcReduction="20000"/>
          </a:bodyPr>
          <a:lstStyle/>
          <a:p>
            <a:pPr marL="0" indent="0" algn="just">
              <a:buNone/>
            </a:pPr>
            <a:r>
              <a:rPr lang="pt-BR" sz="4000" dirty="0" smtClean="0">
                <a:latin typeface="Times New Roman" panose="02020603050405020304" pitchFamily="18" charset="0"/>
                <a:cs typeface="Times New Roman" panose="02020603050405020304" pitchFamily="18" charset="0"/>
              </a:rPr>
              <a:t>1) Indique qual foi a intenção do falante ao usar as variações de grau abaixo expostas:</a:t>
            </a:r>
            <a:endParaRPr lang="pt-BR" sz="4000" dirty="0">
              <a:latin typeface="Times New Roman" panose="02020603050405020304" pitchFamily="18" charset="0"/>
              <a:cs typeface="Times New Roman" panose="02020603050405020304" pitchFamily="18" charset="0"/>
            </a:endParaRPr>
          </a:p>
          <a:p>
            <a:pPr marL="0" indent="0">
              <a:buNone/>
            </a:pPr>
            <a:endParaRPr lang="pt-BR" sz="4000" dirty="0" smtClean="0">
              <a:latin typeface="Times New Roman" panose="02020603050405020304" pitchFamily="18" charset="0"/>
              <a:cs typeface="Times New Roman" panose="02020603050405020304" pitchFamily="18" charset="0"/>
            </a:endParaRPr>
          </a:p>
          <a:p>
            <a:pPr marL="0" indent="0">
              <a:buNone/>
            </a:pPr>
            <a:r>
              <a:rPr lang="pt-BR" sz="4000" dirty="0" smtClean="0">
                <a:latin typeface="Times New Roman" panose="02020603050405020304" pitchFamily="18" charset="0"/>
                <a:cs typeface="Times New Roman" panose="02020603050405020304" pitchFamily="18" charset="0"/>
              </a:rPr>
              <a:t>a) — Aquele timinho só tem mauricinho. </a:t>
            </a:r>
          </a:p>
          <a:p>
            <a:pPr marL="0" indent="0">
              <a:buNone/>
            </a:pPr>
            <a:r>
              <a:rPr lang="pt-BR" sz="4000" dirty="0" smtClean="0">
                <a:latin typeface="Times New Roman" panose="02020603050405020304" pitchFamily="18" charset="0"/>
                <a:cs typeface="Times New Roman" panose="02020603050405020304" pitchFamily="18" charset="0"/>
              </a:rPr>
              <a:t>b</a:t>
            </a:r>
            <a:r>
              <a:rPr lang="pt-BR" sz="4000" dirty="0">
                <a:latin typeface="Times New Roman" panose="02020603050405020304" pitchFamily="18" charset="0"/>
                <a:cs typeface="Times New Roman" panose="02020603050405020304" pitchFamily="18" charset="0"/>
              </a:rPr>
              <a:t>) </a:t>
            </a:r>
            <a:r>
              <a:rPr lang="pt-BR" sz="4000" dirty="0" smtClean="0">
                <a:latin typeface="Times New Roman" panose="02020603050405020304" pitchFamily="18" charset="0"/>
                <a:cs typeface="Times New Roman" panose="02020603050405020304" pitchFamily="18" charset="0"/>
              </a:rPr>
              <a:t>— Não dou moral alguma para gentalha. </a:t>
            </a:r>
          </a:p>
          <a:p>
            <a:pPr marL="0" indent="0">
              <a:buNone/>
            </a:pPr>
            <a:r>
              <a:rPr lang="pt-BR" sz="4000" dirty="0" smtClean="0">
                <a:latin typeface="Times New Roman" panose="02020603050405020304" pitchFamily="18" charset="0"/>
                <a:cs typeface="Times New Roman" panose="02020603050405020304" pitchFamily="18" charset="0"/>
              </a:rPr>
              <a:t>c) — Bebeu demais e fez um papelão.</a:t>
            </a:r>
          </a:p>
          <a:p>
            <a:pPr marL="0" indent="0">
              <a:buNone/>
            </a:pPr>
            <a:r>
              <a:rPr lang="pt-BR" sz="4000" dirty="0">
                <a:latin typeface="Times New Roman" panose="02020603050405020304" pitchFamily="18" charset="0"/>
                <a:cs typeface="Times New Roman" panose="02020603050405020304" pitchFamily="18" charset="0"/>
              </a:rPr>
              <a:t>d) </a:t>
            </a:r>
            <a:r>
              <a:rPr lang="pt-BR" sz="4000" dirty="0" smtClean="0">
                <a:latin typeface="Times New Roman" panose="02020603050405020304" pitchFamily="18" charset="0"/>
                <a:cs typeface="Times New Roman" panose="02020603050405020304" pitchFamily="18" charset="0"/>
              </a:rPr>
              <a:t>— Eu te amo, meu paizão! </a:t>
            </a:r>
          </a:p>
          <a:p>
            <a:pPr marL="0" indent="0">
              <a:buNone/>
            </a:pPr>
            <a:r>
              <a:rPr lang="pt-BR" sz="4000" dirty="0" smtClean="0">
                <a:latin typeface="Times New Roman" panose="02020603050405020304" pitchFamily="18" charset="0"/>
                <a:cs typeface="Times New Roman" panose="02020603050405020304" pitchFamily="18" charset="0"/>
              </a:rPr>
              <a:t>e) — Amorzinho, cala essa tua boquinha agora. </a:t>
            </a:r>
          </a:p>
          <a:p>
            <a:pPr marL="0" indent="0">
              <a:buNone/>
            </a:pPr>
            <a:r>
              <a:rPr lang="pt-BR" sz="4000" dirty="0" smtClean="0">
                <a:latin typeface="Times New Roman" panose="02020603050405020304" pitchFamily="18" charset="0"/>
                <a:cs typeface="Times New Roman" panose="02020603050405020304" pitchFamily="18" charset="0"/>
              </a:rPr>
              <a:t>f</a:t>
            </a:r>
            <a:r>
              <a:rPr lang="pt-BR" sz="4000" dirty="0">
                <a:latin typeface="Times New Roman" panose="02020603050405020304" pitchFamily="18" charset="0"/>
                <a:cs typeface="Times New Roman" panose="02020603050405020304" pitchFamily="18" charset="0"/>
              </a:rPr>
              <a:t>) </a:t>
            </a:r>
            <a:r>
              <a:rPr lang="pt-BR" sz="4000" dirty="0" smtClean="0">
                <a:latin typeface="Times New Roman" panose="02020603050405020304" pitchFamily="18" charset="0"/>
                <a:cs typeface="Times New Roman" panose="02020603050405020304" pitchFamily="18" charset="0"/>
              </a:rPr>
              <a:t>— Amorzinho, que boquinha linda você tem. </a:t>
            </a:r>
          </a:p>
          <a:p>
            <a:pPr marL="0" indent="0">
              <a:buNone/>
            </a:pPr>
            <a:r>
              <a:rPr lang="pt-BR" sz="4000" dirty="0" smtClean="0">
                <a:latin typeface="Times New Roman" panose="02020603050405020304" pitchFamily="18" charset="0"/>
                <a:cs typeface="Times New Roman" panose="02020603050405020304" pitchFamily="18" charset="0"/>
              </a:rPr>
              <a:t>g) — Não leio livrecos; odeio literatura de massa. </a:t>
            </a:r>
          </a:p>
          <a:p>
            <a:pPr marL="0" indent="0">
              <a:buNone/>
            </a:pPr>
            <a:r>
              <a:rPr lang="pt-BR" sz="4000" dirty="0" smtClean="0">
                <a:latin typeface="Times New Roman" panose="02020603050405020304" pitchFamily="18" charset="0"/>
                <a:cs typeface="Times New Roman" panose="02020603050405020304" pitchFamily="18" charset="0"/>
              </a:rPr>
              <a:t>h</a:t>
            </a:r>
            <a:r>
              <a:rPr lang="pt-BR" sz="4000" dirty="0">
                <a:latin typeface="Times New Roman" panose="02020603050405020304" pitchFamily="18" charset="0"/>
                <a:cs typeface="Times New Roman" panose="02020603050405020304" pitchFamily="18" charset="0"/>
              </a:rPr>
              <a:t>) </a:t>
            </a:r>
            <a:r>
              <a:rPr lang="pt-BR" sz="4000" dirty="0" smtClean="0">
                <a:latin typeface="Times New Roman" panose="02020603050405020304" pitchFamily="18" charset="0"/>
                <a:cs typeface="Times New Roman" panose="02020603050405020304" pitchFamily="18" charset="0"/>
              </a:rPr>
              <a:t>— Incrível! Estou para ver um golaço como este. </a:t>
            </a:r>
          </a:p>
          <a:p>
            <a:pPr marL="0" indent="0">
              <a:buNone/>
            </a:pPr>
            <a:r>
              <a:rPr lang="pt-BR" sz="4000" dirty="0" smtClean="0">
                <a:latin typeface="Times New Roman" panose="02020603050405020304" pitchFamily="18" charset="0"/>
                <a:cs typeface="Times New Roman" panose="02020603050405020304" pitchFamily="18" charset="0"/>
              </a:rPr>
              <a:t>i) — Lara sempre foi um mulherão, mas está uma mulheraça! </a:t>
            </a:r>
          </a:p>
          <a:p>
            <a:pPr marL="0" indent="0">
              <a:buNone/>
            </a:pPr>
            <a:r>
              <a:rPr lang="pt-BR" sz="4000" dirty="0" smtClean="0">
                <a:latin typeface="Times New Roman" panose="02020603050405020304" pitchFamily="18" charset="0"/>
                <a:cs typeface="Times New Roman" panose="02020603050405020304" pitchFamily="18" charset="0"/>
              </a:rPr>
              <a:t>j</a:t>
            </a:r>
            <a:r>
              <a:rPr lang="pt-BR" sz="4000" dirty="0">
                <a:latin typeface="Times New Roman" panose="02020603050405020304" pitchFamily="18" charset="0"/>
                <a:cs typeface="Times New Roman" panose="02020603050405020304" pitchFamily="18" charset="0"/>
              </a:rPr>
              <a:t>) </a:t>
            </a:r>
            <a:r>
              <a:rPr lang="pt-BR" sz="4000" dirty="0" smtClean="0">
                <a:latin typeface="Times New Roman" panose="02020603050405020304" pitchFamily="18" charset="0"/>
                <a:cs typeface="Times New Roman" panose="02020603050405020304" pitchFamily="18" charset="0"/>
              </a:rPr>
              <a:t>— Não tomo minha cervejinha com este frangote.</a:t>
            </a:r>
          </a:p>
          <a:p>
            <a:pPr marL="0" indent="0">
              <a:buNone/>
            </a:pPr>
            <a:endParaRPr lang="pt-BR" sz="2800" dirty="0" smtClean="0">
              <a:latin typeface="Times New Roman" panose="02020603050405020304" pitchFamily="18" charset="0"/>
              <a:cs typeface="Times New Roman" panose="02020603050405020304" pitchFamily="18" charset="0"/>
            </a:endParaRPr>
          </a:p>
          <a:p>
            <a:endParaRPr lang="pt-BR" sz="2400" dirty="0">
              <a:latin typeface="Times New Roman" panose="02020603050405020304" pitchFamily="18" charset="0"/>
              <a:cs typeface="Times New Roman" panose="02020603050405020304" pitchFamily="18" charset="0"/>
            </a:endParaRPr>
          </a:p>
          <a:p>
            <a:pPr marL="0" indent="0">
              <a:buNone/>
            </a:pPr>
            <a:endParaRPr lang="pt-BR" sz="2400" dirty="0"/>
          </a:p>
          <a:p>
            <a:pPr marL="0" indent="0" algn="just">
              <a:buNone/>
            </a:pPr>
            <a:r>
              <a:rPr lang="pt-BR" sz="2400" dirty="0" smtClean="0">
                <a:latin typeface="Times New Roman" panose="02020603050405020304" pitchFamily="18" charset="0"/>
                <a:cs typeface="Times New Roman" panose="02020603050405020304" pitchFamily="18" charset="0"/>
              </a:rPr>
              <a:t> </a:t>
            </a:r>
            <a:endParaRPr lang="pt-BR" sz="2400" dirty="0">
              <a:latin typeface="Times New Roman" panose="02020603050405020304" pitchFamily="18" charset="0"/>
              <a:cs typeface="Times New Roman" panose="02020603050405020304" pitchFamily="18" charset="0"/>
            </a:endParaRPr>
          </a:p>
          <a:p>
            <a:pPr marL="0" indent="0" algn="just">
              <a:buNone/>
            </a:pPr>
            <a:endParaRPr lang="pt-BR" sz="2000" dirty="0" smtClean="0">
              <a:latin typeface="Times New Roman" panose="02020603050405020304" pitchFamily="18" charset="0"/>
              <a:cs typeface="Times New Roman" panose="02020603050405020304" pitchFamily="18" charset="0"/>
            </a:endParaRPr>
          </a:p>
        </p:txBody>
      </p:sp>
      <p:pic>
        <p:nvPicPr>
          <p:cNvPr id="1026" name="Picture 2" descr="Logo_Etec colorido"/>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67544" y="6124358"/>
            <a:ext cx="1123950" cy="714375"/>
          </a:xfrm>
          <a:prstGeom prst="rect">
            <a:avLst/>
          </a:prstGeom>
          <a:noFill/>
          <a:extLst>
            <a:ext uri="{909E8E84-426E-40DD-AFC4-6F175D3DCCD1}">
              <a14:hiddenFill xmlns:a14="http://schemas.microsoft.com/office/drawing/2010/main">
                <a:solidFill>
                  <a:srgbClr val="FFFFFF"/>
                </a:solidFill>
              </a14:hiddenFill>
            </a:ext>
          </a:extLst>
        </p:spPr>
      </p:pic>
      <p:pic>
        <p:nvPicPr>
          <p:cNvPr id="1025" name="Picture 1" descr="logo-novo-cps-co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04048" y="6200775"/>
            <a:ext cx="3600450" cy="657225"/>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pt-BR"/>
          </a:p>
        </p:txBody>
      </p:sp>
      <p:sp>
        <p:nvSpPr>
          <p:cNvPr id="7" name="Rectangle 4"/>
          <p:cNvSpPr>
            <a:spLocks noChangeArrowheads="1"/>
          </p:cNvSpPr>
          <p:nvPr/>
        </p:nvSpPr>
        <p:spPr bwMode="auto">
          <a:xfrm>
            <a:off x="0" y="71437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pt-BR" altLang="pt-BR" sz="6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               </a:t>
            </a:r>
            <a:endParaRPr kumimoji="0" lang="pt-BR" altLang="pt-BR" sz="1800" b="0" i="0" u="none" strike="noStrike" cap="none" normalizeH="0" baseline="0" smtClean="0">
              <a:ln>
                <a:noFill/>
              </a:ln>
              <a:solidFill>
                <a:schemeClr val="tx1"/>
              </a:solidFill>
              <a:effectLst/>
              <a:latin typeface="Arial" pitchFamily="34" charset="0"/>
              <a:cs typeface="Arial" pitchFamily="34" charset="0"/>
            </a:endParaRPr>
          </a:p>
        </p:txBody>
      </p:sp>
      <p:sp>
        <p:nvSpPr>
          <p:cNvPr id="8" name="Rectangle 5"/>
          <p:cNvSpPr>
            <a:spLocks noChangeArrowheads="1"/>
          </p:cNvSpPr>
          <p:nvPr/>
        </p:nvSpPr>
        <p:spPr bwMode="auto">
          <a:xfrm>
            <a:off x="0" y="13716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pt-BR" altLang="pt-BR" sz="6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
            </a:r>
            <a:br>
              <a:rPr kumimoji="0" lang="pt-BR" altLang="pt-BR" sz="600" b="0" i="0" u="none" strike="noStrike" cap="none" normalizeH="0" baseline="0" smtClean="0">
                <a:ln>
                  <a:noFill/>
                </a:ln>
                <a:solidFill>
                  <a:schemeClr val="tx1"/>
                </a:solidFill>
                <a:effectLst/>
                <a:latin typeface="Arial" pitchFamily="34" charset="0"/>
                <a:ea typeface="Times New Roman" pitchFamily="18" charset="0"/>
                <a:cs typeface="Arial" pitchFamily="34" charset="0"/>
              </a:rPr>
            </a:br>
            <a:r>
              <a:rPr kumimoji="0" lang="pt-BR" altLang="pt-BR" sz="6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
            </a:r>
            <a:br>
              <a:rPr kumimoji="0" lang="pt-BR" altLang="pt-BR" sz="600" b="0" i="0" u="none" strike="noStrike" cap="none" normalizeH="0" baseline="0" smtClean="0">
                <a:ln>
                  <a:noFill/>
                </a:ln>
                <a:solidFill>
                  <a:schemeClr val="tx1"/>
                </a:solidFill>
                <a:effectLst/>
                <a:latin typeface="Arial" pitchFamily="34" charset="0"/>
                <a:ea typeface="Times New Roman" pitchFamily="18" charset="0"/>
                <a:cs typeface="Arial" pitchFamily="34" charset="0"/>
              </a:rPr>
            </a:br>
            <a:endParaRPr kumimoji="0" lang="pt-BR" altLang="pt-BR" sz="1800" b="0" i="0" u="none" strike="noStrike" cap="none" normalizeH="0" baseline="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1539767616"/>
      </p:ext>
    </p:extLst>
  </p:cSld>
  <p:clrMapOvr>
    <a:masterClrMapping/>
  </p:clrMapOvr>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title"/>
          </p:nvPr>
        </p:nvSpPr>
        <p:spPr>
          <a:xfrm>
            <a:off x="457200" y="274638"/>
            <a:ext cx="8229600" cy="778098"/>
          </a:xfrm>
        </p:spPr>
        <p:txBody>
          <a:bodyPr>
            <a:noAutofit/>
          </a:bodyPr>
          <a:lstStyle/>
          <a:p>
            <a:r>
              <a:rPr lang="pt-BR" sz="2900" b="1" dirty="0" smtClean="0">
                <a:solidFill>
                  <a:srgbClr val="FF0000"/>
                </a:solidFill>
                <a:latin typeface="Times New Roman" panose="02020603050405020304" pitchFamily="18" charset="0"/>
                <a:cs typeface="Times New Roman" panose="02020603050405020304" pitchFamily="18" charset="0"/>
              </a:rPr>
              <a:t>EXERCÍCIO</a:t>
            </a:r>
            <a:endParaRPr lang="pt-BR" sz="2900" b="1" dirty="0">
              <a:solidFill>
                <a:srgbClr val="FF0000"/>
              </a:solidFill>
              <a:latin typeface="Times New Roman" panose="02020603050405020304" pitchFamily="18" charset="0"/>
              <a:cs typeface="Times New Roman" panose="02020603050405020304" pitchFamily="18" charset="0"/>
            </a:endParaRPr>
          </a:p>
        </p:txBody>
      </p:sp>
      <p:sp>
        <p:nvSpPr>
          <p:cNvPr id="5" name="Espaço Reservado para Conteúdo 4"/>
          <p:cNvSpPr>
            <a:spLocks noGrp="1"/>
          </p:cNvSpPr>
          <p:nvPr>
            <p:ph idx="1"/>
          </p:nvPr>
        </p:nvSpPr>
        <p:spPr>
          <a:xfrm>
            <a:off x="457200" y="980728"/>
            <a:ext cx="8579296" cy="5220047"/>
          </a:xfrm>
        </p:spPr>
        <p:txBody>
          <a:bodyPr>
            <a:normAutofit fontScale="55000" lnSpcReduction="20000"/>
          </a:bodyPr>
          <a:lstStyle/>
          <a:p>
            <a:pPr marL="0" indent="0" algn="just">
              <a:buNone/>
            </a:pPr>
            <a:r>
              <a:rPr lang="pt-BR" sz="4000" dirty="0" smtClean="0">
                <a:latin typeface="Times New Roman" panose="02020603050405020304" pitchFamily="18" charset="0"/>
                <a:cs typeface="Times New Roman" panose="02020603050405020304" pitchFamily="18" charset="0"/>
              </a:rPr>
              <a:t>1) Gabarito:</a:t>
            </a:r>
            <a:endParaRPr lang="pt-BR" sz="4000" dirty="0">
              <a:latin typeface="Times New Roman" panose="02020603050405020304" pitchFamily="18" charset="0"/>
              <a:cs typeface="Times New Roman" panose="02020603050405020304" pitchFamily="18" charset="0"/>
            </a:endParaRPr>
          </a:p>
          <a:p>
            <a:pPr marL="0" indent="0">
              <a:buNone/>
            </a:pPr>
            <a:endParaRPr lang="pt-BR" sz="4000" dirty="0" smtClean="0">
              <a:latin typeface="Times New Roman" panose="02020603050405020304" pitchFamily="18" charset="0"/>
              <a:cs typeface="Times New Roman" panose="02020603050405020304" pitchFamily="18" charset="0"/>
            </a:endParaRPr>
          </a:p>
          <a:p>
            <a:pPr marL="0" indent="0">
              <a:buNone/>
            </a:pPr>
            <a:r>
              <a:rPr lang="pt-BR" sz="4000" dirty="0" smtClean="0">
                <a:latin typeface="Times New Roman" panose="02020603050405020304" pitchFamily="18" charset="0"/>
                <a:cs typeface="Times New Roman" panose="02020603050405020304" pitchFamily="18" charset="0"/>
              </a:rPr>
              <a:t>a) — Aquele timinho só tem mauricinho. (desprezo, deboche)</a:t>
            </a:r>
          </a:p>
          <a:p>
            <a:pPr marL="0" indent="0">
              <a:buNone/>
            </a:pPr>
            <a:r>
              <a:rPr lang="pt-BR" sz="4000" dirty="0">
                <a:latin typeface="Times New Roman" panose="02020603050405020304" pitchFamily="18" charset="0"/>
                <a:cs typeface="Times New Roman" panose="02020603050405020304" pitchFamily="18" charset="0"/>
              </a:rPr>
              <a:t>b) </a:t>
            </a:r>
            <a:r>
              <a:rPr lang="pt-BR" sz="4000" dirty="0" smtClean="0">
                <a:latin typeface="Times New Roman" panose="02020603050405020304" pitchFamily="18" charset="0"/>
                <a:cs typeface="Times New Roman" panose="02020603050405020304" pitchFamily="18" charset="0"/>
              </a:rPr>
              <a:t>— Não dou moral alguma para gentalha. (desprezo)</a:t>
            </a:r>
          </a:p>
          <a:p>
            <a:pPr marL="0" indent="0">
              <a:buNone/>
            </a:pPr>
            <a:r>
              <a:rPr lang="pt-BR" sz="4000" dirty="0" smtClean="0">
                <a:latin typeface="Times New Roman" panose="02020603050405020304" pitchFamily="18" charset="0"/>
                <a:cs typeface="Times New Roman" panose="02020603050405020304" pitchFamily="18" charset="0"/>
              </a:rPr>
              <a:t>c) — Bebeu demais e fez um papelão. (vergonha)</a:t>
            </a:r>
          </a:p>
          <a:p>
            <a:pPr marL="0" indent="0">
              <a:buNone/>
            </a:pPr>
            <a:r>
              <a:rPr lang="pt-BR" sz="4000" dirty="0">
                <a:latin typeface="Times New Roman" panose="02020603050405020304" pitchFamily="18" charset="0"/>
                <a:cs typeface="Times New Roman" panose="02020603050405020304" pitchFamily="18" charset="0"/>
              </a:rPr>
              <a:t>d) </a:t>
            </a:r>
            <a:r>
              <a:rPr lang="pt-BR" sz="4000" dirty="0" smtClean="0">
                <a:latin typeface="Times New Roman" panose="02020603050405020304" pitchFamily="18" charset="0"/>
                <a:cs typeface="Times New Roman" panose="02020603050405020304" pitchFamily="18" charset="0"/>
              </a:rPr>
              <a:t>— Eu te amo, meu paizão! (carinho, afeto)</a:t>
            </a:r>
          </a:p>
          <a:p>
            <a:pPr marL="0" indent="0">
              <a:buNone/>
            </a:pPr>
            <a:r>
              <a:rPr lang="pt-BR" sz="4000" dirty="0" smtClean="0">
                <a:latin typeface="Times New Roman" panose="02020603050405020304" pitchFamily="18" charset="0"/>
                <a:cs typeface="Times New Roman" panose="02020603050405020304" pitchFamily="18" charset="0"/>
              </a:rPr>
              <a:t>e) — Amorzinho, cala essa tua boquinha agora. (ironia)</a:t>
            </a:r>
          </a:p>
          <a:p>
            <a:pPr marL="0" indent="0">
              <a:buNone/>
            </a:pPr>
            <a:r>
              <a:rPr lang="pt-BR" sz="4000" dirty="0">
                <a:latin typeface="Times New Roman" panose="02020603050405020304" pitchFamily="18" charset="0"/>
                <a:cs typeface="Times New Roman" panose="02020603050405020304" pitchFamily="18" charset="0"/>
              </a:rPr>
              <a:t>f) </a:t>
            </a:r>
            <a:r>
              <a:rPr lang="pt-BR" sz="4000" dirty="0" smtClean="0">
                <a:latin typeface="Times New Roman" panose="02020603050405020304" pitchFamily="18" charset="0"/>
                <a:cs typeface="Times New Roman" panose="02020603050405020304" pitchFamily="18" charset="0"/>
              </a:rPr>
              <a:t>— Amorzinho, que boquinha linda você tem. (carinho, afeto)</a:t>
            </a:r>
          </a:p>
          <a:p>
            <a:pPr marL="0" indent="0">
              <a:buNone/>
            </a:pPr>
            <a:r>
              <a:rPr lang="pt-BR" sz="4000" dirty="0" smtClean="0">
                <a:latin typeface="Times New Roman" panose="02020603050405020304" pitchFamily="18" charset="0"/>
                <a:cs typeface="Times New Roman" panose="02020603050405020304" pitchFamily="18" charset="0"/>
              </a:rPr>
              <a:t>g) — Não leio livrecos; odeio literatura de massa. ( desprezo)</a:t>
            </a:r>
          </a:p>
          <a:p>
            <a:pPr marL="0" indent="0">
              <a:buNone/>
            </a:pPr>
            <a:r>
              <a:rPr lang="pt-BR" sz="4000" dirty="0">
                <a:latin typeface="Times New Roman" panose="02020603050405020304" pitchFamily="18" charset="0"/>
                <a:cs typeface="Times New Roman" panose="02020603050405020304" pitchFamily="18" charset="0"/>
              </a:rPr>
              <a:t>h) </a:t>
            </a:r>
            <a:r>
              <a:rPr lang="pt-BR" sz="4000" dirty="0" smtClean="0">
                <a:latin typeface="Times New Roman" panose="02020603050405020304" pitchFamily="18" charset="0"/>
                <a:cs typeface="Times New Roman" panose="02020603050405020304" pitchFamily="18" charset="0"/>
              </a:rPr>
              <a:t>— Incrível! Estou para ver um golaço como este. (admiração)</a:t>
            </a:r>
          </a:p>
          <a:p>
            <a:pPr marL="0" indent="0">
              <a:buNone/>
            </a:pPr>
            <a:r>
              <a:rPr lang="pt-BR" sz="4000" dirty="0" smtClean="0">
                <a:latin typeface="Times New Roman" panose="02020603050405020304" pitchFamily="18" charset="0"/>
                <a:cs typeface="Times New Roman" panose="02020603050405020304" pitchFamily="18" charset="0"/>
              </a:rPr>
              <a:t>i) — Lara sempre foi um mulherão, mas está uma mulheraça! (admiração)</a:t>
            </a:r>
          </a:p>
          <a:p>
            <a:pPr marL="0" indent="0">
              <a:buNone/>
            </a:pPr>
            <a:r>
              <a:rPr lang="pt-BR" sz="4000" dirty="0">
                <a:latin typeface="Times New Roman" panose="02020603050405020304" pitchFamily="18" charset="0"/>
                <a:cs typeface="Times New Roman" panose="02020603050405020304" pitchFamily="18" charset="0"/>
              </a:rPr>
              <a:t>j) </a:t>
            </a:r>
            <a:r>
              <a:rPr lang="pt-BR" sz="4000" dirty="0" smtClean="0">
                <a:latin typeface="Times New Roman" panose="02020603050405020304" pitchFamily="18" charset="0"/>
                <a:cs typeface="Times New Roman" panose="02020603050405020304" pitchFamily="18" charset="0"/>
              </a:rPr>
              <a:t>— Não tomo minha cervejinha com este frangote. (afeto/desprezo)</a:t>
            </a:r>
          </a:p>
          <a:p>
            <a:pPr marL="0" indent="0">
              <a:buNone/>
            </a:pPr>
            <a:endParaRPr lang="pt-BR" sz="2800" dirty="0" smtClean="0">
              <a:latin typeface="Times New Roman" panose="02020603050405020304" pitchFamily="18" charset="0"/>
              <a:cs typeface="Times New Roman" panose="02020603050405020304" pitchFamily="18" charset="0"/>
            </a:endParaRPr>
          </a:p>
          <a:p>
            <a:endParaRPr lang="pt-BR" sz="2400" dirty="0">
              <a:latin typeface="Times New Roman" panose="02020603050405020304" pitchFamily="18" charset="0"/>
              <a:cs typeface="Times New Roman" panose="02020603050405020304" pitchFamily="18" charset="0"/>
            </a:endParaRPr>
          </a:p>
          <a:p>
            <a:pPr marL="0" indent="0">
              <a:buNone/>
            </a:pPr>
            <a:endParaRPr lang="pt-BR" sz="2400" dirty="0"/>
          </a:p>
          <a:p>
            <a:pPr marL="0" indent="0" algn="just">
              <a:buNone/>
            </a:pPr>
            <a:r>
              <a:rPr lang="pt-BR" sz="2400" dirty="0" smtClean="0">
                <a:latin typeface="Times New Roman" panose="02020603050405020304" pitchFamily="18" charset="0"/>
                <a:cs typeface="Times New Roman" panose="02020603050405020304" pitchFamily="18" charset="0"/>
              </a:rPr>
              <a:t> </a:t>
            </a:r>
            <a:endParaRPr lang="pt-BR" sz="2400" dirty="0">
              <a:latin typeface="Times New Roman" panose="02020603050405020304" pitchFamily="18" charset="0"/>
              <a:cs typeface="Times New Roman" panose="02020603050405020304" pitchFamily="18" charset="0"/>
            </a:endParaRPr>
          </a:p>
          <a:p>
            <a:pPr marL="0" indent="0" algn="just">
              <a:buNone/>
            </a:pPr>
            <a:endParaRPr lang="pt-BR" sz="2000" dirty="0" smtClean="0">
              <a:latin typeface="Times New Roman" panose="02020603050405020304" pitchFamily="18" charset="0"/>
              <a:cs typeface="Times New Roman" panose="02020603050405020304" pitchFamily="18" charset="0"/>
            </a:endParaRPr>
          </a:p>
        </p:txBody>
      </p:sp>
      <p:pic>
        <p:nvPicPr>
          <p:cNvPr id="1026" name="Picture 2" descr="Logo_Etec colorido"/>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67544" y="6124358"/>
            <a:ext cx="1123950" cy="714375"/>
          </a:xfrm>
          <a:prstGeom prst="rect">
            <a:avLst/>
          </a:prstGeom>
          <a:noFill/>
          <a:extLst>
            <a:ext uri="{909E8E84-426E-40DD-AFC4-6F175D3DCCD1}">
              <a14:hiddenFill xmlns:a14="http://schemas.microsoft.com/office/drawing/2010/main">
                <a:solidFill>
                  <a:srgbClr val="FFFFFF"/>
                </a:solidFill>
              </a14:hiddenFill>
            </a:ext>
          </a:extLst>
        </p:spPr>
      </p:pic>
      <p:pic>
        <p:nvPicPr>
          <p:cNvPr id="1025" name="Picture 1" descr="logo-novo-cps-co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04048" y="6200775"/>
            <a:ext cx="3600450" cy="657225"/>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pt-BR"/>
          </a:p>
        </p:txBody>
      </p:sp>
      <p:sp>
        <p:nvSpPr>
          <p:cNvPr id="7" name="Rectangle 4"/>
          <p:cNvSpPr>
            <a:spLocks noChangeArrowheads="1"/>
          </p:cNvSpPr>
          <p:nvPr/>
        </p:nvSpPr>
        <p:spPr bwMode="auto">
          <a:xfrm>
            <a:off x="0" y="71437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pt-BR" altLang="pt-BR" sz="6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               </a:t>
            </a:r>
            <a:endParaRPr kumimoji="0" lang="pt-BR" altLang="pt-BR" sz="1800" b="0" i="0" u="none" strike="noStrike" cap="none" normalizeH="0" baseline="0" smtClean="0">
              <a:ln>
                <a:noFill/>
              </a:ln>
              <a:solidFill>
                <a:schemeClr val="tx1"/>
              </a:solidFill>
              <a:effectLst/>
              <a:latin typeface="Arial" pitchFamily="34" charset="0"/>
              <a:cs typeface="Arial" pitchFamily="34" charset="0"/>
            </a:endParaRPr>
          </a:p>
        </p:txBody>
      </p:sp>
      <p:sp>
        <p:nvSpPr>
          <p:cNvPr id="8" name="Rectangle 5"/>
          <p:cNvSpPr>
            <a:spLocks noChangeArrowheads="1"/>
          </p:cNvSpPr>
          <p:nvPr/>
        </p:nvSpPr>
        <p:spPr bwMode="auto">
          <a:xfrm>
            <a:off x="0" y="13716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pt-BR" altLang="pt-BR" sz="6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
            </a:r>
            <a:br>
              <a:rPr kumimoji="0" lang="pt-BR" altLang="pt-BR" sz="600" b="0" i="0" u="none" strike="noStrike" cap="none" normalizeH="0" baseline="0" smtClean="0">
                <a:ln>
                  <a:noFill/>
                </a:ln>
                <a:solidFill>
                  <a:schemeClr val="tx1"/>
                </a:solidFill>
                <a:effectLst/>
                <a:latin typeface="Arial" pitchFamily="34" charset="0"/>
                <a:ea typeface="Times New Roman" pitchFamily="18" charset="0"/>
                <a:cs typeface="Arial" pitchFamily="34" charset="0"/>
              </a:rPr>
            </a:br>
            <a:r>
              <a:rPr kumimoji="0" lang="pt-BR" altLang="pt-BR" sz="6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
            </a:r>
            <a:br>
              <a:rPr kumimoji="0" lang="pt-BR" altLang="pt-BR" sz="600" b="0" i="0" u="none" strike="noStrike" cap="none" normalizeH="0" baseline="0" smtClean="0">
                <a:ln>
                  <a:noFill/>
                </a:ln>
                <a:solidFill>
                  <a:schemeClr val="tx1"/>
                </a:solidFill>
                <a:effectLst/>
                <a:latin typeface="Arial" pitchFamily="34" charset="0"/>
                <a:ea typeface="Times New Roman" pitchFamily="18" charset="0"/>
                <a:cs typeface="Arial" pitchFamily="34" charset="0"/>
              </a:rPr>
            </a:br>
            <a:endParaRPr kumimoji="0" lang="pt-BR" altLang="pt-BR" sz="1800" b="0" i="0" u="none" strike="noStrike" cap="none" normalizeH="0" baseline="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1288596159"/>
      </p:ext>
    </p:extLst>
  </p:cSld>
  <p:clrMapOvr>
    <a:masterClrMapping/>
  </p:clrMapOvr>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title"/>
          </p:nvPr>
        </p:nvSpPr>
        <p:spPr>
          <a:xfrm>
            <a:off x="457200" y="274638"/>
            <a:ext cx="8229600" cy="778098"/>
          </a:xfrm>
        </p:spPr>
        <p:txBody>
          <a:bodyPr>
            <a:noAutofit/>
          </a:bodyPr>
          <a:lstStyle/>
          <a:p>
            <a:r>
              <a:rPr lang="pt-BR" sz="2900" b="1" dirty="0" smtClean="0">
                <a:solidFill>
                  <a:srgbClr val="FF0000"/>
                </a:solidFill>
                <a:latin typeface="Times New Roman" panose="02020603050405020304" pitchFamily="18" charset="0"/>
                <a:cs typeface="Times New Roman" panose="02020603050405020304" pitchFamily="18" charset="0"/>
              </a:rPr>
              <a:t>EXERCÍCIO</a:t>
            </a:r>
            <a:endParaRPr lang="pt-BR" sz="2900" b="1" dirty="0">
              <a:solidFill>
                <a:srgbClr val="FF0000"/>
              </a:solidFill>
              <a:latin typeface="Times New Roman" panose="02020603050405020304" pitchFamily="18" charset="0"/>
              <a:cs typeface="Times New Roman" panose="02020603050405020304" pitchFamily="18" charset="0"/>
            </a:endParaRPr>
          </a:p>
        </p:txBody>
      </p:sp>
      <p:sp>
        <p:nvSpPr>
          <p:cNvPr id="5" name="Espaço Reservado para Conteúdo 4"/>
          <p:cNvSpPr>
            <a:spLocks noGrp="1"/>
          </p:cNvSpPr>
          <p:nvPr>
            <p:ph idx="1"/>
          </p:nvPr>
        </p:nvSpPr>
        <p:spPr>
          <a:xfrm>
            <a:off x="457200" y="980728"/>
            <a:ext cx="8579296" cy="5220047"/>
          </a:xfrm>
        </p:spPr>
        <p:txBody>
          <a:bodyPr>
            <a:normAutofit lnSpcReduction="10000"/>
          </a:bodyPr>
          <a:lstStyle/>
          <a:p>
            <a:pPr marL="0" indent="0" algn="just">
              <a:buNone/>
            </a:pPr>
            <a:r>
              <a:rPr lang="pt-BR" sz="2400" dirty="0">
                <a:latin typeface="Times New Roman" panose="02020603050405020304" pitchFamily="18" charset="0"/>
                <a:cs typeface="Times New Roman" panose="02020603050405020304" pitchFamily="18" charset="0"/>
              </a:rPr>
              <a:t>2</a:t>
            </a:r>
            <a:r>
              <a:rPr lang="pt-BR" sz="2400" dirty="0" smtClean="0">
                <a:latin typeface="Times New Roman" panose="02020603050405020304" pitchFamily="18" charset="0"/>
                <a:cs typeface="Times New Roman" panose="02020603050405020304" pitchFamily="18" charset="0"/>
              </a:rPr>
              <a:t>) (INCE/UFRJ – Técnico em Farmácia) “...</a:t>
            </a:r>
            <a:r>
              <a:rPr lang="pt-BR" sz="2400" dirty="0">
                <a:latin typeface="Times New Roman" panose="02020603050405020304" pitchFamily="18" charset="0"/>
                <a:cs typeface="Times New Roman" panose="02020603050405020304" pitchFamily="18" charset="0"/>
              </a:rPr>
              <a:t>vive </a:t>
            </a:r>
            <a:r>
              <a:rPr lang="pt-BR" sz="2400" dirty="0" smtClean="0">
                <a:latin typeface="Times New Roman" panose="02020603050405020304" pitchFamily="18" charset="0"/>
                <a:cs typeface="Times New Roman" panose="02020603050405020304" pitchFamily="18" charset="0"/>
              </a:rPr>
              <a:t>pertinho </a:t>
            </a:r>
            <a:r>
              <a:rPr lang="pt-BR" sz="2400" dirty="0">
                <a:latin typeface="Times New Roman" panose="02020603050405020304" pitchFamily="18" charset="0"/>
                <a:cs typeface="Times New Roman" panose="02020603050405020304" pitchFamily="18" charset="0"/>
              </a:rPr>
              <a:t>do céu”; o valor do diminutivo no </a:t>
            </a:r>
            <a:r>
              <a:rPr lang="pt-BR" sz="2400" dirty="0" smtClean="0">
                <a:latin typeface="Times New Roman" panose="02020603050405020304" pitchFamily="18" charset="0"/>
                <a:cs typeface="Times New Roman" panose="02020603050405020304" pitchFamily="18" charset="0"/>
              </a:rPr>
              <a:t>vocábulo sublinhado </a:t>
            </a:r>
            <a:r>
              <a:rPr lang="pt-BR" sz="2400" dirty="0">
                <a:latin typeface="Times New Roman" panose="02020603050405020304" pitchFamily="18" charset="0"/>
                <a:cs typeface="Times New Roman" panose="02020603050405020304" pitchFamily="18" charset="0"/>
              </a:rPr>
              <a:t>se repete em</a:t>
            </a:r>
            <a:r>
              <a:rPr lang="pt-BR" sz="2400" dirty="0" smtClean="0">
                <a:latin typeface="Times New Roman" panose="02020603050405020304" pitchFamily="18" charset="0"/>
                <a:cs typeface="Times New Roman" panose="02020603050405020304" pitchFamily="18" charset="0"/>
              </a:rPr>
              <a:t>:</a:t>
            </a:r>
          </a:p>
          <a:p>
            <a:pPr marL="0" indent="0">
              <a:buNone/>
            </a:pPr>
            <a:endParaRPr lang="pt-BR" sz="2400" dirty="0">
              <a:latin typeface="Times New Roman" panose="02020603050405020304" pitchFamily="18" charset="0"/>
              <a:cs typeface="Times New Roman" panose="02020603050405020304" pitchFamily="18" charset="0"/>
            </a:endParaRPr>
          </a:p>
          <a:p>
            <a:pPr marL="0" indent="0">
              <a:buNone/>
            </a:pPr>
            <a:r>
              <a:rPr lang="pt-BR" sz="2400" dirty="0" smtClean="0">
                <a:latin typeface="Times New Roman" panose="02020603050405020304" pitchFamily="18" charset="0"/>
                <a:cs typeface="Times New Roman" panose="02020603050405020304" pitchFamily="18" charset="0"/>
              </a:rPr>
              <a:t>(</a:t>
            </a:r>
            <a:r>
              <a:rPr lang="pt-BR" sz="2400" dirty="0">
                <a:latin typeface="Times New Roman" panose="02020603050405020304" pitchFamily="18" charset="0"/>
                <a:cs typeface="Times New Roman" panose="02020603050405020304" pitchFamily="18" charset="0"/>
              </a:rPr>
              <a:t>A) A favela é um </a:t>
            </a:r>
            <a:r>
              <a:rPr lang="pt-BR" sz="2400" dirty="0" smtClean="0">
                <a:latin typeface="Times New Roman" panose="02020603050405020304" pitchFamily="18" charset="0"/>
                <a:cs typeface="Times New Roman" panose="02020603050405020304" pitchFamily="18" charset="0"/>
              </a:rPr>
              <a:t>lugarzinho </a:t>
            </a:r>
            <a:r>
              <a:rPr lang="pt-BR" sz="2400" dirty="0">
                <a:latin typeface="Times New Roman" panose="02020603050405020304" pitchFamily="18" charset="0"/>
                <a:cs typeface="Times New Roman" panose="02020603050405020304" pitchFamily="18" charset="0"/>
              </a:rPr>
              <a:t>bonito;</a:t>
            </a:r>
          </a:p>
          <a:p>
            <a:pPr marL="0" indent="0">
              <a:buNone/>
            </a:pPr>
            <a:r>
              <a:rPr lang="pt-BR" sz="2400" dirty="0">
                <a:latin typeface="Times New Roman" panose="02020603050405020304" pitchFamily="18" charset="0"/>
                <a:cs typeface="Times New Roman" panose="02020603050405020304" pitchFamily="18" charset="0"/>
              </a:rPr>
              <a:t>(B) Os </a:t>
            </a:r>
            <a:r>
              <a:rPr lang="pt-BR" sz="2400" dirty="0" err="1" smtClean="0">
                <a:latin typeface="Times New Roman" panose="02020603050405020304" pitchFamily="18" charset="0"/>
                <a:cs typeface="Times New Roman" panose="02020603050405020304" pitchFamily="18" charset="0"/>
              </a:rPr>
              <a:t>barracõezinhos</a:t>
            </a:r>
            <a:r>
              <a:rPr lang="pt-BR" sz="2400" dirty="0" smtClean="0">
                <a:latin typeface="Times New Roman" panose="02020603050405020304" pitchFamily="18" charset="0"/>
                <a:cs typeface="Times New Roman" panose="02020603050405020304" pitchFamily="18" charset="0"/>
              </a:rPr>
              <a:t> </a:t>
            </a:r>
            <a:r>
              <a:rPr lang="pt-BR" sz="2400" dirty="0">
                <a:latin typeface="Times New Roman" panose="02020603050405020304" pitchFamily="18" charset="0"/>
                <a:cs typeface="Times New Roman" panose="02020603050405020304" pitchFamily="18" charset="0"/>
              </a:rPr>
              <a:t>das favelas cariocas são coloridos;</a:t>
            </a:r>
          </a:p>
          <a:p>
            <a:pPr marL="0" indent="0">
              <a:buNone/>
            </a:pPr>
            <a:r>
              <a:rPr lang="pt-BR" sz="2400" dirty="0">
                <a:latin typeface="Times New Roman" panose="02020603050405020304" pitchFamily="18" charset="0"/>
                <a:cs typeface="Times New Roman" panose="02020603050405020304" pitchFamily="18" charset="0"/>
              </a:rPr>
              <a:t>(C) A subida para os morros está coberta de </a:t>
            </a:r>
            <a:r>
              <a:rPr lang="pt-BR" sz="2400" dirty="0" smtClean="0">
                <a:latin typeface="Times New Roman" panose="02020603050405020304" pitchFamily="18" charset="0"/>
                <a:cs typeface="Times New Roman" panose="02020603050405020304" pitchFamily="18" charset="0"/>
              </a:rPr>
              <a:t>papeizinhos</a:t>
            </a:r>
            <a:r>
              <a:rPr lang="pt-BR" sz="2400" dirty="0">
                <a:latin typeface="Times New Roman" panose="02020603050405020304" pitchFamily="18" charset="0"/>
                <a:cs typeface="Times New Roman" panose="02020603050405020304" pitchFamily="18" charset="0"/>
              </a:rPr>
              <a:t>;</a:t>
            </a:r>
          </a:p>
          <a:p>
            <a:pPr marL="0" indent="0">
              <a:buNone/>
            </a:pPr>
            <a:r>
              <a:rPr lang="pt-BR" sz="2400" dirty="0">
                <a:latin typeface="Times New Roman" panose="02020603050405020304" pitchFamily="18" charset="0"/>
                <a:cs typeface="Times New Roman" panose="02020603050405020304" pitchFamily="18" charset="0"/>
              </a:rPr>
              <a:t>(D) A polícia chegou </a:t>
            </a:r>
            <a:r>
              <a:rPr lang="pt-BR" sz="2400" dirty="0" smtClean="0">
                <a:latin typeface="Times New Roman" panose="02020603050405020304" pitchFamily="18" charset="0"/>
                <a:cs typeface="Times New Roman" panose="02020603050405020304" pitchFamily="18" charset="0"/>
              </a:rPr>
              <a:t>rapidinho </a:t>
            </a:r>
            <a:r>
              <a:rPr lang="pt-BR" sz="2400" dirty="0">
                <a:latin typeface="Times New Roman" panose="02020603050405020304" pitchFamily="18" charset="0"/>
                <a:cs typeface="Times New Roman" panose="02020603050405020304" pitchFamily="18" charset="0"/>
              </a:rPr>
              <a:t>ao morro</a:t>
            </a:r>
            <a:r>
              <a:rPr lang="pt-BR" sz="2400" b="1" dirty="0">
                <a:latin typeface="Times New Roman" panose="02020603050405020304" pitchFamily="18" charset="0"/>
                <a:cs typeface="Times New Roman" panose="02020603050405020304" pitchFamily="18" charset="0"/>
              </a:rPr>
              <a:t>;</a:t>
            </a:r>
          </a:p>
          <a:p>
            <a:pPr marL="0" indent="0">
              <a:buNone/>
            </a:pPr>
            <a:r>
              <a:rPr lang="pt-BR" sz="2400" dirty="0">
                <a:latin typeface="Times New Roman" panose="02020603050405020304" pitchFamily="18" charset="0"/>
                <a:cs typeface="Times New Roman" panose="02020603050405020304" pitchFamily="18" charset="0"/>
              </a:rPr>
              <a:t>(E) A </a:t>
            </a:r>
            <a:r>
              <a:rPr lang="pt-BR" sz="2400" dirty="0" smtClean="0">
                <a:latin typeface="Times New Roman" panose="02020603050405020304" pitchFamily="18" charset="0"/>
                <a:cs typeface="Times New Roman" panose="02020603050405020304" pitchFamily="18" charset="0"/>
              </a:rPr>
              <a:t>lourinha </a:t>
            </a:r>
            <a:r>
              <a:rPr lang="pt-BR" sz="2400" dirty="0">
                <a:latin typeface="Times New Roman" panose="02020603050405020304" pitchFamily="18" charset="0"/>
                <a:cs typeface="Times New Roman" panose="02020603050405020304" pitchFamily="18" charset="0"/>
              </a:rPr>
              <a:t>ganhou o concurso de beleza.</a:t>
            </a:r>
          </a:p>
          <a:p>
            <a:pPr marL="0" indent="0">
              <a:buNone/>
            </a:pPr>
            <a:endParaRPr lang="pt-BR" sz="2800" dirty="0" smtClean="0">
              <a:latin typeface="Times New Roman" panose="02020603050405020304" pitchFamily="18" charset="0"/>
              <a:cs typeface="Times New Roman" panose="02020603050405020304" pitchFamily="18" charset="0"/>
            </a:endParaRPr>
          </a:p>
          <a:p>
            <a:endParaRPr lang="pt-BR" sz="2400" dirty="0">
              <a:latin typeface="Times New Roman" panose="02020603050405020304" pitchFamily="18" charset="0"/>
              <a:cs typeface="Times New Roman" panose="02020603050405020304" pitchFamily="18" charset="0"/>
            </a:endParaRPr>
          </a:p>
          <a:p>
            <a:pPr marL="0" indent="0">
              <a:buNone/>
            </a:pPr>
            <a:endParaRPr lang="pt-BR" sz="2400" dirty="0"/>
          </a:p>
          <a:p>
            <a:pPr marL="0" indent="0" algn="just">
              <a:buNone/>
            </a:pPr>
            <a:r>
              <a:rPr lang="pt-BR" sz="2400" dirty="0" smtClean="0">
                <a:latin typeface="Times New Roman" panose="02020603050405020304" pitchFamily="18" charset="0"/>
                <a:cs typeface="Times New Roman" panose="02020603050405020304" pitchFamily="18" charset="0"/>
              </a:rPr>
              <a:t> </a:t>
            </a:r>
            <a:endParaRPr lang="pt-BR" sz="2400" dirty="0">
              <a:latin typeface="Times New Roman" panose="02020603050405020304" pitchFamily="18" charset="0"/>
              <a:cs typeface="Times New Roman" panose="02020603050405020304" pitchFamily="18" charset="0"/>
            </a:endParaRPr>
          </a:p>
          <a:p>
            <a:pPr marL="0" indent="0" algn="just">
              <a:buNone/>
            </a:pPr>
            <a:endParaRPr lang="pt-BR" sz="2000" dirty="0" smtClean="0">
              <a:latin typeface="Times New Roman" panose="02020603050405020304" pitchFamily="18" charset="0"/>
              <a:cs typeface="Times New Roman" panose="02020603050405020304" pitchFamily="18" charset="0"/>
            </a:endParaRPr>
          </a:p>
        </p:txBody>
      </p:sp>
      <p:pic>
        <p:nvPicPr>
          <p:cNvPr id="1026" name="Picture 2" descr="Logo_Etec colorido"/>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67544" y="6124358"/>
            <a:ext cx="1123950" cy="714375"/>
          </a:xfrm>
          <a:prstGeom prst="rect">
            <a:avLst/>
          </a:prstGeom>
          <a:noFill/>
          <a:extLst>
            <a:ext uri="{909E8E84-426E-40DD-AFC4-6F175D3DCCD1}">
              <a14:hiddenFill xmlns:a14="http://schemas.microsoft.com/office/drawing/2010/main">
                <a:solidFill>
                  <a:srgbClr val="FFFFFF"/>
                </a:solidFill>
              </a14:hiddenFill>
            </a:ext>
          </a:extLst>
        </p:spPr>
      </p:pic>
      <p:pic>
        <p:nvPicPr>
          <p:cNvPr id="1025" name="Picture 1" descr="logo-novo-cps-co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04048" y="6200775"/>
            <a:ext cx="3600450" cy="657225"/>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pt-BR"/>
          </a:p>
        </p:txBody>
      </p:sp>
      <p:sp>
        <p:nvSpPr>
          <p:cNvPr id="7" name="Rectangle 4"/>
          <p:cNvSpPr>
            <a:spLocks noChangeArrowheads="1"/>
          </p:cNvSpPr>
          <p:nvPr/>
        </p:nvSpPr>
        <p:spPr bwMode="auto">
          <a:xfrm>
            <a:off x="0" y="71437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pt-BR" altLang="pt-BR" sz="6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               </a:t>
            </a:r>
            <a:endParaRPr kumimoji="0" lang="pt-BR" altLang="pt-BR" sz="1800" b="0" i="0" u="none" strike="noStrike" cap="none" normalizeH="0" baseline="0" smtClean="0">
              <a:ln>
                <a:noFill/>
              </a:ln>
              <a:solidFill>
                <a:schemeClr val="tx1"/>
              </a:solidFill>
              <a:effectLst/>
              <a:latin typeface="Arial" pitchFamily="34" charset="0"/>
              <a:cs typeface="Arial" pitchFamily="34" charset="0"/>
            </a:endParaRPr>
          </a:p>
        </p:txBody>
      </p:sp>
      <p:sp>
        <p:nvSpPr>
          <p:cNvPr id="8" name="Rectangle 5"/>
          <p:cNvSpPr>
            <a:spLocks noChangeArrowheads="1"/>
          </p:cNvSpPr>
          <p:nvPr/>
        </p:nvSpPr>
        <p:spPr bwMode="auto">
          <a:xfrm>
            <a:off x="0" y="13716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pt-BR" altLang="pt-BR" sz="6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
            </a:r>
            <a:br>
              <a:rPr kumimoji="0" lang="pt-BR" altLang="pt-BR" sz="600" b="0" i="0" u="none" strike="noStrike" cap="none" normalizeH="0" baseline="0" smtClean="0">
                <a:ln>
                  <a:noFill/>
                </a:ln>
                <a:solidFill>
                  <a:schemeClr val="tx1"/>
                </a:solidFill>
                <a:effectLst/>
                <a:latin typeface="Arial" pitchFamily="34" charset="0"/>
                <a:ea typeface="Times New Roman" pitchFamily="18" charset="0"/>
                <a:cs typeface="Arial" pitchFamily="34" charset="0"/>
              </a:rPr>
            </a:br>
            <a:r>
              <a:rPr kumimoji="0" lang="pt-BR" altLang="pt-BR" sz="6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
            </a:r>
            <a:br>
              <a:rPr kumimoji="0" lang="pt-BR" altLang="pt-BR" sz="600" b="0" i="0" u="none" strike="noStrike" cap="none" normalizeH="0" baseline="0" smtClean="0">
                <a:ln>
                  <a:noFill/>
                </a:ln>
                <a:solidFill>
                  <a:schemeClr val="tx1"/>
                </a:solidFill>
                <a:effectLst/>
                <a:latin typeface="Arial" pitchFamily="34" charset="0"/>
                <a:ea typeface="Times New Roman" pitchFamily="18" charset="0"/>
                <a:cs typeface="Arial" pitchFamily="34" charset="0"/>
              </a:rPr>
            </a:br>
            <a:endParaRPr kumimoji="0" lang="pt-BR" altLang="pt-BR" sz="1800" b="0" i="0" u="none" strike="noStrike" cap="none" normalizeH="0" baseline="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2151927805"/>
      </p:ext>
    </p:extLst>
  </p:cSld>
  <p:clrMapOvr>
    <a:masterClrMapping/>
  </p:clrMapOvr>
  <p:timing>
    <p:tnLst>
      <p:par>
        <p:cT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title"/>
          </p:nvPr>
        </p:nvSpPr>
        <p:spPr>
          <a:xfrm>
            <a:off x="457200" y="274638"/>
            <a:ext cx="8229600" cy="778098"/>
          </a:xfrm>
        </p:spPr>
        <p:txBody>
          <a:bodyPr>
            <a:noAutofit/>
          </a:bodyPr>
          <a:lstStyle/>
          <a:p>
            <a:r>
              <a:rPr lang="pt-BR" sz="2900" b="1" dirty="0" smtClean="0">
                <a:solidFill>
                  <a:srgbClr val="FF0000"/>
                </a:solidFill>
                <a:latin typeface="Times New Roman" panose="02020603050405020304" pitchFamily="18" charset="0"/>
                <a:cs typeface="Times New Roman" panose="02020603050405020304" pitchFamily="18" charset="0"/>
              </a:rPr>
              <a:t>EXERCÍCIO</a:t>
            </a:r>
            <a:endParaRPr lang="pt-BR" sz="2900" b="1" dirty="0">
              <a:solidFill>
                <a:srgbClr val="FF0000"/>
              </a:solidFill>
              <a:latin typeface="Times New Roman" panose="02020603050405020304" pitchFamily="18" charset="0"/>
              <a:cs typeface="Times New Roman" panose="02020603050405020304" pitchFamily="18" charset="0"/>
            </a:endParaRPr>
          </a:p>
        </p:txBody>
      </p:sp>
      <p:sp>
        <p:nvSpPr>
          <p:cNvPr id="5" name="Espaço Reservado para Conteúdo 4"/>
          <p:cNvSpPr>
            <a:spLocks noGrp="1"/>
          </p:cNvSpPr>
          <p:nvPr>
            <p:ph idx="1"/>
          </p:nvPr>
        </p:nvSpPr>
        <p:spPr>
          <a:xfrm>
            <a:off x="457200" y="980728"/>
            <a:ext cx="8579296" cy="5220047"/>
          </a:xfrm>
        </p:spPr>
        <p:txBody>
          <a:bodyPr>
            <a:normAutofit/>
          </a:bodyPr>
          <a:lstStyle/>
          <a:p>
            <a:pPr marL="0" indent="0" algn="just">
              <a:buNone/>
            </a:pPr>
            <a:r>
              <a:rPr lang="pt-BR" sz="2400" dirty="0" smtClean="0">
                <a:latin typeface="Times New Roman" panose="02020603050405020304" pitchFamily="18" charset="0"/>
                <a:cs typeface="Times New Roman" panose="02020603050405020304" pitchFamily="18" charset="0"/>
              </a:rPr>
              <a:t>3) (FGV - SPTRANS) Os </a:t>
            </a:r>
            <a:r>
              <a:rPr lang="pt-BR" sz="2400" dirty="0">
                <a:latin typeface="Times New Roman" panose="02020603050405020304" pitchFamily="18" charset="0"/>
                <a:cs typeface="Times New Roman" panose="02020603050405020304" pitchFamily="18" charset="0"/>
              </a:rPr>
              <a:t>substantivos "prancheta, lobaz, muralha, nódulo" estão, respectivamente, nos </a:t>
            </a:r>
            <a:r>
              <a:rPr lang="pt-BR" sz="2400" dirty="0" smtClean="0">
                <a:latin typeface="Times New Roman" panose="02020603050405020304" pitchFamily="18" charset="0"/>
                <a:cs typeface="Times New Roman" panose="02020603050405020304" pitchFamily="18" charset="0"/>
              </a:rPr>
              <a:t>graus.</a:t>
            </a:r>
          </a:p>
          <a:p>
            <a:pPr marL="0" indent="0">
              <a:buNone/>
            </a:pPr>
            <a:endParaRPr lang="pt-BR" sz="2400" dirty="0">
              <a:latin typeface="Times New Roman" panose="02020603050405020304" pitchFamily="18" charset="0"/>
              <a:cs typeface="Times New Roman" panose="02020603050405020304" pitchFamily="18" charset="0"/>
            </a:endParaRPr>
          </a:p>
          <a:p>
            <a:pPr marL="0" indent="0">
              <a:buNone/>
            </a:pPr>
            <a:r>
              <a:rPr lang="pt-BR" sz="2400" dirty="0">
                <a:latin typeface="Times New Roman" panose="02020603050405020304" pitchFamily="18" charset="0"/>
                <a:cs typeface="Times New Roman" panose="02020603050405020304" pitchFamily="18" charset="0"/>
              </a:rPr>
              <a:t>A. aumentativo, aumentativo, diminutivo, aumentativo.</a:t>
            </a:r>
          </a:p>
          <a:p>
            <a:pPr marL="0" indent="0">
              <a:buNone/>
            </a:pPr>
            <a:r>
              <a:rPr lang="pt-BR" sz="2400" dirty="0">
                <a:latin typeface="Times New Roman" panose="02020603050405020304" pitchFamily="18" charset="0"/>
                <a:cs typeface="Times New Roman" panose="02020603050405020304" pitchFamily="18" charset="0"/>
              </a:rPr>
              <a:t>B. diminutivo, diminutivo, aumentativo, aumentativo</a:t>
            </a:r>
          </a:p>
          <a:p>
            <a:pPr marL="0" indent="0">
              <a:buNone/>
            </a:pPr>
            <a:r>
              <a:rPr lang="pt-BR" sz="2400" dirty="0">
                <a:latin typeface="Times New Roman" panose="02020603050405020304" pitchFamily="18" charset="0"/>
                <a:cs typeface="Times New Roman" panose="02020603050405020304" pitchFamily="18" charset="0"/>
              </a:rPr>
              <a:t>C. diminutivo, aumentativo, aumentativo, diminutivo</a:t>
            </a:r>
            <a:r>
              <a:rPr lang="pt-BR" sz="2400" b="1" dirty="0">
                <a:latin typeface="Times New Roman" panose="02020603050405020304" pitchFamily="18" charset="0"/>
                <a:cs typeface="Times New Roman" panose="02020603050405020304" pitchFamily="18" charset="0"/>
              </a:rPr>
              <a:t>.</a:t>
            </a:r>
          </a:p>
          <a:p>
            <a:pPr marL="0" indent="0">
              <a:buNone/>
            </a:pPr>
            <a:r>
              <a:rPr lang="pt-BR" sz="2400" dirty="0">
                <a:latin typeface="Times New Roman" panose="02020603050405020304" pitchFamily="18" charset="0"/>
                <a:cs typeface="Times New Roman" panose="02020603050405020304" pitchFamily="18" charset="0"/>
              </a:rPr>
              <a:t>D. aumentativo, diminutivo, diminutivo aumentativo.</a:t>
            </a:r>
          </a:p>
          <a:p>
            <a:pPr marL="0" indent="0">
              <a:buNone/>
            </a:pPr>
            <a:endParaRPr lang="pt-BR" sz="2800" dirty="0" smtClean="0">
              <a:latin typeface="Times New Roman" panose="02020603050405020304" pitchFamily="18" charset="0"/>
              <a:cs typeface="Times New Roman" panose="02020603050405020304" pitchFamily="18" charset="0"/>
            </a:endParaRPr>
          </a:p>
          <a:p>
            <a:endParaRPr lang="pt-BR" sz="2400" dirty="0">
              <a:latin typeface="Times New Roman" panose="02020603050405020304" pitchFamily="18" charset="0"/>
              <a:cs typeface="Times New Roman" panose="02020603050405020304" pitchFamily="18" charset="0"/>
            </a:endParaRPr>
          </a:p>
          <a:p>
            <a:pPr marL="0" indent="0">
              <a:buNone/>
            </a:pPr>
            <a:endParaRPr lang="pt-BR" sz="2400" dirty="0"/>
          </a:p>
          <a:p>
            <a:pPr marL="0" indent="0" algn="just">
              <a:buNone/>
            </a:pPr>
            <a:r>
              <a:rPr lang="pt-BR" sz="2400" dirty="0" smtClean="0">
                <a:latin typeface="Times New Roman" panose="02020603050405020304" pitchFamily="18" charset="0"/>
                <a:cs typeface="Times New Roman" panose="02020603050405020304" pitchFamily="18" charset="0"/>
              </a:rPr>
              <a:t> </a:t>
            </a:r>
            <a:endParaRPr lang="pt-BR" sz="2400" dirty="0">
              <a:latin typeface="Times New Roman" panose="02020603050405020304" pitchFamily="18" charset="0"/>
              <a:cs typeface="Times New Roman" panose="02020603050405020304" pitchFamily="18" charset="0"/>
            </a:endParaRPr>
          </a:p>
          <a:p>
            <a:pPr marL="0" indent="0" algn="just">
              <a:buNone/>
            </a:pPr>
            <a:endParaRPr lang="pt-BR" sz="2000" dirty="0" smtClean="0">
              <a:latin typeface="Times New Roman" panose="02020603050405020304" pitchFamily="18" charset="0"/>
              <a:cs typeface="Times New Roman" panose="02020603050405020304" pitchFamily="18" charset="0"/>
            </a:endParaRPr>
          </a:p>
        </p:txBody>
      </p:sp>
      <p:pic>
        <p:nvPicPr>
          <p:cNvPr id="1026" name="Picture 2" descr="Logo_Etec colorido"/>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67544" y="6124358"/>
            <a:ext cx="1123950" cy="714375"/>
          </a:xfrm>
          <a:prstGeom prst="rect">
            <a:avLst/>
          </a:prstGeom>
          <a:noFill/>
          <a:extLst>
            <a:ext uri="{909E8E84-426E-40DD-AFC4-6F175D3DCCD1}">
              <a14:hiddenFill xmlns:a14="http://schemas.microsoft.com/office/drawing/2010/main">
                <a:solidFill>
                  <a:srgbClr val="FFFFFF"/>
                </a:solidFill>
              </a14:hiddenFill>
            </a:ext>
          </a:extLst>
        </p:spPr>
      </p:pic>
      <p:pic>
        <p:nvPicPr>
          <p:cNvPr id="1025" name="Picture 1" descr="logo-novo-cps-co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04048" y="6200775"/>
            <a:ext cx="3600450" cy="657225"/>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pt-BR"/>
          </a:p>
        </p:txBody>
      </p:sp>
      <p:sp>
        <p:nvSpPr>
          <p:cNvPr id="7" name="Rectangle 4"/>
          <p:cNvSpPr>
            <a:spLocks noChangeArrowheads="1"/>
          </p:cNvSpPr>
          <p:nvPr/>
        </p:nvSpPr>
        <p:spPr bwMode="auto">
          <a:xfrm>
            <a:off x="0" y="71437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pt-BR" altLang="pt-BR" sz="6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               </a:t>
            </a:r>
            <a:endParaRPr kumimoji="0" lang="pt-BR" altLang="pt-BR" sz="1800" b="0" i="0" u="none" strike="noStrike" cap="none" normalizeH="0" baseline="0" smtClean="0">
              <a:ln>
                <a:noFill/>
              </a:ln>
              <a:solidFill>
                <a:schemeClr val="tx1"/>
              </a:solidFill>
              <a:effectLst/>
              <a:latin typeface="Arial" pitchFamily="34" charset="0"/>
              <a:cs typeface="Arial" pitchFamily="34" charset="0"/>
            </a:endParaRPr>
          </a:p>
        </p:txBody>
      </p:sp>
      <p:sp>
        <p:nvSpPr>
          <p:cNvPr id="8" name="Rectangle 5"/>
          <p:cNvSpPr>
            <a:spLocks noChangeArrowheads="1"/>
          </p:cNvSpPr>
          <p:nvPr/>
        </p:nvSpPr>
        <p:spPr bwMode="auto">
          <a:xfrm>
            <a:off x="0" y="13716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pt-BR" altLang="pt-BR" sz="6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
            </a:r>
            <a:br>
              <a:rPr kumimoji="0" lang="pt-BR" altLang="pt-BR" sz="600" b="0" i="0" u="none" strike="noStrike" cap="none" normalizeH="0" baseline="0" smtClean="0">
                <a:ln>
                  <a:noFill/>
                </a:ln>
                <a:solidFill>
                  <a:schemeClr val="tx1"/>
                </a:solidFill>
                <a:effectLst/>
                <a:latin typeface="Arial" pitchFamily="34" charset="0"/>
                <a:ea typeface="Times New Roman" pitchFamily="18" charset="0"/>
                <a:cs typeface="Arial" pitchFamily="34" charset="0"/>
              </a:rPr>
            </a:br>
            <a:r>
              <a:rPr kumimoji="0" lang="pt-BR" altLang="pt-BR" sz="6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
            </a:r>
            <a:br>
              <a:rPr kumimoji="0" lang="pt-BR" altLang="pt-BR" sz="600" b="0" i="0" u="none" strike="noStrike" cap="none" normalizeH="0" baseline="0" smtClean="0">
                <a:ln>
                  <a:noFill/>
                </a:ln>
                <a:solidFill>
                  <a:schemeClr val="tx1"/>
                </a:solidFill>
                <a:effectLst/>
                <a:latin typeface="Arial" pitchFamily="34" charset="0"/>
                <a:ea typeface="Times New Roman" pitchFamily="18" charset="0"/>
                <a:cs typeface="Arial" pitchFamily="34" charset="0"/>
              </a:rPr>
            </a:br>
            <a:endParaRPr kumimoji="0" lang="pt-BR" altLang="pt-BR" sz="1800" b="0" i="0" u="none" strike="noStrike" cap="none" normalizeH="0" baseline="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586715137"/>
      </p:ext>
    </p:extLst>
  </p:cSld>
  <p:clrMapOvr>
    <a:masterClrMapping/>
  </p:clrMapOvr>
  <p:timing>
    <p:tnLst>
      <p:par>
        <p:cT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title"/>
          </p:nvPr>
        </p:nvSpPr>
        <p:spPr>
          <a:xfrm>
            <a:off x="457200" y="274638"/>
            <a:ext cx="8229600" cy="778098"/>
          </a:xfrm>
        </p:spPr>
        <p:txBody>
          <a:bodyPr>
            <a:noAutofit/>
          </a:bodyPr>
          <a:lstStyle/>
          <a:p>
            <a:r>
              <a:rPr lang="pt-BR" sz="2900" b="1" dirty="0" smtClean="0">
                <a:solidFill>
                  <a:srgbClr val="FF0000"/>
                </a:solidFill>
                <a:latin typeface="Times New Roman" panose="02020603050405020304" pitchFamily="18" charset="0"/>
                <a:cs typeface="Times New Roman" panose="02020603050405020304" pitchFamily="18" charset="0"/>
              </a:rPr>
              <a:t>EXERCÍCIO</a:t>
            </a:r>
            <a:endParaRPr lang="pt-BR" sz="2900" b="1" dirty="0">
              <a:solidFill>
                <a:srgbClr val="FF0000"/>
              </a:solidFill>
              <a:latin typeface="Times New Roman" panose="02020603050405020304" pitchFamily="18" charset="0"/>
              <a:cs typeface="Times New Roman" panose="02020603050405020304" pitchFamily="18" charset="0"/>
            </a:endParaRPr>
          </a:p>
        </p:txBody>
      </p:sp>
      <p:sp>
        <p:nvSpPr>
          <p:cNvPr id="5" name="Espaço Reservado para Conteúdo 4"/>
          <p:cNvSpPr>
            <a:spLocks noGrp="1"/>
          </p:cNvSpPr>
          <p:nvPr>
            <p:ph idx="1"/>
          </p:nvPr>
        </p:nvSpPr>
        <p:spPr>
          <a:xfrm>
            <a:off x="457200" y="980728"/>
            <a:ext cx="8579296" cy="5220047"/>
          </a:xfrm>
        </p:spPr>
        <p:txBody>
          <a:bodyPr>
            <a:normAutofit fontScale="92500" lnSpcReduction="20000"/>
          </a:bodyPr>
          <a:lstStyle/>
          <a:p>
            <a:pPr marL="0" indent="0" algn="just">
              <a:buNone/>
            </a:pPr>
            <a:r>
              <a:rPr lang="pt-BR" sz="2600" dirty="0">
                <a:latin typeface="Times New Roman" panose="02020603050405020304" pitchFamily="18" charset="0"/>
                <a:cs typeface="Times New Roman" panose="02020603050405020304" pitchFamily="18" charset="0"/>
              </a:rPr>
              <a:t>4</a:t>
            </a:r>
            <a:r>
              <a:rPr lang="pt-BR" sz="2600" dirty="0" smtClean="0">
                <a:latin typeface="Times New Roman" panose="02020603050405020304" pitchFamily="18" charset="0"/>
                <a:cs typeface="Times New Roman" panose="02020603050405020304" pitchFamily="18" charset="0"/>
              </a:rPr>
              <a:t>) </a:t>
            </a:r>
            <a:r>
              <a:rPr lang="pt-BR" sz="2600" dirty="0">
                <a:latin typeface="Times New Roman" panose="02020603050405020304" pitchFamily="18" charset="0"/>
                <a:cs typeface="Times New Roman" panose="02020603050405020304" pitchFamily="18" charset="0"/>
              </a:rPr>
              <a:t>O uso das formas sintéticas do diminutivo em </a:t>
            </a:r>
            <a:r>
              <a:rPr lang="pt-BR" sz="2600" dirty="0" smtClean="0">
                <a:latin typeface="Times New Roman" panose="02020603050405020304" pitchFamily="18" charset="0"/>
                <a:cs typeface="Times New Roman" panose="02020603050405020304" pitchFamily="18" charset="0"/>
              </a:rPr>
              <a:t>“A </a:t>
            </a:r>
            <a:r>
              <a:rPr lang="pt-BR" sz="2600" dirty="0">
                <a:latin typeface="Times New Roman" panose="02020603050405020304" pitchFamily="18" charset="0"/>
                <a:cs typeface="Times New Roman" panose="02020603050405020304" pitchFamily="18" charset="0"/>
              </a:rPr>
              <a:t>NEGRINHA, contida na sua expectativa, olha a garrafa de Coca-Cola e o PRATINHO que o garçom deixou à sua </a:t>
            </a:r>
            <a:r>
              <a:rPr lang="pt-BR" sz="2600" dirty="0" smtClean="0">
                <a:latin typeface="Times New Roman" panose="02020603050405020304" pitchFamily="18" charset="0"/>
                <a:cs typeface="Times New Roman" panose="02020603050405020304" pitchFamily="18" charset="0"/>
              </a:rPr>
              <a:t>frente”</a:t>
            </a:r>
            <a:r>
              <a:rPr lang="pt-BR" sz="2600" dirty="0">
                <a:latin typeface="Times New Roman" panose="02020603050405020304" pitchFamily="18" charset="0"/>
                <a:cs typeface="Times New Roman" panose="02020603050405020304" pitchFamily="18" charset="0"/>
              </a:rPr>
              <a:t>, no contexto, tem conotação</a:t>
            </a:r>
            <a:r>
              <a:rPr lang="pt-BR" sz="2600" dirty="0" smtClean="0">
                <a:latin typeface="Times New Roman" panose="02020603050405020304" pitchFamily="18" charset="0"/>
                <a:cs typeface="Times New Roman" panose="02020603050405020304" pitchFamily="18" charset="0"/>
              </a:rPr>
              <a:t>:</a:t>
            </a:r>
          </a:p>
          <a:p>
            <a:pPr marL="0" indent="0">
              <a:buNone/>
            </a:pPr>
            <a:endParaRPr lang="pt-BR" sz="2600" dirty="0">
              <a:latin typeface="Times New Roman" panose="02020603050405020304" pitchFamily="18" charset="0"/>
              <a:cs typeface="Times New Roman" panose="02020603050405020304" pitchFamily="18" charset="0"/>
            </a:endParaRPr>
          </a:p>
          <a:p>
            <a:pPr marL="0" indent="0">
              <a:buNone/>
            </a:pPr>
            <a:r>
              <a:rPr lang="pt-BR" sz="2600" dirty="0">
                <a:latin typeface="Times New Roman" panose="02020603050405020304" pitchFamily="18" charset="0"/>
                <a:cs typeface="Times New Roman" panose="02020603050405020304" pitchFamily="18" charset="0"/>
              </a:rPr>
              <a:t>A. afetiva</a:t>
            </a:r>
            <a:r>
              <a:rPr lang="pt-BR" sz="2600" b="1" dirty="0">
                <a:latin typeface="Times New Roman" panose="02020603050405020304" pitchFamily="18" charset="0"/>
                <a:cs typeface="Times New Roman" panose="02020603050405020304" pitchFamily="18" charset="0"/>
              </a:rPr>
              <a:t>.</a:t>
            </a:r>
          </a:p>
          <a:p>
            <a:pPr marL="0" indent="0">
              <a:buNone/>
            </a:pPr>
            <a:r>
              <a:rPr lang="pt-BR" sz="2600" dirty="0">
                <a:latin typeface="Times New Roman" panose="02020603050405020304" pitchFamily="18" charset="0"/>
                <a:cs typeface="Times New Roman" panose="02020603050405020304" pitchFamily="18" charset="0"/>
              </a:rPr>
              <a:t>B. depreciativa</a:t>
            </a:r>
          </a:p>
          <a:p>
            <a:pPr marL="0" indent="0">
              <a:buNone/>
            </a:pPr>
            <a:r>
              <a:rPr lang="pt-BR" sz="2600" dirty="0">
                <a:latin typeface="Times New Roman" panose="02020603050405020304" pitchFamily="18" charset="0"/>
                <a:cs typeface="Times New Roman" panose="02020603050405020304" pitchFamily="18" charset="0"/>
              </a:rPr>
              <a:t>C. pejorativa.</a:t>
            </a:r>
          </a:p>
          <a:p>
            <a:pPr marL="0" indent="0">
              <a:buNone/>
            </a:pPr>
            <a:r>
              <a:rPr lang="pt-BR" sz="2600" dirty="0">
                <a:latin typeface="Times New Roman" panose="02020603050405020304" pitchFamily="18" charset="0"/>
                <a:cs typeface="Times New Roman" panose="02020603050405020304" pitchFamily="18" charset="0"/>
              </a:rPr>
              <a:t>D. objetiva.</a:t>
            </a:r>
          </a:p>
          <a:p>
            <a:pPr marL="0" indent="0">
              <a:buNone/>
            </a:pPr>
            <a:r>
              <a:rPr lang="pt-BR" sz="2600" dirty="0">
                <a:latin typeface="Times New Roman" panose="02020603050405020304" pitchFamily="18" charset="0"/>
                <a:cs typeface="Times New Roman" panose="02020603050405020304" pitchFamily="18" charset="0"/>
              </a:rPr>
              <a:t>E. negativa.</a:t>
            </a:r>
          </a:p>
          <a:p>
            <a:pPr marL="0" indent="0">
              <a:buNone/>
            </a:pPr>
            <a:endParaRPr lang="pt-BR" sz="2800" dirty="0" smtClean="0">
              <a:latin typeface="Times New Roman" panose="02020603050405020304" pitchFamily="18" charset="0"/>
              <a:cs typeface="Times New Roman" panose="02020603050405020304" pitchFamily="18" charset="0"/>
            </a:endParaRPr>
          </a:p>
          <a:p>
            <a:endParaRPr lang="pt-BR" sz="2400" dirty="0">
              <a:latin typeface="Times New Roman" panose="02020603050405020304" pitchFamily="18" charset="0"/>
              <a:cs typeface="Times New Roman" panose="02020603050405020304" pitchFamily="18" charset="0"/>
            </a:endParaRPr>
          </a:p>
          <a:p>
            <a:pPr marL="0" indent="0">
              <a:buNone/>
            </a:pPr>
            <a:endParaRPr lang="pt-BR" sz="2400" dirty="0"/>
          </a:p>
          <a:p>
            <a:pPr marL="0" indent="0" algn="just">
              <a:buNone/>
            </a:pPr>
            <a:r>
              <a:rPr lang="pt-BR" sz="2400" dirty="0" smtClean="0">
                <a:latin typeface="Times New Roman" panose="02020603050405020304" pitchFamily="18" charset="0"/>
                <a:cs typeface="Times New Roman" panose="02020603050405020304" pitchFamily="18" charset="0"/>
              </a:rPr>
              <a:t> </a:t>
            </a:r>
            <a:endParaRPr lang="pt-BR" sz="2400" dirty="0">
              <a:latin typeface="Times New Roman" panose="02020603050405020304" pitchFamily="18" charset="0"/>
              <a:cs typeface="Times New Roman" panose="02020603050405020304" pitchFamily="18" charset="0"/>
            </a:endParaRPr>
          </a:p>
          <a:p>
            <a:pPr marL="0" indent="0" algn="just">
              <a:buNone/>
            </a:pPr>
            <a:endParaRPr lang="pt-BR" sz="2000" dirty="0" smtClean="0">
              <a:latin typeface="Times New Roman" panose="02020603050405020304" pitchFamily="18" charset="0"/>
              <a:cs typeface="Times New Roman" panose="02020603050405020304" pitchFamily="18" charset="0"/>
            </a:endParaRPr>
          </a:p>
        </p:txBody>
      </p:sp>
      <p:pic>
        <p:nvPicPr>
          <p:cNvPr id="1026" name="Picture 2" descr="Logo_Etec colorido"/>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67544" y="6124358"/>
            <a:ext cx="1123950" cy="714375"/>
          </a:xfrm>
          <a:prstGeom prst="rect">
            <a:avLst/>
          </a:prstGeom>
          <a:noFill/>
          <a:extLst>
            <a:ext uri="{909E8E84-426E-40DD-AFC4-6F175D3DCCD1}">
              <a14:hiddenFill xmlns:a14="http://schemas.microsoft.com/office/drawing/2010/main">
                <a:solidFill>
                  <a:srgbClr val="FFFFFF"/>
                </a:solidFill>
              </a14:hiddenFill>
            </a:ext>
          </a:extLst>
        </p:spPr>
      </p:pic>
      <p:pic>
        <p:nvPicPr>
          <p:cNvPr id="1025" name="Picture 1" descr="logo-novo-cps-co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04048" y="6200775"/>
            <a:ext cx="3600450" cy="657225"/>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pt-BR"/>
          </a:p>
        </p:txBody>
      </p:sp>
      <p:sp>
        <p:nvSpPr>
          <p:cNvPr id="7" name="Rectangle 4"/>
          <p:cNvSpPr>
            <a:spLocks noChangeArrowheads="1"/>
          </p:cNvSpPr>
          <p:nvPr/>
        </p:nvSpPr>
        <p:spPr bwMode="auto">
          <a:xfrm>
            <a:off x="0" y="71437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pt-BR" altLang="pt-BR" sz="6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               </a:t>
            </a:r>
            <a:endParaRPr kumimoji="0" lang="pt-BR" altLang="pt-BR" sz="1800" b="0" i="0" u="none" strike="noStrike" cap="none" normalizeH="0" baseline="0" smtClean="0">
              <a:ln>
                <a:noFill/>
              </a:ln>
              <a:solidFill>
                <a:schemeClr val="tx1"/>
              </a:solidFill>
              <a:effectLst/>
              <a:latin typeface="Arial" pitchFamily="34" charset="0"/>
              <a:cs typeface="Arial" pitchFamily="34" charset="0"/>
            </a:endParaRPr>
          </a:p>
        </p:txBody>
      </p:sp>
      <p:sp>
        <p:nvSpPr>
          <p:cNvPr id="8" name="Rectangle 5"/>
          <p:cNvSpPr>
            <a:spLocks noChangeArrowheads="1"/>
          </p:cNvSpPr>
          <p:nvPr/>
        </p:nvSpPr>
        <p:spPr bwMode="auto">
          <a:xfrm>
            <a:off x="0" y="13716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pt-BR" altLang="pt-BR" sz="6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
            </a:r>
            <a:br>
              <a:rPr kumimoji="0" lang="pt-BR" altLang="pt-BR" sz="600" b="0" i="0" u="none" strike="noStrike" cap="none" normalizeH="0" baseline="0" smtClean="0">
                <a:ln>
                  <a:noFill/>
                </a:ln>
                <a:solidFill>
                  <a:schemeClr val="tx1"/>
                </a:solidFill>
                <a:effectLst/>
                <a:latin typeface="Arial" pitchFamily="34" charset="0"/>
                <a:ea typeface="Times New Roman" pitchFamily="18" charset="0"/>
                <a:cs typeface="Arial" pitchFamily="34" charset="0"/>
              </a:rPr>
            </a:br>
            <a:r>
              <a:rPr kumimoji="0" lang="pt-BR" altLang="pt-BR" sz="6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
            </a:r>
            <a:br>
              <a:rPr kumimoji="0" lang="pt-BR" altLang="pt-BR" sz="600" b="0" i="0" u="none" strike="noStrike" cap="none" normalizeH="0" baseline="0" smtClean="0">
                <a:ln>
                  <a:noFill/>
                </a:ln>
                <a:solidFill>
                  <a:schemeClr val="tx1"/>
                </a:solidFill>
                <a:effectLst/>
                <a:latin typeface="Arial" pitchFamily="34" charset="0"/>
                <a:ea typeface="Times New Roman" pitchFamily="18" charset="0"/>
                <a:cs typeface="Arial" pitchFamily="34" charset="0"/>
              </a:rPr>
            </a:br>
            <a:endParaRPr kumimoji="0" lang="pt-BR" altLang="pt-BR" sz="1800" b="0" i="0" u="none" strike="noStrike" cap="none" normalizeH="0" baseline="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293795437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title"/>
          </p:nvPr>
        </p:nvSpPr>
        <p:spPr>
          <a:xfrm>
            <a:off x="457200" y="274638"/>
            <a:ext cx="8229600" cy="778098"/>
          </a:xfrm>
        </p:spPr>
        <p:txBody>
          <a:bodyPr>
            <a:noAutofit/>
          </a:bodyPr>
          <a:lstStyle/>
          <a:p>
            <a:r>
              <a:rPr lang="pt-BR" sz="2900" b="1" dirty="0" smtClean="0">
                <a:solidFill>
                  <a:srgbClr val="FF0000"/>
                </a:solidFill>
                <a:latin typeface="Times New Roman" panose="02020603050405020304" pitchFamily="18" charset="0"/>
                <a:cs typeface="Times New Roman" panose="02020603050405020304" pitchFamily="18" charset="0"/>
              </a:rPr>
              <a:t>SUBSTANTIVO</a:t>
            </a:r>
            <a:endParaRPr lang="pt-BR" sz="2900" b="1" dirty="0">
              <a:solidFill>
                <a:srgbClr val="FF0000"/>
              </a:solidFill>
              <a:latin typeface="Times New Roman" panose="02020603050405020304" pitchFamily="18" charset="0"/>
              <a:cs typeface="Times New Roman" panose="02020603050405020304" pitchFamily="18" charset="0"/>
            </a:endParaRPr>
          </a:p>
        </p:txBody>
      </p:sp>
      <p:sp>
        <p:nvSpPr>
          <p:cNvPr id="5" name="Espaço Reservado para Conteúdo 4"/>
          <p:cNvSpPr>
            <a:spLocks noGrp="1"/>
          </p:cNvSpPr>
          <p:nvPr>
            <p:ph idx="1"/>
          </p:nvPr>
        </p:nvSpPr>
        <p:spPr>
          <a:xfrm>
            <a:off x="457200" y="908720"/>
            <a:ext cx="8579296" cy="5292055"/>
          </a:xfrm>
        </p:spPr>
        <p:txBody>
          <a:bodyPr>
            <a:normAutofit/>
          </a:bodyPr>
          <a:lstStyle/>
          <a:p>
            <a:pPr marL="0" indent="0" algn="just">
              <a:buNone/>
            </a:pPr>
            <a:r>
              <a:rPr lang="pt-BR" sz="2000" dirty="0" smtClean="0">
                <a:latin typeface="Times New Roman" panose="02020603050405020304" pitchFamily="18" charset="0"/>
                <a:cs typeface="Times New Roman" panose="02020603050405020304" pitchFamily="18" charset="0"/>
              </a:rPr>
              <a:t>• </a:t>
            </a:r>
            <a:r>
              <a:rPr lang="pt-BR" sz="2400" b="1" dirty="0" smtClean="0">
                <a:latin typeface="Times New Roman" panose="02020603050405020304" pitchFamily="18" charset="0"/>
                <a:cs typeface="Times New Roman" panose="02020603050405020304" pitchFamily="18" charset="0"/>
              </a:rPr>
              <a:t>Classificação</a:t>
            </a:r>
            <a:r>
              <a:rPr lang="pt-BR" sz="2400" dirty="0" smtClean="0">
                <a:latin typeface="Times New Roman" panose="02020603050405020304" pitchFamily="18" charset="0"/>
                <a:cs typeface="Times New Roman" panose="02020603050405020304" pitchFamily="18" charset="0"/>
              </a:rPr>
              <a:t>:</a:t>
            </a:r>
          </a:p>
          <a:p>
            <a:pPr marL="0" indent="0" algn="just">
              <a:buNone/>
            </a:pPr>
            <a:endParaRPr lang="pt-BR" sz="2400" dirty="0">
              <a:latin typeface="Times New Roman" panose="02020603050405020304" pitchFamily="18" charset="0"/>
              <a:cs typeface="Times New Roman" panose="02020603050405020304" pitchFamily="18" charset="0"/>
            </a:endParaRPr>
          </a:p>
          <a:p>
            <a:pPr marL="0" indent="0" algn="just">
              <a:buNone/>
            </a:pPr>
            <a:r>
              <a:rPr lang="pt-BR" sz="2400" dirty="0" smtClean="0">
                <a:latin typeface="Times New Roman" panose="02020603050405020304" pitchFamily="18" charset="0"/>
                <a:cs typeface="Times New Roman" panose="02020603050405020304" pitchFamily="18" charset="0"/>
              </a:rPr>
              <a:t>• </a:t>
            </a:r>
            <a:r>
              <a:rPr lang="pt-BR" sz="2400" b="1" dirty="0" smtClean="0">
                <a:latin typeface="Times New Roman" panose="02020603050405020304" pitchFamily="18" charset="0"/>
                <a:cs typeface="Times New Roman" panose="02020603050405020304" pitchFamily="18" charset="0"/>
              </a:rPr>
              <a:t>Concreto</a:t>
            </a:r>
            <a:r>
              <a:rPr lang="pt-BR" sz="2400" dirty="0" smtClean="0">
                <a:latin typeface="Times New Roman" panose="02020603050405020304" pitchFamily="18" charset="0"/>
                <a:cs typeface="Times New Roman" panose="02020603050405020304" pitchFamily="18" charset="0"/>
              </a:rPr>
              <a:t>: nomeia um </a:t>
            </a:r>
            <a:r>
              <a:rPr lang="pt-BR" sz="2400" b="1" dirty="0" smtClean="0">
                <a:latin typeface="Times New Roman" panose="02020603050405020304" pitchFamily="18" charset="0"/>
                <a:cs typeface="Times New Roman" panose="02020603050405020304" pitchFamily="18" charset="0"/>
              </a:rPr>
              <a:t>ser que possui existência própria</a:t>
            </a:r>
            <a:r>
              <a:rPr lang="pt-BR" sz="2400" dirty="0" smtClean="0">
                <a:latin typeface="Times New Roman" panose="02020603050405020304" pitchFamily="18" charset="0"/>
                <a:cs typeface="Times New Roman" panose="02020603050405020304" pitchFamily="18" charset="0"/>
              </a:rPr>
              <a:t>. </a:t>
            </a:r>
          </a:p>
          <a:p>
            <a:pPr marL="0" indent="0" algn="just">
              <a:buNone/>
            </a:pPr>
            <a:r>
              <a:rPr lang="pt-BR" sz="2400" dirty="0" smtClean="0">
                <a:latin typeface="Times New Roman" panose="02020603050405020304" pitchFamily="18" charset="0"/>
                <a:cs typeface="Times New Roman" panose="02020603050405020304" pitchFamily="18" charset="0"/>
              </a:rPr>
              <a:t>Ex.: peixe, fada, Deus, Jesus.</a:t>
            </a:r>
          </a:p>
          <a:p>
            <a:pPr marL="0" indent="0" algn="just">
              <a:buNone/>
            </a:pPr>
            <a:r>
              <a:rPr lang="pt-BR" sz="2400" dirty="0">
                <a:latin typeface="Times New Roman" panose="02020603050405020304" pitchFamily="18" charset="0"/>
                <a:cs typeface="Times New Roman" panose="02020603050405020304" pitchFamily="18" charset="0"/>
              </a:rPr>
              <a:t>	</a:t>
            </a:r>
            <a:endParaRPr lang="pt-BR" sz="2400" dirty="0" smtClean="0">
              <a:latin typeface="Times New Roman" panose="02020603050405020304" pitchFamily="18" charset="0"/>
              <a:cs typeface="Times New Roman" panose="02020603050405020304" pitchFamily="18" charset="0"/>
            </a:endParaRPr>
          </a:p>
          <a:p>
            <a:pPr marL="0" indent="0" algn="just">
              <a:buNone/>
            </a:pPr>
            <a:r>
              <a:rPr lang="pt-BR" sz="2400" dirty="0" smtClean="0">
                <a:latin typeface="Times New Roman" panose="02020603050405020304" pitchFamily="18" charset="0"/>
                <a:cs typeface="Times New Roman" panose="02020603050405020304" pitchFamily="18" charset="0"/>
              </a:rPr>
              <a:t>• </a:t>
            </a:r>
            <a:r>
              <a:rPr lang="pt-BR" sz="2400" b="1" dirty="0" smtClean="0">
                <a:latin typeface="Times New Roman" panose="02020603050405020304" pitchFamily="18" charset="0"/>
                <a:cs typeface="Times New Roman" panose="02020603050405020304" pitchFamily="18" charset="0"/>
              </a:rPr>
              <a:t>Abstrato</a:t>
            </a:r>
            <a:r>
              <a:rPr lang="pt-BR" sz="2400" dirty="0" smtClean="0">
                <a:latin typeface="Times New Roman" panose="02020603050405020304" pitchFamily="18" charset="0"/>
                <a:cs typeface="Times New Roman" panose="02020603050405020304" pitchFamily="18" charset="0"/>
              </a:rPr>
              <a:t>: nomeia um ser cuja </a:t>
            </a:r>
            <a:r>
              <a:rPr lang="pt-BR" sz="2400" b="1" dirty="0" smtClean="0">
                <a:latin typeface="Times New Roman" panose="02020603050405020304" pitchFamily="18" charset="0"/>
                <a:cs typeface="Times New Roman" panose="02020603050405020304" pitchFamily="18" charset="0"/>
              </a:rPr>
              <a:t>existência depende de outro</a:t>
            </a:r>
            <a:r>
              <a:rPr lang="pt-BR" sz="2400" dirty="0" smtClean="0">
                <a:latin typeface="Times New Roman" panose="02020603050405020304" pitchFamily="18" charset="0"/>
                <a:cs typeface="Times New Roman" panose="02020603050405020304" pitchFamily="18" charset="0"/>
              </a:rPr>
              <a:t>.</a:t>
            </a:r>
          </a:p>
          <a:p>
            <a:pPr marL="0" indent="0" algn="just">
              <a:buNone/>
            </a:pPr>
            <a:r>
              <a:rPr lang="pt-BR" sz="2400" dirty="0" smtClean="0">
                <a:latin typeface="Times New Roman" panose="02020603050405020304" pitchFamily="18" charset="0"/>
                <a:cs typeface="Times New Roman" panose="02020603050405020304" pitchFamily="18" charset="0"/>
              </a:rPr>
              <a:t>Ex.: amor, desejo, medo, frio.</a:t>
            </a:r>
          </a:p>
          <a:p>
            <a:pPr marL="0" indent="0" algn="just">
              <a:buNone/>
            </a:pPr>
            <a:endParaRPr lang="pt-BR" sz="2400" dirty="0">
              <a:latin typeface="Times New Roman" panose="02020603050405020304" pitchFamily="18" charset="0"/>
              <a:cs typeface="Times New Roman" panose="02020603050405020304" pitchFamily="18" charset="0"/>
            </a:endParaRPr>
          </a:p>
          <a:p>
            <a:pPr marL="0" indent="0" algn="just">
              <a:buNone/>
            </a:pPr>
            <a:endParaRPr lang="pt-BR" sz="2400" dirty="0">
              <a:latin typeface="Times New Roman" panose="02020603050405020304" pitchFamily="18" charset="0"/>
              <a:cs typeface="Times New Roman" panose="02020603050405020304" pitchFamily="18" charset="0"/>
            </a:endParaRPr>
          </a:p>
          <a:p>
            <a:pPr marL="0" indent="0" algn="just">
              <a:buNone/>
            </a:pPr>
            <a:r>
              <a:rPr lang="pt-BR" sz="2400" dirty="0" smtClean="0">
                <a:latin typeface="Times New Roman" panose="02020603050405020304" pitchFamily="18" charset="0"/>
                <a:cs typeface="Times New Roman" panose="02020603050405020304" pitchFamily="18" charset="0"/>
              </a:rPr>
              <a:t> </a:t>
            </a:r>
            <a:endParaRPr lang="pt-BR" sz="2400" dirty="0">
              <a:latin typeface="Times New Roman" panose="02020603050405020304" pitchFamily="18" charset="0"/>
              <a:cs typeface="Times New Roman" panose="02020603050405020304" pitchFamily="18" charset="0"/>
            </a:endParaRPr>
          </a:p>
          <a:p>
            <a:pPr marL="0" indent="0" algn="just">
              <a:buNone/>
            </a:pPr>
            <a:endParaRPr lang="pt-BR" sz="2000" dirty="0" smtClean="0">
              <a:latin typeface="Times New Roman" panose="02020603050405020304" pitchFamily="18" charset="0"/>
              <a:cs typeface="Times New Roman" panose="02020603050405020304" pitchFamily="18" charset="0"/>
            </a:endParaRPr>
          </a:p>
        </p:txBody>
      </p:sp>
      <p:pic>
        <p:nvPicPr>
          <p:cNvPr id="1026" name="Picture 2" descr="Logo_Etec colorido"/>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67544" y="6124358"/>
            <a:ext cx="1123950" cy="714375"/>
          </a:xfrm>
          <a:prstGeom prst="rect">
            <a:avLst/>
          </a:prstGeom>
          <a:noFill/>
          <a:extLst>
            <a:ext uri="{909E8E84-426E-40DD-AFC4-6F175D3DCCD1}">
              <a14:hiddenFill xmlns:a14="http://schemas.microsoft.com/office/drawing/2010/main">
                <a:solidFill>
                  <a:srgbClr val="FFFFFF"/>
                </a:solidFill>
              </a14:hiddenFill>
            </a:ext>
          </a:extLst>
        </p:spPr>
      </p:pic>
      <p:pic>
        <p:nvPicPr>
          <p:cNvPr id="1025" name="Picture 1" descr="logo-novo-cps-co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04048" y="6200775"/>
            <a:ext cx="3600450" cy="657225"/>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pt-BR"/>
          </a:p>
        </p:txBody>
      </p:sp>
      <p:sp>
        <p:nvSpPr>
          <p:cNvPr id="7" name="Rectangle 4"/>
          <p:cNvSpPr>
            <a:spLocks noChangeArrowheads="1"/>
          </p:cNvSpPr>
          <p:nvPr/>
        </p:nvSpPr>
        <p:spPr bwMode="auto">
          <a:xfrm>
            <a:off x="0" y="71437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pt-BR" altLang="pt-BR" sz="6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               </a:t>
            </a:r>
            <a:endParaRPr kumimoji="0" lang="pt-BR" altLang="pt-BR" sz="1800" b="0" i="0" u="none" strike="noStrike" cap="none" normalizeH="0" baseline="0" smtClean="0">
              <a:ln>
                <a:noFill/>
              </a:ln>
              <a:solidFill>
                <a:schemeClr val="tx1"/>
              </a:solidFill>
              <a:effectLst/>
              <a:latin typeface="Arial" pitchFamily="34" charset="0"/>
              <a:cs typeface="Arial" pitchFamily="34" charset="0"/>
            </a:endParaRPr>
          </a:p>
        </p:txBody>
      </p:sp>
      <p:sp>
        <p:nvSpPr>
          <p:cNvPr id="8" name="Rectangle 5"/>
          <p:cNvSpPr>
            <a:spLocks noChangeArrowheads="1"/>
          </p:cNvSpPr>
          <p:nvPr/>
        </p:nvSpPr>
        <p:spPr bwMode="auto">
          <a:xfrm>
            <a:off x="0" y="13716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pt-BR" altLang="pt-BR" sz="6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
            </a:r>
            <a:br>
              <a:rPr kumimoji="0" lang="pt-BR" altLang="pt-BR" sz="600" b="0" i="0" u="none" strike="noStrike" cap="none" normalizeH="0" baseline="0" smtClean="0">
                <a:ln>
                  <a:noFill/>
                </a:ln>
                <a:solidFill>
                  <a:schemeClr val="tx1"/>
                </a:solidFill>
                <a:effectLst/>
                <a:latin typeface="Arial" pitchFamily="34" charset="0"/>
                <a:ea typeface="Times New Roman" pitchFamily="18" charset="0"/>
                <a:cs typeface="Arial" pitchFamily="34" charset="0"/>
              </a:rPr>
            </a:br>
            <a:r>
              <a:rPr kumimoji="0" lang="pt-BR" altLang="pt-BR" sz="6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
            </a:r>
            <a:br>
              <a:rPr kumimoji="0" lang="pt-BR" altLang="pt-BR" sz="600" b="0" i="0" u="none" strike="noStrike" cap="none" normalizeH="0" baseline="0" smtClean="0">
                <a:ln>
                  <a:noFill/>
                </a:ln>
                <a:solidFill>
                  <a:schemeClr val="tx1"/>
                </a:solidFill>
                <a:effectLst/>
                <a:latin typeface="Arial" pitchFamily="34" charset="0"/>
                <a:ea typeface="Times New Roman" pitchFamily="18" charset="0"/>
                <a:cs typeface="Arial" pitchFamily="34" charset="0"/>
              </a:rPr>
            </a:br>
            <a:endParaRPr kumimoji="0" lang="pt-BR" altLang="pt-BR" sz="1800" b="0" i="0" u="none" strike="noStrike" cap="none" normalizeH="0" baseline="0" smtClean="0">
              <a:ln>
                <a:noFill/>
              </a:ln>
              <a:solidFill>
                <a:schemeClr val="tx1"/>
              </a:solidFill>
              <a:effectLst/>
              <a:latin typeface="Arial" pitchFamily="34" charset="0"/>
              <a:cs typeface="Arial" pitchFamily="34" charset="0"/>
            </a:endParaRPr>
          </a:p>
        </p:txBody>
      </p:sp>
      <p:pic>
        <p:nvPicPr>
          <p:cNvPr id="8194" name="Picture 2" descr="C:\Users\Usuário\JEC\Pictures\Educandário\Imagens para aulas\substantivo8.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21076" y="4203973"/>
            <a:ext cx="1759035" cy="175903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01286335"/>
      </p:ext>
    </p:extLst>
  </p:cSld>
  <p:clrMapOvr>
    <a:masterClrMapping/>
  </p:clrMapOvr>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title"/>
          </p:nvPr>
        </p:nvSpPr>
        <p:spPr>
          <a:xfrm>
            <a:off x="457200" y="274638"/>
            <a:ext cx="8229600" cy="778098"/>
          </a:xfrm>
        </p:spPr>
        <p:txBody>
          <a:bodyPr>
            <a:noAutofit/>
          </a:bodyPr>
          <a:lstStyle/>
          <a:p>
            <a:r>
              <a:rPr lang="pt-BR" sz="2900" b="1" dirty="0" smtClean="0">
                <a:solidFill>
                  <a:srgbClr val="FF0000"/>
                </a:solidFill>
                <a:latin typeface="Times New Roman" panose="02020603050405020304" pitchFamily="18" charset="0"/>
                <a:cs typeface="Times New Roman" panose="02020603050405020304" pitchFamily="18" charset="0"/>
              </a:rPr>
              <a:t>EXERCÍCIO</a:t>
            </a:r>
            <a:endParaRPr lang="pt-BR" sz="2900" b="1" dirty="0">
              <a:solidFill>
                <a:srgbClr val="FF0000"/>
              </a:solidFill>
              <a:latin typeface="Times New Roman" panose="02020603050405020304" pitchFamily="18" charset="0"/>
              <a:cs typeface="Times New Roman" panose="02020603050405020304" pitchFamily="18" charset="0"/>
            </a:endParaRPr>
          </a:p>
        </p:txBody>
      </p:sp>
      <p:sp>
        <p:nvSpPr>
          <p:cNvPr id="5" name="Espaço Reservado para Conteúdo 4"/>
          <p:cNvSpPr>
            <a:spLocks noGrp="1"/>
          </p:cNvSpPr>
          <p:nvPr>
            <p:ph idx="1"/>
          </p:nvPr>
        </p:nvSpPr>
        <p:spPr>
          <a:xfrm>
            <a:off x="457200" y="980728"/>
            <a:ext cx="8579296" cy="5220047"/>
          </a:xfrm>
        </p:spPr>
        <p:txBody>
          <a:bodyPr>
            <a:normAutofit fontScale="92500" lnSpcReduction="20000"/>
          </a:bodyPr>
          <a:lstStyle/>
          <a:p>
            <a:pPr marL="0" indent="0" algn="just">
              <a:buNone/>
            </a:pPr>
            <a:r>
              <a:rPr lang="pt-BR" sz="2600" dirty="0" smtClean="0">
                <a:latin typeface="Times New Roman" panose="02020603050405020304" pitchFamily="18" charset="0"/>
                <a:cs typeface="Times New Roman" panose="02020603050405020304" pitchFamily="18" charset="0"/>
              </a:rPr>
              <a:t>5) (</a:t>
            </a:r>
            <a:r>
              <a:rPr lang="pt-BR" sz="2800" b="1" dirty="0" smtClean="0">
                <a:latin typeface="Times New Roman" panose="02020603050405020304" pitchFamily="18" charset="0"/>
                <a:cs typeface="Times New Roman" panose="02020603050405020304" pitchFamily="18" charset="0"/>
              </a:rPr>
              <a:t>VUNESP/2014 – TJ/SP - Escrevente)</a:t>
            </a:r>
            <a:r>
              <a:rPr lang="pt-BR" sz="2800" dirty="0" smtClean="0">
                <a:latin typeface="Times New Roman" panose="02020603050405020304" pitchFamily="18" charset="0"/>
                <a:cs typeface="Times New Roman" panose="02020603050405020304" pitchFamily="18" charset="0"/>
              </a:rPr>
              <a:t> Na </a:t>
            </a:r>
            <a:r>
              <a:rPr lang="pt-BR" sz="2800" dirty="0">
                <a:latin typeface="Times New Roman" panose="02020603050405020304" pitchFamily="18" charset="0"/>
                <a:cs typeface="Times New Roman" panose="02020603050405020304" pitchFamily="18" charset="0"/>
              </a:rPr>
              <a:t>passagem do terceiro </a:t>
            </a:r>
            <a:r>
              <a:rPr lang="pt-BR" sz="2800" dirty="0" smtClean="0">
                <a:latin typeface="Times New Roman" panose="02020603050405020304" pitchFamily="18" charset="0"/>
                <a:cs typeface="Times New Roman" panose="02020603050405020304" pitchFamily="18" charset="0"/>
              </a:rPr>
              <a:t>parágrafo, “Mas aquele pendão firme, vertical, beijado pelo vento do mar, veio </a:t>
            </a:r>
            <a:r>
              <a:rPr lang="pt-BR" sz="2800" dirty="0">
                <a:latin typeface="Times New Roman" panose="02020603050405020304" pitchFamily="18" charset="0"/>
                <a:cs typeface="Times New Roman" panose="02020603050405020304" pitchFamily="18" charset="0"/>
              </a:rPr>
              <a:t>enriquecer nosso canteirinho vulgar… –, o substantivo, empregado no diminutivo, contribui para expressar a ideia </a:t>
            </a:r>
            <a:r>
              <a:rPr lang="pt-BR" sz="2800" dirty="0" smtClean="0">
                <a:latin typeface="Times New Roman" panose="02020603050405020304" pitchFamily="18" charset="0"/>
                <a:cs typeface="Times New Roman" panose="02020603050405020304" pitchFamily="18" charset="0"/>
              </a:rPr>
              <a:t>de</a:t>
            </a:r>
          </a:p>
          <a:p>
            <a:pPr marL="0" indent="0">
              <a:buNone/>
            </a:pPr>
            <a:endParaRPr lang="pt-BR" sz="2800" dirty="0">
              <a:latin typeface="Times New Roman" panose="02020603050405020304" pitchFamily="18" charset="0"/>
              <a:cs typeface="Times New Roman" panose="02020603050405020304" pitchFamily="18" charset="0"/>
            </a:endParaRPr>
          </a:p>
          <a:p>
            <a:pPr marL="0" indent="0">
              <a:buNone/>
            </a:pPr>
            <a:r>
              <a:rPr lang="pt-BR" sz="2800" dirty="0">
                <a:latin typeface="Times New Roman" panose="02020603050405020304" pitchFamily="18" charset="0"/>
                <a:cs typeface="Times New Roman" panose="02020603050405020304" pitchFamily="18" charset="0"/>
              </a:rPr>
              <a:t>a) exatidão.</a:t>
            </a:r>
            <a:br>
              <a:rPr lang="pt-BR" sz="2800" dirty="0">
                <a:latin typeface="Times New Roman" panose="02020603050405020304" pitchFamily="18" charset="0"/>
                <a:cs typeface="Times New Roman" panose="02020603050405020304" pitchFamily="18" charset="0"/>
              </a:rPr>
            </a:br>
            <a:r>
              <a:rPr lang="pt-BR" sz="2800" dirty="0">
                <a:latin typeface="Times New Roman" panose="02020603050405020304" pitchFamily="18" charset="0"/>
                <a:cs typeface="Times New Roman" panose="02020603050405020304" pitchFamily="18" charset="0"/>
              </a:rPr>
              <a:t>b) desprezo.</a:t>
            </a:r>
            <a:br>
              <a:rPr lang="pt-BR" sz="2800" dirty="0">
                <a:latin typeface="Times New Roman" panose="02020603050405020304" pitchFamily="18" charset="0"/>
                <a:cs typeface="Times New Roman" panose="02020603050405020304" pitchFamily="18" charset="0"/>
              </a:rPr>
            </a:br>
            <a:r>
              <a:rPr lang="pt-BR" sz="2800" dirty="0">
                <a:latin typeface="Times New Roman" panose="02020603050405020304" pitchFamily="18" charset="0"/>
                <a:cs typeface="Times New Roman" panose="02020603050405020304" pitchFamily="18" charset="0"/>
              </a:rPr>
              <a:t>c) simplicidade</a:t>
            </a:r>
            <a:r>
              <a:rPr lang="pt-BR" sz="2800" b="1" dirty="0">
                <a:latin typeface="Times New Roman" panose="02020603050405020304" pitchFamily="18" charset="0"/>
                <a:cs typeface="Times New Roman" panose="02020603050405020304" pitchFamily="18" charset="0"/>
              </a:rPr>
              <a:t>.</a:t>
            </a:r>
            <a:r>
              <a:rPr lang="pt-BR" sz="2800" dirty="0">
                <a:latin typeface="Times New Roman" panose="02020603050405020304" pitchFamily="18" charset="0"/>
                <a:cs typeface="Times New Roman" panose="02020603050405020304" pitchFamily="18" charset="0"/>
              </a:rPr>
              <a:t/>
            </a:r>
            <a:br>
              <a:rPr lang="pt-BR" sz="2800" dirty="0">
                <a:latin typeface="Times New Roman" panose="02020603050405020304" pitchFamily="18" charset="0"/>
                <a:cs typeface="Times New Roman" panose="02020603050405020304" pitchFamily="18" charset="0"/>
              </a:rPr>
            </a:br>
            <a:r>
              <a:rPr lang="pt-BR" sz="2800" dirty="0">
                <a:latin typeface="Times New Roman" panose="02020603050405020304" pitchFamily="18" charset="0"/>
                <a:cs typeface="Times New Roman" panose="02020603050405020304" pitchFamily="18" charset="0"/>
              </a:rPr>
              <a:t>d) soberba.</a:t>
            </a:r>
            <a:br>
              <a:rPr lang="pt-BR" sz="2800" dirty="0">
                <a:latin typeface="Times New Roman" panose="02020603050405020304" pitchFamily="18" charset="0"/>
                <a:cs typeface="Times New Roman" panose="02020603050405020304" pitchFamily="18" charset="0"/>
              </a:rPr>
            </a:br>
            <a:r>
              <a:rPr lang="pt-BR" sz="2800" dirty="0">
                <a:latin typeface="Times New Roman" panose="02020603050405020304" pitchFamily="18" charset="0"/>
                <a:cs typeface="Times New Roman" panose="02020603050405020304" pitchFamily="18" charset="0"/>
              </a:rPr>
              <a:t>e) abundância.</a:t>
            </a:r>
          </a:p>
          <a:p>
            <a:pPr marL="0" indent="0">
              <a:buNone/>
            </a:pPr>
            <a:endParaRPr lang="pt-BR" sz="2800" dirty="0" smtClean="0">
              <a:latin typeface="Times New Roman" panose="02020603050405020304" pitchFamily="18" charset="0"/>
              <a:cs typeface="Times New Roman" panose="02020603050405020304" pitchFamily="18" charset="0"/>
            </a:endParaRPr>
          </a:p>
          <a:p>
            <a:endParaRPr lang="pt-BR" sz="2400" dirty="0">
              <a:latin typeface="Times New Roman" panose="02020603050405020304" pitchFamily="18" charset="0"/>
              <a:cs typeface="Times New Roman" panose="02020603050405020304" pitchFamily="18" charset="0"/>
            </a:endParaRPr>
          </a:p>
          <a:p>
            <a:pPr marL="0" indent="0">
              <a:buNone/>
            </a:pPr>
            <a:endParaRPr lang="pt-BR" sz="2400" dirty="0"/>
          </a:p>
          <a:p>
            <a:pPr marL="0" indent="0" algn="just">
              <a:buNone/>
            </a:pPr>
            <a:r>
              <a:rPr lang="pt-BR" sz="2400" dirty="0" smtClean="0">
                <a:latin typeface="Times New Roman" panose="02020603050405020304" pitchFamily="18" charset="0"/>
                <a:cs typeface="Times New Roman" panose="02020603050405020304" pitchFamily="18" charset="0"/>
              </a:rPr>
              <a:t> </a:t>
            </a:r>
            <a:endParaRPr lang="pt-BR" sz="2400" dirty="0">
              <a:latin typeface="Times New Roman" panose="02020603050405020304" pitchFamily="18" charset="0"/>
              <a:cs typeface="Times New Roman" panose="02020603050405020304" pitchFamily="18" charset="0"/>
            </a:endParaRPr>
          </a:p>
          <a:p>
            <a:pPr marL="0" indent="0" algn="just">
              <a:buNone/>
            </a:pPr>
            <a:endParaRPr lang="pt-BR" sz="2000" dirty="0" smtClean="0">
              <a:latin typeface="Times New Roman" panose="02020603050405020304" pitchFamily="18" charset="0"/>
              <a:cs typeface="Times New Roman" panose="02020603050405020304" pitchFamily="18" charset="0"/>
            </a:endParaRPr>
          </a:p>
        </p:txBody>
      </p:sp>
      <p:pic>
        <p:nvPicPr>
          <p:cNvPr id="1026" name="Picture 2" descr="Logo_Etec colorido"/>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67544" y="6124358"/>
            <a:ext cx="1123950" cy="714375"/>
          </a:xfrm>
          <a:prstGeom prst="rect">
            <a:avLst/>
          </a:prstGeom>
          <a:noFill/>
          <a:extLst>
            <a:ext uri="{909E8E84-426E-40DD-AFC4-6F175D3DCCD1}">
              <a14:hiddenFill xmlns:a14="http://schemas.microsoft.com/office/drawing/2010/main">
                <a:solidFill>
                  <a:srgbClr val="FFFFFF"/>
                </a:solidFill>
              </a14:hiddenFill>
            </a:ext>
          </a:extLst>
        </p:spPr>
      </p:pic>
      <p:pic>
        <p:nvPicPr>
          <p:cNvPr id="1025" name="Picture 1" descr="logo-novo-cps-co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04048" y="6200775"/>
            <a:ext cx="3600450" cy="657225"/>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pt-BR"/>
          </a:p>
        </p:txBody>
      </p:sp>
      <p:sp>
        <p:nvSpPr>
          <p:cNvPr id="7" name="Rectangle 4"/>
          <p:cNvSpPr>
            <a:spLocks noChangeArrowheads="1"/>
          </p:cNvSpPr>
          <p:nvPr/>
        </p:nvSpPr>
        <p:spPr bwMode="auto">
          <a:xfrm>
            <a:off x="0" y="71437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pt-BR" altLang="pt-BR" sz="6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               </a:t>
            </a:r>
            <a:endParaRPr kumimoji="0" lang="pt-BR" altLang="pt-BR" sz="1800" b="0" i="0" u="none" strike="noStrike" cap="none" normalizeH="0" baseline="0" smtClean="0">
              <a:ln>
                <a:noFill/>
              </a:ln>
              <a:solidFill>
                <a:schemeClr val="tx1"/>
              </a:solidFill>
              <a:effectLst/>
              <a:latin typeface="Arial" pitchFamily="34" charset="0"/>
              <a:cs typeface="Arial" pitchFamily="34" charset="0"/>
            </a:endParaRPr>
          </a:p>
        </p:txBody>
      </p:sp>
      <p:sp>
        <p:nvSpPr>
          <p:cNvPr id="8" name="Rectangle 5"/>
          <p:cNvSpPr>
            <a:spLocks noChangeArrowheads="1"/>
          </p:cNvSpPr>
          <p:nvPr/>
        </p:nvSpPr>
        <p:spPr bwMode="auto">
          <a:xfrm>
            <a:off x="0" y="13716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pt-BR" altLang="pt-BR" sz="6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
            </a:r>
            <a:br>
              <a:rPr kumimoji="0" lang="pt-BR" altLang="pt-BR" sz="600" b="0" i="0" u="none" strike="noStrike" cap="none" normalizeH="0" baseline="0" smtClean="0">
                <a:ln>
                  <a:noFill/>
                </a:ln>
                <a:solidFill>
                  <a:schemeClr val="tx1"/>
                </a:solidFill>
                <a:effectLst/>
                <a:latin typeface="Arial" pitchFamily="34" charset="0"/>
                <a:ea typeface="Times New Roman" pitchFamily="18" charset="0"/>
                <a:cs typeface="Arial" pitchFamily="34" charset="0"/>
              </a:rPr>
            </a:br>
            <a:r>
              <a:rPr kumimoji="0" lang="pt-BR" altLang="pt-BR" sz="6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
            </a:r>
            <a:br>
              <a:rPr kumimoji="0" lang="pt-BR" altLang="pt-BR" sz="600" b="0" i="0" u="none" strike="noStrike" cap="none" normalizeH="0" baseline="0" smtClean="0">
                <a:ln>
                  <a:noFill/>
                </a:ln>
                <a:solidFill>
                  <a:schemeClr val="tx1"/>
                </a:solidFill>
                <a:effectLst/>
                <a:latin typeface="Arial" pitchFamily="34" charset="0"/>
                <a:ea typeface="Times New Roman" pitchFamily="18" charset="0"/>
                <a:cs typeface="Arial" pitchFamily="34" charset="0"/>
              </a:rPr>
            </a:br>
            <a:endParaRPr kumimoji="0" lang="pt-BR" altLang="pt-BR" sz="1800" b="0" i="0" u="none" strike="noStrike" cap="none" normalizeH="0" baseline="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2412074078"/>
      </p:ext>
    </p:extLst>
  </p:cSld>
  <p:clrMapOvr>
    <a:masterClrMapping/>
  </p:clrMapOvr>
  <p:timing>
    <p:tnLst>
      <p:par>
        <p:cTn id="1" dur="indefinite" restart="never" nodeType="tmRoot"/>
      </p:par>
    </p:tn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title"/>
          </p:nvPr>
        </p:nvSpPr>
        <p:spPr>
          <a:xfrm>
            <a:off x="457200" y="274638"/>
            <a:ext cx="8229600" cy="778098"/>
          </a:xfrm>
        </p:spPr>
        <p:txBody>
          <a:bodyPr>
            <a:noAutofit/>
          </a:bodyPr>
          <a:lstStyle/>
          <a:p>
            <a:r>
              <a:rPr lang="pt-BR" sz="2900" b="1" dirty="0" smtClean="0">
                <a:solidFill>
                  <a:srgbClr val="FF0000"/>
                </a:solidFill>
                <a:latin typeface="Times New Roman" panose="02020603050405020304" pitchFamily="18" charset="0"/>
                <a:cs typeface="Times New Roman" panose="02020603050405020304" pitchFamily="18" charset="0"/>
              </a:rPr>
              <a:t>EXERCÍCIO</a:t>
            </a:r>
            <a:endParaRPr lang="pt-BR" sz="2900" b="1" dirty="0">
              <a:solidFill>
                <a:srgbClr val="FF0000"/>
              </a:solidFill>
              <a:latin typeface="Times New Roman" panose="02020603050405020304" pitchFamily="18" charset="0"/>
              <a:cs typeface="Times New Roman" panose="02020603050405020304" pitchFamily="18" charset="0"/>
            </a:endParaRPr>
          </a:p>
        </p:txBody>
      </p:sp>
      <p:sp>
        <p:nvSpPr>
          <p:cNvPr id="5" name="Espaço Reservado para Conteúdo 4"/>
          <p:cNvSpPr>
            <a:spLocks noGrp="1"/>
          </p:cNvSpPr>
          <p:nvPr>
            <p:ph idx="1"/>
          </p:nvPr>
        </p:nvSpPr>
        <p:spPr>
          <a:xfrm>
            <a:off x="457200" y="980728"/>
            <a:ext cx="8579296" cy="5220047"/>
          </a:xfrm>
        </p:spPr>
        <p:txBody>
          <a:bodyPr>
            <a:normAutofit fontScale="85000" lnSpcReduction="20000"/>
          </a:bodyPr>
          <a:lstStyle/>
          <a:p>
            <a:pPr marL="0" indent="0" algn="just">
              <a:buNone/>
            </a:pPr>
            <a:r>
              <a:rPr lang="pt-BR" sz="2800" dirty="0">
                <a:latin typeface="Times New Roman" panose="02020603050405020304" pitchFamily="18" charset="0"/>
                <a:cs typeface="Times New Roman" panose="02020603050405020304" pitchFamily="18" charset="0"/>
              </a:rPr>
              <a:t>6</a:t>
            </a:r>
            <a:r>
              <a:rPr lang="pt-BR" sz="2800" dirty="0" smtClean="0">
                <a:latin typeface="Times New Roman" panose="02020603050405020304" pitchFamily="18" charset="0"/>
                <a:cs typeface="Times New Roman" panose="02020603050405020304" pitchFamily="18" charset="0"/>
              </a:rPr>
              <a:t>) </a:t>
            </a:r>
            <a:r>
              <a:rPr lang="pt-BR" sz="2800" dirty="0">
                <a:latin typeface="Times New Roman" panose="02020603050405020304" pitchFamily="18" charset="0"/>
                <a:cs typeface="Times New Roman" panose="02020603050405020304" pitchFamily="18" charset="0"/>
              </a:rPr>
              <a:t>No trecho “que atingiu seu </a:t>
            </a:r>
            <a:r>
              <a:rPr lang="pt-BR" sz="2800" b="1" i="1" dirty="0">
                <a:latin typeface="Times New Roman" panose="02020603050405020304" pitchFamily="18" charset="0"/>
                <a:cs typeface="Times New Roman" panose="02020603050405020304" pitchFamily="18" charset="0"/>
              </a:rPr>
              <a:t>ápice</a:t>
            </a:r>
            <a:r>
              <a:rPr lang="pt-BR" sz="2800" dirty="0">
                <a:latin typeface="Times New Roman" panose="02020603050405020304" pitchFamily="18" charset="0"/>
                <a:cs typeface="Times New Roman" panose="02020603050405020304" pitchFamily="18" charset="0"/>
              </a:rPr>
              <a:t> com a enxurrada de biografias, artigos e filmes sobre Steve Jobs, por exemplo " (linhas 01 e 02), a expressão sublinhada pode ser substituída, sem causar alteração de sentido, por</a:t>
            </a:r>
            <a:r>
              <a:rPr lang="pt-BR" sz="2800" dirty="0" smtClean="0">
                <a:latin typeface="Times New Roman" panose="02020603050405020304" pitchFamily="18" charset="0"/>
                <a:cs typeface="Times New Roman" panose="02020603050405020304" pitchFamily="18" charset="0"/>
              </a:rPr>
              <a:t>:</a:t>
            </a:r>
          </a:p>
          <a:p>
            <a:pPr marL="0" indent="0" algn="just">
              <a:buNone/>
            </a:pPr>
            <a:endParaRPr lang="pt-BR" sz="2800" dirty="0">
              <a:latin typeface="Times New Roman" panose="02020603050405020304" pitchFamily="18" charset="0"/>
              <a:cs typeface="Times New Roman" panose="02020603050405020304" pitchFamily="18" charset="0"/>
            </a:endParaRPr>
          </a:p>
          <a:p>
            <a:pPr marL="0" indent="0" algn="just">
              <a:buNone/>
            </a:pPr>
            <a:r>
              <a:rPr lang="pt-BR" sz="2800" b="1" dirty="0" smtClean="0">
                <a:latin typeface="Times New Roman" panose="02020603050405020304" pitchFamily="18" charset="0"/>
                <a:cs typeface="Times New Roman" panose="02020603050405020304" pitchFamily="18" charset="0"/>
              </a:rPr>
              <a:t>A) </a:t>
            </a:r>
            <a:r>
              <a:rPr lang="pt-BR" sz="2800" dirty="0" smtClean="0">
                <a:latin typeface="Times New Roman" panose="02020603050405020304" pitchFamily="18" charset="0"/>
                <a:cs typeface="Times New Roman" panose="02020603050405020304" pitchFamily="18" charset="0"/>
              </a:rPr>
              <a:t>fim</a:t>
            </a:r>
            <a:r>
              <a:rPr lang="pt-BR" sz="2800" dirty="0">
                <a:latin typeface="Times New Roman" panose="02020603050405020304" pitchFamily="18" charset="0"/>
                <a:cs typeface="Times New Roman" panose="02020603050405020304" pitchFamily="18" charset="0"/>
              </a:rPr>
              <a:t>. </a:t>
            </a:r>
          </a:p>
          <a:p>
            <a:pPr marL="0" indent="0" algn="just">
              <a:buNone/>
            </a:pPr>
            <a:r>
              <a:rPr lang="pt-BR" sz="2800" b="1" dirty="0" smtClean="0">
                <a:latin typeface="Times New Roman" panose="02020603050405020304" pitchFamily="18" charset="0"/>
                <a:cs typeface="Times New Roman" panose="02020603050405020304" pitchFamily="18" charset="0"/>
              </a:rPr>
              <a:t>B) </a:t>
            </a:r>
            <a:r>
              <a:rPr lang="pt-BR" sz="2800" dirty="0" smtClean="0">
                <a:latin typeface="Times New Roman" panose="02020603050405020304" pitchFamily="18" charset="0"/>
                <a:cs typeface="Times New Roman" panose="02020603050405020304" pitchFamily="18" charset="0"/>
              </a:rPr>
              <a:t>feitio</a:t>
            </a:r>
            <a:r>
              <a:rPr lang="pt-BR" sz="2800" dirty="0">
                <a:latin typeface="Times New Roman" panose="02020603050405020304" pitchFamily="18" charset="0"/>
                <a:cs typeface="Times New Roman" panose="02020603050405020304" pitchFamily="18" charset="0"/>
              </a:rPr>
              <a:t>. </a:t>
            </a:r>
          </a:p>
          <a:p>
            <a:pPr marL="0" indent="0" algn="just">
              <a:buNone/>
            </a:pPr>
            <a:r>
              <a:rPr lang="pt-BR" sz="2800" b="1" dirty="0" smtClean="0">
                <a:latin typeface="Times New Roman" panose="02020603050405020304" pitchFamily="18" charset="0"/>
                <a:cs typeface="Times New Roman" panose="02020603050405020304" pitchFamily="18" charset="0"/>
              </a:rPr>
              <a:t>C) </a:t>
            </a:r>
            <a:r>
              <a:rPr lang="pt-BR" sz="2800" dirty="0" smtClean="0">
                <a:latin typeface="Times New Roman" panose="02020603050405020304" pitchFamily="18" charset="0"/>
                <a:cs typeface="Times New Roman" panose="02020603050405020304" pitchFamily="18" charset="0"/>
              </a:rPr>
              <a:t>intuito</a:t>
            </a:r>
            <a:r>
              <a:rPr lang="pt-BR" sz="2800" dirty="0">
                <a:latin typeface="Times New Roman" panose="02020603050405020304" pitchFamily="18" charset="0"/>
                <a:cs typeface="Times New Roman" panose="02020603050405020304" pitchFamily="18" charset="0"/>
              </a:rPr>
              <a:t>. </a:t>
            </a:r>
          </a:p>
          <a:p>
            <a:pPr marL="0" indent="0" algn="just">
              <a:buNone/>
            </a:pPr>
            <a:r>
              <a:rPr lang="pt-BR" sz="2800" b="1" dirty="0" smtClean="0">
                <a:latin typeface="Times New Roman" panose="02020603050405020304" pitchFamily="18" charset="0"/>
                <a:cs typeface="Times New Roman" panose="02020603050405020304" pitchFamily="18" charset="0"/>
              </a:rPr>
              <a:t>D) </a:t>
            </a:r>
            <a:r>
              <a:rPr lang="pt-BR" sz="2800" dirty="0" smtClean="0">
                <a:latin typeface="Times New Roman" panose="02020603050405020304" pitchFamily="18" charset="0"/>
                <a:cs typeface="Times New Roman" panose="02020603050405020304" pitchFamily="18" charset="0"/>
              </a:rPr>
              <a:t>apogeu</a:t>
            </a:r>
            <a:r>
              <a:rPr lang="pt-BR" sz="2800" dirty="0">
                <a:latin typeface="Times New Roman" panose="02020603050405020304" pitchFamily="18" charset="0"/>
                <a:cs typeface="Times New Roman" panose="02020603050405020304" pitchFamily="18" charset="0"/>
              </a:rPr>
              <a:t>. </a:t>
            </a:r>
          </a:p>
          <a:p>
            <a:pPr marL="0" indent="0" algn="just">
              <a:buNone/>
            </a:pPr>
            <a:r>
              <a:rPr lang="pt-BR" sz="2800" b="1" dirty="0" smtClean="0">
                <a:latin typeface="Times New Roman" panose="02020603050405020304" pitchFamily="18" charset="0"/>
                <a:cs typeface="Times New Roman" panose="02020603050405020304" pitchFamily="18" charset="0"/>
              </a:rPr>
              <a:t>E) </a:t>
            </a:r>
            <a:r>
              <a:rPr lang="pt-BR" sz="2800" dirty="0" smtClean="0">
                <a:latin typeface="Times New Roman" panose="02020603050405020304" pitchFamily="18" charset="0"/>
                <a:cs typeface="Times New Roman" panose="02020603050405020304" pitchFamily="18" charset="0"/>
              </a:rPr>
              <a:t>fundamento.</a:t>
            </a:r>
            <a:endParaRPr lang="pt-BR" sz="2800" dirty="0">
              <a:latin typeface="Times New Roman" panose="02020603050405020304" pitchFamily="18" charset="0"/>
              <a:cs typeface="Times New Roman" panose="02020603050405020304" pitchFamily="18" charset="0"/>
            </a:endParaRPr>
          </a:p>
          <a:p>
            <a:pPr marL="0" indent="0">
              <a:buNone/>
            </a:pPr>
            <a:endParaRPr lang="pt-BR" sz="2800" dirty="0" smtClean="0">
              <a:latin typeface="Times New Roman" panose="02020603050405020304" pitchFamily="18" charset="0"/>
              <a:cs typeface="Times New Roman" panose="02020603050405020304" pitchFamily="18" charset="0"/>
            </a:endParaRPr>
          </a:p>
          <a:p>
            <a:endParaRPr lang="pt-BR" sz="2400" dirty="0">
              <a:latin typeface="Times New Roman" panose="02020603050405020304" pitchFamily="18" charset="0"/>
              <a:cs typeface="Times New Roman" panose="02020603050405020304" pitchFamily="18" charset="0"/>
            </a:endParaRPr>
          </a:p>
          <a:p>
            <a:pPr marL="0" indent="0">
              <a:buNone/>
            </a:pPr>
            <a:endParaRPr lang="pt-BR" sz="2400" dirty="0"/>
          </a:p>
          <a:p>
            <a:pPr marL="0" indent="0" algn="just">
              <a:buNone/>
            </a:pPr>
            <a:r>
              <a:rPr lang="pt-BR" sz="2400" dirty="0" smtClean="0">
                <a:latin typeface="Times New Roman" panose="02020603050405020304" pitchFamily="18" charset="0"/>
                <a:cs typeface="Times New Roman" panose="02020603050405020304" pitchFamily="18" charset="0"/>
              </a:rPr>
              <a:t> </a:t>
            </a:r>
            <a:endParaRPr lang="pt-BR" sz="2400" dirty="0">
              <a:latin typeface="Times New Roman" panose="02020603050405020304" pitchFamily="18" charset="0"/>
              <a:cs typeface="Times New Roman" panose="02020603050405020304" pitchFamily="18" charset="0"/>
            </a:endParaRPr>
          </a:p>
          <a:p>
            <a:pPr marL="0" indent="0" algn="just">
              <a:buNone/>
            </a:pPr>
            <a:endParaRPr lang="pt-BR" sz="2000" dirty="0" smtClean="0">
              <a:latin typeface="Times New Roman" panose="02020603050405020304" pitchFamily="18" charset="0"/>
              <a:cs typeface="Times New Roman" panose="02020603050405020304" pitchFamily="18" charset="0"/>
            </a:endParaRPr>
          </a:p>
        </p:txBody>
      </p:sp>
      <p:pic>
        <p:nvPicPr>
          <p:cNvPr id="1026" name="Picture 2" descr="Logo_Etec colorido"/>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67544" y="6124358"/>
            <a:ext cx="1123950" cy="714375"/>
          </a:xfrm>
          <a:prstGeom prst="rect">
            <a:avLst/>
          </a:prstGeom>
          <a:noFill/>
          <a:extLst>
            <a:ext uri="{909E8E84-426E-40DD-AFC4-6F175D3DCCD1}">
              <a14:hiddenFill xmlns:a14="http://schemas.microsoft.com/office/drawing/2010/main">
                <a:solidFill>
                  <a:srgbClr val="FFFFFF"/>
                </a:solidFill>
              </a14:hiddenFill>
            </a:ext>
          </a:extLst>
        </p:spPr>
      </p:pic>
      <p:pic>
        <p:nvPicPr>
          <p:cNvPr id="1025" name="Picture 1" descr="logo-novo-cps-co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04048" y="6200775"/>
            <a:ext cx="3600450" cy="657225"/>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pt-BR"/>
          </a:p>
        </p:txBody>
      </p:sp>
      <p:sp>
        <p:nvSpPr>
          <p:cNvPr id="7" name="Rectangle 4"/>
          <p:cNvSpPr>
            <a:spLocks noChangeArrowheads="1"/>
          </p:cNvSpPr>
          <p:nvPr/>
        </p:nvSpPr>
        <p:spPr bwMode="auto">
          <a:xfrm>
            <a:off x="0" y="71437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pt-BR" altLang="pt-BR" sz="6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               </a:t>
            </a:r>
            <a:endParaRPr kumimoji="0" lang="pt-BR" altLang="pt-BR" sz="1800" b="0" i="0" u="none" strike="noStrike" cap="none" normalizeH="0" baseline="0" smtClean="0">
              <a:ln>
                <a:noFill/>
              </a:ln>
              <a:solidFill>
                <a:schemeClr val="tx1"/>
              </a:solidFill>
              <a:effectLst/>
              <a:latin typeface="Arial" pitchFamily="34" charset="0"/>
              <a:cs typeface="Arial" pitchFamily="34" charset="0"/>
            </a:endParaRPr>
          </a:p>
        </p:txBody>
      </p:sp>
      <p:sp>
        <p:nvSpPr>
          <p:cNvPr id="8" name="Rectangle 5"/>
          <p:cNvSpPr>
            <a:spLocks noChangeArrowheads="1"/>
          </p:cNvSpPr>
          <p:nvPr/>
        </p:nvSpPr>
        <p:spPr bwMode="auto">
          <a:xfrm>
            <a:off x="0" y="13716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pt-BR" altLang="pt-BR" sz="6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
            </a:r>
            <a:br>
              <a:rPr kumimoji="0" lang="pt-BR" altLang="pt-BR" sz="600" b="0" i="0" u="none" strike="noStrike" cap="none" normalizeH="0" baseline="0" smtClean="0">
                <a:ln>
                  <a:noFill/>
                </a:ln>
                <a:solidFill>
                  <a:schemeClr val="tx1"/>
                </a:solidFill>
                <a:effectLst/>
                <a:latin typeface="Arial" pitchFamily="34" charset="0"/>
                <a:ea typeface="Times New Roman" pitchFamily="18" charset="0"/>
                <a:cs typeface="Arial" pitchFamily="34" charset="0"/>
              </a:rPr>
            </a:br>
            <a:r>
              <a:rPr kumimoji="0" lang="pt-BR" altLang="pt-BR" sz="6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
            </a:r>
            <a:br>
              <a:rPr kumimoji="0" lang="pt-BR" altLang="pt-BR" sz="600" b="0" i="0" u="none" strike="noStrike" cap="none" normalizeH="0" baseline="0" smtClean="0">
                <a:ln>
                  <a:noFill/>
                </a:ln>
                <a:solidFill>
                  <a:schemeClr val="tx1"/>
                </a:solidFill>
                <a:effectLst/>
                <a:latin typeface="Arial" pitchFamily="34" charset="0"/>
                <a:ea typeface="Times New Roman" pitchFamily="18" charset="0"/>
                <a:cs typeface="Arial" pitchFamily="34" charset="0"/>
              </a:rPr>
            </a:br>
            <a:endParaRPr kumimoji="0" lang="pt-BR" altLang="pt-BR" sz="1800" b="0" i="0" u="none" strike="noStrike" cap="none" normalizeH="0" baseline="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2847638575"/>
      </p:ext>
    </p:extLst>
  </p:cSld>
  <p:clrMapOvr>
    <a:masterClrMapping/>
  </p:clrMapOvr>
  <p:timing>
    <p:tnLst>
      <p:par>
        <p:cTn id="1" dur="indefinite" restart="never" nodeType="tmRoot"/>
      </p:par>
    </p:tn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title"/>
          </p:nvPr>
        </p:nvSpPr>
        <p:spPr>
          <a:xfrm>
            <a:off x="457200" y="274638"/>
            <a:ext cx="8229600" cy="778098"/>
          </a:xfrm>
        </p:spPr>
        <p:txBody>
          <a:bodyPr>
            <a:noAutofit/>
          </a:bodyPr>
          <a:lstStyle/>
          <a:p>
            <a:r>
              <a:rPr lang="pt-BR" sz="2900" b="1" dirty="0" smtClean="0">
                <a:solidFill>
                  <a:srgbClr val="FF0000"/>
                </a:solidFill>
                <a:latin typeface="Times New Roman" panose="02020603050405020304" pitchFamily="18" charset="0"/>
                <a:cs typeface="Times New Roman" panose="02020603050405020304" pitchFamily="18" charset="0"/>
              </a:rPr>
              <a:t>EXERCÍCIO</a:t>
            </a:r>
            <a:endParaRPr lang="pt-BR" sz="2900" b="1" dirty="0">
              <a:solidFill>
                <a:srgbClr val="FF0000"/>
              </a:solidFill>
              <a:latin typeface="Times New Roman" panose="02020603050405020304" pitchFamily="18" charset="0"/>
              <a:cs typeface="Times New Roman" panose="02020603050405020304" pitchFamily="18" charset="0"/>
            </a:endParaRPr>
          </a:p>
        </p:txBody>
      </p:sp>
      <p:sp>
        <p:nvSpPr>
          <p:cNvPr id="5" name="Espaço Reservado para Conteúdo 4"/>
          <p:cNvSpPr>
            <a:spLocks noGrp="1"/>
          </p:cNvSpPr>
          <p:nvPr>
            <p:ph idx="1"/>
          </p:nvPr>
        </p:nvSpPr>
        <p:spPr>
          <a:xfrm>
            <a:off x="457200" y="980728"/>
            <a:ext cx="8579296" cy="5220047"/>
          </a:xfrm>
        </p:spPr>
        <p:txBody>
          <a:bodyPr>
            <a:normAutofit fontScale="92500" lnSpcReduction="20000"/>
          </a:bodyPr>
          <a:lstStyle/>
          <a:p>
            <a:pPr marL="0" indent="0" algn="just">
              <a:buNone/>
            </a:pPr>
            <a:r>
              <a:rPr lang="pt-BR" sz="2600" dirty="0" smtClean="0">
                <a:latin typeface="Times New Roman" panose="02020603050405020304" pitchFamily="18" charset="0"/>
                <a:cs typeface="Times New Roman" panose="02020603050405020304" pitchFamily="18" charset="0"/>
              </a:rPr>
              <a:t>7) (VUNESP/2014) As </a:t>
            </a:r>
            <a:r>
              <a:rPr lang="pt-BR" sz="2600" dirty="0">
                <a:latin typeface="Times New Roman" panose="02020603050405020304" pitchFamily="18" charset="0"/>
                <a:cs typeface="Times New Roman" panose="02020603050405020304" pitchFamily="18" charset="0"/>
              </a:rPr>
              <a:t>palavras destacadas na frase – A preocupação excessiva com as métricas pessoais pode levar à </a:t>
            </a:r>
            <a:r>
              <a:rPr lang="pt-BR" sz="2600" b="1" dirty="0">
                <a:latin typeface="Times New Roman" panose="02020603050405020304" pitchFamily="18" charset="0"/>
                <a:cs typeface="Times New Roman" panose="02020603050405020304" pitchFamily="18" charset="0"/>
              </a:rPr>
              <a:t>padronização </a:t>
            </a:r>
            <a:r>
              <a:rPr lang="pt-BR" sz="2600" dirty="0">
                <a:latin typeface="Times New Roman" panose="02020603050405020304" pitchFamily="18" charset="0"/>
                <a:cs typeface="Times New Roman" panose="02020603050405020304" pitchFamily="18" charset="0"/>
              </a:rPr>
              <a:t>e à </a:t>
            </a:r>
            <a:r>
              <a:rPr lang="pt-BR" sz="2600" b="1" dirty="0">
                <a:latin typeface="Times New Roman" panose="02020603050405020304" pitchFamily="18" charset="0"/>
                <a:cs typeface="Times New Roman" panose="02020603050405020304" pitchFamily="18" charset="0"/>
              </a:rPr>
              <a:t>robotização </a:t>
            </a:r>
            <a:r>
              <a:rPr lang="pt-BR" sz="2600" dirty="0">
                <a:latin typeface="Times New Roman" panose="02020603050405020304" pitchFamily="18" charset="0"/>
                <a:cs typeface="Times New Roman" panose="02020603050405020304" pitchFamily="18" charset="0"/>
              </a:rPr>
              <a:t>de seus usuários. – têm como sinônimos, respectivamente</a:t>
            </a:r>
            <a:r>
              <a:rPr lang="pt-BR" sz="2600" dirty="0" smtClean="0">
                <a:latin typeface="Times New Roman" panose="02020603050405020304" pitchFamily="18" charset="0"/>
                <a:cs typeface="Times New Roman" panose="02020603050405020304" pitchFamily="18" charset="0"/>
              </a:rPr>
              <a:t>,</a:t>
            </a:r>
          </a:p>
          <a:p>
            <a:pPr marL="0" indent="0">
              <a:buNone/>
            </a:pPr>
            <a:endParaRPr lang="pt-BR" sz="2600" dirty="0">
              <a:latin typeface="Times New Roman" panose="02020603050405020304" pitchFamily="18" charset="0"/>
              <a:cs typeface="Times New Roman" panose="02020603050405020304" pitchFamily="18" charset="0"/>
            </a:endParaRPr>
          </a:p>
          <a:p>
            <a:pPr marL="0" indent="0">
              <a:buNone/>
            </a:pPr>
            <a:r>
              <a:rPr lang="pt-BR" sz="2600" b="1" dirty="0" smtClean="0">
                <a:latin typeface="Times New Roman" panose="02020603050405020304" pitchFamily="18" charset="0"/>
                <a:cs typeface="Times New Roman" panose="02020603050405020304" pitchFamily="18" charset="0"/>
              </a:rPr>
              <a:t>A) </a:t>
            </a:r>
            <a:r>
              <a:rPr lang="pt-BR" sz="2600" dirty="0" smtClean="0">
                <a:latin typeface="Times New Roman" panose="02020603050405020304" pitchFamily="18" charset="0"/>
                <a:cs typeface="Times New Roman" panose="02020603050405020304" pitchFamily="18" charset="0"/>
              </a:rPr>
              <a:t>descentralização </a:t>
            </a:r>
            <a:r>
              <a:rPr lang="pt-BR" sz="2600" dirty="0">
                <a:latin typeface="Times New Roman" panose="02020603050405020304" pitchFamily="18" charset="0"/>
                <a:cs typeface="Times New Roman" panose="02020603050405020304" pitchFamily="18" charset="0"/>
              </a:rPr>
              <a:t>e maquinação. </a:t>
            </a:r>
          </a:p>
          <a:p>
            <a:pPr marL="0" indent="0">
              <a:buNone/>
            </a:pPr>
            <a:r>
              <a:rPr lang="pt-BR" sz="2600" b="1" dirty="0" smtClean="0">
                <a:latin typeface="Times New Roman" panose="02020603050405020304" pitchFamily="18" charset="0"/>
                <a:cs typeface="Times New Roman" panose="02020603050405020304" pitchFamily="18" charset="0"/>
              </a:rPr>
              <a:t>B) </a:t>
            </a:r>
            <a:r>
              <a:rPr lang="pt-BR" sz="2600" dirty="0" smtClean="0">
                <a:latin typeface="Times New Roman" panose="02020603050405020304" pitchFamily="18" charset="0"/>
                <a:cs typeface="Times New Roman" panose="02020603050405020304" pitchFamily="18" charset="0"/>
              </a:rPr>
              <a:t>estandardização </a:t>
            </a:r>
            <a:r>
              <a:rPr lang="pt-BR" sz="2600" dirty="0">
                <a:latin typeface="Times New Roman" panose="02020603050405020304" pitchFamily="18" charset="0"/>
                <a:cs typeface="Times New Roman" panose="02020603050405020304" pitchFamily="18" charset="0"/>
              </a:rPr>
              <a:t>e automatização</a:t>
            </a:r>
            <a:r>
              <a:rPr lang="pt-BR" sz="2600" b="1" dirty="0">
                <a:latin typeface="Times New Roman" panose="02020603050405020304" pitchFamily="18" charset="0"/>
                <a:cs typeface="Times New Roman" panose="02020603050405020304" pitchFamily="18" charset="0"/>
              </a:rPr>
              <a:t>.</a:t>
            </a:r>
            <a:r>
              <a:rPr lang="pt-BR" sz="2600" dirty="0">
                <a:latin typeface="Times New Roman" panose="02020603050405020304" pitchFamily="18" charset="0"/>
                <a:cs typeface="Times New Roman" panose="02020603050405020304" pitchFamily="18" charset="0"/>
              </a:rPr>
              <a:t> </a:t>
            </a:r>
          </a:p>
          <a:p>
            <a:pPr marL="0" indent="0">
              <a:buNone/>
            </a:pPr>
            <a:r>
              <a:rPr lang="pt-BR" sz="2600" b="1" dirty="0" smtClean="0">
                <a:latin typeface="Times New Roman" panose="02020603050405020304" pitchFamily="18" charset="0"/>
                <a:cs typeface="Times New Roman" panose="02020603050405020304" pitchFamily="18" charset="0"/>
              </a:rPr>
              <a:t>C) </a:t>
            </a:r>
            <a:r>
              <a:rPr lang="pt-BR" sz="2600" dirty="0" smtClean="0">
                <a:latin typeface="Times New Roman" panose="02020603050405020304" pitchFamily="18" charset="0"/>
                <a:cs typeface="Times New Roman" panose="02020603050405020304" pitchFamily="18" charset="0"/>
              </a:rPr>
              <a:t>estatização </a:t>
            </a:r>
            <a:r>
              <a:rPr lang="pt-BR" sz="2600" dirty="0">
                <a:latin typeface="Times New Roman" panose="02020603050405020304" pitchFamily="18" charset="0"/>
                <a:cs typeface="Times New Roman" panose="02020603050405020304" pitchFamily="18" charset="0"/>
              </a:rPr>
              <a:t>e mecanização. </a:t>
            </a:r>
          </a:p>
          <a:p>
            <a:pPr marL="0" indent="0">
              <a:buNone/>
            </a:pPr>
            <a:r>
              <a:rPr lang="pt-BR" sz="2600" b="1" dirty="0" smtClean="0">
                <a:latin typeface="Times New Roman" panose="02020603050405020304" pitchFamily="18" charset="0"/>
                <a:cs typeface="Times New Roman" panose="02020603050405020304" pitchFamily="18" charset="0"/>
              </a:rPr>
              <a:t>D) </a:t>
            </a:r>
            <a:r>
              <a:rPr lang="pt-BR" sz="2600" dirty="0" smtClean="0">
                <a:latin typeface="Times New Roman" panose="02020603050405020304" pitchFamily="18" charset="0"/>
                <a:cs typeface="Times New Roman" panose="02020603050405020304" pitchFamily="18" charset="0"/>
              </a:rPr>
              <a:t>particularização </a:t>
            </a:r>
            <a:r>
              <a:rPr lang="pt-BR" sz="2600" dirty="0">
                <a:latin typeface="Times New Roman" panose="02020603050405020304" pitchFamily="18" charset="0"/>
                <a:cs typeface="Times New Roman" panose="02020603050405020304" pitchFamily="18" charset="0"/>
              </a:rPr>
              <a:t>e majoração. </a:t>
            </a:r>
          </a:p>
          <a:p>
            <a:pPr marL="0" indent="0">
              <a:buNone/>
            </a:pPr>
            <a:r>
              <a:rPr lang="pt-BR" sz="2600" b="1" dirty="0" smtClean="0">
                <a:latin typeface="Times New Roman" panose="02020603050405020304" pitchFamily="18" charset="0"/>
                <a:cs typeface="Times New Roman" panose="02020603050405020304" pitchFamily="18" charset="0"/>
              </a:rPr>
              <a:t>E) </a:t>
            </a:r>
            <a:r>
              <a:rPr lang="pt-BR" sz="2600" dirty="0" smtClean="0">
                <a:latin typeface="Times New Roman" panose="02020603050405020304" pitchFamily="18" charset="0"/>
                <a:cs typeface="Times New Roman" panose="02020603050405020304" pitchFamily="18" charset="0"/>
              </a:rPr>
              <a:t>alienação </a:t>
            </a:r>
            <a:r>
              <a:rPr lang="pt-BR" sz="2600" dirty="0">
                <a:latin typeface="Times New Roman" panose="02020603050405020304" pitchFamily="18" charset="0"/>
                <a:cs typeface="Times New Roman" panose="02020603050405020304" pitchFamily="18" charset="0"/>
              </a:rPr>
              <a:t>e industrialização. </a:t>
            </a:r>
          </a:p>
          <a:p>
            <a:pPr marL="0" indent="0">
              <a:buNone/>
            </a:pPr>
            <a:endParaRPr lang="pt-BR" sz="2800" dirty="0" smtClean="0">
              <a:latin typeface="Times New Roman" panose="02020603050405020304" pitchFamily="18" charset="0"/>
              <a:cs typeface="Times New Roman" panose="02020603050405020304" pitchFamily="18" charset="0"/>
            </a:endParaRPr>
          </a:p>
          <a:p>
            <a:endParaRPr lang="pt-BR" sz="2400" dirty="0">
              <a:latin typeface="Times New Roman" panose="02020603050405020304" pitchFamily="18" charset="0"/>
              <a:cs typeface="Times New Roman" panose="02020603050405020304" pitchFamily="18" charset="0"/>
            </a:endParaRPr>
          </a:p>
          <a:p>
            <a:pPr marL="0" indent="0">
              <a:buNone/>
            </a:pPr>
            <a:endParaRPr lang="pt-BR" sz="2400" dirty="0"/>
          </a:p>
          <a:p>
            <a:pPr marL="0" indent="0" algn="just">
              <a:buNone/>
            </a:pPr>
            <a:r>
              <a:rPr lang="pt-BR" sz="2400" dirty="0" smtClean="0">
                <a:latin typeface="Times New Roman" panose="02020603050405020304" pitchFamily="18" charset="0"/>
                <a:cs typeface="Times New Roman" panose="02020603050405020304" pitchFamily="18" charset="0"/>
              </a:rPr>
              <a:t> </a:t>
            </a:r>
            <a:endParaRPr lang="pt-BR" sz="2400" dirty="0">
              <a:latin typeface="Times New Roman" panose="02020603050405020304" pitchFamily="18" charset="0"/>
              <a:cs typeface="Times New Roman" panose="02020603050405020304" pitchFamily="18" charset="0"/>
            </a:endParaRPr>
          </a:p>
          <a:p>
            <a:pPr marL="0" indent="0" algn="just">
              <a:buNone/>
            </a:pPr>
            <a:endParaRPr lang="pt-BR" sz="2000" dirty="0" smtClean="0">
              <a:latin typeface="Times New Roman" panose="02020603050405020304" pitchFamily="18" charset="0"/>
              <a:cs typeface="Times New Roman" panose="02020603050405020304" pitchFamily="18" charset="0"/>
            </a:endParaRPr>
          </a:p>
        </p:txBody>
      </p:sp>
      <p:pic>
        <p:nvPicPr>
          <p:cNvPr id="1026" name="Picture 2" descr="Logo_Etec colorido"/>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67544" y="6124358"/>
            <a:ext cx="1123950" cy="714375"/>
          </a:xfrm>
          <a:prstGeom prst="rect">
            <a:avLst/>
          </a:prstGeom>
          <a:noFill/>
          <a:extLst>
            <a:ext uri="{909E8E84-426E-40DD-AFC4-6F175D3DCCD1}">
              <a14:hiddenFill xmlns:a14="http://schemas.microsoft.com/office/drawing/2010/main">
                <a:solidFill>
                  <a:srgbClr val="FFFFFF"/>
                </a:solidFill>
              </a14:hiddenFill>
            </a:ext>
          </a:extLst>
        </p:spPr>
      </p:pic>
      <p:pic>
        <p:nvPicPr>
          <p:cNvPr id="1025" name="Picture 1" descr="logo-novo-cps-co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04048" y="6200775"/>
            <a:ext cx="3600450" cy="657225"/>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pt-BR"/>
          </a:p>
        </p:txBody>
      </p:sp>
      <p:sp>
        <p:nvSpPr>
          <p:cNvPr id="7" name="Rectangle 4"/>
          <p:cNvSpPr>
            <a:spLocks noChangeArrowheads="1"/>
          </p:cNvSpPr>
          <p:nvPr/>
        </p:nvSpPr>
        <p:spPr bwMode="auto">
          <a:xfrm>
            <a:off x="0" y="71437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pt-BR" altLang="pt-BR" sz="6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               </a:t>
            </a:r>
            <a:endParaRPr kumimoji="0" lang="pt-BR" altLang="pt-BR" sz="1800" b="0" i="0" u="none" strike="noStrike" cap="none" normalizeH="0" baseline="0" smtClean="0">
              <a:ln>
                <a:noFill/>
              </a:ln>
              <a:solidFill>
                <a:schemeClr val="tx1"/>
              </a:solidFill>
              <a:effectLst/>
              <a:latin typeface="Arial" pitchFamily="34" charset="0"/>
              <a:cs typeface="Arial" pitchFamily="34" charset="0"/>
            </a:endParaRPr>
          </a:p>
        </p:txBody>
      </p:sp>
      <p:sp>
        <p:nvSpPr>
          <p:cNvPr id="8" name="Rectangle 5"/>
          <p:cNvSpPr>
            <a:spLocks noChangeArrowheads="1"/>
          </p:cNvSpPr>
          <p:nvPr/>
        </p:nvSpPr>
        <p:spPr bwMode="auto">
          <a:xfrm>
            <a:off x="0" y="13716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pt-BR" altLang="pt-BR" sz="6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
            </a:r>
            <a:br>
              <a:rPr kumimoji="0" lang="pt-BR" altLang="pt-BR" sz="600" b="0" i="0" u="none" strike="noStrike" cap="none" normalizeH="0" baseline="0" smtClean="0">
                <a:ln>
                  <a:noFill/>
                </a:ln>
                <a:solidFill>
                  <a:schemeClr val="tx1"/>
                </a:solidFill>
                <a:effectLst/>
                <a:latin typeface="Arial" pitchFamily="34" charset="0"/>
                <a:ea typeface="Times New Roman" pitchFamily="18" charset="0"/>
                <a:cs typeface="Arial" pitchFamily="34" charset="0"/>
              </a:rPr>
            </a:br>
            <a:r>
              <a:rPr kumimoji="0" lang="pt-BR" altLang="pt-BR" sz="6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
            </a:r>
            <a:br>
              <a:rPr kumimoji="0" lang="pt-BR" altLang="pt-BR" sz="600" b="0" i="0" u="none" strike="noStrike" cap="none" normalizeH="0" baseline="0" smtClean="0">
                <a:ln>
                  <a:noFill/>
                </a:ln>
                <a:solidFill>
                  <a:schemeClr val="tx1"/>
                </a:solidFill>
                <a:effectLst/>
                <a:latin typeface="Arial" pitchFamily="34" charset="0"/>
                <a:ea typeface="Times New Roman" pitchFamily="18" charset="0"/>
                <a:cs typeface="Arial" pitchFamily="34" charset="0"/>
              </a:rPr>
            </a:br>
            <a:endParaRPr kumimoji="0" lang="pt-BR" altLang="pt-BR" sz="1800" b="0" i="0" u="none" strike="noStrike" cap="none" normalizeH="0" baseline="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1928616423"/>
      </p:ext>
    </p:extLst>
  </p:cSld>
  <p:clrMapOvr>
    <a:masterClrMapping/>
  </p:clrMapOvr>
  <p:timing>
    <p:tnLst>
      <p:par>
        <p:cTn id="1" dur="indefinite" restart="never" nodeType="tmRoot"/>
      </p:par>
    </p:tn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title"/>
          </p:nvPr>
        </p:nvSpPr>
        <p:spPr>
          <a:xfrm>
            <a:off x="457200" y="274638"/>
            <a:ext cx="8229600" cy="778098"/>
          </a:xfrm>
        </p:spPr>
        <p:txBody>
          <a:bodyPr>
            <a:noAutofit/>
          </a:bodyPr>
          <a:lstStyle/>
          <a:p>
            <a:r>
              <a:rPr lang="pt-BR" sz="2900" b="1" dirty="0" smtClean="0">
                <a:solidFill>
                  <a:srgbClr val="FF0000"/>
                </a:solidFill>
                <a:latin typeface="Times New Roman" panose="02020603050405020304" pitchFamily="18" charset="0"/>
                <a:cs typeface="Times New Roman" panose="02020603050405020304" pitchFamily="18" charset="0"/>
              </a:rPr>
              <a:t>EXERCÍCIO</a:t>
            </a:r>
            <a:endParaRPr lang="pt-BR" sz="2900" b="1" dirty="0">
              <a:solidFill>
                <a:srgbClr val="FF0000"/>
              </a:solidFill>
              <a:latin typeface="Times New Roman" panose="02020603050405020304" pitchFamily="18" charset="0"/>
              <a:cs typeface="Times New Roman" panose="02020603050405020304" pitchFamily="18" charset="0"/>
            </a:endParaRPr>
          </a:p>
        </p:txBody>
      </p:sp>
      <p:sp>
        <p:nvSpPr>
          <p:cNvPr id="5" name="Espaço Reservado para Conteúdo 4"/>
          <p:cNvSpPr>
            <a:spLocks noGrp="1"/>
          </p:cNvSpPr>
          <p:nvPr>
            <p:ph idx="1"/>
          </p:nvPr>
        </p:nvSpPr>
        <p:spPr>
          <a:xfrm>
            <a:off x="457200" y="980728"/>
            <a:ext cx="8579296" cy="5220047"/>
          </a:xfrm>
        </p:spPr>
        <p:txBody>
          <a:bodyPr>
            <a:normAutofit fontScale="70000" lnSpcReduction="20000"/>
          </a:bodyPr>
          <a:lstStyle/>
          <a:p>
            <a:pPr marL="0" indent="0" algn="just">
              <a:buNone/>
            </a:pPr>
            <a:r>
              <a:rPr lang="pt-BR" sz="2900" dirty="0">
                <a:latin typeface="Times New Roman" panose="02020603050405020304" pitchFamily="18" charset="0"/>
                <a:cs typeface="Times New Roman" panose="02020603050405020304" pitchFamily="18" charset="0"/>
              </a:rPr>
              <a:t>8</a:t>
            </a:r>
            <a:r>
              <a:rPr lang="pt-BR" sz="2900" dirty="0" smtClean="0">
                <a:latin typeface="Times New Roman" panose="02020603050405020304" pitchFamily="18" charset="0"/>
                <a:cs typeface="Times New Roman" panose="02020603050405020304" pitchFamily="18" charset="0"/>
              </a:rPr>
              <a:t>) (ELETROBRÁS – Analista de Sistemas) </a:t>
            </a:r>
            <a:r>
              <a:rPr lang="pt-BR" sz="2900" dirty="0">
                <a:latin typeface="Times New Roman" panose="02020603050405020304" pitchFamily="18" charset="0"/>
                <a:cs typeface="Times New Roman" panose="02020603050405020304" pitchFamily="18" charset="0"/>
              </a:rPr>
              <a:t>“Em menos de uma geração, as competições mundiais lançaram as bases de uma nova economia que transformou os atletas em estrelas, adorados pelos patrocinadores e pelo público. Porém, há também um lado escuro do crescimento e do glamour, com o doping, a corrupção e a combinação de resultados de jogo, que ameaçam o esporte em uma escala sem precedentes”.</a:t>
            </a:r>
            <a:br>
              <a:rPr lang="pt-BR" sz="2900" dirty="0">
                <a:latin typeface="Times New Roman" panose="02020603050405020304" pitchFamily="18" charset="0"/>
                <a:cs typeface="Times New Roman" panose="02020603050405020304" pitchFamily="18" charset="0"/>
              </a:rPr>
            </a:br>
            <a:r>
              <a:rPr lang="pt-BR" sz="2900" dirty="0">
                <a:latin typeface="Times New Roman" panose="02020603050405020304" pitchFamily="18" charset="0"/>
                <a:cs typeface="Times New Roman" panose="02020603050405020304" pitchFamily="18" charset="0"/>
              </a:rPr>
              <a:t/>
            </a:r>
            <a:br>
              <a:rPr lang="pt-BR" sz="2900" dirty="0">
                <a:latin typeface="Times New Roman" panose="02020603050405020304" pitchFamily="18" charset="0"/>
                <a:cs typeface="Times New Roman" panose="02020603050405020304" pitchFamily="18" charset="0"/>
              </a:rPr>
            </a:br>
            <a:r>
              <a:rPr lang="pt-BR" sz="2900" dirty="0">
                <a:latin typeface="Times New Roman" panose="02020603050405020304" pitchFamily="18" charset="0"/>
                <a:cs typeface="Times New Roman" panose="02020603050405020304" pitchFamily="18" charset="0"/>
              </a:rPr>
              <a:t>Assinale a alternativa em que o sinônimo oferecido de um dos vocábulos nesse segmento do texto está </a:t>
            </a:r>
            <a:r>
              <a:rPr lang="pt-BR" sz="2900" b="1" dirty="0">
                <a:latin typeface="Times New Roman" panose="02020603050405020304" pitchFamily="18" charset="0"/>
                <a:cs typeface="Times New Roman" panose="02020603050405020304" pitchFamily="18" charset="0"/>
              </a:rPr>
              <a:t>CORRETO</a:t>
            </a:r>
            <a:r>
              <a:rPr lang="pt-BR" sz="2900" dirty="0" smtClean="0">
                <a:latin typeface="Times New Roman" panose="02020603050405020304" pitchFamily="18" charset="0"/>
                <a:cs typeface="Times New Roman" panose="02020603050405020304" pitchFamily="18" charset="0"/>
              </a:rPr>
              <a:t>:</a:t>
            </a:r>
          </a:p>
          <a:p>
            <a:pPr marL="0" indent="0">
              <a:buNone/>
            </a:pPr>
            <a:endParaRPr lang="pt-BR" sz="2900" dirty="0">
              <a:latin typeface="Times New Roman" panose="02020603050405020304" pitchFamily="18" charset="0"/>
              <a:cs typeface="Times New Roman" panose="02020603050405020304" pitchFamily="18" charset="0"/>
            </a:endParaRPr>
          </a:p>
          <a:p>
            <a:pPr marL="0" indent="0">
              <a:buNone/>
            </a:pPr>
            <a:r>
              <a:rPr lang="pt-BR" sz="2900" b="1" dirty="0" smtClean="0">
                <a:latin typeface="Times New Roman" panose="02020603050405020304" pitchFamily="18" charset="0"/>
                <a:cs typeface="Times New Roman" panose="02020603050405020304" pitchFamily="18" charset="0"/>
              </a:rPr>
              <a:t>A) </a:t>
            </a:r>
            <a:r>
              <a:rPr lang="pt-BR" sz="2900" dirty="0" smtClean="0">
                <a:latin typeface="Times New Roman" panose="02020603050405020304" pitchFamily="18" charset="0"/>
                <a:cs typeface="Times New Roman" panose="02020603050405020304" pitchFamily="18" charset="0"/>
              </a:rPr>
              <a:t>geração </a:t>
            </a:r>
            <a:r>
              <a:rPr lang="pt-BR" sz="2900" dirty="0">
                <a:latin typeface="Times New Roman" panose="02020603050405020304" pitchFamily="18" charset="0"/>
                <a:cs typeface="Times New Roman" panose="02020603050405020304" pitchFamily="18" charset="0"/>
              </a:rPr>
              <a:t>/ criação; </a:t>
            </a:r>
          </a:p>
          <a:p>
            <a:pPr marL="0" indent="0">
              <a:buNone/>
            </a:pPr>
            <a:r>
              <a:rPr lang="pt-BR" sz="2900" b="1" dirty="0" smtClean="0">
                <a:latin typeface="Times New Roman" panose="02020603050405020304" pitchFamily="18" charset="0"/>
                <a:cs typeface="Times New Roman" panose="02020603050405020304" pitchFamily="18" charset="0"/>
              </a:rPr>
              <a:t>B) </a:t>
            </a:r>
            <a:r>
              <a:rPr lang="pt-BR" sz="2900" dirty="0" smtClean="0">
                <a:latin typeface="Times New Roman" panose="02020603050405020304" pitchFamily="18" charset="0"/>
                <a:cs typeface="Times New Roman" panose="02020603050405020304" pitchFamily="18" charset="0"/>
              </a:rPr>
              <a:t>bases </a:t>
            </a:r>
            <a:r>
              <a:rPr lang="pt-BR" sz="2900" dirty="0">
                <a:latin typeface="Times New Roman" panose="02020603050405020304" pitchFamily="18" charset="0"/>
                <a:cs typeface="Times New Roman" panose="02020603050405020304" pitchFamily="18" charset="0"/>
              </a:rPr>
              <a:t>/ fundamentos</a:t>
            </a:r>
            <a:r>
              <a:rPr lang="pt-BR" sz="2900" b="1" dirty="0">
                <a:latin typeface="Times New Roman" panose="02020603050405020304" pitchFamily="18" charset="0"/>
                <a:cs typeface="Times New Roman" panose="02020603050405020304" pitchFamily="18" charset="0"/>
              </a:rPr>
              <a:t>;</a:t>
            </a:r>
            <a:r>
              <a:rPr lang="pt-BR" sz="2900" dirty="0">
                <a:latin typeface="Times New Roman" panose="02020603050405020304" pitchFamily="18" charset="0"/>
                <a:cs typeface="Times New Roman" panose="02020603050405020304" pitchFamily="18" charset="0"/>
              </a:rPr>
              <a:t> </a:t>
            </a:r>
          </a:p>
          <a:p>
            <a:pPr marL="0" indent="0">
              <a:buNone/>
            </a:pPr>
            <a:r>
              <a:rPr lang="pt-BR" sz="2900" b="1" dirty="0" smtClean="0">
                <a:latin typeface="Times New Roman" panose="02020603050405020304" pitchFamily="18" charset="0"/>
                <a:cs typeface="Times New Roman" panose="02020603050405020304" pitchFamily="18" charset="0"/>
              </a:rPr>
              <a:t>C) </a:t>
            </a:r>
            <a:r>
              <a:rPr lang="pt-BR" sz="2900" dirty="0" smtClean="0">
                <a:latin typeface="Times New Roman" panose="02020603050405020304" pitchFamily="18" charset="0"/>
                <a:cs typeface="Times New Roman" panose="02020603050405020304" pitchFamily="18" charset="0"/>
              </a:rPr>
              <a:t>estrelas </a:t>
            </a:r>
            <a:r>
              <a:rPr lang="pt-BR" sz="2900" dirty="0">
                <a:latin typeface="Times New Roman" panose="02020603050405020304" pitchFamily="18" charset="0"/>
                <a:cs typeface="Times New Roman" panose="02020603050405020304" pitchFamily="18" charset="0"/>
              </a:rPr>
              <a:t>/ galãs; </a:t>
            </a:r>
          </a:p>
          <a:p>
            <a:pPr marL="0" indent="0">
              <a:buNone/>
            </a:pPr>
            <a:r>
              <a:rPr lang="pt-BR" sz="2900" b="1" dirty="0" smtClean="0">
                <a:latin typeface="Times New Roman" panose="02020603050405020304" pitchFamily="18" charset="0"/>
                <a:cs typeface="Times New Roman" panose="02020603050405020304" pitchFamily="18" charset="0"/>
              </a:rPr>
              <a:t>D) </a:t>
            </a:r>
            <a:r>
              <a:rPr lang="pt-BR" sz="2900" dirty="0" smtClean="0">
                <a:latin typeface="Times New Roman" panose="02020603050405020304" pitchFamily="18" charset="0"/>
                <a:cs typeface="Times New Roman" panose="02020603050405020304" pitchFamily="18" charset="0"/>
              </a:rPr>
              <a:t>patrocinadores </a:t>
            </a:r>
            <a:r>
              <a:rPr lang="pt-BR" sz="2900" dirty="0">
                <a:latin typeface="Times New Roman" panose="02020603050405020304" pitchFamily="18" charset="0"/>
                <a:cs typeface="Times New Roman" panose="02020603050405020304" pitchFamily="18" charset="0"/>
              </a:rPr>
              <a:t>/ diretores; </a:t>
            </a:r>
          </a:p>
          <a:p>
            <a:pPr marL="0" indent="0">
              <a:buNone/>
            </a:pPr>
            <a:r>
              <a:rPr lang="pt-BR" sz="2900" b="1" dirty="0" smtClean="0">
                <a:latin typeface="Times New Roman" panose="02020603050405020304" pitchFamily="18" charset="0"/>
                <a:cs typeface="Times New Roman" panose="02020603050405020304" pitchFamily="18" charset="0"/>
              </a:rPr>
              <a:t>E) </a:t>
            </a:r>
            <a:r>
              <a:rPr lang="pt-BR" sz="2900" dirty="0" smtClean="0">
                <a:latin typeface="Times New Roman" panose="02020603050405020304" pitchFamily="18" charset="0"/>
                <a:cs typeface="Times New Roman" panose="02020603050405020304" pitchFamily="18" charset="0"/>
              </a:rPr>
              <a:t>precedentes </a:t>
            </a:r>
            <a:r>
              <a:rPr lang="pt-BR" sz="2900" dirty="0">
                <a:latin typeface="Times New Roman" panose="02020603050405020304" pitchFamily="18" charset="0"/>
                <a:cs typeface="Times New Roman" panose="02020603050405020304" pitchFamily="18" charset="0"/>
              </a:rPr>
              <a:t>/ prioridades. </a:t>
            </a:r>
          </a:p>
          <a:p>
            <a:pPr marL="0" indent="0">
              <a:buNone/>
            </a:pPr>
            <a:endParaRPr lang="pt-BR" sz="2800" dirty="0" smtClean="0">
              <a:latin typeface="Times New Roman" panose="02020603050405020304" pitchFamily="18" charset="0"/>
              <a:cs typeface="Times New Roman" panose="02020603050405020304" pitchFamily="18" charset="0"/>
            </a:endParaRPr>
          </a:p>
          <a:p>
            <a:endParaRPr lang="pt-BR" sz="2400" dirty="0">
              <a:latin typeface="Times New Roman" panose="02020603050405020304" pitchFamily="18" charset="0"/>
              <a:cs typeface="Times New Roman" panose="02020603050405020304" pitchFamily="18" charset="0"/>
            </a:endParaRPr>
          </a:p>
          <a:p>
            <a:pPr marL="0" indent="0">
              <a:buNone/>
            </a:pPr>
            <a:endParaRPr lang="pt-BR" sz="2400" dirty="0"/>
          </a:p>
          <a:p>
            <a:pPr marL="0" indent="0" algn="just">
              <a:buNone/>
            </a:pPr>
            <a:r>
              <a:rPr lang="pt-BR" sz="2400" dirty="0" smtClean="0">
                <a:latin typeface="Times New Roman" panose="02020603050405020304" pitchFamily="18" charset="0"/>
                <a:cs typeface="Times New Roman" panose="02020603050405020304" pitchFamily="18" charset="0"/>
              </a:rPr>
              <a:t> </a:t>
            </a:r>
            <a:endParaRPr lang="pt-BR" sz="2400" dirty="0">
              <a:latin typeface="Times New Roman" panose="02020603050405020304" pitchFamily="18" charset="0"/>
              <a:cs typeface="Times New Roman" panose="02020603050405020304" pitchFamily="18" charset="0"/>
            </a:endParaRPr>
          </a:p>
          <a:p>
            <a:pPr marL="0" indent="0" algn="just">
              <a:buNone/>
            </a:pPr>
            <a:endParaRPr lang="pt-BR" sz="2000" dirty="0" smtClean="0">
              <a:latin typeface="Times New Roman" panose="02020603050405020304" pitchFamily="18" charset="0"/>
              <a:cs typeface="Times New Roman" panose="02020603050405020304" pitchFamily="18" charset="0"/>
            </a:endParaRPr>
          </a:p>
        </p:txBody>
      </p:sp>
      <p:pic>
        <p:nvPicPr>
          <p:cNvPr id="1026" name="Picture 2" descr="Logo_Etec colorido"/>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67544" y="6124358"/>
            <a:ext cx="1123950" cy="714375"/>
          </a:xfrm>
          <a:prstGeom prst="rect">
            <a:avLst/>
          </a:prstGeom>
          <a:noFill/>
          <a:extLst>
            <a:ext uri="{909E8E84-426E-40DD-AFC4-6F175D3DCCD1}">
              <a14:hiddenFill xmlns:a14="http://schemas.microsoft.com/office/drawing/2010/main">
                <a:solidFill>
                  <a:srgbClr val="FFFFFF"/>
                </a:solidFill>
              </a14:hiddenFill>
            </a:ext>
          </a:extLst>
        </p:spPr>
      </p:pic>
      <p:pic>
        <p:nvPicPr>
          <p:cNvPr id="1025" name="Picture 1" descr="logo-novo-cps-co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04048" y="6200775"/>
            <a:ext cx="3600450" cy="657225"/>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pt-BR"/>
          </a:p>
        </p:txBody>
      </p:sp>
      <p:sp>
        <p:nvSpPr>
          <p:cNvPr id="7" name="Rectangle 4"/>
          <p:cNvSpPr>
            <a:spLocks noChangeArrowheads="1"/>
          </p:cNvSpPr>
          <p:nvPr/>
        </p:nvSpPr>
        <p:spPr bwMode="auto">
          <a:xfrm>
            <a:off x="0" y="71437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pt-BR" altLang="pt-BR" sz="6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               </a:t>
            </a:r>
            <a:endParaRPr kumimoji="0" lang="pt-BR" altLang="pt-BR" sz="1800" b="0" i="0" u="none" strike="noStrike" cap="none" normalizeH="0" baseline="0" smtClean="0">
              <a:ln>
                <a:noFill/>
              </a:ln>
              <a:solidFill>
                <a:schemeClr val="tx1"/>
              </a:solidFill>
              <a:effectLst/>
              <a:latin typeface="Arial" pitchFamily="34" charset="0"/>
              <a:cs typeface="Arial" pitchFamily="34" charset="0"/>
            </a:endParaRPr>
          </a:p>
        </p:txBody>
      </p:sp>
      <p:sp>
        <p:nvSpPr>
          <p:cNvPr id="8" name="Rectangle 5"/>
          <p:cNvSpPr>
            <a:spLocks noChangeArrowheads="1"/>
          </p:cNvSpPr>
          <p:nvPr/>
        </p:nvSpPr>
        <p:spPr bwMode="auto">
          <a:xfrm>
            <a:off x="0" y="13716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pt-BR" altLang="pt-BR" sz="6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
            </a:r>
            <a:br>
              <a:rPr kumimoji="0" lang="pt-BR" altLang="pt-BR" sz="600" b="0" i="0" u="none" strike="noStrike" cap="none" normalizeH="0" baseline="0" smtClean="0">
                <a:ln>
                  <a:noFill/>
                </a:ln>
                <a:solidFill>
                  <a:schemeClr val="tx1"/>
                </a:solidFill>
                <a:effectLst/>
                <a:latin typeface="Arial" pitchFamily="34" charset="0"/>
                <a:ea typeface="Times New Roman" pitchFamily="18" charset="0"/>
                <a:cs typeface="Arial" pitchFamily="34" charset="0"/>
              </a:rPr>
            </a:br>
            <a:r>
              <a:rPr kumimoji="0" lang="pt-BR" altLang="pt-BR" sz="6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
            </a:r>
            <a:br>
              <a:rPr kumimoji="0" lang="pt-BR" altLang="pt-BR" sz="600" b="0" i="0" u="none" strike="noStrike" cap="none" normalizeH="0" baseline="0" smtClean="0">
                <a:ln>
                  <a:noFill/>
                </a:ln>
                <a:solidFill>
                  <a:schemeClr val="tx1"/>
                </a:solidFill>
                <a:effectLst/>
                <a:latin typeface="Arial" pitchFamily="34" charset="0"/>
                <a:ea typeface="Times New Roman" pitchFamily="18" charset="0"/>
                <a:cs typeface="Arial" pitchFamily="34" charset="0"/>
              </a:rPr>
            </a:br>
            <a:endParaRPr kumimoji="0" lang="pt-BR" altLang="pt-BR" sz="1800" b="0" i="0" u="none" strike="noStrike" cap="none" normalizeH="0" baseline="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4084463491"/>
      </p:ext>
    </p:extLst>
  </p:cSld>
  <p:clrMapOvr>
    <a:masterClrMapping/>
  </p:clrMapOvr>
  <p:timing>
    <p:tnLst>
      <p:par>
        <p:cTn id="1" dur="indefinite" restart="never" nodeType="tmRoot"/>
      </p:par>
    </p:tn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title"/>
          </p:nvPr>
        </p:nvSpPr>
        <p:spPr>
          <a:xfrm>
            <a:off x="457200" y="274638"/>
            <a:ext cx="8229600" cy="778098"/>
          </a:xfrm>
        </p:spPr>
        <p:txBody>
          <a:bodyPr>
            <a:noAutofit/>
          </a:bodyPr>
          <a:lstStyle/>
          <a:p>
            <a:r>
              <a:rPr lang="pt-BR" sz="2900" b="1" dirty="0" smtClean="0">
                <a:solidFill>
                  <a:srgbClr val="FF0000"/>
                </a:solidFill>
                <a:latin typeface="Times New Roman" panose="02020603050405020304" pitchFamily="18" charset="0"/>
                <a:cs typeface="Times New Roman" panose="02020603050405020304" pitchFamily="18" charset="0"/>
              </a:rPr>
              <a:t>EXERCÍCIO</a:t>
            </a:r>
            <a:endParaRPr lang="pt-BR" sz="2900" b="1" dirty="0">
              <a:solidFill>
                <a:srgbClr val="FF0000"/>
              </a:solidFill>
              <a:latin typeface="Times New Roman" panose="02020603050405020304" pitchFamily="18" charset="0"/>
              <a:cs typeface="Times New Roman" panose="02020603050405020304" pitchFamily="18" charset="0"/>
            </a:endParaRPr>
          </a:p>
        </p:txBody>
      </p:sp>
      <p:sp>
        <p:nvSpPr>
          <p:cNvPr id="5" name="Espaço Reservado para Conteúdo 4"/>
          <p:cNvSpPr>
            <a:spLocks noGrp="1"/>
          </p:cNvSpPr>
          <p:nvPr>
            <p:ph idx="1"/>
          </p:nvPr>
        </p:nvSpPr>
        <p:spPr>
          <a:xfrm>
            <a:off x="457200" y="980728"/>
            <a:ext cx="8579296" cy="5220047"/>
          </a:xfrm>
        </p:spPr>
        <p:txBody>
          <a:bodyPr>
            <a:normAutofit fontScale="25000" lnSpcReduction="20000"/>
          </a:bodyPr>
          <a:lstStyle/>
          <a:p>
            <a:pPr marL="0" indent="0" algn="just">
              <a:buNone/>
            </a:pPr>
            <a:r>
              <a:rPr lang="pt-BR" sz="8000" dirty="0" smtClean="0">
                <a:latin typeface="Times New Roman" panose="02020603050405020304" pitchFamily="18" charset="0"/>
                <a:cs typeface="Times New Roman" panose="02020603050405020304" pitchFamily="18" charset="0"/>
              </a:rPr>
              <a:t>9) Nas frases abaixo, elimine as repetições desnecessárias usando os sinônimos e os hiperônimos:</a:t>
            </a:r>
            <a:r>
              <a:rPr lang="pt-BR" sz="8000" dirty="0">
                <a:latin typeface="Times New Roman" panose="02020603050405020304" pitchFamily="18" charset="0"/>
                <a:cs typeface="Times New Roman" panose="02020603050405020304" pitchFamily="18" charset="0"/>
              </a:rPr>
              <a:t/>
            </a:r>
            <a:br>
              <a:rPr lang="pt-BR" sz="8000" dirty="0">
                <a:latin typeface="Times New Roman" panose="02020603050405020304" pitchFamily="18" charset="0"/>
                <a:cs typeface="Times New Roman" panose="02020603050405020304" pitchFamily="18" charset="0"/>
              </a:rPr>
            </a:br>
            <a:r>
              <a:rPr lang="pt-BR" sz="8000" dirty="0">
                <a:latin typeface="Times New Roman" panose="02020603050405020304" pitchFamily="18" charset="0"/>
                <a:cs typeface="Times New Roman" panose="02020603050405020304" pitchFamily="18" charset="0"/>
              </a:rPr>
              <a:t/>
            </a:r>
            <a:br>
              <a:rPr lang="pt-BR" sz="8000" dirty="0">
                <a:latin typeface="Times New Roman" panose="02020603050405020304" pitchFamily="18" charset="0"/>
                <a:cs typeface="Times New Roman" panose="02020603050405020304" pitchFamily="18" charset="0"/>
              </a:rPr>
            </a:br>
            <a:endParaRPr lang="pt-BR" sz="8000" dirty="0">
              <a:latin typeface="Times New Roman" panose="02020603050405020304" pitchFamily="18" charset="0"/>
              <a:cs typeface="Times New Roman" panose="02020603050405020304" pitchFamily="18" charset="0"/>
            </a:endParaRPr>
          </a:p>
          <a:p>
            <a:pPr marL="0" indent="0" algn="just">
              <a:buNone/>
            </a:pPr>
            <a:r>
              <a:rPr lang="pt-BR" sz="8000" b="1" dirty="0" smtClean="0">
                <a:latin typeface="Times New Roman" panose="02020603050405020304" pitchFamily="18" charset="0"/>
                <a:cs typeface="Times New Roman" panose="02020603050405020304" pitchFamily="18" charset="0"/>
              </a:rPr>
              <a:t>A) </a:t>
            </a:r>
            <a:r>
              <a:rPr lang="pt-BR" sz="8000" dirty="0" smtClean="0">
                <a:latin typeface="Times New Roman" panose="02020603050405020304" pitchFamily="18" charset="0"/>
                <a:cs typeface="Times New Roman" panose="02020603050405020304" pitchFamily="18" charset="0"/>
              </a:rPr>
              <a:t>A lei é para todos. A lei não pode distinguir entre os amigos e os inimigos do governante. A lei é justamente a garantia do cidadão contra os desmandos do Estado.</a:t>
            </a:r>
            <a:endParaRPr lang="pt-BR" sz="8000" dirty="0">
              <a:latin typeface="Times New Roman" panose="02020603050405020304" pitchFamily="18" charset="0"/>
              <a:cs typeface="Times New Roman" panose="02020603050405020304" pitchFamily="18" charset="0"/>
            </a:endParaRPr>
          </a:p>
          <a:p>
            <a:pPr marL="0" indent="0" algn="just">
              <a:buNone/>
            </a:pPr>
            <a:r>
              <a:rPr lang="pt-BR" sz="8000" b="1" dirty="0" smtClean="0">
                <a:latin typeface="Times New Roman" panose="02020603050405020304" pitchFamily="18" charset="0"/>
                <a:cs typeface="Times New Roman" panose="02020603050405020304" pitchFamily="18" charset="0"/>
              </a:rPr>
              <a:t>B) </a:t>
            </a:r>
            <a:r>
              <a:rPr lang="pt-BR" sz="8000" dirty="0" smtClean="0">
                <a:latin typeface="Times New Roman" panose="02020603050405020304" pitchFamily="18" charset="0"/>
                <a:cs typeface="Times New Roman" panose="02020603050405020304" pitchFamily="18" charset="0"/>
              </a:rPr>
              <a:t>Um presidente deve governar para todos. Assim, o presidente não pode emitir declarações preconceituosas. Do mesmo modo, não pode o presidente atacar adversários ideológicos. </a:t>
            </a:r>
          </a:p>
          <a:p>
            <a:pPr marL="0" indent="0" algn="just">
              <a:buNone/>
            </a:pPr>
            <a:r>
              <a:rPr lang="pt-BR" sz="8000" b="1" dirty="0">
                <a:latin typeface="Times New Roman" panose="02020603050405020304" pitchFamily="18" charset="0"/>
                <a:cs typeface="Times New Roman" panose="02020603050405020304" pitchFamily="18" charset="0"/>
              </a:rPr>
              <a:t>C) </a:t>
            </a:r>
            <a:r>
              <a:rPr lang="pt-BR" sz="8000" dirty="0">
                <a:latin typeface="Times New Roman" panose="02020603050405020304" pitchFamily="18" charset="0"/>
                <a:cs typeface="Times New Roman" panose="02020603050405020304" pitchFamily="18" charset="0"/>
              </a:rPr>
              <a:t>A vereadora </a:t>
            </a:r>
            <a:r>
              <a:rPr lang="pt-BR" sz="8000" dirty="0" err="1">
                <a:latin typeface="Times New Roman" panose="02020603050405020304" pitchFamily="18" charset="0"/>
                <a:cs typeface="Times New Roman" panose="02020603050405020304" pitchFamily="18" charset="0"/>
              </a:rPr>
              <a:t>Marielle</a:t>
            </a:r>
            <a:r>
              <a:rPr lang="pt-BR" sz="8000" dirty="0">
                <a:latin typeface="Times New Roman" panose="02020603050405020304" pitchFamily="18" charset="0"/>
                <a:cs typeface="Times New Roman" panose="02020603050405020304" pitchFamily="18" charset="0"/>
              </a:rPr>
              <a:t> Franco foi assassinada há quase um ano. Até o presente momento, ninguém prendeu os seus covardes assassinos. Porém, o seu assassinato não pode ficar impune. </a:t>
            </a:r>
          </a:p>
          <a:p>
            <a:pPr marL="0" indent="0" algn="just">
              <a:buNone/>
            </a:pPr>
            <a:r>
              <a:rPr lang="pt-BR" sz="8000" b="1" dirty="0">
                <a:latin typeface="Times New Roman" panose="02020603050405020304" pitchFamily="18" charset="0"/>
                <a:cs typeface="Times New Roman" panose="02020603050405020304" pitchFamily="18" charset="0"/>
              </a:rPr>
              <a:t>D) </a:t>
            </a:r>
            <a:r>
              <a:rPr lang="pt-BR" sz="8000" dirty="0" smtClean="0">
                <a:latin typeface="Times New Roman" panose="02020603050405020304" pitchFamily="18" charset="0"/>
                <a:cs typeface="Times New Roman" panose="02020603050405020304" pitchFamily="18" charset="0"/>
              </a:rPr>
              <a:t>A </a:t>
            </a:r>
            <a:r>
              <a:rPr lang="pt-BR" sz="8000" dirty="0">
                <a:latin typeface="Times New Roman" panose="02020603050405020304" pitchFamily="18" charset="0"/>
                <a:cs typeface="Times New Roman" panose="02020603050405020304" pitchFamily="18" charset="0"/>
              </a:rPr>
              <a:t>greve dos caminhoneiros prejudicou seriamente a economia brasileira. Infelizmente, nada foi resolvido e os caminhoneiros ameaçam realizar nova greve neste ano. Porém, o país não pode se tornar refém dos caminhoneiros.</a:t>
            </a:r>
          </a:p>
          <a:p>
            <a:pPr marL="0" indent="0" algn="just">
              <a:buNone/>
            </a:pPr>
            <a:endParaRPr lang="pt-BR" sz="8000" dirty="0" smtClean="0">
              <a:latin typeface="Times New Roman" panose="02020603050405020304" pitchFamily="18" charset="0"/>
              <a:cs typeface="Times New Roman" panose="02020603050405020304" pitchFamily="18" charset="0"/>
            </a:endParaRPr>
          </a:p>
          <a:p>
            <a:pPr marL="0" indent="0">
              <a:buNone/>
            </a:pPr>
            <a:endParaRPr lang="pt-BR" sz="2900" dirty="0">
              <a:latin typeface="Times New Roman" panose="02020603050405020304" pitchFamily="18" charset="0"/>
              <a:cs typeface="Times New Roman" panose="02020603050405020304" pitchFamily="18" charset="0"/>
            </a:endParaRPr>
          </a:p>
          <a:p>
            <a:pPr marL="0" indent="0">
              <a:buNone/>
            </a:pPr>
            <a:endParaRPr lang="pt-BR" sz="2800" dirty="0" smtClean="0">
              <a:latin typeface="Times New Roman" panose="02020603050405020304" pitchFamily="18" charset="0"/>
              <a:cs typeface="Times New Roman" panose="02020603050405020304" pitchFamily="18" charset="0"/>
            </a:endParaRPr>
          </a:p>
          <a:p>
            <a:endParaRPr lang="pt-BR" sz="2400" dirty="0">
              <a:latin typeface="Times New Roman" panose="02020603050405020304" pitchFamily="18" charset="0"/>
              <a:cs typeface="Times New Roman" panose="02020603050405020304" pitchFamily="18" charset="0"/>
            </a:endParaRPr>
          </a:p>
          <a:p>
            <a:pPr marL="0" indent="0">
              <a:buNone/>
            </a:pPr>
            <a:endParaRPr lang="pt-BR" sz="2400" dirty="0"/>
          </a:p>
          <a:p>
            <a:pPr marL="0" indent="0" algn="just">
              <a:buNone/>
            </a:pPr>
            <a:r>
              <a:rPr lang="pt-BR" sz="2400" dirty="0" smtClean="0">
                <a:latin typeface="Times New Roman" panose="02020603050405020304" pitchFamily="18" charset="0"/>
                <a:cs typeface="Times New Roman" panose="02020603050405020304" pitchFamily="18" charset="0"/>
              </a:rPr>
              <a:t> </a:t>
            </a:r>
            <a:endParaRPr lang="pt-BR" sz="2400" dirty="0">
              <a:latin typeface="Times New Roman" panose="02020603050405020304" pitchFamily="18" charset="0"/>
              <a:cs typeface="Times New Roman" panose="02020603050405020304" pitchFamily="18" charset="0"/>
            </a:endParaRPr>
          </a:p>
          <a:p>
            <a:pPr marL="0" indent="0" algn="just">
              <a:buNone/>
            </a:pPr>
            <a:endParaRPr lang="pt-BR" sz="2000" dirty="0" smtClean="0">
              <a:latin typeface="Times New Roman" panose="02020603050405020304" pitchFamily="18" charset="0"/>
              <a:cs typeface="Times New Roman" panose="02020603050405020304" pitchFamily="18" charset="0"/>
            </a:endParaRPr>
          </a:p>
        </p:txBody>
      </p:sp>
      <p:pic>
        <p:nvPicPr>
          <p:cNvPr id="1026" name="Picture 2" descr="Logo_Etec colorido"/>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67544" y="6124358"/>
            <a:ext cx="1123950" cy="714375"/>
          </a:xfrm>
          <a:prstGeom prst="rect">
            <a:avLst/>
          </a:prstGeom>
          <a:noFill/>
          <a:extLst>
            <a:ext uri="{909E8E84-426E-40DD-AFC4-6F175D3DCCD1}">
              <a14:hiddenFill xmlns:a14="http://schemas.microsoft.com/office/drawing/2010/main">
                <a:solidFill>
                  <a:srgbClr val="FFFFFF"/>
                </a:solidFill>
              </a14:hiddenFill>
            </a:ext>
          </a:extLst>
        </p:spPr>
      </p:pic>
      <p:pic>
        <p:nvPicPr>
          <p:cNvPr id="1025" name="Picture 1" descr="logo-novo-cps-co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04048" y="6200775"/>
            <a:ext cx="3600450" cy="657225"/>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pt-BR"/>
          </a:p>
        </p:txBody>
      </p:sp>
      <p:sp>
        <p:nvSpPr>
          <p:cNvPr id="7" name="Rectangle 4"/>
          <p:cNvSpPr>
            <a:spLocks noChangeArrowheads="1"/>
          </p:cNvSpPr>
          <p:nvPr/>
        </p:nvSpPr>
        <p:spPr bwMode="auto">
          <a:xfrm>
            <a:off x="0" y="71437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pt-BR" altLang="pt-BR" sz="6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               </a:t>
            </a:r>
            <a:endParaRPr kumimoji="0" lang="pt-BR" altLang="pt-BR" sz="1800" b="0" i="0" u="none" strike="noStrike" cap="none" normalizeH="0" baseline="0" smtClean="0">
              <a:ln>
                <a:noFill/>
              </a:ln>
              <a:solidFill>
                <a:schemeClr val="tx1"/>
              </a:solidFill>
              <a:effectLst/>
              <a:latin typeface="Arial" pitchFamily="34" charset="0"/>
              <a:cs typeface="Arial" pitchFamily="34" charset="0"/>
            </a:endParaRPr>
          </a:p>
        </p:txBody>
      </p:sp>
      <p:sp>
        <p:nvSpPr>
          <p:cNvPr id="8" name="Rectangle 5"/>
          <p:cNvSpPr>
            <a:spLocks noChangeArrowheads="1"/>
          </p:cNvSpPr>
          <p:nvPr/>
        </p:nvSpPr>
        <p:spPr bwMode="auto">
          <a:xfrm>
            <a:off x="0" y="13716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pt-BR" altLang="pt-BR" sz="6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
            </a:r>
            <a:br>
              <a:rPr kumimoji="0" lang="pt-BR" altLang="pt-BR" sz="600" b="0" i="0" u="none" strike="noStrike" cap="none" normalizeH="0" baseline="0" smtClean="0">
                <a:ln>
                  <a:noFill/>
                </a:ln>
                <a:solidFill>
                  <a:schemeClr val="tx1"/>
                </a:solidFill>
                <a:effectLst/>
                <a:latin typeface="Arial" pitchFamily="34" charset="0"/>
                <a:ea typeface="Times New Roman" pitchFamily="18" charset="0"/>
                <a:cs typeface="Arial" pitchFamily="34" charset="0"/>
              </a:rPr>
            </a:br>
            <a:r>
              <a:rPr kumimoji="0" lang="pt-BR" altLang="pt-BR" sz="6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
            </a:r>
            <a:br>
              <a:rPr kumimoji="0" lang="pt-BR" altLang="pt-BR" sz="600" b="0" i="0" u="none" strike="noStrike" cap="none" normalizeH="0" baseline="0" smtClean="0">
                <a:ln>
                  <a:noFill/>
                </a:ln>
                <a:solidFill>
                  <a:schemeClr val="tx1"/>
                </a:solidFill>
                <a:effectLst/>
                <a:latin typeface="Arial" pitchFamily="34" charset="0"/>
                <a:ea typeface="Times New Roman" pitchFamily="18" charset="0"/>
                <a:cs typeface="Arial" pitchFamily="34" charset="0"/>
              </a:rPr>
            </a:br>
            <a:endParaRPr kumimoji="0" lang="pt-BR" altLang="pt-BR" sz="1800" b="0" i="0" u="none" strike="noStrike" cap="none" normalizeH="0" baseline="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3524356157"/>
      </p:ext>
    </p:extLst>
  </p:cSld>
  <p:clrMapOvr>
    <a:masterClrMapping/>
  </p:clrMapOvr>
  <p:timing>
    <p:tnLst>
      <p:par>
        <p:cTn id="1" dur="indefinite" restart="never" nodeType="tmRoot"/>
      </p:par>
    </p:tn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title"/>
          </p:nvPr>
        </p:nvSpPr>
        <p:spPr>
          <a:xfrm>
            <a:off x="457200" y="274638"/>
            <a:ext cx="8229600" cy="778098"/>
          </a:xfrm>
        </p:spPr>
        <p:txBody>
          <a:bodyPr>
            <a:noAutofit/>
          </a:bodyPr>
          <a:lstStyle/>
          <a:p>
            <a:r>
              <a:rPr lang="pt-BR" sz="2900" b="1" dirty="0" smtClean="0">
                <a:solidFill>
                  <a:srgbClr val="FF0000"/>
                </a:solidFill>
                <a:latin typeface="Times New Roman" panose="02020603050405020304" pitchFamily="18" charset="0"/>
                <a:cs typeface="Times New Roman" panose="02020603050405020304" pitchFamily="18" charset="0"/>
              </a:rPr>
              <a:t>EXERCÍCIO</a:t>
            </a:r>
            <a:endParaRPr lang="pt-BR" sz="2900" b="1" dirty="0">
              <a:solidFill>
                <a:srgbClr val="FF0000"/>
              </a:solidFill>
              <a:latin typeface="Times New Roman" panose="02020603050405020304" pitchFamily="18" charset="0"/>
              <a:cs typeface="Times New Roman" panose="02020603050405020304" pitchFamily="18" charset="0"/>
            </a:endParaRPr>
          </a:p>
        </p:txBody>
      </p:sp>
      <p:sp>
        <p:nvSpPr>
          <p:cNvPr id="5" name="Espaço Reservado para Conteúdo 4"/>
          <p:cNvSpPr>
            <a:spLocks noGrp="1"/>
          </p:cNvSpPr>
          <p:nvPr>
            <p:ph idx="1"/>
          </p:nvPr>
        </p:nvSpPr>
        <p:spPr>
          <a:xfrm>
            <a:off x="457200" y="980728"/>
            <a:ext cx="8579296" cy="5220047"/>
          </a:xfrm>
        </p:spPr>
        <p:txBody>
          <a:bodyPr>
            <a:normAutofit fontScale="25000" lnSpcReduction="20000"/>
          </a:bodyPr>
          <a:lstStyle/>
          <a:p>
            <a:pPr marL="0" indent="0" algn="just">
              <a:buNone/>
            </a:pPr>
            <a:r>
              <a:rPr lang="pt-BR" sz="8000" dirty="0" smtClean="0">
                <a:latin typeface="Times New Roman" panose="02020603050405020304" pitchFamily="18" charset="0"/>
                <a:cs typeface="Times New Roman" panose="02020603050405020304" pitchFamily="18" charset="0"/>
              </a:rPr>
              <a:t>9) Nas frases abaixo, elimine as repetições desnecessárias usando os sinônimos e os hiperônimos:</a:t>
            </a:r>
            <a:r>
              <a:rPr lang="pt-BR" sz="8000" dirty="0">
                <a:latin typeface="Times New Roman" panose="02020603050405020304" pitchFamily="18" charset="0"/>
                <a:cs typeface="Times New Roman" panose="02020603050405020304" pitchFamily="18" charset="0"/>
              </a:rPr>
              <a:t/>
            </a:r>
            <a:br>
              <a:rPr lang="pt-BR" sz="8000" dirty="0">
                <a:latin typeface="Times New Roman" panose="02020603050405020304" pitchFamily="18" charset="0"/>
                <a:cs typeface="Times New Roman" panose="02020603050405020304" pitchFamily="18" charset="0"/>
              </a:rPr>
            </a:br>
            <a:r>
              <a:rPr lang="pt-BR" sz="8000" dirty="0">
                <a:latin typeface="Times New Roman" panose="02020603050405020304" pitchFamily="18" charset="0"/>
                <a:cs typeface="Times New Roman" panose="02020603050405020304" pitchFamily="18" charset="0"/>
              </a:rPr>
              <a:t/>
            </a:r>
            <a:br>
              <a:rPr lang="pt-BR" sz="8000" dirty="0">
                <a:latin typeface="Times New Roman" panose="02020603050405020304" pitchFamily="18" charset="0"/>
                <a:cs typeface="Times New Roman" panose="02020603050405020304" pitchFamily="18" charset="0"/>
              </a:rPr>
            </a:br>
            <a:endParaRPr lang="pt-BR" sz="8000" dirty="0">
              <a:latin typeface="Times New Roman" panose="02020603050405020304" pitchFamily="18" charset="0"/>
              <a:cs typeface="Times New Roman" panose="02020603050405020304" pitchFamily="18" charset="0"/>
            </a:endParaRPr>
          </a:p>
          <a:p>
            <a:pPr marL="0" indent="0" algn="just">
              <a:buNone/>
            </a:pPr>
            <a:r>
              <a:rPr lang="pt-BR" sz="8000" b="1" dirty="0" smtClean="0">
                <a:latin typeface="Times New Roman" panose="02020603050405020304" pitchFamily="18" charset="0"/>
                <a:cs typeface="Times New Roman" panose="02020603050405020304" pitchFamily="18" charset="0"/>
              </a:rPr>
              <a:t>A) </a:t>
            </a:r>
            <a:r>
              <a:rPr lang="pt-BR" sz="8000" dirty="0" smtClean="0">
                <a:latin typeface="Times New Roman" panose="02020603050405020304" pitchFamily="18" charset="0"/>
                <a:cs typeface="Times New Roman" panose="02020603050405020304" pitchFamily="18" charset="0"/>
              </a:rPr>
              <a:t>A lei é para todos. A lei não pode distinguir entre os amigos e os inimigos do governante. A lei é justamente a garantia do cidadão contra os desmandos do Estado.</a:t>
            </a:r>
          </a:p>
          <a:p>
            <a:pPr marL="0" indent="0" algn="just">
              <a:buNone/>
            </a:pPr>
            <a:r>
              <a:rPr lang="pt-BR" sz="8000" dirty="0">
                <a:latin typeface="Times New Roman" panose="02020603050405020304" pitchFamily="18" charset="0"/>
                <a:cs typeface="Times New Roman" panose="02020603050405020304" pitchFamily="18" charset="0"/>
              </a:rPr>
              <a:t>A </a:t>
            </a:r>
            <a:r>
              <a:rPr lang="pt-BR" sz="8000" b="1" dirty="0">
                <a:latin typeface="Times New Roman" panose="02020603050405020304" pitchFamily="18" charset="0"/>
                <a:cs typeface="Times New Roman" panose="02020603050405020304" pitchFamily="18" charset="0"/>
              </a:rPr>
              <a:t>lei</a:t>
            </a:r>
            <a:r>
              <a:rPr lang="pt-BR" sz="8000" dirty="0">
                <a:latin typeface="Times New Roman" panose="02020603050405020304" pitchFamily="18" charset="0"/>
                <a:cs typeface="Times New Roman" panose="02020603050405020304" pitchFamily="18" charset="0"/>
              </a:rPr>
              <a:t> é para todos. </a:t>
            </a:r>
            <a:r>
              <a:rPr lang="pt-BR" sz="8000" dirty="0" smtClean="0">
                <a:latin typeface="Times New Roman" panose="02020603050405020304" pitchFamily="18" charset="0"/>
                <a:cs typeface="Times New Roman" panose="02020603050405020304" pitchFamily="18" charset="0"/>
              </a:rPr>
              <a:t>A </a:t>
            </a:r>
            <a:r>
              <a:rPr lang="pt-BR" sz="8000" b="1" dirty="0">
                <a:latin typeface="Times New Roman" panose="02020603050405020304" pitchFamily="18" charset="0"/>
                <a:cs typeface="Times New Roman" panose="02020603050405020304" pitchFamily="18" charset="0"/>
              </a:rPr>
              <a:t>norma legal</a:t>
            </a:r>
            <a:r>
              <a:rPr lang="pt-BR" sz="8000" dirty="0">
                <a:latin typeface="Times New Roman" panose="02020603050405020304" pitchFamily="18" charset="0"/>
                <a:cs typeface="Times New Roman" panose="02020603050405020304" pitchFamily="18" charset="0"/>
              </a:rPr>
              <a:t> </a:t>
            </a:r>
            <a:r>
              <a:rPr lang="pt-BR" sz="8000" dirty="0" smtClean="0">
                <a:latin typeface="Times New Roman" panose="02020603050405020304" pitchFamily="18" charset="0"/>
                <a:cs typeface="Times New Roman" panose="02020603050405020304" pitchFamily="18" charset="0"/>
              </a:rPr>
              <a:t>não </a:t>
            </a:r>
            <a:r>
              <a:rPr lang="pt-BR" sz="8000" dirty="0">
                <a:latin typeface="Times New Roman" panose="02020603050405020304" pitchFamily="18" charset="0"/>
                <a:cs typeface="Times New Roman" panose="02020603050405020304" pitchFamily="18" charset="0"/>
              </a:rPr>
              <a:t>pode distinguir entre os amigos e os inimigos do governante. </a:t>
            </a:r>
            <a:r>
              <a:rPr lang="pt-BR" sz="8000" dirty="0" smtClean="0">
                <a:latin typeface="Times New Roman" panose="02020603050405020304" pitchFamily="18" charset="0"/>
                <a:cs typeface="Times New Roman" panose="02020603050405020304" pitchFamily="18" charset="0"/>
              </a:rPr>
              <a:t>O </a:t>
            </a:r>
            <a:r>
              <a:rPr lang="pt-BR" sz="8000" b="1" dirty="0" smtClean="0">
                <a:latin typeface="Times New Roman" panose="02020603050405020304" pitchFamily="18" charset="0"/>
                <a:cs typeface="Times New Roman" panose="02020603050405020304" pitchFamily="18" charset="0"/>
              </a:rPr>
              <a:t>ordenamento jurídico</a:t>
            </a:r>
            <a:r>
              <a:rPr lang="pt-BR" sz="8000" dirty="0" smtClean="0">
                <a:latin typeface="Times New Roman" panose="02020603050405020304" pitchFamily="18" charset="0"/>
                <a:cs typeface="Times New Roman" panose="02020603050405020304" pitchFamily="18" charset="0"/>
              </a:rPr>
              <a:t> é </a:t>
            </a:r>
            <a:r>
              <a:rPr lang="pt-BR" sz="8000" dirty="0">
                <a:latin typeface="Times New Roman" panose="02020603050405020304" pitchFamily="18" charset="0"/>
                <a:cs typeface="Times New Roman" panose="02020603050405020304" pitchFamily="18" charset="0"/>
              </a:rPr>
              <a:t>justamente a garantia do cidadão contra os desmandos do Estado.</a:t>
            </a:r>
          </a:p>
          <a:p>
            <a:pPr marL="0" indent="0" algn="just">
              <a:buNone/>
            </a:pPr>
            <a:endParaRPr lang="pt-BR" sz="8000" dirty="0">
              <a:latin typeface="Times New Roman" panose="02020603050405020304" pitchFamily="18" charset="0"/>
              <a:cs typeface="Times New Roman" panose="02020603050405020304" pitchFamily="18" charset="0"/>
            </a:endParaRPr>
          </a:p>
          <a:p>
            <a:pPr marL="0" indent="0" algn="just">
              <a:buNone/>
            </a:pPr>
            <a:r>
              <a:rPr lang="pt-BR" sz="8000" b="1" dirty="0" smtClean="0">
                <a:latin typeface="Times New Roman" panose="02020603050405020304" pitchFamily="18" charset="0"/>
                <a:cs typeface="Times New Roman" panose="02020603050405020304" pitchFamily="18" charset="0"/>
              </a:rPr>
              <a:t>B) </a:t>
            </a:r>
            <a:r>
              <a:rPr lang="pt-BR" sz="8000" dirty="0" smtClean="0">
                <a:latin typeface="Times New Roman" panose="02020603050405020304" pitchFamily="18" charset="0"/>
                <a:cs typeface="Times New Roman" panose="02020603050405020304" pitchFamily="18" charset="0"/>
              </a:rPr>
              <a:t>Um presidente deve governar para todos. Assim, o presidente não pode emitir declarações preconceituosas. Do mesmo modo, não pode o presidente atacar adversários ideológicos. </a:t>
            </a:r>
          </a:p>
          <a:p>
            <a:pPr marL="0" indent="0" algn="just">
              <a:buNone/>
            </a:pPr>
            <a:r>
              <a:rPr lang="pt-BR" sz="8000" dirty="0">
                <a:latin typeface="Times New Roman" panose="02020603050405020304" pitchFamily="18" charset="0"/>
                <a:cs typeface="Times New Roman" panose="02020603050405020304" pitchFamily="18" charset="0"/>
              </a:rPr>
              <a:t>Um </a:t>
            </a:r>
            <a:r>
              <a:rPr lang="pt-BR" sz="8000" b="1" dirty="0">
                <a:latin typeface="Times New Roman" panose="02020603050405020304" pitchFamily="18" charset="0"/>
                <a:cs typeface="Times New Roman" panose="02020603050405020304" pitchFamily="18" charset="0"/>
              </a:rPr>
              <a:t>presidente </a:t>
            </a:r>
            <a:r>
              <a:rPr lang="pt-BR" sz="8000" dirty="0">
                <a:latin typeface="Times New Roman" panose="02020603050405020304" pitchFamily="18" charset="0"/>
                <a:cs typeface="Times New Roman" panose="02020603050405020304" pitchFamily="18" charset="0"/>
              </a:rPr>
              <a:t>deve governar para todos. Assim, o </a:t>
            </a:r>
            <a:r>
              <a:rPr lang="pt-BR" sz="8000" b="1" dirty="0" smtClean="0">
                <a:latin typeface="Times New Roman" panose="02020603050405020304" pitchFamily="18" charset="0"/>
                <a:cs typeface="Times New Roman" panose="02020603050405020304" pitchFamily="18" charset="0"/>
              </a:rPr>
              <a:t>mandatário da nação </a:t>
            </a:r>
            <a:r>
              <a:rPr lang="pt-BR" sz="8000" dirty="0">
                <a:latin typeface="Times New Roman" panose="02020603050405020304" pitchFamily="18" charset="0"/>
                <a:cs typeface="Times New Roman" panose="02020603050405020304" pitchFamily="18" charset="0"/>
              </a:rPr>
              <a:t>não pode emitir declarações preconceituosas. Do mesmo modo, não pode o </a:t>
            </a:r>
            <a:r>
              <a:rPr lang="pt-BR" sz="8000" b="1" dirty="0" smtClean="0">
                <a:latin typeface="Times New Roman" panose="02020603050405020304" pitchFamily="18" charset="0"/>
                <a:cs typeface="Times New Roman" panose="02020603050405020304" pitchFamily="18" charset="0"/>
              </a:rPr>
              <a:t>governante</a:t>
            </a:r>
            <a:r>
              <a:rPr lang="pt-BR" sz="8000" dirty="0" smtClean="0">
                <a:latin typeface="Times New Roman" panose="02020603050405020304" pitchFamily="18" charset="0"/>
                <a:cs typeface="Times New Roman" panose="02020603050405020304" pitchFamily="18" charset="0"/>
              </a:rPr>
              <a:t> atacar </a:t>
            </a:r>
            <a:r>
              <a:rPr lang="pt-BR" sz="8000" dirty="0">
                <a:latin typeface="Times New Roman" panose="02020603050405020304" pitchFamily="18" charset="0"/>
                <a:cs typeface="Times New Roman" panose="02020603050405020304" pitchFamily="18" charset="0"/>
              </a:rPr>
              <a:t>adversários ideológicos. </a:t>
            </a:r>
          </a:p>
          <a:p>
            <a:pPr marL="0" indent="0">
              <a:buNone/>
            </a:pPr>
            <a:endParaRPr lang="pt-BR" sz="2900" dirty="0">
              <a:latin typeface="Times New Roman" panose="02020603050405020304" pitchFamily="18" charset="0"/>
              <a:cs typeface="Times New Roman" panose="02020603050405020304" pitchFamily="18" charset="0"/>
            </a:endParaRPr>
          </a:p>
          <a:p>
            <a:pPr marL="0" indent="0">
              <a:buNone/>
            </a:pPr>
            <a:endParaRPr lang="pt-BR" sz="2800" dirty="0" smtClean="0">
              <a:latin typeface="Times New Roman" panose="02020603050405020304" pitchFamily="18" charset="0"/>
              <a:cs typeface="Times New Roman" panose="02020603050405020304" pitchFamily="18" charset="0"/>
            </a:endParaRPr>
          </a:p>
          <a:p>
            <a:endParaRPr lang="pt-BR" sz="2400" dirty="0">
              <a:latin typeface="Times New Roman" panose="02020603050405020304" pitchFamily="18" charset="0"/>
              <a:cs typeface="Times New Roman" panose="02020603050405020304" pitchFamily="18" charset="0"/>
            </a:endParaRPr>
          </a:p>
          <a:p>
            <a:pPr marL="0" indent="0">
              <a:buNone/>
            </a:pPr>
            <a:endParaRPr lang="pt-BR" sz="2400" dirty="0"/>
          </a:p>
          <a:p>
            <a:pPr marL="0" indent="0" algn="just">
              <a:buNone/>
            </a:pPr>
            <a:r>
              <a:rPr lang="pt-BR" sz="2400" dirty="0" smtClean="0">
                <a:latin typeface="Times New Roman" panose="02020603050405020304" pitchFamily="18" charset="0"/>
                <a:cs typeface="Times New Roman" panose="02020603050405020304" pitchFamily="18" charset="0"/>
              </a:rPr>
              <a:t> </a:t>
            </a:r>
            <a:endParaRPr lang="pt-BR" sz="2400" dirty="0">
              <a:latin typeface="Times New Roman" panose="02020603050405020304" pitchFamily="18" charset="0"/>
              <a:cs typeface="Times New Roman" panose="02020603050405020304" pitchFamily="18" charset="0"/>
            </a:endParaRPr>
          </a:p>
          <a:p>
            <a:pPr marL="0" indent="0" algn="just">
              <a:buNone/>
            </a:pPr>
            <a:endParaRPr lang="pt-BR" sz="2000" dirty="0" smtClean="0">
              <a:latin typeface="Times New Roman" panose="02020603050405020304" pitchFamily="18" charset="0"/>
              <a:cs typeface="Times New Roman" panose="02020603050405020304" pitchFamily="18" charset="0"/>
            </a:endParaRPr>
          </a:p>
        </p:txBody>
      </p:sp>
      <p:pic>
        <p:nvPicPr>
          <p:cNvPr id="1026" name="Picture 2" descr="Logo_Etec colorido"/>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67544" y="6124358"/>
            <a:ext cx="1123950" cy="714375"/>
          </a:xfrm>
          <a:prstGeom prst="rect">
            <a:avLst/>
          </a:prstGeom>
          <a:noFill/>
          <a:extLst>
            <a:ext uri="{909E8E84-426E-40DD-AFC4-6F175D3DCCD1}">
              <a14:hiddenFill xmlns:a14="http://schemas.microsoft.com/office/drawing/2010/main">
                <a:solidFill>
                  <a:srgbClr val="FFFFFF"/>
                </a:solidFill>
              </a14:hiddenFill>
            </a:ext>
          </a:extLst>
        </p:spPr>
      </p:pic>
      <p:pic>
        <p:nvPicPr>
          <p:cNvPr id="1025" name="Picture 1" descr="logo-novo-cps-co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04048" y="6200775"/>
            <a:ext cx="3600450" cy="657225"/>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pt-BR"/>
          </a:p>
        </p:txBody>
      </p:sp>
      <p:sp>
        <p:nvSpPr>
          <p:cNvPr id="7" name="Rectangle 4"/>
          <p:cNvSpPr>
            <a:spLocks noChangeArrowheads="1"/>
          </p:cNvSpPr>
          <p:nvPr/>
        </p:nvSpPr>
        <p:spPr bwMode="auto">
          <a:xfrm>
            <a:off x="0" y="71437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pt-BR" altLang="pt-BR" sz="6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               </a:t>
            </a:r>
            <a:endParaRPr kumimoji="0" lang="pt-BR" altLang="pt-BR" sz="1800" b="0" i="0" u="none" strike="noStrike" cap="none" normalizeH="0" baseline="0" smtClean="0">
              <a:ln>
                <a:noFill/>
              </a:ln>
              <a:solidFill>
                <a:schemeClr val="tx1"/>
              </a:solidFill>
              <a:effectLst/>
              <a:latin typeface="Arial" pitchFamily="34" charset="0"/>
              <a:cs typeface="Arial" pitchFamily="34" charset="0"/>
            </a:endParaRPr>
          </a:p>
        </p:txBody>
      </p:sp>
      <p:sp>
        <p:nvSpPr>
          <p:cNvPr id="8" name="Rectangle 5"/>
          <p:cNvSpPr>
            <a:spLocks noChangeArrowheads="1"/>
          </p:cNvSpPr>
          <p:nvPr/>
        </p:nvSpPr>
        <p:spPr bwMode="auto">
          <a:xfrm>
            <a:off x="0" y="13716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pt-BR" altLang="pt-BR" sz="6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
            </a:r>
            <a:br>
              <a:rPr kumimoji="0" lang="pt-BR" altLang="pt-BR" sz="600" b="0" i="0" u="none" strike="noStrike" cap="none" normalizeH="0" baseline="0" smtClean="0">
                <a:ln>
                  <a:noFill/>
                </a:ln>
                <a:solidFill>
                  <a:schemeClr val="tx1"/>
                </a:solidFill>
                <a:effectLst/>
                <a:latin typeface="Arial" pitchFamily="34" charset="0"/>
                <a:ea typeface="Times New Roman" pitchFamily="18" charset="0"/>
                <a:cs typeface="Arial" pitchFamily="34" charset="0"/>
              </a:rPr>
            </a:br>
            <a:r>
              <a:rPr kumimoji="0" lang="pt-BR" altLang="pt-BR" sz="6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
            </a:r>
            <a:br>
              <a:rPr kumimoji="0" lang="pt-BR" altLang="pt-BR" sz="600" b="0" i="0" u="none" strike="noStrike" cap="none" normalizeH="0" baseline="0" smtClean="0">
                <a:ln>
                  <a:noFill/>
                </a:ln>
                <a:solidFill>
                  <a:schemeClr val="tx1"/>
                </a:solidFill>
                <a:effectLst/>
                <a:latin typeface="Arial" pitchFamily="34" charset="0"/>
                <a:ea typeface="Times New Roman" pitchFamily="18" charset="0"/>
                <a:cs typeface="Arial" pitchFamily="34" charset="0"/>
              </a:rPr>
            </a:br>
            <a:endParaRPr kumimoji="0" lang="pt-BR" altLang="pt-BR" sz="1800" b="0" i="0" u="none" strike="noStrike" cap="none" normalizeH="0" baseline="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573509379"/>
      </p:ext>
    </p:extLst>
  </p:cSld>
  <p:clrMapOvr>
    <a:masterClrMapping/>
  </p:clrMapOvr>
  <p:timing>
    <p:tnLst>
      <p:par>
        <p:cTn id="1" dur="indefinite" restart="never" nodeType="tmRoot"/>
      </p:par>
    </p:tn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title"/>
          </p:nvPr>
        </p:nvSpPr>
        <p:spPr>
          <a:xfrm>
            <a:off x="457200" y="274638"/>
            <a:ext cx="8229600" cy="778098"/>
          </a:xfrm>
        </p:spPr>
        <p:txBody>
          <a:bodyPr>
            <a:noAutofit/>
          </a:bodyPr>
          <a:lstStyle/>
          <a:p>
            <a:r>
              <a:rPr lang="pt-BR" sz="2900" b="1" dirty="0" smtClean="0">
                <a:solidFill>
                  <a:srgbClr val="FF0000"/>
                </a:solidFill>
                <a:latin typeface="Times New Roman" panose="02020603050405020304" pitchFamily="18" charset="0"/>
                <a:cs typeface="Times New Roman" panose="02020603050405020304" pitchFamily="18" charset="0"/>
              </a:rPr>
              <a:t>EXERCÍCIO</a:t>
            </a:r>
            <a:endParaRPr lang="pt-BR" sz="2900" b="1" dirty="0">
              <a:solidFill>
                <a:srgbClr val="FF0000"/>
              </a:solidFill>
              <a:latin typeface="Times New Roman" panose="02020603050405020304" pitchFamily="18" charset="0"/>
              <a:cs typeface="Times New Roman" panose="02020603050405020304" pitchFamily="18" charset="0"/>
            </a:endParaRPr>
          </a:p>
        </p:txBody>
      </p:sp>
      <p:sp>
        <p:nvSpPr>
          <p:cNvPr id="5" name="Espaço Reservado para Conteúdo 4"/>
          <p:cNvSpPr>
            <a:spLocks noGrp="1"/>
          </p:cNvSpPr>
          <p:nvPr>
            <p:ph idx="1"/>
          </p:nvPr>
        </p:nvSpPr>
        <p:spPr>
          <a:xfrm>
            <a:off x="457200" y="980728"/>
            <a:ext cx="8579296" cy="5220047"/>
          </a:xfrm>
        </p:spPr>
        <p:txBody>
          <a:bodyPr>
            <a:normAutofit fontScale="25000" lnSpcReduction="20000"/>
          </a:bodyPr>
          <a:lstStyle/>
          <a:p>
            <a:pPr marL="0" indent="0" algn="just">
              <a:buNone/>
            </a:pPr>
            <a:r>
              <a:rPr lang="pt-BR" sz="8000" dirty="0" smtClean="0">
                <a:latin typeface="Times New Roman" panose="02020603050405020304" pitchFamily="18" charset="0"/>
                <a:cs typeface="Times New Roman" panose="02020603050405020304" pitchFamily="18" charset="0"/>
              </a:rPr>
              <a:t>9) Nas frases abaixo, elimine as repetições desnecessárias usando os sinônimos e os hiperônimos:</a:t>
            </a:r>
            <a:r>
              <a:rPr lang="pt-BR" sz="8000" dirty="0">
                <a:latin typeface="Times New Roman" panose="02020603050405020304" pitchFamily="18" charset="0"/>
                <a:cs typeface="Times New Roman" panose="02020603050405020304" pitchFamily="18" charset="0"/>
              </a:rPr>
              <a:t/>
            </a:r>
            <a:br>
              <a:rPr lang="pt-BR" sz="8000" dirty="0">
                <a:latin typeface="Times New Roman" panose="02020603050405020304" pitchFamily="18" charset="0"/>
                <a:cs typeface="Times New Roman" panose="02020603050405020304" pitchFamily="18" charset="0"/>
              </a:rPr>
            </a:br>
            <a:r>
              <a:rPr lang="pt-BR" sz="8000" dirty="0">
                <a:latin typeface="Times New Roman" panose="02020603050405020304" pitchFamily="18" charset="0"/>
                <a:cs typeface="Times New Roman" panose="02020603050405020304" pitchFamily="18" charset="0"/>
              </a:rPr>
              <a:t/>
            </a:r>
            <a:br>
              <a:rPr lang="pt-BR" sz="8000" dirty="0">
                <a:latin typeface="Times New Roman" panose="02020603050405020304" pitchFamily="18" charset="0"/>
                <a:cs typeface="Times New Roman" panose="02020603050405020304" pitchFamily="18" charset="0"/>
              </a:rPr>
            </a:br>
            <a:endParaRPr lang="pt-BR" sz="8000" dirty="0">
              <a:latin typeface="Times New Roman" panose="02020603050405020304" pitchFamily="18" charset="0"/>
              <a:cs typeface="Times New Roman" panose="02020603050405020304" pitchFamily="18" charset="0"/>
            </a:endParaRPr>
          </a:p>
          <a:p>
            <a:pPr marL="0" indent="0" algn="just">
              <a:buNone/>
            </a:pPr>
            <a:r>
              <a:rPr lang="pt-BR" sz="8000" b="1" dirty="0">
                <a:latin typeface="Times New Roman" panose="02020603050405020304" pitchFamily="18" charset="0"/>
                <a:cs typeface="Times New Roman" panose="02020603050405020304" pitchFamily="18" charset="0"/>
              </a:rPr>
              <a:t>C</a:t>
            </a:r>
            <a:r>
              <a:rPr lang="pt-BR" sz="8000" b="1" dirty="0" smtClean="0">
                <a:latin typeface="Times New Roman" panose="02020603050405020304" pitchFamily="18" charset="0"/>
                <a:cs typeface="Times New Roman" panose="02020603050405020304" pitchFamily="18" charset="0"/>
              </a:rPr>
              <a:t>) </a:t>
            </a:r>
            <a:r>
              <a:rPr lang="pt-BR" sz="8000" dirty="0" smtClean="0">
                <a:latin typeface="Times New Roman" panose="02020603050405020304" pitchFamily="18" charset="0"/>
                <a:cs typeface="Times New Roman" panose="02020603050405020304" pitchFamily="18" charset="0"/>
              </a:rPr>
              <a:t>A vereadora </a:t>
            </a:r>
            <a:r>
              <a:rPr lang="pt-BR" sz="8000" dirty="0" err="1" smtClean="0">
                <a:latin typeface="Times New Roman" panose="02020603050405020304" pitchFamily="18" charset="0"/>
                <a:cs typeface="Times New Roman" panose="02020603050405020304" pitchFamily="18" charset="0"/>
              </a:rPr>
              <a:t>Marielle</a:t>
            </a:r>
            <a:r>
              <a:rPr lang="pt-BR" sz="8000" dirty="0" smtClean="0">
                <a:latin typeface="Times New Roman" panose="02020603050405020304" pitchFamily="18" charset="0"/>
                <a:cs typeface="Times New Roman" panose="02020603050405020304" pitchFamily="18" charset="0"/>
              </a:rPr>
              <a:t> Franco foi assassinada há quase um ano. Até o presente momento, ninguém prendeu os seus covardes assassinos. Porém, o seu assassinato não pode ficar impune. </a:t>
            </a:r>
          </a:p>
          <a:p>
            <a:pPr marL="0" indent="0" algn="just">
              <a:buNone/>
            </a:pPr>
            <a:r>
              <a:rPr lang="pt-BR" sz="8000" dirty="0">
                <a:latin typeface="Times New Roman" panose="02020603050405020304" pitchFamily="18" charset="0"/>
                <a:cs typeface="Times New Roman" panose="02020603050405020304" pitchFamily="18" charset="0"/>
              </a:rPr>
              <a:t>A vereadora </a:t>
            </a:r>
            <a:r>
              <a:rPr lang="pt-BR" sz="8000" dirty="0" err="1">
                <a:latin typeface="Times New Roman" panose="02020603050405020304" pitchFamily="18" charset="0"/>
                <a:cs typeface="Times New Roman" panose="02020603050405020304" pitchFamily="18" charset="0"/>
              </a:rPr>
              <a:t>Marielle</a:t>
            </a:r>
            <a:r>
              <a:rPr lang="pt-BR" sz="8000" dirty="0">
                <a:latin typeface="Times New Roman" panose="02020603050405020304" pitchFamily="18" charset="0"/>
                <a:cs typeface="Times New Roman" panose="02020603050405020304" pitchFamily="18" charset="0"/>
              </a:rPr>
              <a:t> Franco foi </a:t>
            </a:r>
            <a:r>
              <a:rPr lang="pt-BR" sz="8000" b="1" dirty="0">
                <a:latin typeface="Times New Roman" panose="02020603050405020304" pitchFamily="18" charset="0"/>
                <a:cs typeface="Times New Roman" panose="02020603050405020304" pitchFamily="18" charset="0"/>
              </a:rPr>
              <a:t>assassinada</a:t>
            </a:r>
            <a:r>
              <a:rPr lang="pt-BR" sz="8000" dirty="0">
                <a:latin typeface="Times New Roman" panose="02020603050405020304" pitchFamily="18" charset="0"/>
                <a:cs typeface="Times New Roman" panose="02020603050405020304" pitchFamily="18" charset="0"/>
              </a:rPr>
              <a:t> há quase um ano. Até o presente momento, ninguém prendeu os seus covardes </a:t>
            </a:r>
            <a:r>
              <a:rPr lang="pt-BR" sz="8000" b="1" dirty="0" smtClean="0">
                <a:latin typeface="Times New Roman" panose="02020603050405020304" pitchFamily="18" charset="0"/>
                <a:cs typeface="Times New Roman" panose="02020603050405020304" pitchFamily="18" charset="0"/>
              </a:rPr>
              <a:t>matadores/algozes</a:t>
            </a:r>
            <a:r>
              <a:rPr lang="pt-BR" sz="8000" dirty="0" smtClean="0">
                <a:latin typeface="Times New Roman" panose="02020603050405020304" pitchFamily="18" charset="0"/>
                <a:cs typeface="Times New Roman" panose="02020603050405020304" pitchFamily="18" charset="0"/>
              </a:rPr>
              <a:t>. </a:t>
            </a:r>
            <a:r>
              <a:rPr lang="pt-BR" sz="8000" dirty="0">
                <a:latin typeface="Times New Roman" panose="02020603050405020304" pitchFamily="18" charset="0"/>
                <a:cs typeface="Times New Roman" panose="02020603050405020304" pitchFamily="18" charset="0"/>
              </a:rPr>
              <a:t>Porém, o seu </a:t>
            </a:r>
            <a:r>
              <a:rPr lang="pt-BR" sz="8000" b="1" dirty="0" smtClean="0">
                <a:latin typeface="Times New Roman" panose="02020603050405020304" pitchFamily="18" charset="0"/>
                <a:cs typeface="Times New Roman" panose="02020603050405020304" pitchFamily="18" charset="0"/>
              </a:rPr>
              <a:t>homicídio</a:t>
            </a:r>
            <a:r>
              <a:rPr lang="pt-BR" sz="8000" dirty="0" smtClean="0">
                <a:latin typeface="Times New Roman" panose="02020603050405020304" pitchFamily="18" charset="0"/>
                <a:cs typeface="Times New Roman" panose="02020603050405020304" pitchFamily="18" charset="0"/>
              </a:rPr>
              <a:t> </a:t>
            </a:r>
            <a:r>
              <a:rPr lang="pt-BR" sz="8000" dirty="0">
                <a:latin typeface="Times New Roman" panose="02020603050405020304" pitchFamily="18" charset="0"/>
                <a:cs typeface="Times New Roman" panose="02020603050405020304" pitchFamily="18" charset="0"/>
              </a:rPr>
              <a:t>não pode ficar impune</a:t>
            </a:r>
            <a:r>
              <a:rPr lang="pt-BR" sz="8000" dirty="0" smtClean="0">
                <a:latin typeface="Times New Roman" panose="02020603050405020304" pitchFamily="18" charset="0"/>
                <a:cs typeface="Times New Roman" panose="02020603050405020304" pitchFamily="18" charset="0"/>
              </a:rPr>
              <a:t>.</a:t>
            </a:r>
          </a:p>
          <a:p>
            <a:pPr marL="0" indent="0" algn="just">
              <a:buNone/>
            </a:pPr>
            <a:endParaRPr lang="pt-BR" sz="8000" dirty="0">
              <a:latin typeface="Times New Roman" panose="02020603050405020304" pitchFamily="18" charset="0"/>
              <a:cs typeface="Times New Roman" panose="02020603050405020304" pitchFamily="18" charset="0"/>
            </a:endParaRPr>
          </a:p>
          <a:p>
            <a:pPr marL="0" indent="0" algn="just">
              <a:buNone/>
            </a:pPr>
            <a:r>
              <a:rPr lang="pt-BR" sz="8000" b="1" dirty="0">
                <a:latin typeface="Times New Roman" panose="02020603050405020304" pitchFamily="18" charset="0"/>
                <a:cs typeface="Times New Roman" panose="02020603050405020304" pitchFamily="18" charset="0"/>
              </a:rPr>
              <a:t>D</a:t>
            </a:r>
            <a:r>
              <a:rPr lang="pt-BR" sz="8000" b="1" dirty="0" smtClean="0">
                <a:latin typeface="Times New Roman" panose="02020603050405020304" pitchFamily="18" charset="0"/>
                <a:cs typeface="Times New Roman" panose="02020603050405020304" pitchFamily="18" charset="0"/>
              </a:rPr>
              <a:t>) </a:t>
            </a:r>
            <a:r>
              <a:rPr lang="pt-BR" sz="8000" dirty="0" smtClean="0">
                <a:latin typeface="Times New Roman" panose="02020603050405020304" pitchFamily="18" charset="0"/>
                <a:cs typeface="Times New Roman" panose="02020603050405020304" pitchFamily="18" charset="0"/>
              </a:rPr>
              <a:t>A </a:t>
            </a:r>
            <a:r>
              <a:rPr lang="pt-BR" sz="8000" dirty="0">
                <a:latin typeface="Times New Roman" panose="02020603050405020304" pitchFamily="18" charset="0"/>
                <a:cs typeface="Times New Roman" panose="02020603050405020304" pitchFamily="18" charset="0"/>
              </a:rPr>
              <a:t>greve dos caminhoneiros prejudicou seriamente a economia brasileira. Infelizmente, nada foi resolvido e os caminhoneiros ameaçam realizar nova greve neste ano. Porém, o país não pode se tornar refém dos caminhoneiros.</a:t>
            </a:r>
          </a:p>
          <a:p>
            <a:pPr marL="0" indent="0" algn="just">
              <a:buNone/>
            </a:pPr>
            <a:r>
              <a:rPr lang="pt-BR" sz="8000" dirty="0" smtClean="0">
                <a:latin typeface="Times New Roman" panose="02020603050405020304" pitchFamily="18" charset="0"/>
                <a:cs typeface="Times New Roman" panose="02020603050405020304" pitchFamily="18" charset="0"/>
              </a:rPr>
              <a:t>A </a:t>
            </a:r>
            <a:r>
              <a:rPr lang="pt-BR" sz="8000" b="1" dirty="0" smtClean="0">
                <a:latin typeface="Times New Roman" panose="02020603050405020304" pitchFamily="18" charset="0"/>
                <a:cs typeface="Times New Roman" panose="02020603050405020304" pitchFamily="18" charset="0"/>
              </a:rPr>
              <a:t>greve</a:t>
            </a:r>
            <a:r>
              <a:rPr lang="pt-BR" sz="8000" dirty="0" smtClean="0">
                <a:latin typeface="Times New Roman" panose="02020603050405020304" pitchFamily="18" charset="0"/>
                <a:cs typeface="Times New Roman" panose="02020603050405020304" pitchFamily="18" charset="0"/>
              </a:rPr>
              <a:t> dos </a:t>
            </a:r>
            <a:r>
              <a:rPr lang="pt-BR" sz="8000" b="1" dirty="0" smtClean="0">
                <a:latin typeface="Times New Roman" panose="02020603050405020304" pitchFamily="18" charset="0"/>
                <a:cs typeface="Times New Roman" panose="02020603050405020304" pitchFamily="18" charset="0"/>
              </a:rPr>
              <a:t>caminhoneiros</a:t>
            </a:r>
            <a:r>
              <a:rPr lang="pt-BR" sz="8000" dirty="0" smtClean="0">
                <a:latin typeface="Times New Roman" panose="02020603050405020304" pitchFamily="18" charset="0"/>
                <a:cs typeface="Times New Roman" panose="02020603050405020304" pitchFamily="18" charset="0"/>
              </a:rPr>
              <a:t> prejudicou seriamente a economia brasileira. Infelizmente, nada foi resolvido e os </a:t>
            </a:r>
            <a:r>
              <a:rPr lang="pt-BR" sz="8000" b="1" dirty="0" smtClean="0">
                <a:latin typeface="Times New Roman" panose="02020603050405020304" pitchFamily="18" charset="0"/>
                <a:cs typeface="Times New Roman" panose="02020603050405020304" pitchFamily="18" charset="0"/>
              </a:rPr>
              <a:t>motoristas de caminhões</a:t>
            </a:r>
            <a:r>
              <a:rPr lang="pt-BR" sz="8000" dirty="0" smtClean="0">
                <a:latin typeface="Times New Roman" panose="02020603050405020304" pitchFamily="18" charset="0"/>
                <a:cs typeface="Times New Roman" panose="02020603050405020304" pitchFamily="18" charset="0"/>
              </a:rPr>
              <a:t> ameaçam realizar nova </a:t>
            </a:r>
            <a:r>
              <a:rPr lang="pt-BR" sz="8000" b="1" dirty="0" smtClean="0">
                <a:latin typeface="Times New Roman" panose="02020603050405020304" pitchFamily="18" charset="0"/>
                <a:cs typeface="Times New Roman" panose="02020603050405020304" pitchFamily="18" charset="0"/>
              </a:rPr>
              <a:t>paralisação</a:t>
            </a:r>
            <a:r>
              <a:rPr lang="pt-BR" sz="8000" dirty="0" smtClean="0">
                <a:latin typeface="Times New Roman" panose="02020603050405020304" pitchFamily="18" charset="0"/>
                <a:cs typeface="Times New Roman" panose="02020603050405020304" pitchFamily="18" charset="0"/>
              </a:rPr>
              <a:t> neste ano. Porém, o país não pode se tornar refém </a:t>
            </a:r>
            <a:r>
              <a:rPr lang="pt-BR" sz="8000" b="1" dirty="0" smtClean="0">
                <a:latin typeface="Times New Roman" panose="02020603050405020304" pitchFamily="18" charset="0"/>
                <a:cs typeface="Times New Roman" panose="02020603050405020304" pitchFamily="18" charset="0"/>
              </a:rPr>
              <a:t>dessa categoria de trabalhadores</a:t>
            </a:r>
            <a:r>
              <a:rPr lang="pt-BR" sz="8000" dirty="0" smtClean="0">
                <a:latin typeface="Times New Roman" panose="02020603050405020304" pitchFamily="18" charset="0"/>
                <a:cs typeface="Times New Roman" panose="02020603050405020304" pitchFamily="18" charset="0"/>
              </a:rPr>
              <a:t>.</a:t>
            </a:r>
            <a:endParaRPr lang="pt-BR" sz="8000" dirty="0">
              <a:latin typeface="Times New Roman" panose="02020603050405020304" pitchFamily="18" charset="0"/>
              <a:cs typeface="Times New Roman" panose="02020603050405020304" pitchFamily="18" charset="0"/>
            </a:endParaRPr>
          </a:p>
          <a:p>
            <a:pPr marL="0" indent="0">
              <a:buNone/>
            </a:pPr>
            <a:endParaRPr lang="pt-BR" sz="2900" dirty="0">
              <a:latin typeface="Times New Roman" panose="02020603050405020304" pitchFamily="18" charset="0"/>
              <a:cs typeface="Times New Roman" panose="02020603050405020304" pitchFamily="18" charset="0"/>
            </a:endParaRPr>
          </a:p>
          <a:p>
            <a:pPr marL="0" indent="0">
              <a:buNone/>
            </a:pPr>
            <a:endParaRPr lang="pt-BR" sz="2800" dirty="0" smtClean="0">
              <a:latin typeface="Times New Roman" panose="02020603050405020304" pitchFamily="18" charset="0"/>
              <a:cs typeface="Times New Roman" panose="02020603050405020304" pitchFamily="18" charset="0"/>
            </a:endParaRPr>
          </a:p>
          <a:p>
            <a:endParaRPr lang="pt-BR" sz="2400" dirty="0">
              <a:latin typeface="Times New Roman" panose="02020603050405020304" pitchFamily="18" charset="0"/>
              <a:cs typeface="Times New Roman" panose="02020603050405020304" pitchFamily="18" charset="0"/>
            </a:endParaRPr>
          </a:p>
          <a:p>
            <a:pPr marL="0" indent="0">
              <a:buNone/>
            </a:pPr>
            <a:endParaRPr lang="pt-BR" sz="2400" dirty="0"/>
          </a:p>
          <a:p>
            <a:pPr marL="0" indent="0" algn="just">
              <a:buNone/>
            </a:pPr>
            <a:r>
              <a:rPr lang="pt-BR" sz="2400" dirty="0" smtClean="0">
                <a:latin typeface="Times New Roman" panose="02020603050405020304" pitchFamily="18" charset="0"/>
                <a:cs typeface="Times New Roman" panose="02020603050405020304" pitchFamily="18" charset="0"/>
              </a:rPr>
              <a:t> </a:t>
            </a:r>
            <a:endParaRPr lang="pt-BR" sz="2400" dirty="0">
              <a:latin typeface="Times New Roman" panose="02020603050405020304" pitchFamily="18" charset="0"/>
              <a:cs typeface="Times New Roman" panose="02020603050405020304" pitchFamily="18" charset="0"/>
            </a:endParaRPr>
          </a:p>
          <a:p>
            <a:pPr marL="0" indent="0" algn="just">
              <a:buNone/>
            </a:pPr>
            <a:endParaRPr lang="pt-BR" sz="2000" dirty="0" smtClean="0">
              <a:latin typeface="Times New Roman" panose="02020603050405020304" pitchFamily="18" charset="0"/>
              <a:cs typeface="Times New Roman" panose="02020603050405020304" pitchFamily="18" charset="0"/>
            </a:endParaRPr>
          </a:p>
        </p:txBody>
      </p:sp>
      <p:pic>
        <p:nvPicPr>
          <p:cNvPr id="1026" name="Picture 2" descr="Logo_Etec colorido"/>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67544" y="6124358"/>
            <a:ext cx="1123950" cy="714375"/>
          </a:xfrm>
          <a:prstGeom prst="rect">
            <a:avLst/>
          </a:prstGeom>
          <a:noFill/>
          <a:extLst>
            <a:ext uri="{909E8E84-426E-40DD-AFC4-6F175D3DCCD1}">
              <a14:hiddenFill xmlns:a14="http://schemas.microsoft.com/office/drawing/2010/main">
                <a:solidFill>
                  <a:srgbClr val="FFFFFF"/>
                </a:solidFill>
              </a14:hiddenFill>
            </a:ext>
          </a:extLst>
        </p:spPr>
      </p:pic>
      <p:pic>
        <p:nvPicPr>
          <p:cNvPr id="1025" name="Picture 1" descr="logo-novo-cps-co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04048" y="6200775"/>
            <a:ext cx="3600450" cy="657225"/>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pt-BR"/>
          </a:p>
        </p:txBody>
      </p:sp>
      <p:sp>
        <p:nvSpPr>
          <p:cNvPr id="7" name="Rectangle 4"/>
          <p:cNvSpPr>
            <a:spLocks noChangeArrowheads="1"/>
          </p:cNvSpPr>
          <p:nvPr/>
        </p:nvSpPr>
        <p:spPr bwMode="auto">
          <a:xfrm>
            <a:off x="0" y="71437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pt-BR" altLang="pt-BR" sz="6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               </a:t>
            </a:r>
            <a:endParaRPr kumimoji="0" lang="pt-BR" altLang="pt-BR" sz="1800" b="0" i="0" u="none" strike="noStrike" cap="none" normalizeH="0" baseline="0" smtClean="0">
              <a:ln>
                <a:noFill/>
              </a:ln>
              <a:solidFill>
                <a:schemeClr val="tx1"/>
              </a:solidFill>
              <a:effectLst/>
              <a:latin typeface="Arial" pitchFamily="34" charset="0"/>
              <a:cs typeface="Arial" pitchFamily="34" charset="0"/>
            </a:endParaRPr>
          </a:p>
        </p:txBody>
      </p:sp>
      <p:sp>
        <p:nvSpPr>
          <p:cNvPr id="8" name="Rectangle 5"/>
          <p:cNvSpPr>
            <a:spLocks noChangeArrowheads="1"/>
          </p:cNvSpPr>
          <p:nvPr/>
        </p:nvSpPr>
        <p:spPr bwMode="auto">
          <a:xfrm>
            <a:off x="0" y="13716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pt-BR" altLang="pt-BR" sz="6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
            </a:r>
            <a:br>
              <a:rPr kumimoji="0" lang="pt-BR" altLang="pt-BR" sz="600" b="0" i="0" u="none" strike="noStrike" cap="none" normalizeH="0" baseline="0" smtClean="0">
                <a:ln>
                  <a:noFill/>
                </a:ln>
                <a:solidFill>
                  <a:schemeClr val="tx1"/>
                </a:solidFill>
                <a:effectLst/>
                <a:latin typeface="Arial" pitchFamily="34" charset="0"/>
                <a:ea typeface="Times New Roman" pitchFamily="18" charset="0"/>
                <a:cs typeface="Arial" pitchFamily="34" charset="0"/>
              </a:rPr>
            </a:br>
            <a:r>
              <a:rPr kumimoji="0" lang="pt-BR" altLang="pt-BR" sz="6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
            </a:r>
            <a:br>
              <a:rPr kumimoji="0" lang="pt-BR" altLang="pt-BR" sz="600" b="0" i="0" u="none" strike="noStrike" cap="none" normalizeH="0" baseline="0" smtClean="0">
                <a:ln>
                  <a:noFill/>
                </a:ln>
                <a:solidFill>
                  <a:schemeClr val="tx1"/>
                </a:solidFill>
                <a:effectLst/>
                <a:latin typeface="Arial" pitchFamily="34" charset="0"/>
                <a:ea typeface="Times New Roman" pitchFamily="18" charset="0"/>
                <a:cs typeface="Arial" pitchFamily="34" charset="0"/>
              </a:rPr>
            </a:br>
            <a:endParaRPr kumimoji="0" lang="pt-BR" altLang="pt-BR" sz="1800" b="0" i="0" u="none" strike="noStrike" cap="none" normalizeH="0" baseline="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2307874346"/>
      </p:ext>
    </p:extLst>
  </p:cSld>
  <p:clrMapOvr>
    <a:masterClrMapping/>
  </p:clrMapOvr>
  <p:timing>
    <p:tnLst>
      <p:par>
        <p:cTn id="1" dur="indefinite" restart="never" nodeType="tmRoot"/>
      </p:par>
    </p:tn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title"/>
          </p:nvPr>
        </p:nvSpPr>
        <p:spPr>
          <a:xfrm>
            <a:off x="457200" y="274638"/>
            <a:ext cx="8229600" cy="778098"/>
          </a:xfrm>
        </p:spPr>
        <p:txBody>
          <a:bodyPr>
            <a:noAutofit/>
          </a:bodyPr>
          <a:lstStyle/>
          <a:p>
            <a:r>
              <a:rPr lang="pt-BR" sz="2900" b="1" dirty="0" smtClean="0">
                <a:solidFill>
                  <a:srgbClr val="FF0000"/>
                </a:solidFill>
                <a:latin typeface="Times New Roman" panose="02020603050405020304" pitchFamily="18" charset="0"/>
                <a:cs typeface="Times New Roman" panose="02020603050405020304" pitchFamily="18" charset="0"/>
              </a:rPr>
              <a:t>EXERCÍCIO</a:t>
            </a:r>
            <a:endParaRPr lang="pt-BR" sz="2900" b="1" dirty="0">
              <a:solidFill>
                <a:srgbClr val="FF0000"/>
              </a:solidFill>
              <a:latin typeface="Times New Roman" panose="02020603050405020304" pitchFamily="18" charset="0"/>
              <a:cs typeface="Times New Roman" panose="02020603050405020304" pitchFamily="18" charset="0"/>
            </a:endParaRPr>
          </a:p>
        </p:txBody>
      </p:sp>
      <p:sp>
        <p:nvSpPr>
          <p:cNvPr id="5" name="Espaço Reservado para Conteúdo 4"/>
          <p:cNvSpPr>
            <a:spLocks noGrp="1"/>
          </p:cNvSpPr>
          <p:nvPr>
            <p:ph idx="1"/>
          </p:nvPr>
        </p:nvSpPr>
        <p:spPr>
          <a:xfrm>
            <a:off x="457200" y="980728"/>
            <a:ext cx="8579296" cy="5220047"/>
          </a:xfrm>
        </p:spPr>
        <p:txBody>
          <a:bodyPr>
            <a:normAutofit/>
          </a:bodyPr>
          <a:lstStyle/>
          <a:p>
            <a:pPr marL="0" indent="0" algn="just">
              <a:buNone/>
            </a:pPr>
            <a:r>
              <a:rPr lang="pt-BR" sz="2600" dirty="0" smtClean="0">
                <a:latin typeface="Times New Roman" panose="02020603050405020304" pitchFamily="18" charset="0"/>
                <a:cs typeface="Times New Roman" panose="02020603050405020304" pitchFamily="18" charset="0"/>
              </a:rPr>
              <a:t>Mais questões </a:t>
            </a:r>
            <a:r>
              <a:rPr lang="pt-BR" sz="2600" dirty="0">
                <a:latin typeface="Times New Roman" panose="02020603050405020304" pitchFamily="18" charset="0"/>
                <a:cs typeface="Times New Roman" panose="02020603050405020304" pitchFamily="18" charset="0"/>
              </a:rPr>
              <a:t>para estudo: https://docplayer.com.br/73497025-Aula-questoes-de-portugues-divididas-por-assunto-professor-fernando-pestana-novo.html</a:t>
            </a:r>
            <a:endParaRPr lang="pt-BR" sz="2800" dirty="0">
              <a:latin typeface="Times New Roman" panose="02020603050405020304" pitchFamily="18" charset="0"/>
              <a:cs typeface="Times New Roman" panose="02020603050405020304" pitchFamily="18" charset="0"/>
            </a:endParaRPr>
          </a:p>
          <a:p>
            <a:pPr marL="0" indent="0">
              <a:buNone/>
            </a:pPr>
            <a:endParaRPr lang="pt-BR" sz="2800" dirty="0" smtClean="0">
              <a:latin typeface="Times New Roman" panose="02020603050405020304" pitchFamily="18" charset="0"/>
              <a:cs typeface="Times New Roman" panose="02020603050405020304" pitchFamily="18" charset="0"/>
            </a:endParaRPr>
          </a:p>
          <a:p>
            <a:endParaRPr lang="pt-BR" sz="2400" dirty="0">
              <a:latin typeface="Times New Roman" panose="02020603050405020304" pitchFamily="18" charset="0"/>
              <a:cs typeface="Times New Roman" panose="02020603050405020304" pitchFamily="18" charset="0"/>
            </a:endParaRPr>
          </a:p>
          <a:p>
            <a:pPr marL="0" indent="0">
              <a:buNone/>
            </a:pPr>
            <a:endParaRPr lang="pt-BR" sz="2400" dirty="0"/>
          </a:p>
          <a:p>
            <a:pPr marL="0" indent="0" algn="just">
              <a:buNone/>
            </a:pPr>
            <a:r>
              <a:rPr lang="pt-BR" sz="2400" dirty="0" smtClean="0">
                <a:latin typeface="Times New Roman" panose="02020603050405020304" pitchFamily="18" charset="0"/>
                <a:cs typeface="Times New Roman" panose="02020603050405020304" pitchFamily="18" charset="0"/>
              </a:rPr>
              <a:t> </a:t>
            </a:r>
            <a:endParaRPr lang="pt-BR" sz="2400" dirty="0">
              <a:latin typeface="Times New Roman" panose="02020603050405020304" pitchFamily="18" charset="0"/>
              <a:cs typeface="Times New Roman" panose="02020603050405020304" pitchFamily="18" charset="0"/>
            </a:endParaRPr>
          </a:p>
          <a:p>
            <a:pPr marL="0" indent="0" algn="just">
              <a:buNone/>
            </a:pPr>
            <a:endParaRPr lang="pt-BR" sz="2000" dirty="0" smtClean="0">
              <a:latin typeface="Times New Roman" panose="02020603050405020304" pitchFamily="18" charset="0"/>
              <a:cs typeface="Times New Roman" panose="02020603050405020304" pitchFamily="18" charset="0"/>
            </a:endParaRPr>
          </a:p>
        </p:txBody>
      </p:sp>
      <p:pic>
        <p:nvPicPr>
          <p:cNvPr id="1026" name="Picture 2" descr="Logo_Etec colorido"/>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67544" y="6124358"/>
            <a:ext cx="1123950" cy="714375"/>
          </a:xfrm>
          <a:prstGeom prst="rect">
            <a:avLst/>
          </a:prstGeom>
          <a:noFill/>
          <a:extLst>
            <a:ext uri="{909E8E84-426E-40DD-AFC4-6F175D3DCCD1}">
              <a14:hiddenFill xmlns:a14="http://schemas.microsoft.com/office/drawing/2010/main">
                <a:solidFill>
                  <a:srgbClr val="FFFFFF"/>
                </a:solidFill>
              </a14:hiddenFill>
            </a:ext>
          </a:extLst>
        </p:spPr>
      </p:pic>
      <p:pic>
        <p:nvPicPr>
          <p:cNvPr id="1025" name="Picture 1" descr="logo-novo-cps-co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04048" y="6200775"/>
            <a:ext cx="3600450" cy="657225"/>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pt-BR"/>
          </a:p>
        </p:txBody>
      </p:sp>
      <p:sp>
        <p:nvSpPr>
          <p:cNvPr id="7" name="Rectangle 4"/>
          <p:cNvSpPr>
            <a:spLocks noChangeArrowheads="1"/>
          </p:cNvSpPr>
          <p:nvPr/>
        </p:nvSpPr>
        <p:spPr bwMode="auto">
          <a:xfrm>
            <a:off x="0" y="71437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pt-BR" altLang="pt-BR" sz="6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               </a:t>
            </a:r>
            <a:endParaRPr kumimoji="0" lang="pt-BR" altLang="pt-BR" sz="1800" b="0" i="0" u="none" strike="noStrike" cap="none" normalizeH="0" baseline="0" smtClean="0">
              <a:ln>
                <a:noFill/>
              </a:ln>
              <a:solidFill>
                <a:schemeClr val="tx1"/>
              </a:solidFill>
              <a:effectLst/>
              <a:latin typeface="Arial" pitchFamily="34" charset="0"/>
              <a:cs typeface="Arial" pitchFamily="34" charset="0"/>
            </a:endParaRPr>
          </a:p>
        </p:txBody>
      </p:sp>
      <p:sp>
        <p:nvSpPr>
          <p:cNvPr id="8" name="Rectangle 5"/>
          <p:cNvSpPr>
            <a:spLocks noChangeArrowheads="1"/>
          </p:cNvSpPr>
          <p:nvPr/>
        </p:nvSpPr>
        <p:spPr bwMode="auto">
          <a:xfrm>
            <a:off x="0" y="13716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pt-BR" altLang="pt-BR" sz="6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
            </a:r>
            <a:br>
              <a:rPr kumimoji="0" lang="pt-BR" altLang="pt-BR" sz="600" b="0" i="0" u="none" strike="noStrike" cap="none" normalizeH="0" baseline="0" smtClean="0">
                <a:ln>
                  <a:noFill/>
                </a:ln>
                <a:solidFill>
                  <a:schemeClr val="tx1"/>
                </a:solidFill>
                <a:effectLst/>
                <a:latin typeface="Arial" pitchFamily="34" charset="0"/>
                <a:ea typeface="Times New Roman" pitchFamily="18" charset="0"/>
                <a:cs typeface="Arial" pitchFamily="34" charset="0"/>
              </a:rPr>
            </a:br>
            <a:r>
              <a:rPr kumimoji="0" lang="pt-BR" altLang="pt-BR" sz="6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
            </a:r>
            <a:br>
              <a:rPr kumimoji="0" lang="pt-BR" altLang="pt-BR" sz="600" b="0" i="0" u="none" strike="noStrike" cap="none" normalizeH="0" baseline="0" smtClean="0">
                <a:ln>
                  <a:noFill/>
                </a:ln>
                <a:solidFill>
                  <a:schemeClr val="tx1"/>
                </a:solidFill>
                <a:effectLst/>
                <a:latin typeface="Arial" pitchFamily="34" charset="0"/>
                <a:ea typeface="Times New Roman" pitchFamily="18" charset="0"/>
                <a:cs typeface="Arial" pitchFamily="34" charset="0"/>
              </a:rPr>
            </a:br>
            <a:endParaRPr kumimoji="0" lang="pt-BR" altLang="pt-BR" sz="1800" b="0" i="0" u="none" strike="noStrike" cap="none" normalizeH="0" baseline="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100711630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title"/>
          </p:nvPr>
        </p:nvSpPr>
        <p:spPr>
          <a:xfrm>
            <a:off x="457200" y="274638"/>
            <a:ext cx="8229600" cy="778098"/>
          </a:xfrm>
        </p:spPr>
        <p:txBody>
          <a:bodyPr>
            <a:noAutofit/>
          </a:bodyPr>
          <a:lstStyle/>
          <a:p>
            <a:r>
              <a:rPr lang="pt-BR" sz="2900" b="1" dirty="0" smtClean="0">
                <a:solidFill>
                  <a:srgbClr val="FF0000"/>
                </a:solidFill>
                <a:latin typeface="Times New Roman" panose="02020603050405020304" pitchFamily="18" charset="0"/>
                <a:cs typeface="Times New Roman" panose="02020603050405020304" pitchFamily="18" charset="0"/>
              </a:rPr>
              <a:t>SUBSTANTIVO</a:t>
            </a:r>
            <a:endParaRPr lang="pt-BR" sz="2900" b="1" dirty="0">
              <a:solidFill>
                <a:srgbClr val="FF0000"/>
              </a:solidFill>
              <a:latin typeface="Times New Roman" panose="02020603050405020304" pitchFamily="18" charset="0"/>
              <a:cs typeface="Times New Roman" panose="02020603050405020304" pitchFamily="18" charset="0"/>
            </a:endParaRPr>
          </a:p>
        </p:txBody>
      </p:sp>
      <p:sp>
        <p:nvSpPr>
          <p:cNvPr id="5" name="Espaço Reservado para Conteúdo 4"/>
          <p:cNvSpPr>
            <a:spLocks noGrp="1"/>
          </p:cNvSpPr>
          <p:nvPr>
            <p:ph idx="1"/>
          </p:nvPr>
        </p:nvSpPr>
        <p:spPr>
          <a:xfrm>
            <a:off x="457200" y="908720"/>
            <a:ext cx="8579296" cy="5292055"/>
          </a:xfrm>
        </p:spPr>
        <p:txBody>
          <a:bodyPr>
            <a:normAutofit/>
          </a:bodyPr>
          <a:lstStyle/>
          <a:p>
            <a:pPr marL="0" indent="0" algn="just">
              <a:buNone/>
            </a:pPr>
            <a:r>
              <a:rPr lang="pt-BR" sz="2400" dirty="0" smtClean="0">
                <a:latin typeface="Times New Roman" panose="02020603050405020304" pitchFamily="18" charset="0"/>
                <a:cs typeface="Times New Roman" panose="02020603050405020304" pitchFamily="18" charset="0"/>
              </a:rPr>
              <a:t>• </a:t>
            </a:r>
            <a:r>
              <a:rPr lang="pt-BR" sz="2400" b="1" dirty="0" smtClean="0">
                <a:latin typeface="Times New Roman" panose="02020603050405020304" pitchFamily="18" charset="0"/>
                <a:cs typeface="Times New Roman" panose="02020603050405020304" pitchFamily="18" charset="0"/>
              </a:rPr>
              <a:t>Dica</a:t>
            </a:r>
            <a:r>
              <a:rPr lang="pt-BR" sz="2400" dirty="0" smtClean="0">
                <a:latin typeface="Times New Roman" panose="02020603050405020304" pitchFamily="18" charset="0"/>
                <a:cs typeface="Times New Roman" panose="02020603050405020304" pitchFamily="18" charset="0"/>
              </a:rPr>
              <a:t>: o substantivo abstrato representa ações, estados, qualidades, sentimentos, resultados de ações e concepções. Para imaginá-lo, você precisará montar uma cena com outros seres ou objetos.</a:t>
            </a:r>
          </a:p>
          <a:p>
            <a:pPr marL="0" indent="0" algn="just">
              <a:buNone/>
            </a:pPr>
            <a:endParaRPr lang="pt-BR" sz="2400" dirty="0">
              <a:latin typeface="Times New Roman" panose="02020603050405020304" pitchFamily="18" charset="0"/>
              <a:cs typeface="Times New Roman" panose="02020603050405020304" pitchFamily="18" charset="0"/>
            </a:endParaRPr>
          </a:p>
          <a:p>
            <a:pPr marL="0" indent="0" algn="just">
              <a:buNone/>
            </a:pPr>
            <a:endParaRPr lang="pt-BR" sz="2400" dirty="0">
              <a:latin typeface="Times New Roman" panose="02020603050405020304" pitchFamily="18" charset="0"/>
              <a:cs typeface="Times New Roman" panose="02020603050405020304" pitchFamily="18" charset="0"/>
            </a:endParaRPr>
          </a:p>
          <a:p>
            <a:pPr marL="0" indent="0" algn="just">
              <a:buNone/>
            </a:pPr>
            <a:r>
              <a:rPr lang="pt-BR" sz="2400" dirty="0" smtClean="0">
                <a:latin typeface="Times New Roman" panose="02020603050405020304" pitchFamily="18" charset="0"/>
                <a:cs typeface="Times New Roman" panose="02020603050405020304" pitchFamily="18" charset="0"/>
              </a:rPr>
              <a:t> </a:t>
            </a:r>
            <a:endParaRPr lang="pt-BR" sz="2400" dirty="0">
              <a:latin typeface="Times New Roman" panose="02020603050405020304" pitchFamily="18" charset="0"/>
              <a:cs typeface="Times New Roman" panose="02020603050405020304" pitchFamily="18" charset="0"/>
            </a:endParaRPr>
          </a:p>
          <a:p>
            <a:pPr marL="0" indent="0" algn="just">
              <a:buNone/>
            </a:pPr>
            <a:endParaRPr lang="pt-BR" sz="2000" dirty="0" smtClean="0">
              <a:latin typeface="Times New Roman" panose="02020603050405020304" pitchFamily="18" charset="0"/>
              <a:cs typeface="Times New Roman" panose="02020603050405020304" pitchFamily="18" charset="0"/>
            </a:endParaRPr>
          </a:p>
        </p:txBody>
      </p:sp>
      <p:pic>
        <p:nvPicPr>
          <p:cNvPr id="1026" name="Picture 2" descr="Logo_Etec colorido"/>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67544" y="6124358"/>
            <a:ext cx="1123950" cy="714375"/>
          </a:xfrm>
          <a:prstGeom prst="rect">
            <a:avLst/>
          </a:prstGeom>
          <a:noFill/>
          <a:extLst>
            <a:ext uri="{909E8E84-426E-40DD-AFC4-6F175D3DCCD1}">
              <a14:hiddenFill xmlns:a14="http://schemas.microsoft.com/office/drawing/2010/main">
                <a:solidFill>
                  <a:srgbClr val="FFFFFF"/>
                </a:solidFill>
              </a14:hiddenFill>
            </a:ext>
          </a:extLst>
        </p:spPr>
      </p:pic>
      <p:pic>
        <p:nvPicPr>
          <p:cNvPr id="1025" name="Picture 1" descr="logo-novo-cps-co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04048" y="6200775"/>
            <a:ext cx="3600450" cy="657225"/>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pt-BR"/>
          </a:p>
        </p:txBody>
      </p:sp>
      <p:sp>
        <p:nvSpPr>
          <p:cNvPr id="7" name="Rectangle 4"/>
          <p:cNvSpPr>
            <a:spLocks noChangeArrowheads="1"/>
          </p:cNvSpPr>
          <p:nvPr/>
        </p:nvSpPr>
        <p:spPr bwMode="auto">
          <a:xfrm>
            <a:off x="0" y="71437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pt-BR" altLang="pt-BR" sz="6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               </a:t>
            </a:r>
            <a:endParaRPr kumimoji="0" lang="pt-BR" altLang="pt-BR" sz="1800" b="0" i="0" u="none" strike="noStrike" cap="none" normalizeH="0" baseline="0" smtClean="0">
              <a:ln>
                <a:noFill/>
              </a:ln>
              <a:solidFill>
                <a:schemeClr val="tx1"/>
              </a:solidFill>
              <a:effectLst/>
              <a:latin typeface="Arial" pitchFamily="34" charset="0"/>
              <a:cs typeface="Arial" pitchFamily="34" charset="0"/>
            </a:endParaRPr>
          </a:p>
        </p:txBody>
      </p:sp>
      <p:sp>
        <p:nvSpPr>
          <p:cNvPr id="8" name="Rectangle 5"/>
          <p:cNvSpPr>
            <a:spLocks noChangeArrowheads="1"/>
          </p:cNvSpPr>
          <p:nvPr/>
        </p:nvSpPr>
        <p:spPr bwMode="auto">
          <a:xfrm>
            <a:off x="0" y="13716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pt-BR" altLang="pt-BR" sz="6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
            </a:r>
            <a:br>
              <a:rPr kumimoji="0" lang="pt-BR" altLang="pt-BR" sz="600" b="0" i="0" u="none" strike="noStrike" cap="none" normalizeH="0" baseline="0" smtClean="0">
                <a:ln>
                  <a:noFill/>
                </a:ln>
                <a:solidFill>
                  <a:schemeClr val="tx1"/>
                </a:solidFill>
                <a:effectLst/>
                <a:latin typeface="Arial" pitchFamily="34" charset="0"/>
                <a:ea typeface="Times New Roman" pitchFamily="18" charset="0"/>
                <a:cs typeface="Arial" pitchFamily="34" charset="0"/>
              </a:rPr>
            </a:br>
            <a:r>
              <a:rPr kumimoji="0" lang="pt-BR" altLang="pt-BR" sz="6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
            </a:r>
            <a:br>
              <a:rPr kumimoji="0" lang="pt-BR" altLang="pt-BR" sz="600" b="0" i="0" u="none" strike="noStrike" cap="none" normalizeH="0" baseline="0" smtClean="0">
                <a:ln>
                  <a:noFill/>
                </a:ln>
                <a:solidFill>
                  <a:schemeClr val="tx1"/>
                </a:solidFill>
                <a:effectLst/>
                <a:latin typeface="Arial" pitchFamily="34" charset="0"/>
                <a:ea typeface="Times New Roman" pitchFamily="18" charset="0"/>
                <a:cs typeface="Arial" pitchFamily="34" charset="0"/>
              </a:rPr>
            </a:br>
            <a:endParaRPr kumimoji="0" lang="pt-BR" altLang="pt-BR" sz="1800" b="0" i="0" u="none" strike="noStrike" cap="none" normalizeH="0" baseline="0" smtClean="0">
              <a:ln>
                <a:noFill/>
              </a:ln>
              <a:solidFill>
                <a:schemeClr val="tx1"/>
              </a:solidFill>
              <a:effectLst/>
              <a:latin typeface="Arial" pitchFamily="34" charset="0"/>
              <a:cs typeface="Arial" pitchFamily="34" charset="0"/>
            </a:endParaRPr>
          </a:p>
        </p:txBody>
      </p:sp>
      <p:pic>
        <p:nvPicPr>
          <p:cNvPr id="9218" name="Picture 2" descr="C:\Users\Usuário\JEC\Pictures\Educandário\Imagens para aulas\substantivo10.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43808" y="2276872"/>
            <a:ext cx="3672408" cy="367884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8152036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title"/>
          </p:nvPr>
        </p:nvSpPr>
        <p:spPr>
          <a:xfrm>
            <a:off x="457200" y="274638"/>
            <a:ext cx="8229600" cy="778098"/>
          </a:xfrm>
        </p:spPr>
        <p:txBody>
          <a:bodyPr>
            <a:noAutofit/>
          </a:bodyPr>
          <a:lstStyle/>
          <a:p>
            <a:r>
              <a:rPr lang="pt-BR" sz="2900" b="1" dirty="0" smtClean="0">
                <a:solidFill>
                  <a:srgbClr val="FF0000"/>
                </a:solidFill>
                <a:latin typeface="Times New Roman" panose="02020603050405020304" pitchFamily="18" charset="0"/>
                <a:cs typeface="Times New Roman" panose="02020603050405020304" pitchFamily="18" charset="0"/>
              </a:rPr>
              <a:t>SUBSTANTIVO</a:t>
            </a:r>
            <a:endParaRPr lang="pt-BR" sz="2900" b="1" dirty="0">
              <a:solidFill>
                <a:srgbClr val="FF0000"/>
              </a:solidFill>
              <a:latin typeface="Times New Roman" panose="02020603050405020304" pitchFamily="18" charset="0"/>
              <a:cs typeface="Times New Roman" panose="02020603050405020304" pitchFamily="18" charset="0"/>
            </a:endParaRPr>
          </a:p>
        </p:txBody>
      </p:sp>
      <p:sp>
        <p:nvSpPr>
          <p:cNvPr id="5" name="Espaço Reservado para Conteúdo 4"/>
          <p:cNvSpPr>
            <a:spLocks noGrp="1"/>
          </p:cNvSpPr>
          <p:nvPr>
            <p:ph idx="1"/>
          </p:nvPr>
        </p:nvSpPr>
        <p:spPr>
          <a:xfrm>
            <a:off x="457200" y="908720"/>
            <a:ext cx="8579296" cy="5292055"/>
          </a:xfrm>
        </p:spPr>
        <p:txBody>
          <a:bodyPr>
            <a:normAutofit fontScale="92500" lnSpcReduction="20000"/>
          </a:bodyPr>
          <a:lstStyle/>
          <a:p>
            <a:pPr marL="0" indent="0" algn="just">
              <a:buNone/>
            </a:pPr>
            <a:r>
              <a:rPr lang="pt-BR" sz="2400" dirty="0" smtClean="0">
                <a:latin typeface="Times New Roman" panose="02020603050405020304" pitchFamily="18" charset="0"/>
                <a:cs typeface="Times New Roman" panose="02020603050405020304" pitchFamily="18" charset="0"/>
              </a:rPr>
              <a:t>• </a:t>
            </a:r>
            <a:r>
              <a:rPr lang="pt-BR" sz="2400" b="1" dirty="0" smtClean="0">
                <a:latin typeface="Times New Roman" panose="02020603050405020304" pitchFamily="18" charset="0"/>
                <a:cs typeface="Times New Roman" panose="02020603050405020304" pitchFamily="18" charset="0"/>
              </a:rPr>
              <a:t>Coletivo</a:t>
            </a:r>
            <a:r>
              <a:rPr lang="pt-BR" sz="2400" dirty="0" smtClean="0">
                <a:latin typeface="Times New Roman" panose="02020603050405020304" pitchFamily="18" charset="0"/>
                <a:cs typeface="Times New Roman" panose="02020603050405020304" pitchFamily="18" charset="0"/>
              </a:rPr>
              <a:t>: representa um </a:t>
            </a:r>
            <a:r>
              <a:rPr lang="pt-BR" sz="2400" b="1" dirty="0" smtClean="0">
                <a:latin typeface="Times New Roman" panose="02020603050405020304" pitchFamily="18" charset="0"/>
                <a:cs typeface="Times New Roman" panose="02020603050405020304" pitchFamily="18" charset="0"/>
              </a:rPr>
              <a:t>grupo de seres </a:t>
            </a:r>
            <a:r>
              <a:rPr lang="pt-BR" sz="2400" dirty="0" smtClean="0">
                <a:latin typeface="Times New Roman" panose="02020603050405020304" pitchFamily="18" charset="0"/>
                <a:cs typeface="Times New Roman" panose="02020603050405020304" pitchFamily="18" charset="0"/>
              </a:rPr>
              <a:t>da mesma espécie.</a:t>
            </a:r>
          </a:p>
          <a:p>
            <a:pPr marL="0" indent="0" algn="just">
              <a:buNone/>
            </a:pPr>
            <a:endParaRPr lang="pt-BR" sz="2400" dirty="0">
              <a:latin typeface="Times New Roman" panose="02020603050405020304" pitchFamily="18" charset="0"/>
              <a:cs typeface="Times New Roman" panose="02020603050405020304" pitchFamily="18" charset="0"/>
            </a:endParaRPr>
          </a:p>
          <a:p>
            <a:pPr marL="0" indent="0" algn="just">
              <a:buNone/>
            </a:pPr>
            <a:endParaRPr lang="pt-BR" sz="2400" dirty="0" smtClean="0">
              <a:latin typeface="Times New Roman" panose="02020603050405020304" pitchFamily="18" charset="0"/>
              <a:cs typeface="Times New Roman" panose="02020603050405020304" pitchFamily="18" charset="0"/>
            </a:endParaRPr>
          </a:p>
          <a:p>
            <a:pPr marL="0" indent="0" algn="just">
              <a:buNone/>
            </a:pPr>
            <a:r>
              <a:rPr lang="pt-BR" sz="2600" dirty="0" smtClean="0">
                <a:latin typeface="Times New Roman" panose="02020603050405020304" pitchFamily="18" charset="0"/>
                <a:cs typeface="Times New Roman" panose="02020603050405020304" pitchFamily="18" charset="0"/>
              </a:rPr>
              <a:t>• Alcateia: de lobos.</a:t>
            </a:r>
          </a:p>
          <a:p>
            <a:pPr marL="0" indent="0" algn="just">
              <a:buNone/>
            </a:pPr>
            <a:r>
              <a:rPr lang="pt-BR" sz="2600" dirty="0" smtClean="0">
                <a:latin typeface="Times New Roman" panose="02020603050405020304" pitchFamily="18" charset="0"/>
                <a:cs typeface="Times New Roman" panose="02020603050405020304" pitchFamily="18" charset="0"/>
              </a:rPr>
              <a:t>• </a:t>
            </a:r>
            <a:r>
              <a:rPr lang="pt-BR" sz="2600" dirty="0">
                <a:latin typeface="Times New Roman" panose="02020603050405020304" pitchFamily="18" charset="0"/>
                <a:cs typeface="Times New Roman" panose="02020603050405020304" pitchFamily="18" charset="0"/>
              </a:rPr>
              <a:t>Biblioteca</a:t>
            </a:r>
            <a:r>
              <a:rPr lang="pt-BR" sz="2600" dirty="0" smtClean="0">
                <a:latin typeface="Times New Roman" panose="02020603050405020304" pitchFamily="18" charset="0"/>
                <a:cs typeface="Times New Roman" panose="02020603050405020304" pitchFamily="18" charset="0"/>
              </a:rPr>
              <a:t>: de livros.</a:t>
            </a:r>
          </a:p>
          <a:p>
            <a:pPr marL="0" indent="0" algn="just">
              <a:buNone/>
            </a:pPr>
            <a:r>
              <a:rPr lang="pt-BR" sz="2600" dirty="0" smtClean="0">
                <a:latin typeface="Times New Roman" panose="02020603050405020304" pitchFamily="18" charset="0"/>
                <a:cs typeface="Times New Roman" panose="02020603050405020304" pitchFamily="18" charset="0"/>
              </a:rPr>
              <a:t>• Cardume: de peixes.</a:t>
            </a:r>
          </a:p>
          <a:p>
            <a:pPr marL="0" indent="0" algn="just">
              <a:buNone/>
            </a:pPr>
            <a:r>
              <a:rPr lang="pt-BR" sz="2600" dirty="0" smtClean="0">
                <a:latin typeface="Times New Roman" panose="02020603050405020304" pitchFamily="18" charset="0"/>
                <a:cs typeface="Times New Roman" panose="02020603050405020304" pitchFamily="18" charset="0"/>
              </a:rPr>
              <a:t>• Cacho: de bananas, uvas ou cabelos.</a:t>
            </a:r>
          </a:p>
          <a:p>
            <a:pPr marL="0" indent="0" algn="just">
              <a:buNone/>
            </a:pPr>
            <a:r>
              <a:rPr lang="pt-BR" sz="2600" dirty="0" smtClean="0">
                <a:latin typeface="Times New Roman" panose="02020603050405020304" pitchFamily="18" charset="0"/>
                <a:cs typeface="Times New Roman" panose="02020603050405020304" pitchFamily="18" charset="0"/>
              </a:rPr>
              <a:t>• Flora: de flores e vegetais.</a:t>
            </a:r>
          </a:p>
          <a:p>
            <a:pPr marL="0" indent="0" algn="just">
              <a:buNone/>
            </a:pPr>
            <a:r>
              <a:rPr lang="pt-BR" sz="2600" dirty="0" smtClean="0">
                <a:latin typeface="Times New Roman" panose="02020603050405020304" pitchFamily="18" charset="0"/>
                <a:cs typeface="Times New Roman" panose="02020603050405020304" pitchFamily="18" charset="0"/>
              </a:rPr>
              <a:t>• Júri: jurados.</a:t>
            </a:r>
          </a:p>
          <a:p>
            <a:pPr marL="0" indent="0" algn="just">
              <a:buNone/>
            </a:pPr>
            <a:r>
              <a:rPr lang="pt-BR" sz="2600" dirty="0">
                <a:latin typeface="Times New Roman" panose="02020603050405020304" pitchFamily="18" charset="0"/>
                <a:cs typeface="Times New Roman" panose="02020603050405020304" pitchFamily="18" charset="0"/>
              </a:rPr>
              <a:t>• </a:t>
            </a:r>
            <a:r>
              <a:rPr lang="pt-BR" sz="2600" dirty="0" smtClean="0">
                <a:latin typeface="Times New Roman" panose="02020603050405020304" pitchFamily="18" charset="0"/>
                <a:cs typeface="Times New Roman" panose="02020603050405020304" pitchFamily="18" charset="0"/>
              </a:rPr>
              <a:t>Matilha: de cães.</a:t>
            </a:r>
          </a:p>
          <a:p>
            <a:pPr marL="0" indent="0" algn="just">
              <a:buNone/>
            </a:pPr>
            <a:r>
              <a:rPr lang="pt-BR" sz="2600" dirty="0" smtClean="0">
                <a:latin typeface="Times New Roman" panose="02020603050405020304" pitchFamily="18" charset="0"/>
                <a:cs typeface="Times New Roman" panose="02020603050405020304" pitchFamily="18" charset="0"/>
              </a:rPr>
              <a:t>• Rebanho: de gado.</a:t>
            </a:r>
          </a:p>
          <a:p>
            <a:pPr marL="0" indent="0" algn="just">
              <a:buNone/>
            </a:pPr>
            <a:endParaRPr lang="pt-BR" sz="2400" dirty="0">
              <a:latin typeface="Times New Roman" panose="02020603050405020304" pitchFamily="18" charset="0"/>
              <a:cs typeface="Times New Roman" panose="02020603050405020304" pitchFamily="18" charset="0"/>
            </a:endParaRPr>
          </a:p>
          <a:p>
            <a:pPr marL="0" indent="0" algn="just">
              <a:buNone/>
            </a:pPr>
            <a:endParaRPr lang="pt-BR" sz="2400" dirty="0">
              <a:latin typeface="Times New Roman" panose="02020603050405020304" pitchFamily="18" charset="0"/>
              <a:cs typeface="Times New Roman" panose="02020603050405020304" pitchFamily="18" charset="0"/>
            </a:endParaRPr>
          </a:p>
          <a:p>
            <a:pPr marL="0" indent="0" algn="just">
              <a:buNone/>
            </a:pPr>
            <a:r>
              <a:rPr lang="pt-BR" sz="2400" dirty="0" smtClean="0">
                <a:latin typeface="Times New Roman" panose="02020603050405020304" pitchFamily="18" charset="0"/>
                <a:cs typeface="Times New Roman" panose="02020603050405020304" pitchFamily="18" charset="0"/>
              </a:rPr>
              <a:t> </a:t>
            </a:r>
            <a:endParaRPr lang="pt-BR" sz="2400" dirty="0">
              <a:latin typeface="Times New Roman" panose="02020603050405020304" pitchFamily="18" charset="0"/>
              <a:cs typeface="Times New Roman" panose="02020603050405020304" pitchFamily="18" charset="0"/>
            </a:endParaRPr>
          </a:p>
          <a:p>
            <a:pPr marL="0" indent="0" algn="just">
              <a:buNone/>
            </a:pPr>
            <a:endParaRPr lang="pt-BR" sz="2000" dirty="0" smtClean="0">
              <a:latin typeface="Times New Roman" panose="02020603050405020304" pitchFamily="18" charset="0"/>
              <a:cs typeface="Times New Roman" panose="02020603050405020304" pitchFamily="18" charset="0"/>
            </a:endParaRPr>
          </a:p>
        </p:txBody>
      </p:sp>
      <p:pic>
        <p:nvPicPr>
          <p:cNvPr id="1026" name="Picture 2" descr="Logo_Etec colorido"/>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67544" y="6124358"/>
            <a:ext cx="1123950" cy="714375"/>
          </a:xfrm>
          <a:prstGeom prst="rect">
            <a:avLst/>
          </a:prstGeom>
          <a:noFill/>
          <a:extLst>
            <a:ext uri="{909E8E84-426E-40DD-AFC4-6F175D3DCCD1}">
              <a14:hiddenFill xmlns:a14="http://schemas.microsoft.com/office/drawing/2010/main">
                <a:solidFill>
                  <a:srgbClr val="FFFFFF"/>
                </a:solidFill>
              </a14:hiddenFill>
            </a:ext>
          </a:extLst>
        </p:spPr>
      </p:pic>
      <p:pic>
        <p:nvPicPr>
          <p:cNvPr id="1025" name="Picture 1" descr="logo-novo-cps-co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04048" y="6200775"/>
            <a:ext cx="3600450" cy="657225"/>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pt-BR"/>
          </a:p>
        </p:txBody>
      </p:sp>
      <p:sp>
        <p:nvSpPr>
          <p:cNvPr id="7" name="Rectangle 4"/>
          <p:cNvSpPr>
            <a:spLocks noChangeArrowheads="1"/>
          </p:cNvSpPr>
          <p:nvPr/>
        </p:nvSpPr>
        <p:spPr bwMode="auto">
          <a:xfrm>
            <a:off x="0" y="71437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pt-BR" altLang="pt-BR" sz="6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               </a:t>
            </a:r>
            <a:endParaRPr kumimoji="0" lang="pt-BR" altLang="pt-BR" sz="1800" b="0" i="0" u="none" strike="noStrike" cap="none" normalizeH="0" baseline="0" smtClean="0">
              <a:ln>
                <a:noFill/>
              </a:ln>
              <a:solidFill>
                <a:schemeClr val="tx1"/>
              </a:solidFill>
              <a:effectLst/>
              <a:latin typeface="Arial" pitchFamily="34" charset="0"/>
              <a:cs typeface="Arial" pitchFamily="34" charset="0"/>
            </a:endParaRPr>
          </a:p>
        </p:txBody>
      </p:sp>
      <p:sp>
        <p:nvSpPr>
          <p:cNvPr id="8" name="Rectangle 5"/>
          <p:cNvSpPr>
            <a:spLocks noChangeArrowheads="1"/>
          </p:cNvSpPr>
          <p:nvPr/>
        </p:nvSpPr>
        <p:spPr bwMode="auto">
          <a:xfrm>
            <a:off x="0" y="13716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pt-BR" altLang="pt-BR" sz="6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
            </a:r>
            <a:br>
              <a:rPr kumimoji="0" lang="pt-BR" altLang="pt-BR" sz="600" b="0" i="0" u="none" strike="noStrike" cap="none" normalizeH="0" baseline="0" smtClean="0">
                <a:ln>
                  <a:noFill/>
                </a:ln>
                <a:solidFill>
                  <a:schemeClr val="tx1"/>
                </a:solidFill>
                <a:effectLst/>
                <a:latin typeface="Arial" pitchFamily="34" charset="0"/>
                <a:ea typeface="Times New Roman" pitchFamily="18" charset="0"/>
                <a:cs typeface="Arial" pitchFamily="34" charset="0"/>
              </a:rPr>
            </a:br>
            <a:r>
              <a:rPr kumimoji="0" lang="pt-BR" altLang="pt-BR" sz="6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
            </a:r>
            <a:br>
              <a:rPr kumimoji="0" lang="pt-BR" altLang="pt-BR" sz="600" b="0" i="0" u="none" strike="noStrike" cap="none" normalizeH="0" baseline="0" smtClean="0">
                <a:ln>
                  <a:noFill/>
                </a:ln>
                <a:solidFill>
                  <a:schemeClr val="tx1"/>
                </a:solidFill>
                <a:effectLst/>
                <a:latin typeface="Arial" pitchFamily="34" charset="0"/>
                <a:ea typeface="Times New Roman" pitchFamily="18" charset="0"/>
                <a:cs typeface="Arial" pitchFamily="34" charset="0"/>
              </a:rPr>
            </a:br>
            <a:endParaRPr kumimoji="0" lang="pt-BR" altLang="pt-BR" sz="1800" b="0" i="0" u="none" strike="noStrike" cap="none" normalizeH="0" baseline="0" smtClean="0">
              <a:ln>
                <a:noFill/>
              </a:ln>
              <a:solidFill>
                <a:schemeClr val="tx1"/>
              </a:solidFill>
              <a:effectLst/>
              <a:latin typeface="Arial" pitchFamily="34" charset="0"/>
              <a:cs typeface="Arial" pitchFamily="34" charset="0"/>
            </a:endParaRPr>
          </a:p>
        </p:txBody>
      </p:sp>
      <p:pic>
        <p:nvPicPr>
          <p:cNvPr id="10242" name="Picture 2" descr="C:\Users\Usuário\JEC\Pictures\Educandário\Imagens para aulas\substantivo12.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19392" y="3861048"/>
            <a:ext cx="3171336" cy="2075681"/>
          </a:xfrm>
          <a:prstGeom prst="rect">
            <a:avLst/>
          </a:prstGeom>
          <a:noFill/>
          <a:extLst>
            <a:ext uri="{909E8E84-426E-40DD-AFC4-6F175D3DCCD1}">
              <a14:hiddenFill xmlns:a14="http://schemas.microsoft.com/office/drawing/2010/main">
                <a:solidFill>
                  <a:srgbClr val="FFFFFF"/>
                </a:solidFill>
              </a14:hiddenFill>
            </a:ext>
          </a:extLst>
        </p:spPr>
      </p:pic>
      <p:pic>
        <p:nvPicPr>
          <p:cNvPr id="10243" name="Picture 3" descr="C:\Users\Usuário\JEC\Pictures\Educandário\Imagens para aulas\substantivo11.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419392" y="1685925"/>
            <a:ext cx="3171336" cy="210311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7382400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title"/>
          </p:nvPr>
        </p:nvSpPr>
        <p:spPr>
          <a:xfrm>
            <a:off x="457200" y="274638"/>
            <a:ext cx="8229600" cy="778098"/>
          </a:xfrm>
        </p:spPr>
        <p:txBody>
          <a:bodyPr>
            <a:noAutofit/>
          </a:bodyPr>
          <a:lstStyle/>
          <a:p>
            <a:r>
              <a:rPr lang="pt-BR" sz="2900" b="1" dirty="0" smtClean="0">
                <a:solidFill>
                  <a:srgbClr val="FF0000"/>
                </a:solidFill>
                <a:latin typeface="Times New Roman" panose="02020603050405020304" pitchFamily="18" charset="0"/>
                <a:cs typeface="Times New Roman" panose="02020603050405020304" pitchFamily="18" charset="0"/>
              </a:rPr>
              <a:t>EXERCÍCIOS</a:t>
            </a:r>
            <a:endParaRPr lang="pt-BR" sz="2900" b="1" dirty="0">
              <a:solidFill>
                <a:srgbClr val="FF0000"/>
              </a:solidFill>
              <a:latin typeface="Times New Roman" panose="02020603050405020304" pitchFamily="18" charset="0"/>
              <a:cs typeface="Times New Roman" panose="02020603050405020304" pitchFamily="18" charset="0"/>
            </a:endParaRPr>
          </a:p>
        </p:txBody>
      </p:sp>
      <p:sp>
        <p:nvSpPr>
          <p:cNvPr id="5" name="Espaço Reservado para Conteúdo 4"/>
          <p:cNvSpPr>
            <a:spLocks noGrp="1"/>
          </p:cNvSpPr>
          <p:nvPr>
            <p:ph idx="1"/>
          </p:nvPr>
        </p:nvSpPr>
        <p:spPr>
          <a:xfrm>
            <a:off x="457200" y="908720"/>
            <a:ext cx="8579296" cy="5292055"/>
          </a:xfrm>
        </p:spPr>
        <p:txBody>
          <a:bodyPr>
            <a:normAutofit lnSpcReduction="10000"/>
          </a:bodyPr>
          <a:lstStyle/>
          <a:p>
            <a:pPr marL="0" indent="0" algn="just">
              <a:buNone/>
            </a:pPr>
            <a:r>
              <a:rPr lang="pt-BR" sz="2600" dirty="0" smtClean="0">
                <a:latin typeface="Times New Roman" panose="02020603050405020304" pitchFamily="18" charset="0"/>
                <a:cs typeface="Times New Roman" panose="02020603050405020304" pitchFamily="18" charset="0"/>
              </a:rPr>
              <a:t>1) Circule e classifique os substantivos:</a:t>
            </a:r>
          </a:p>
          <a:p>
            <a:pPr marL="0" indent="0">
              <a:buNone/>
            </a:pPr>
            <a:endParaRPr lang="pt-BR" sz="2600" dirty="0" smtClean="0">
              <a:latin typeface="Times New Roman" panose="02020603050405020304" pitchFamily="18" charset="0"/>
              <a:cs typeface="Times New Roman" panose="02020603050405020304" pitchFamily="18" charset="0"/>
            </a:endParaRPr>
          </a:p>
          <a:p>
            <a:pPr marL="0" indent="0" algn="ctr">
              <a:buNone/>
            </a:pPr>
            <a:r>
              <a:rPr lang="pt-BR" sz="2600" b="1" dirty="0" smtClean="0">
                <a:latin typeface="Times New Roman" panose="02020603050405020304" pitchFamily="18" charset="0"/>
                <a:cs typeface="Times New Roman" panose="02020603050405020304" pitchFamily="18" charset="0"/>
              </a:rPr>
              <a:t>O Cão e a Cadela </a:t>
            </a:r>
            <a:r>
              <a:rPr lang="pt-BR" sz="2600" dirty="0" smtClean="0">
                <a:latin typeface="Times New Roman" panose="02020603050405020304" pitchFamily="18" charset="0"/>
                <a:cs typeface="Times New Roman" panose="02020603050405020304" pitchFamily="18" charset="0"/>
              </a:rPr>
              <a:t>(Bocage)</a:t>
            </a:r>
            <a:endParaRPr lang="pt-BR" sz="2600" dirty="0">
              <a:latin typeface="Times New Roman" panose="02020603050405020304" pitchFamily="18" charset="0"/>
              <a:cs typeface="Times New Roman" panose="02020603050405020304" pitchFamily="18" charset="0"/>
            </a:endParaRPr>
          </a:p>
          <a:p>
            <a:pPr marL="0" indent="0">
              <a:buNone/>
            </a:pPr>
            <a:endParaRPr lang="pt-BR" sz="2600" dirty="0">
              <a:latin typeface="Times New Roman" panose="02020603050405020304" pitchFamily="18" charset="0"/>
              <a:cs typeface="Times New Roman" panose="02020603050405020304" pitchFamily="18" charset="0"/>
            </a:endParaRPr>
          </a:p>
          <a:p>
            <a:pPr marL="0" indent="0">
              <a:buNone/>
            </a:pPr>
            <a:r>
              <a:rPr lang="pt-BR" sz="2600" dirty="0" smtClean="0">
                <a:latin typeface="Times New Roman" panose="02020603050405020304" pitchFamily="18" charset="0"/>
                <a:cs typeface="Times New Roman" panose="02020603050405020304" pitchFamily="18" charset="0"/>
              </a:rPr>
              <a:t>Tinha de uma cadela um cão fome canina.</a:t>
            </a:r>
          </a:p>
          <a:p>
            <a:pPr marL="0" indent="0">
              <a:buNone/>
            </a:pPr>
            <a:r>
              <a:rPr lang="pt-BR" sz="2600" dirty="0" smtClean="0">
                <a:latin typeface="Times New Roman" panose="02020603050405020304" pitchFamily="18" charset="0"/>
                <a:cs typeface="Times New Roman" panose="02020603050405020304" pitchFamily="18" charset="0"/>
              </a:rPr>
              <a:t>Ele bom perdigueiro, ela de casta fina.</a:t>
            </a:r>
          </a:p>
          <a:p>
            <a:pPr marL="0" indent="0">
              <a:buNone/>
            </a:pPr>
            <a:r>
              <a:rPr lang="pt-BR" sz="2600" dirty="0" smtClean="0">
                <a:latin typeface="Times New Roman" panose="02020603050405020304" pitchFamily="18" charset="0"/>
                <a:cs typeface="Times New Roman" panose="02020603050405020304" pitchFamily="18" charset="0"/>
              </a:rPr>
              <a:t>Mil foscas lhe fazia o terno maganão,</a:t>
            </a:r>
          </a:p>
          <a:p>
            <a:pPr marL="0" indent="0">
              <a:buNone/>
            </a:pPr>
            <a:r>
              <a:rPr lang="pt-BR" sz="2600" dirty="0" smtClean="0">
                <a:latin typeface="Times New Roman" panose="02020603050405020304" pitchFamily="18" charset="0"/>
                <a:cs typeface="Times New Roman" panose="02020603050405020304" pitchFamily="18" charset="0"/>
              </a:rPr>
              <a:t>Mas gastava o seu tempo, o seu carinho em vão.</a:t>
            </a:r>
            <a:r>
              <a:rPr lang="pt-BR" sz="2600" dirty="0">
                <a:latin typeface="Times New Roman" panose="02020603050405020304" pitchFamily="18" charset="0"/>
                <a:cs typeface="Times New Roman" panose="02020603050405020304" pitchFamily="18" charset="0"/>
              </a:rPr>
              <a:t>	</a:t>
            </a:r>
            <a:endParaRPr lang="pt-BR" sz="2600" dirty="0" smtClean="0">
              <a:latin typeface="Times New Roman" panose="02020603050405020304" pitchFamily="18" charset="0"/>
              <a:cs typeface="Times New Roman" panose="02020603050405020304" pitchFamily="18" charset="0"/>
            </a:endParaRPr>
          </a:p>
          <a:p>
            <a:pPr marL="0" indent="0" algn="just">
              <a:buNone/>
            </a:pPr>
            <a:endParaRPr lang="pt-BR" sz="2400" dirty="0">
              <a:latin typeface="Times New Roman" panose="02020603050405020304" pitchFamily="18" charset="0"/>
              <a:cs typeface="Times New Roman" panose="02020603050405020304" pitchFamily="18" charset="0"/>
            </a:endParaRPr>
          </a:p>
          <a:p>
            <a:pPr marL="0" indent="0" algn="just">
              <a:buNone/>
            </a:pPr>
            <a:r>
              <a:rPr lang="pt-BR" sz="2400" dirty="0" smtClean="0">
                <a:latin typeface="Times New Roman" panose="02020603050405020304" pitchFamily="18" charset="0"/>
                <a:cs typeface="Times New Roman" panose="02020603050405020304" pitchFamily="18" charset="0"/>
              </a:rPr>
              <a:t>Glossário: fosca: brincadeira, momice.</a:t>
            </a:r>
          </a:p>
          <a:p>
            <a:pPr marL="0" indent="0" algn="just">
              <a:buNone/>
            </a:pPr>
            <a:r>
              <a:rPr lang="pt-BR" sz="2400" dirty="0" smtClean="0">
                <a:latin typeface="Times New Roman" panose="02020603050405020304" pitchFamily="18" charset="0"/>
                <a:cs typeface="Times New Roman" panose="02020603050405020304" pitchFamily="18" charset="0"/>
              </a:rPr>
              <a:t>Maganão: jovial, brincalhão.</a:t>
            </a:r>
            <a:endParaRPr lang="pt-BR" sz="2400" dirty="0">
              <a:latin typeface="Times New Roman" panose="02020603050405020304" pitchFamily="18" charset="0"/>
              <a:cs typeface="Times New Roman" panose="02020603050405020304" pitchFamily="18" charset="0"/>
            </a:endParaRPr>
          </a:p>
          <a:p>
            <a:pPr marL="0" indent="0" algn="just">
              <a:buNone/>
            </a:pPr>
            <a:r>
              <a:rPr lang="pt-BR" sz="2400" dirty="0" smtClean="0">
                <a:latin typeface="Times New Roman" panose="02020603050405020304" pitchFamily="18" charset="0"/>
                <a:cs typeface="Times New Roman" panose="02020603050405020304" pitchFamily="18" charset="0"/>
              </a:rPr>
              <a:t> </a:t>
            </a:r>
            <a:endParaRPr lang="pt-BR" sz="2400" dirty="0">
              <a:latin typeface="Times New Roman" panose="02020603050405020304" pitchFamily="18" charset="0"/>
              <a:cs typeface="Times New Roman" panose="02020603050405020304" pitchFamily="18" charset="0"/>
            </a:endParaRPr>
          </a:p>
          <a:p>
            <a:pPr marL="0" indent="0" algn="just">
              <a:buNone/>
            </a:pPr>
            <a:endParaRPr lang="pt-BR" sz="2000" dirty="0" smtClean="0">
              <a:latin typeface="Times New Roman" panose="02020603050405020304" pitchFamily="18" charset="0"/>
              <a:cs typeface="Times New Roman" panose="02020603050405020304" pitchFamily="18" charset="0"/>
            </a:endParaRPr>
          </a:p>
        </p:txBody>
      </p:sp>
      <p:pic>
        <p:nvPicPr>
          <p:cNvPr id="1026" name="Picture 2" descr="Logo_Etec colorido"/>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67544" y="6124358"/>
            <a:ext cx="1123950" cy="714375"/>
          </a:xfrm>
          <a:prstGeom prst="rect">
            <a:avLst/>
          </a:prstGeom>
          <a:noFill/>
          <a:extLst>
            <a:ext uri="{909E8E84-426E-40DD-AFC4-6F175D3DCCD1}">
              <a14:hiddenFill xmlns:a14="http://schemas.microsoft.com/office/drawing/2010/main">
                <a:solidFill>
                  <a:srgbClr val="FFFFFF"/>
                </a:solidFill>
              </a14:hiddenFill>
            </a:ext>
          </a:extLst>
        </p:spPr>
      </p:pic>
      <p:pic>
        <p:nvPicPr>
          <p:cNvPr id="1025" name="Picture 1" descr="logo-novo-cps-co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04048" y="6200775"/>
            <a:ext cx="3600450" cy="657225"/>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pt-BR"/>
          </a:p>
        </p:txBody>
      </p:sp>
      <p:sp>
        <p:nvSpPr>
          <p:cNvPr id="7" name="Rectangle 4"/>
          <p:cNvSpPr>
            <a:spLocks noChangeArrowheads="1"/>
          </p:cNvSpPr>
          <p:nvPr/>
        </p:nvSpPr>
        <p:spPr bwMode="auto">
          <a:xfrm>
            <a:off x="0" y="71437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pt-BR" altLang="pt-BR" sz="6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               </a:t>
            </a:r>
            <a:endParaRPr kumimoji="0" lang="pt-BR" altLang="pt-BR" sz="1800" b="0" i="0" u="none" strike="noStrike" cap="none" normalizeH="0" baseline="0" smtClean="0">
              <a:ln>
                <a:noFill/>
              </a:ln>
              <a:solidFill>
                <a:schemeClr val="tx1"/>
              </a:solidFill>
              <a:effectLst/>
              <a:latin typeface="Arial" pitchFamily="34" charset="0"/>
              <a:cs typeface="Arial" pitchFamily="34" charset="0"/>
            </a:endParaRPr>
          </a:p>
        </p:txBody>
      </p:sp>
      <p:sp>
        <p:nvSpPr>
          <p:cNvPr id="8" name="Rectangle 5"/>
          <p:cNvSpPr>
            <a:spLocks noChangeArrowheads="1"/>
          </p:cNvSpPr>
          <p:nvPr/>
        </p:nvSpPr>
        <p:spPr bwMode="auto">
          <a:xfrm>
            <a:off x="0" y="13716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pt-BR" altLang="pt-BR" sz="6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
            </a:r>
            <a:br>
              <a:rPr kumimoji="0" lang="pt-BR" altLang="pt-BR" sz="600" b="0" i="0" u="none" strike="noStrike" cap="none" normalizeH="0" baseline="0" smtClean="0">
                <a:ln>
                  <a:noFill/>
                </a:ln>
                <a:solidFill>
                  <a:schemeClr val="tx1"/>
                </a:solidFill>
                <a:effectLst/>
                <a:latin typeface="Arial" pitchFamily="34" charset="0"/>
                <a:ea typeface="Times New Roman" pitchFamily="18" charset="0"/>
                <a:cs typeface="Arial" pitchFamily="34" charset="0"/>
              </a:rPr>
            </a:br>
            <a:r>
              <a:rPr kumimoji="0" lang="pt-BR" altLang="pt-BR" sz="6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
            </a:r>
            <a:br>
              <a:rPr kumimoji="0" lang="pt-BR" altLang="pt-BR" sz="600" b="0" i="0" u="none" strike="noStrike" cap="none" normalizeH="0" baseline="0" smtClean="0">
                <a:ln>
                  <a:noFill/>
                </a:ln>
                <a:solidFill>
                  <a:schemeClr val="tx1"/>
                </a:solidFill>
                <a:effectLst/>
                <a:latin typeface="Arial" pitchFamily="34" charset="0"/>
                <a:ea typeface="Times New Roman" pitchFamily="18" charset="0"/>
                <a:cs typeface="Arial" pitchFamily="34" charset="0"/>
              </a:rPr>
            </a:br>
            <a:endParaRPr kumimoji="0" lang="pt-BR" altLang="pt-BR" sz="1800" b="0" i="0" u="none" strike="noStrike" cap="none" normalizeH="0" baseline="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72929562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title"/>
          </p:nvPr>
        </p:nvSpPr>
        <p:spPr>
          <a:xfrm>
            <a:off x="457200" y="274638"/>
            <a:ext cx="8229600" cy="778098"/>
          </a:xfrm>
        </p:spPr>
        <p:txBody>
          <a:bodyPr>
            <a:noAutofit/>
          </a:bodyPr>
          <a:lstStyle/>
          <a:p>
            <a:r>
              <a:rPr lang="pt-BR" sz="2900" b="1" dirty="0" smtClean="0">
                <a:solidFill>
                  <a:srgbClr val="FF0000"/>
                </a:solidFill>
                <a:latin typeface="Times New Roman" panose="02020603050405020304" pitchFamily="18" charset="0"/>
                <a:cs typeface="Times New Roman" panose="02020603050405020304" pitchFamily="18" charset="0"/>
              </a:rPr>
              <a:t>EXERCÍCIOS</a:t>
            </a:r>
            <a:endParaRPr lang="pt-BR" sz="2900" b="1" dirty="0">
              <a:solidFill>
                <a:srgbClr val="FF0000"/>
              </a:solidFill>
              <a:latin typeface="Times New Roman" panose="02020603050405020304" pitchFamily="18" charset="0"/>
              <a:cs typeface="Times New Roman" panose="02020603050405020304" pitchFamily="18" charset="0"/>
            </a:endParaRPr>
          </a:p>
        </p:txBody>
      </p:sp>
      <p:sp>
        <p:nvSpPr>
          <p:cNvPr id="5" name="Espaço Reservado para Conteúdo 4"/>
          <p:cNvSpPr>
            <a:spLocks noGrp="1"/>
          </p:cNvSpPr>
          <p:nvPr>
            <p:ph idx="1"/>
          </p:nvPr>
        </p:nvSpPr>
        <p:spPr>
          <a:xfrm>
            <a:off x="457200" y="908720"/>
            <a:ext cx="8579296" cy="5292055"/>
          </a:xfrm>
        </p:spPr>
        <p:txBody>
          <a:bodyPr>
            <a:normAutofit lnSpcReduction="10000"/>
          </a:bodyPr>
          <a:lstStyle/>
          <a:p>
            <a:pPr marL="0" indent="0" algn="just">
              <a:buNone/>
            </a:pPr>
            <a:r>
              <a:rPr lang="pt-BR" sz="2600" dirty="0" smtClean="0">
                <a:latin typeface="Times New Roman" panose="02020603050405020304" pitchFamily="18" charset="0"/>
                <a:cs typeface="Times New Roman" panose="02020603050405020304" pitchFamily="18" charset="0"/>
              </a:rPr>
              <a:t>1) Resposta:</a:t>
            </a:r>
          </a:p>
          <a:p>
            <a:pPr marL="0" indent="0">
              <a:buNone/>
            </a:pPr>
            <a:endParaRPr lang="pt-BR" sz="2600" dirty="0">
              <a:latin typeface="Times New Roman" panose="02020603050405020304" pitchFamily="18" charset="0"/>
              <a:cs typeface="Times New Roman" panose="02020603050405020304" pitchFamily="18" charset="0"/>
            </a:endParaRPr>
          </a:p>
          <a:p>
            <a:pPr marL="0" indent="0">
              <a:buNone/>
            </a:pPr>
            <a:r>
              <a:rPr lang="pt-BR" sz="2600" b="1" dirty="0" smtClean="0">
                <a:latin typeface="Times New Roman" panose="02020603050405020304" pitchFamily="18" charset="0"/>
                <a:cs typeface="Times New Roman" panose="02020603050405020304" pitchFamily="18" charset="0"/>
              </a:rPr>
              <a:t>Cadela</a:t>
            </a:r>
            <a:r>
              <a:rPr lang="pt-BR" sz="2600" dirty="0" smtClean="0">
                <a:latin typeface="Times New Roman" panose="02020603050405020304" pitchFamily="18" charset="0"/>
                <a:cs typeface="Times New Roman" panose="02020603050405020304" pitchFamily="18" charset="0"/>
              </a:rPr>
              <a:t>: comum, simples, derivado, concreto. </a:t>
            </a:r>
          </a:p>
          <a:p>
            <a:pPr marL="0" indent="0">
              <a:buNone/>
            </a:pPr>
            <a:r>
              <a:rPr lang="pt-BR" sz="2600" b="1" dirty="0" smtClean="0">
                <a:latin typeface="Times New Roman" panose="02020603050405020304" pitchFamily="18" charset="0"/>
                <a:cs typeface="Times New Roman" panose="02020603050405020304" pitchFamily="18" charset="0"/>
              </a:rPr>
              <a:t>C</a:t>
            </a:r>
            <a:r>
              <a:rPr lang="pt-BR" sz="2600" b="1" dirty="0">
                <a:latin typeface="Times New Roman" panose="02020603050405020304" pitchFamily="18" charset="0"/>
                <a:cs typeface="Times New Roman" panose="02020603050405020304" pitchFamily="18" charset="0"/>
              </a:rPr>
              <a:t>ão</a:t>
            </a:r>
            <a:r>
              <a:rPr lang="pt-BR" sz="2600" dirty="0">
                <a:latin typeface="Times New Roman" panose="02020603050405020304" pitchFamily="18" charset="0"/>
                <a:cs typeface="Times New Roman" panose="02020603050405020304" pitchFamily="18" charset="0"/>
              </a:rPr>
              <a:t>: comum, simples, </a:t>
            </a:r>
            <a:r>
              <a:rPr lang="pt-BR" sz="2600" dirty="0" smtClean="0">
                <a:latin typeface="Times New Roman" panose="02020603050405020304" pitchFamily="18" charset="0"/>
                <a:cs typeface="Times New Roman" panose="02020603050405020304" pitchFamily="18" charset="0"/>
              </a:rPr>
              <a:t>primitivo, </a:t>
            </a:r>
            <a:r>
              <a:rPr lang="pt-BR" sz="2600" dirty="0">
                <a:latin typeface="Times New Roman" panose="02020603050405020304" pitchFamily="18" charset="0"/>
                <a:cs typeface="Times New Roman" panose="02020603050405020304" pitchFamily="18" charset="0"/>
              </a:rPr>
              <a:t>concreto. </a:t>
            </a:r>
            <a:endParaRPr lang="pt-BR" sz="2600" dirty="0" smtClean="0">
              <a:latin typeface="Times New Roman" panose="02020603050405020304" pitchFamily="18" charset="0"/>
              <a:cs typeface="Times New Roman" panose="02020603050405020304" pitchFamily="18" charset="0"/>
            </a:endParaRPr>
          </a:p>
          <a:p>
            <a:pPr marL="0" indent="0">
              <a:buNone/>
            </a:pPr>
            <a:r>
              <a:rPr lang="pt-BR" sz="2600" b="1" dirty="0">
                <a:latin typeface="Times New Roman" panose="02020603050405020304" pitchFamily="18" charset="0"/>
                <a:cs typeface="Times New Roman" panose="02020603050405020304" pitchFamily="18" charset="0"/>
              </a:rPr>
              <a:t>Fome</a:t>
            </a:r>
            <a:r>
              <a:rPr lang="pt-BR" sz="2600" dirty="0">
                <a:latin typeface="Times New Roman" panose="02020603050405020304" pitchFamily="18" charset="0"/>
                <a:cs typeface="Times New Roman" panose="02020603050405020304" pitchFamily="18" charset="0"/>
              </a:rPr>
              <a:t>: comum, simples, </a:t>
            </a:r>
            <a:r>
              <a:rPr lang="pt-BR" sz="2600" dirty="0" smtClean="0">
                <a:latin typeface="Times New Roman" panose="02020603050405020304" pitchFamily="18" charset="0"/>
                <a:cs typeface="Times New Roman" panose="02020603050405020304" pitchFamily="18" charset="0"/>
              </a:rPr>
              <a:t>primitivo, abstrato. </a:t>
            </a:r>
          </a:p>
          <a:p>
            <a:pPr marL="0" indent="0">
              <a:buNone/>
            </a:pPr>
            <a:r>
              <a:rPr lang="pt-BR" sz="2600" b="1" dirty="0" smtClean="0">
                <a:latin typeface="Times New Roman" panose="02020603050405020304" pitchFamily="18" charset="0"/>
                <a:cs typeface="Times New Roman" panose="02020603050405020304" pitchFamily="18" charset="0"/>
              </a:rPr>
              <a:t>Perdigueiro</a:t>
            </a:r>
            <a:r>
              <a:rPr lang="pt-BR" sz="2600" dirty="0" smtClean="0">
                <a:latin typeface="Times New Roman" panose="02020603050405020304" pitchFamily="18" charset="0"/>
                <a:cs typeface="Times New Roman" panose="02020603050405020304" pitchFamily="18" charset="0"/>
              </a:rPr>
              <a:t>: </a:t>
            </a:r>
            <a:r>
              <a:rPr lang="pt-BR" sz="2600" dirty="0">
                <a:latin typeface="Times New Roman" panose="02020603050405020304" pitchFamily="18" charset="0"/>
                <a:cs typeface="Times New Roman" panose="02020603050405020304" pitchFamily="18" charset="0"/>
              </a:rPr>
              <a:t>comum, simples, </a:t>
            </a:r>
            <a:r>
              <a:rPr lang="pt-BR" sz="2600" dirty="0" smtClean="0">
                <a:latin typeface="Times New Roman" panose="02020603050405020304" pitchFamily="18" charset="0"/>
                <a:cs typeface="Times New Roman" panose="02020603050405020304" pitchFamily="18" charset="0"/>
              </a:rPr>
              <a:t>primitivo, </a:t>
            </a:r>
            <a:r>
              <a:rPr lang="pt-BR" sz="2600" dirty="0">
                <a:latin typeface="Times New Roman" panose="02020603050405020304" pitchFamily="18" charset="0"/>
                <a:cs typeface="Times New Roman" panose="02020603050405020304" pitchFamily="18" charset="0"/>
              </a:rPr>
              <a:t>concreto. </a:t>
            </a:r>
            <a:endParaRPr lang="pt-BR" sz="2600" dirty="0" smtClean="0">
              <a:latin typeface="Times New Roman" panose="02020603050405020304" pitchFamily="18" charset="0"/>
              <a:cs typeface="Times New Roman" panose="02020603050405020304" pitchFamily="18" charset="0"/>
            </a:endParaRPr>
          </a:p>
          <a:p>
            <a:pPr marL="0" indent="0">
              <a:buNone/>
            </a:pPr>
            <a:r>
              <a:rPr lang="pt-BR" sz="2600" b="1" dirty="0" smtClean="0">
                <a:latin typeface="Times New Roman" panose="02020603050405020304" pitchFamily="18" charset="0"/>
                <a:cs typeface="Times New Roman" panose="02020603050405020304" pitchFamily="18" charset="0"/>
              </a:rPr>
              <a:t>Casta</a:t>
            </a:r>
            <a:r>
              <a:rPr lang="pt-BR" sz="2600" dirty="0" smtClean="0">
                <a:latin typeface="Times New Roman" panose="02020603050405020304" pitchFamily="18" charset="0"/>
                <a:cs typeface="Times New Roman" panose="02020603050405020304" pitchFamily="18" charset="0"/>
              </a:rPr>
              <a:t>: comum, simples, primitivo, abstrato.</a:t>
            </a:r>
          </a:p>
          <a:p>
            <a:pPr marL="0" indent="0">
              <a:buNone/>
            </a:pPr>
            <a:r>
              <a:rPr lang="pt-BR" sz="2600" b="1" dirty="0" smtClean="0">
                <a:latin typeface="Times New Roman" panose="02020603050405020304" pitchFamily="18" charset="0"/>
                <a:cs typeface="Times New Roman" panose="02020603050405020304" pitchFamily="18" charset="0"/>
              </a:rPr>
              <a:t>Foscas</a:t>
            </a:r>
            <a:r>
              <a:rPr lang="pt-BR" sz="2600" dirty="0" smtClean="0">
                <a:latin typeface="Times New Roman" panose="02020603050405020304" pitchFamily="18" charset="0"/>
                <a:cs typeface="Times New Roman" panose="02020603050405020304" pitchFamily="18" charset="0"/>
              </a:rPr>
              <a:t>: comum, simples, primitivo, abstrato.</a:t>
            </a:r>
          </a:p>
          <a:p>
            <a:pPr marL="0" indent="0">
              <a:buNone/>
            </a:pPr>
            <a:r>
              <a:rPr lang="pt-BR" sz="2600" b="1" dirty="0" smtClean="0">
                <a:latin typeface="Times New Roman" panose="02020603050405020304" pitchFamily="18" charset="0"/>
                <a:cs typeface="Times New Roman" panose="02020603050405020304" pitchFamily="18" charset="0"/>
              </a:rPr>
              <a:t>Maganão</a:t>
            </a:r>
            <a:r>
              <a:rPr lang="pt-BR" sz="2600" dirty="0" smtClean="0">
                <a:latin typeface="Times New Roman" panose="02020603050405020304" pitchFamily="18" charset="0"/>
                <a:cs typeface="Times New Roman" panose="02020603050405020304" pitchFamily="18" charset="0"/>
              </a:rPr>
              <a:t>: comum, simples, derivado, concreto.</a:t>
            </a:r>
          </a:p>
          <a:p>
            <a:pPr marL="0" indent="0">
              <a:buNone/>
            </a:pPr>
            <a:r>
              <a:rPr lang="pt-BR" sz="2600" b="1" dirty="0" smtClean="0">
                <a:latin typeface="Times New Roman" panose="02020603050405020304" pitchFamily="18" charset="0"/>
                <a:cs typeface="Times New Roman" panose="02020603050405020304" pitchFamily="18" charset="0"/>
              </a:rPr>
              <a:t>Tempo</a:t>
            </a:r>
            <a:r>
              <a:rPr lang="pt-BR" sz="2600" dirty="0" smtClean="0">
                <a:latin typeface="Times New Roman" panose="02020603050405020304" pitchFamily="18" charset="0"/>
                <a:cs typeface="Times New Roman" panose="02020603050405020304" pitchFamily="18" charset="0"/>
              </a:rPr>
              <a:t>: comum, simples, primitivo, abstrato.</a:t>
            </a:r>
          </a:p>
          <a:p>
            <a:pPr marL="0" indent="0">
              <a:buNone/>
            </a:pPr>
            <a:r>
              <a:rPr lang="pt-BR" sz="2600" b="1" dirty="0" smtClean="0">
                <a:latin typeface="Times New Roman" panose="02020603050405020304" pitchFamily="18" charset="0"/>
                <a:cs typeface="Times New Roman" panose="02020603050405020304" pitchFamily="18" charset="0"/>
              </a:rPr>
              <a:t>Carinho</a:t>
            </a:r>
            <a:r>
              <a:rPr lang="pt-BR" sz="2600" dirty="0" smtClean="0">
                <a:latin typeface="Times New Roman" panose="02020603050405020304" pitchFamily="18" charset="0"/>
                <a:cs typeface="Times New Roman" panose="02020603050405020304" pitchFamily="18" charset="0"/>
              </a:rPr>
              <a:t>: comum, simples, primitivo, abstrato.</a:t>
            </a:r>
          </a:p>
          <a:p>
            <a:pPr marL="0" indent="0">
              <a:buNone/>
            </a:pPr>
            <a:r>
              <a:rPr lang="pt-BR" sz="2400" dirty="0" smtClean="0">
                <a:latin typeface="Times New Roman" panose="02020603050405020304" pitchFamily="18" charset="0"/>
                <a:cs typeface="Times New Roman" panose="02020603050405020304" pitchFamily="18" charset="0"/>
              </a:rPr>
              <a:t> </a:t>
            </a:r>
            <a:endParaRPr lang="pt-BR" sz="2400" dirty="0">
              <a:latin typeface="Times New Roman" panose="02020603050405020304" pitchFamily="18" charset="0"/>
              <a:cs typeface="Times New Roman" panose="02020603050405020304" pitchFamily="18" charset="0"/>
            </a:endParaRPr>
          </a:p>
          <a:p>
            <a:pPr marL="0" indent="0" algn="just">
              <a:buNone/>
            </a:pPr>
            <a:endParaRPr lang="pt-BR" sz="2000" dirty="0" smtClean="0">
              <a:latin typeface="Times New Roman" panose="02020603050405020304" pitchFamily="18" charset="0"/>
              <a:cs typeface="Times New Roman" panose="02020603050405020304" pitchFamily="18" charset="0"/>
            </a:endParaRPr>
          </a:p>
        </p:txBody>
      </p:sp>
      <p:pic>
        <p:nvPicPr>
          <p:cNvPr id="1026" name="Picture 2" descr="Logo_Etec colorido"/>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67544" y="6124358"/>
            <a:ext cx="1123950" cy="714375"/>
          </a:xfrm>
          <a:prstGeom prst="rect">
            <a:avLst/>
          </a:prstGeom>
          <a:noFill/>
          <a:extLst>
            <a:ext uri="{909E8E84-426E-40DD-AFC4-6F175D3DCCD1}">
              <a14:hiddenFill xmlns:a14="http://schemas.microsoft.com/office/drawing/2010/main">
                <a:solidFill>
                  <a:srgbClr val="FFFFFF"/>
                </a:solidFill>
              </a14:hiddenFill>
            </a:ext>
          </a:extLst>
        </p:spPr>
      </p:pic>
      <p:pic>
        <p:nvPicPr>
          <p:cNvPr id="1025" name="Picture 1" descr="logo-novo-cps-co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04048" y="6200775"/>
            <a:ext cx="3600450" cy="657225"/>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pt-BR"/>
          </a:p>
        </p:txBody>
      </p:sp>
      <p:sp>
        <p:nvSpPr>
          <p:cNvPr id="7" name="Rectangle 4"/>
          <p:cNvSpPr>
            <a:spLocks noChangeArrowheads="1"/>
          </p:cNvSpPr>
          <p:nvPr/>
        </p:nvSpPr>
        <p:spPr bwMode="auto">
          <a:xfrm>
            <a:off x="0" y="71437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pt-BR" altLang="pt-BR" sz="6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               </a:t>
            </a:r>
            <a:endParaRPr kumimoji="0" lang="pt-BR" altLang="pt-BR" sz="1800" b="0" i="0" u="none" strike="noStrike" cap="none" normalizeH="0" baseline="0" smtClean="0">
              <a:ln>
                <a:noFill/>
              </a:ln>
              <a:solidFill>
                <a:schemeClr val="tx1"/>
              </a:solidFill>
              <a:effectLst/>
              <a:latin typeface="Arial" pitchFamily="34" charset="0"/>
              <a:cs typeface="Arial" pitchFamily="34" charset="0"/>
            </a:endParaRPr>
          </a:p>
        </p:txBody>
      </p:sp>
      <p:sp>
        <p:nvSpPr>
          <p:cNvPr id="8" name="Rectangle 5"/>
          <p:cNvSpPr>
            <a:spLocks noChangeArrowheads="1"/>
          </p:cNvSpPr>
          <p:nvPr/>
        </p:nvSpPr>
        <p:spPr bwMode="auto">
          <a:xfrm>
            <a:off x="0" y="13716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pt-BR" altLang="pt-BR" sz="6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
            </a:r>
            <a:br>
              <a:rPr kumimoji="0" lang="pt-BR" altLang="pt-BR" sz="600" b="0" i="0" u="none" strike="noStrike" cap="none" normalizeH="0" baseline="0" smtClean="0">
                <a:ln>
                  <a:noFill/>
                </a:ln>
                <a:solidFill>
                  <a:schemeClr val="tx1"/>
                </a:solidFill>
                <a:effectLst/>
                <a:latin typeface="Arial" pitchFamily="34" charset="0"/>
                <a:ea typeface="Times New Roman" pitchFamily="18" charset="0"/>
                <a:cs typeface="Arial" pitchFamily="34" charset="0"/>
              </a:rPr>
            </a:br>
            <a:r>
              <a:rPr kumimoji="0" lang="pt-BR" altLang="pt-BR" sz="6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
            </a:r>
            <a:br>
              <a:rPr kumimoji="0" lang="pt-BR" altLang="pt-BR" sz="600" b="0" i="0" u="none" strike="noStrike" cap="none" normalizeH="0" baseline="0" smtClean="0">
                <a:ln>
                  <a:noFill/>
                </a:ln>
                <a:solidFill>
                  <a:schemeClr val="tx1"/>
                </a:solidFill>
                <a:effectLst/>
                <a:latin typeface="Arial" pitchFamily="34" charset="0"/>
                <a:ea typeface="Times New Roman" pitchFamily="18" charset="0"/>
                <a:cs typeface="Arial" pitchFamily="34" charset="0"/>
              </a:rPr>
            </a:br>
            <a:endParaRPr kumimoji="0" lang="pt-BR" altLang="pt-BR" sz="1800" b="0" i="0" u="none" strike="noStrike" cap="none" normalizeH="0" baseline="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357915142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title"/>
          </p:nvPr>
        </p:nvSpPr>
        <p:spPr>
          <a:xfrm>
            <a:off x="457200" y="274638"/>
            <a:ext cx="8229600" cy="778098"/>
          </a:xfrm>
        </p:spPr>
        <p:txBody>
          <a:bodyPr>
            <a:noAutofit/>
          </a:bodyPr>
          <a:lstStyle/>
          <a:p>
            <a:r>
              <a:rPr lang="pt-BR" sz="2900" b="1" dirty="0" smtClean="0">
                <a:solidFill>
                  <a:srgbClr val="FF0000"/>
                </a:solidFill>
                <a:latin typeface="Times New Roman" panose="02020603050405020304" pitchFamily="18" charset="0"/>
                <a:cs typeface="Times New Roman" panose="02020603050405020304" pitchFamily="18" charset="0"/>
              </a:rPr>
              <a:t>EXERCÍCIOS</a:t>
            </a:r>
            <a:endParaRPr lang="pt-BR" sz="2900" b="1" dirty="0">
              <a:solidFill>
                <a:srgbClr val="FF0000"/>
              </a:solidFill>
              <a:latin typeface="Times New Roman" panose="02020603050405020304" pitchFamily="18" charset="0"/>
              <a:cs typeface="Times New Roman" panose="02020603050405020304" pitchFamily="18" charset="0"/>
            </a:endParaRPr>
          </a:p>
        </p:txBody>
      </p:sp>
      <p:sp>
        <p:nvSpPr>
          <p:cNvPr id="5" name="Espaço Reservado para Conteúdo 4"/>
          <p:cNvSpPr>
            <a:spLocks noGrp="1"/>
          </p:cNvSpPr>
          <p:nvPr>
            <p:ph idx="1"/>
          </p:nvPr>
        </p:nvSpPr>
        <p:spPr>
          <a:xfrm>
            <a:off x="457200" y="908720"/>
            <a:ext cx="8579296" cy="5292055"/>
          </a:xfrm>
        </p:spPr>
        <p:txBody>
          <a:bodyPr>
            <a:normAutofit fontScale="92500" lnSpcReduction="10000"/>
          </a:bodyPr>
          <a:lstStyle/>
          <a:p>
            <a:pPr marL="0" indent="0" algn="just">
              <a:buNone/>
            </a:pPr>
            <a:r>
              <a:rPr lang="pt-BR" sz="2600" dirty="0">
                <a:latin typeface="Times New Roman" panose="02020603050405020304" pitchFamily="18" charset="0"/>
                <a:cs typeface="Times New Roman" panose="02020603050405020304" pitchFamily="18" charset="0"/>
              </a:rPr>
              <a:t>2</a:t>
            </a:r>
            <a:r>
              <a:rPr lang="pt-BR" sz="2600" dirty="0" smtClean="0">
                <a:latin typeface="Times New Roman" panose="02020603050405020304" pitchFamily="18" charset="0"/>
                <a:cs typeface="Times New Roman" panose="02020603050405020304" pitchFamily="18" charset="0"/>
              </a:rPr>
              <a:t>) (Instituto </a:t>
            </a:r>
            <a:r>
              <a:rPr lang="pt-BR" sz="2600" dirty="0" err="1" smtClean="0">
                <a:latin typeface="Times New Roman" panose="02020603050405020304" pitchFamily="18" charset="0"/>
                <a:cs typeface="Times New Roman" panose="02020603050405020304" pitchFamily="18" charset="0"/>
              </a:rPr>
              <a:t>Ludus</a:t>
            </a:r>
            <a:r>
              <a:rPr lang="pt-BR" sz="2600" dirty="0" smtClean="0">
                <a:latin typeface="Times New Roman" panose="02020603050405020304" pitchFamily="18" charset="0"/>
                <a:cs typeface="Times New Roman" panose="02020603050405020304" pitchFamily="18" charset="0"/>
              </a:rPr>
              <a:t> – Auxiliar de Serviços Gerais) Quantos </a:t>
            </a:r>
            <a:r>
              <a:rPr lang="pt-BR" sz="2600" dirty="0">
                <a:latin typeface="Times New Roman" panose="02020603050405020304" pitchFamily="18" charset="0"/>
                <a:cs typeface="Times New Roman" panose="02020603050405020304" pitchFamily="18" charset="0"/>
              </a:rPr>
              <a:t>substantivos há no período "</a:t>
            </a:r>
            <a:r>
              <a:rPr lang="pt-BR" sz="2600" i="1" dirty="0">
                <a:latin typeface="Times New Roman" panose="02020603050405020304" pitchFamily="18" charset="0"/>
                <a:cs typeface="Times New Roman" panose="02020603050405020304" pitchFamily="18" charset="0"/>
              </a:rPr>
              <a:t>Um anjo de asas azuis, todo vestido de luz, sussurrou-lhe num segredo os mistérios de outra vida</a:t>
            </a:r>
            <a:r>
              <a:rPr lang="pt-BR" sz="2600" dirty="0" smtClean="0">
                <a:latin typeface="Times New Roman" panose="02020603050405020304" pitchFamily="18" charset="0"/>
                <a:cs typeface="Times New Roman" panose="02020603050405020304" pitchFamily="18" charset="0"/>
              </a:rPr>
              <a:t>?"</a:t>
            </a:r>
          </a:p>
          <a:p>
            <a:pPr marL="0" indent="0">
              <a:buNone/>
            </a:pPr>
            <a:endParaRPr lang="pt-BR" sz="2600" dirty="0">
              <a:latin typeface="Times New Roman" panose="02020603050405020304" pitchFamily="18" charset="0"/>
              <a:cs typeface="Times New Roman" panose="02020603050405020304" pitchFamily="18" charset="0"/>
            </a:endParaRPr>
          </a:p>
          <a:p>
            <a:pPr marL="0" indent="0">
              <a:buNone/>
            </a:pPr>
            <a:r>
              <a:rPr lang="pt-BR" sz="2600" dirty="0">
                <a:latin typeface="Times New Roman" panose="02020603050405020304" pitchFamily="18" charset="0"/>
                <a:cs typeface="Times New Roman" panose="02020603050405020304" pitchFamily="18" charset="0"/>
              </a:rPr>
              <a:t>A. </a:t>
            </a:r>
            <a:r>
              <a:rPr lang="pt-BR" sz="2600" dirty="0" smtClean="0">
                <a:latin typeface="Times New Roman" panose="02020603050405020304" pitchFamily="18" charset="0"/>
                <a:cs typeface="Times New Roman" panose="02020603050405020304" pitchFamily="18" charset="0"/>
              </a:rPr>
              <a:t>seis</a:t>
            </a:r>
            <a:r>
              <a:rPr lang="pt-BR" sz="2600" b="1" dirty="0" smtClean="0">
                <a:latin typeface="Times New Roman" panose="02020603050405020304" pitchFamily="18" charset="0"/>
                <a:cs typeface="Times New Roman" panose="02020603050405020304" pitchFamily="18" charset="0"/>
              </a:rPr>
              <a:t>.</a:t>
            </a:r>
            <a:r>
              <a:rPr lang="pt-BR" sz="2600" dirty="0" smtClean="0">
                <a:latin typeface="Times New Roman" panose="02020603050405020304" pitchFamily="18" charset="0"/>
                <a:cs typeface="Times New Roman" panose="02020603050405020304" pitchFamily="18" charset="0"/>
              </a:rPr>
              <a:t> </a:t>
            </a:r>
            <a:endParaRPr lang="pt-BR" sz="2600" dirty="0">
              <a:latin typeface="Times New Roman" panose="02020603050405020304" pitchFamily="18" charset="0"/>
              <a:cs typeface="Times New Roman" panose="02020603050405020304" pitchFamily="18" charset="0"/>
            </a:endParaRPr>
          </a:p>
          <a:p>
            <a:pPr marL="0" indent="0">
              <a:buNone/>
            </a:pPr>
            <a:r>
              <a:rPr lang="pt-BR" sz="2600" dirty="0">
                <a:latin typeface="Times New Roman" panose="02020603050405020304" pitchFamily="18" charset="0"/>
                <a:cs typeface="Times New Roman" panose="02020603050405020304" pitchFamily="18" charset="0"/>
              </a:rPr>
              <a:t>B. </a:t>
            </a:r>
            <a:r>
              <a:rPr lang="pt-BR" sz="2600" dirty="0" smtClean="0">
                <a:latin typeface="Times New Roman" panose="02020603050405020304" pitchFamily="18" charset="0"/>
                <a:cs typeface="Times New Roman" panose="02020603050405020304" pitchFamily="18" charset="0"/>
              </a:rPr>
              <a:t>cinco. </a:t>
            </a:r>
            <a:endParaRPr lang="pt-BR" sz="2600" dirty="0">
              <a:latin typeface="Times New Roman" panose="02020603050405020304" pitchFamily="18" charset="0"/>
              <a:cs typeface="Times New Roman" panose="02020603050405020304" pitchFamily="18" charset="0"/>
            </a:endParaRPr>
          </a:p>
          <a:p>
            <a:pPr marL="0" indent="0">
              <a:buNone/>
            </a:pPr>
            <a:r>
              <a:rPr lang="pt-BR" sz="2600" dirty="0">
                <a:latin typeface="Times New Roman" panose="02020603050405020304" pitchFamily="18" charset="0"/>
                <a:cs typeface="Times New Roman" panose="02020603050405020304" pitchFamily="18" charset="0"/>
              </a:rPr>
              <a:t>C. </a:t>
            </a:r>
            <a:r>
              <a:rPr lang="pt-BR" sz="2600" dirty="0" smtClean="0">
                <a:latin typeface="Times New Roman" panose="02020603050405020304" pitchFamily="18" charset="0"/>
                <a:cs typeface="Times New Roman" panose="02020603050405020304" pitchFamily="18" charset="0"/>
              </a:rPr>
              <a:t>quatro. </a:t>
            </a:r>
            <a:endParaRPr lang="pt-BR" sz="2600" dirty="0">
              <a:latin typeface="Times New Roman" panose="02020603050405020304" pitchFamily="18" charset="0"/>
              <a:cs typeface="Times New Roman" panose="02020603050405020304" pitchFamily="18" charset="0"/>
            </a:endParaRPr>
          </a:p>
          <a:p>
            <a:pPr marL="0" indent="0">
              <a:buNone/>
            </a:pPr>
            <a:r>
              <a:rPr lang="pt-BR" sz="2600" dirty="0">
                <a:latin typeface="Times New Roman" panose="02020603050405020304" pitchFamily="18" charset="0"/>
                <a:cs typeface="Times New Roman" panose="02020603050405020304" pitchFamily="18" charset="0"/>
              </a:rPr>
              <a:t>D. </a:t>
            </a:r>
            <a:r>
              <a:rPr lang="pt-BR" sz="2600" dirty="0" smtClean="0">
                <a:latin typeface="Times New Roman" panose="02020603050405020304" pitchFamily="18" charset="0"/>
                <a:cs typeface="Times New Roman" panose="02020603050405020304" pitchFamily="18" charset="0"/>
              </a:rPr>
              <a:t>sete.</a:t>
            </a:r>
            <a:endParaRPr lang="pt-BR" sz="2600" dirty="0">
              <a:latin typeface="Times New Roman" panose="02020603050405020304" pitchFamily="18" charset="0"/>
              <a:cs typeface="Times New Roman" panose="02020603050405020304" pitchFamily="18" charset="0"/>
            </a:endParaRPr>
          </a:p>
          <a:p>
            <a:pPr marL="0" indent="0">
              <a:buNone/>
            </a:pPr>
            <a:r>
              <a:rPr lang="pt-BR" sz="2600" dirty="0">
                <a:latin typeface="Times New Roman" panose="02020603050405020304" pitchFamily="18" charset="0"/>
                <a:cs typeface="Times New Roman" panose="02020603050405020304" pitchFamily="18" charset="0"/>
              </a:rPr>
              <a:t>E. </a:t>
            </a:r>
            <a:r>
              <a:rPr lang="pt-BR" sz="2600" dirty="0" smtClean="0">
                <a:latin typeface="Times New Roman" panose="02020603050405020304" pitchFamily="18" charset="0"/>
                <a:cs typeface="Times New Roman" panose="02020603050405020304" pitchFamily="18" charset="0"/>
              </a:rPr>
              <a:t>três. </a:t>
            </a:r>
            <a:endParaRPr lang="pt-BR" sz="2600" dirty="0">
              <a:latin typeface="Times New Roman" panose="02020603050405020304" pitchFamily="18" charset="0"/>
              <a:cs typeface="Times New Roman" panose="02020603050405020304" pitchFamily="18" charset="0"/>
            </a:endParaRPr>
          </a:p>
          <a:p>
            <a:pPr marL="0" indent="0" algn="just">
              <a:buNone/>
            </a:pPr>
            <a:endParaRPr lang="pt-BR" sz="2600" dirty="0" smtClean="0">
              <a:latin typeface="Times New Roman" panose="02020603050405020304" pitchFamily="18" charset="0"/>
              <a:cs typeface="Times New Roman" panose="02020603050405020304" pitchFamily="18" charset="0"/>
            </a:endParaRPr>
          </a:p>
          <a:p>
            <a:pPr marL="0" indent="0" algn="just">
              <a:buNone/>
            </a:pPr>
            <a:endParaRPr lang="pt-BR" sz="2400" dirty="0">
              <a:latin typeface="Times New Roman" panose="02020603050405020304" pitchFamily="18" charset="0"/>
              <a:cs typeface="Times New Roman" panose="02020603050405020304" pitchFamily="18" charset="0"/>
            </a:endParaRPr>
          </a:p>
          <a:p>
            <a:pPr marL="0" indent="0" algn="just">
              <a:buNone/>
            </a:pPr>
            <a:endParaRPr lang="pt-BR" sz="2400" dirty="0">
              <a:latin typeface="Times New Roman" panose="02020603050405020304" pitchFamily="18" charset="0"/>
              <a:cs typeface="Times New Roman" panose="02020603050405020304" pitchFamily="18" charset="0"/>
            </a:endParaRPr>
          </a:p>
          <a:p>
            <a:pPr marL="0" indent="0" algn="just">
              <a:buNone/>
            </a:pPr>
            <a:r>
              <a:rPr lang="pt-BR" sz="2400" dirty="0" smtClean="0">
                <a:latin typeface="Times New Roman" panose="02020603050405020304" pitchFamily="18" charset="0"/>
                <a:cs typeface="Times New Roman" panose="02020603050405020304" pitchFamily="18" charset="0"/>
              </a:rPr>
              <a:t> </a:t>
            </a:r>
            <a:endParaRPr lang="pt-BR" sz="2400" dirty="0">
              <a:latin typeface="Times New Roman" panose="02020603050405020304" pitchFamily="18" charset="0"/>
              <a:cs typeface="Times New Roman" panose="02020603050405020304" pitchFamily="18" charset="0"/>
            </a:endParaRPr>
          </a:p>
          <a:p>
            <a:pPr marL="0" indent="0" algn="just">
              <a:buNone/>
            </a:pPr>
            <a:endParaRPr lang="pt-BR" sz="2000" dirty="0" smtClean="0">
              <a:latin typeface="Times New Roman" panose="02020603050405020304" pitchFamily="18" charset="0"/>
              <a:cs typeface="Times New Roman" panose="02020603050405020304" pitchFamily="18" charset="0"/>
            </a:endParaRPr>
          </a:p>
        </p:txBody>
      </p:sp>
      <p:pic>
        <p:nvPicPr>
          <p:cNvPr id="1026" name="Picture 2" descr="Logo_Etec colorido"/>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67544" y="6124358"/>
            <a:ext cx="1123950" cy="714375"/>
          </a:xfrm>
          <a:prstGeom prst="rect">
            <a:avLst/>
          </a:prstGeom>
          <a:noFill/>
          <a:extLst>
            <a:ext uri="{909E8E84-426E-40DD-AFC4-6F175D3DCCD1}">
              <a14:hiddenFill xmlns:a14="http://schemas.microsoft.com/office/drawing/2010/main">
                <a:solidFill>
                  <a:srgbClr val="FFFFFF"/>
                </a:solidFill>
              </a14:hiddenFill>
            </a:ext>
          </a:extLst>
        </p:spPr>
      </p:pic>
      <p:pic>
        <p:nvPicPr>
          <p:cNvPr id="1025" name="Picture 1" descr="logo-novo-cps-co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04048" y="6200775"/>
            <a:ext cx="3600450" cy="657225"/>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pt-BR"/>
          </a:p>
        </p:txBody>
      </p:sp>
      <p:sp>
        <p:nvSpPr>
          <p:cNvPr id="7" name="Rectangle 4"/>
          <p:cNvSpPr>
            <a:spLocks noChangeArrowheads="1"/>
          </p:cNvSpPr>
          <p:nvPr/>
        </p:nvSpPr>
        <p:spPr bwMode="auto">
          <a:xfrm>
            <a:off x="0" y="71437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pt-BR" altLang="pt-BR" sz="6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               </a:t>
            </a:r>
            <a:endParaRPr kumimoji="0" lang="pt-BR" altLang="pt-BR" sz="1800" b="0" i="0" u="none" strike="noStrike" cap="none" normalizeH="0" baseline="0" smtClean="0">
              <a:ln>
                <a:noFill/>
              </a:ln>
              <a:solidFill>
                <a:schemeClr val="tx1"/>
              </a:solidFill>
              <a:effectLst/>
              <a:latin typeface="Arial" pitchFamily="34" charset="0"/>
              <a:cs typeface="Arial" pitchFamily="34" charset="0"/>
            </a:endParaRPr>
          </a:p>
        </p:txBody>
      </p:sp>
      <p:sp>
        <p:nvSpPr>
          <p:cNvPr id="8" name="Rectangle 5"/>
          <p:cNvSpPr>
            <a:spLocks noChangeArrowheads="1"/>
          </p:cNvSpPr>
          <p:nvPr/>
        </p:nvSpPr>
        <p:spPr bwMode="auto">
          <a:xfrm>
            <a:off x="0" y="13716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pt-BR" altLang="pt-BR" sz="6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
            </a:r>
            <a:br>
              <a:rPr kumimoji="0" lang="pt-BR" altLang="pt-BR" sz="600" b="0" i="0" u="none" strike="noStrike" cap="none" normalizeH="0" baseline="0" smtClean="0">
                <a:ln>
                  <a:noFill/>
                </a:ln>
                <a:solidFill>
                  <a:schemeClr val="tx1"/>
                </a:solidFill>
                <a:effectLst/>
                <a:latin typeface="Arial" pitchFamily="34" charset="0"/>
                <a:ea typeface="Times New Roman" pitchFamily="18" charset="0"/>
                <a:cs typeface="Arial" pitchFamily="34" charset="0"/>
              </a:rPr>
            </a:br>
            <a:r>
              <a:rPr kumimoji="0" lang="pt-BR" altLang="pt-BR" sz="6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
            </a:r>
            <a:br>
              <a:rPr kumimoji="0" lang="pt-BR" altLang="pt-BR" sz="600" b="0" i="0" u="none" strike="noStrike" cap="none" normalizeH="0" baseline="0" smtClean="0">
                <a:ln>
                  <a:noFill/>
                </a:ln>
                <a:solidFill>
                  <a:schemeClr val="tx1"/>
                </a:solidFill>
                <a:effectLst/>
                <a:latin typeface="Arial" pitchFamily="34" charset="0"/>
                <a:ea typeface="Times New Roman" pitchFamily="18" charset="0"/>
                <a:cs typeface="Arial" pitchFamily="34" charset="0"/>
              </a:rPr>
            </a:br>
            <a:endParaRPr kumimoji="0" lang="pt-BR" altLang="pt-BR" sz="1800" b="0" i="0" u="none" strike="noStrike" cap="none" normalizeH="0" baseline="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239822756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title"/>
          </p:nvPr>
        </p:nvSpPr>
        <p:spPr>
          <a:xfrm>
            <a:off x="457200" y="274638"/>
            <a:ext cx="8229600" cy="778098"/>
          </a:xfrm>
        </p:spPr>
        <p:txBody>
          <a:bodyPr>
            <a:noAutofit/>
          </a:bodyPr>
          <a:lstStyle/>
          <a:p>
            <a:r>
              <a:rPr lang="pt-BR" sz="2900" b="1" dirty="0" smtClean="0">
                <a:solidFill>
                  <a:srgbClr val="FF0000"/>
                </a:solidFill>
                <a:latin typeface="Times New Roman" panose="02020603050405020304" pitchFamily="18" charset="0"/>
                <a:cs typeface="Times New Roman" panose="02020603050405020304" pitchFamily="18" charset="0"/>
              </a:rPr>
              <a:t>EXERCÍCIOS</a:t>
            </a:r>
            <a:endParaRPr lang="pt-BR" sz="2900" b="1" dirty="0">
              <a:solidFill>
                <a:srgbClr val="FF0000"/>
              </a:solidFill>
              <a:latin typeface="Times New Roman" panose="02020603050405020304" pitchFamily="18" charset="0"/>
              <a:cs typeface="Times New Roman" panose="02020603050405020304" pitchFamily="18" charset="0"/>
            </a:endParaRPr>
          </a:p>
        </p:txBody>
      </p:sp>
      <p:sp>
        <p:nvSpPr>
          <p:cNvPr id="5" name="Espaço Reservado para Conteúdo 4"/>
          <p:cNvSpPr>
            <a:spLocks noGrp="1"/>
          </p:cNvSpPr>
          <p:nvPr>
            <p:ph idx="1"/>
          </p:nvPr>
        </p:nvSpPr>
        <p:spPr>
          <a:xfrm>
            <a:off x="457200" y="908720"/>
            <a:ext cx="8579296" cy="5292055"/>
          </a:xfrm>
        </p:spPr>
        <p:txBody>
          <a:bodyPr>
            <a:normAutofit fontScale="85000" lnSpcReduction="20000"/>
          </a:bodyPr>
          <a:lstStyle/>
          <a:p>
            <a:pPr marL="0" indent="0">
              <a:buNone/>
            </a:pPr>
            <a:r>
              <a:rPr lang="pt-BR" sz="2800" dirty="0" smtClean="0">
                <a:latin typeface="Times New Roman" panose="02020603050405020304" pitchFamily="18" charset="0"/>
                <a:cs typeface="Times New Roman" panose="02020603050405020304" pitchFamily="18" charset="0"/>
              </a:rPr>
              <a:t>3) </a:t>
            </a:r>
            <a:r>
              <a:rPr lang="pt-BR" sz="2800" b="1" dirty="0">
                <a:latin typeface="Times New Roman" panose="02020603050405020304" pitchFamily="18" charset="0"/>
                <a:cs typeface="Times New Roman" panose="02020603050405020304" pitchFamily="18" charset="0"/>
              </a:rPr>
              <a:t>Concurso:</a:t>
            </a:r>
            <a:r>
              <a:rPr lang="pt-BR" sz="2800" dirty="0">
                <a:latin typeface="Times New Roman" panose="02020603050405020304" pitchFamily="18" charset="0"/>
                <a:cs typeface="Times New Roman" panose="02020603050405020304" pitchFamily="18" charset="0"/>
              </a:rPr>
              <a:t> Casa da Moeda - 2009 </a:t>
            </a:r>
            <a:br>
              <a:rPr lang="pt-BR" sz="2800" dirty="0">
                <a:latin typeface="Times New Roman" panose="02020603050405020304" pitchFamily="18" charset="0"/>
                <a:cs typeface="Times New Roman" panose="02020603050405020304" pitchFamily="18" charset="0"/>
              </a:rPr>
            </a:br>
            <a:r>
              <a:rPr lang="pt-BR" sz="2800" b="1" dirty="0">
                <a:latin typeface="Times New Roman" panose="02020603050405020304" pitchFamily="18" charset="0"/>
                <a:cs typeface="Times New Roman" panose="02020603050405020304" pitchFamily="18" charset="0"/>
              </a:rPr>
              <a:t>Provas com essa questão:</a:t>
            </a:r>
            <a:r>
              <a:rPr lang="pt-BR" sz="2800" dirty="0">
                <a:latin typeface="Times New Roman" panose="02020603050405020304" pitchFamily="18" charset="0"/>
                <a:cs typeface="Times New Roman" panose="02020603050405020304" pitchFamily="18" charset="0"/>
              </a:rPr>
              <a:t> CESGRANRIO - 2009 - Casa da Moeda - Advogado / CESGRANRIO - 2009 - Casa da Moeda - Analista de Nível Superior - Banco de Dados / CESGRANRIO - 2009 - Casa da Moeda - Analista de Nível Superior - Desenvolvimento de Sistemas / </a:t>
            </a:r>
            <a:br>
              <a:rPr lang="pt-BR" sz="2800" dirty="0">
                <a:latin typeface="Times New Roman" panose="02020603050405020304" pitchFamily="18" charset="0"/>
                <a:cs typeface="Times New Roman" panose="02020603050405020304" pitchFamily="18" charset="0"/>
              </a:rPr>
            </a:br>
            <a:r>
              <a:rPr lang="pt-BR" sz="2800" dirty="0" smtClean="0">
                <a:latin typeface="Times New Roman" panose="02020603050405020304" pitchFamily="18" charset="0"/>
                <a:cs typeface="Times New Roman" panose="02020603050405020304" pitchFamily="18" charset="0"/>
              </a:rPr>
              <a:t>Há </a:t>
            </a:r>
            <a:r>
              <a:rPr lang="pt-BR" sz="2800" dirty="0">
                <a:latin typeface="Times New Roman" panose="02020603050405020304" pitchFamily="18" charset="0"/>
                <a:cs typeface="Times New Roman" panose="02020603050405020304" pitchFamily="18" charset="0"/>
              </a:rPr>
              <a:t>três substantivos </a:t>
            </a:r>
            <a:r>
              <a:rPr lang="pt-BR" sz="2800" dirty="0" smtClean="0">
                <a:latin typeface="Times New Roman" panose="02020603050405020304" pitchFamily="18" charset="0"/>
                <a:cs typeface="Times New Roman" panose="02020603050405020304" pitchFamily="18" charset="0"/>
              </a:rPr>
              <a:t>em:</a:t>
            </a:r>
          </a:p>
          <a:p>
            <a:pPr marL="0" indent="0">
              <a:buNone/>
            </a:pPr>
            <a:endParaRPr lang="pt-BR" sz="2800" dirty="0">
              <a:latin typeface="Times New Roman" panose="02020603050405020304" pitchFamily="18" charset="0"/>
              <a:cs typeface="Times New Roman" panose="02020603050405020304" pitchFamily="18" charset="0"/>
            </a:endParaRPr>
          </a:p>
          <a:p>
            <a:pPr marL="514350" indent="-514350">
              <a:buAutoNum type="alphaLcParenR"/>
            </a:pPr>
            <a:r>
              <a:rPr lang="pt-BR" sz="2800" dirty="0" smtClean="0">
                <a:latin typeface="Times New Roman" panose="02020603050405020304" pitchFamily="18" charset="0"/>
                <a:cs typeface="Times New Roman" panose="02020603050405020304" pitchFamily="18" charset="0"/>
              </a:rPr>
              <a:t>"... </a:t>
            </a:r>
            <a:r>
              <a:rPr lang="pt-BR" sz="2800" dirty="0">
                <a:latin typeface="Times New Roman" panose="02020603050405020304" pitchFamily="18" charset="0"/>
                <a:cs typeface="Times New Roman" panose="02020603050405020304" pitchFamily="18" charset="0"/>
              </a:rPr>
              <a:t>com sérias dificuldades financeiras." </a:t>
            </a:r>
            <a:endParaRPr lang="pt-BR" sz="2800" dirty="0" smtClean="0">
              <a:latin typeface="Times New Roman" panose="02020603050405020304" pitchFamily="18" charset="0"/>
              <a:cs typeface="Times New Roman" panose="02020603050405020304" pitchFamily="18" charset="0"/>
            </a:endParaRPr>
          </a:p>
          <a:p>
            <a:pPr marL="514350" indent="-514350">
              <a:buAutoNum type="alphaLcParenR"/>
            </a:pPr>
            <a:r>
              <a:rPr lang="pt-BR" sz="2800" dirty="0" smtClean="0">
                <a:latin typeface="Times New Roman" panose="02020603050405020304" pitchFamily="18" charset="0"/>
                <a:cs typeface="Times New Roman" panose="02020603050405020304" pitchFamily="18" charset="0"/>
              </a:rPr>
              <a:t>"... </a:t>
            </a:r>
            <a:r>
              <a:rPr lang="pt-BR" sz="2800" dirty="0">
                <a:latin typeface="Times New Roman" panose="02020603050405020304" pitchFamily="18" charset="0"/>
                <a:cs typeface="Times New Roman" panose="02020603050405020304" pitchFamily="18" charset="0"/>
              </a:rPr>
              <a:t>não conseguiu prever nem a crise econômica atual</a:t>
            </a:r>
            <a:r>
              <a:rPr lang="pt-BR" sz="2800" dirty="0" smtClean="0">
                <a:latin typeface="Times New Roman" panose="02020603050405020304" pitchFamily="18" charset="0"/>
                <a:cs typeface="Times New Roman" panose="02020603050405020304" pitchFamily="18" charset="0"/>
              </a:rPr>
              <a:t>."</a:t>
            </a:r>
            <a:endParaRPr lang="pt-BR" sz="2800" dirty="0">
              <a:latin typeface="Times New Roman" panose="02020603050405020304" pitchFamily="18" charset="0"/>
              <a:cs typeface="Times New Roman" panose="02020603050405020304" pitchFamily="18" charset="0"/>
            </a:endParaRPr>
          </a:p>
          <a:p>
            <a:pPr marL="0" indent="0">
              <a:buNone/>
            </a:pPr>
            <a:r>
              <a:rPr lang="pt-BR" sz="2800" dirty="0">
                <a:latin typeface="Times New Roman" panose="02020603050405020304" pitchFamily="18" charset="0"/>
                <a:cs typeface="Times New Roman" panose="02020603050405020304" pitchFamily="18" charset="0"/>
              </a:rPr>
              <a:t>c) "... vai tornar inúteis arquivos e bibliotecas</a:t>
            </a:r>
            <a:r>
              <a:rPr lang="pt-BR" sz="2800" dirty="0" smtClean="0">
                <a:latin typeface="Times New Roman" panose="02020603050405020304" pitchFamily="18" charset="0"/>
                <a:cs typeface="Times New Roman" panose="02020603050405020304" pitchFamily="18" charset="0"/>
              </a:rPr>
              <a:t>)."</a:t>
            </a:r>
            <a:endParaRPr lang="pt-BR" sz="2800" dirty="0">
              <a:latin typeface="Times New Roman" panose="02020603050405020304" pitchFamily="18" charset="0"/>
              <a:cs typeface="Times New Roman" panose="02020603050405020304" pitchFamily="18" charset="0"/>
            </a:endParaRPr>
          </a:p>
          <a:p>
            <a:pPr marL="0" indent="0">
              <a:buNone/>
            </a:pPr>
            <a:r>
              <a:rPr lang="pt-BR" sz="2800" dirty="0">
                <a:latin typeface="Times New Roman" panose="02020603050405020304" pitchFamily="18" charset="0"/>
                <a:cs typeface="Times New Roman" panose="02020603050405020304" pitchFamily="18" charset="0"/>
              </a:rPr>
              <a:t>d) "... precisa da confirmação e do endosso do 'impresso</a:t>
            </a:r>
            <a:r>
              <a:rPr lang="pt-BR" sz="2800" dirty="0" smtClean="0">
                <a:latin typeface="Times New Roman" panose="02020603050405020304" pitchFamily="18" charset="0"/>
                <a:cs typeface="Times New Roman" panose="02020603050405020304" pitchFamily="18" charset="0"/>
              </a:rPr>
              <a:t>'</a:t>
            </a:r>
            <a:r>
              <a:rPr lang="pt-BR" sz="2800" b="1" dirty="0" smtClean="0">
                <a:latin typeface="Times New Roman" panose="02020603050405020304" pitchFamily="18" charset="0"/>
                <a:cs typeface="Times New Roman" panose="02020603050405020304" pitchFamily="18" charset="0"/>
              </a:rPr>
              <a:t>,</a:t>
            </a:r>
            <a:r>
              <a:rPr lang="pt-BR" sz="2800" dirty="0" smtClean="0">
                <a:latin typeface="Times New Roman" panose="02020603050405020304" pitchFamily="18" charset="0"/>
                <a:cs typeface="Times New Roman" panose="02020603050405020304" pitchFamily="18" charset="0"/>
              </a:rPr>
              <a:t>"</a:t>
            </a:r>
            <a:endParaRPr lang="pt-BR" sz="2800" dirty="0">
              <a:latin typeface="Times New Roman" panose="02020603050405020304" pitchFamily="18" charset="0"/>
              <a:cs typeface="Times New Roman" panose="02020603050405020304" pitchFamily="18" charset="0"/>
            </a:endParaRPr>
          </a:p>
          <a:p>
            <a:pPr marL="0" indent="0">
              <a:buNone/>
            </a:pPr>
            <a:r>
              <a:rPr lang="pt-BR" sz="2800" dirty="0">
                <a:latin typeface="Times New Roman" panose="02020603050405020304" pitchFamily="18" charset="0"/>
                <a:cs typeface="Times New Roman" panose="02020603050405020304" pitchFamily="18" charset="0"/>
              </a:rPr>
              <a:t>e) "Muitos dos blogs e sites mais influentes</a:t>
            </a:r>
            <a:r>
              <a:rPr lang="pt-BR" sz="2800" dirty="0" smtClean="0">
                <a:latin typeface="Times New Roman" panose="02020603050405020304" pitchFamily="18" charset="0"/>
                <a:cs typeface="Times New Roman" panose="02020603050405020304" pitchFamily="18" charset="0"/>
              </a:rPr>
              <a:t>..."</a:t>
            </a:r>
            <a:endParaRPr lang="pt-BR" sz="2800" dirty="0">
              <a:latin typeface="Times New Roman" panose="02020603050405020304" pitchFamily="18" charset="0"/>
              <a:cs typeface="Times New Roman" panose="02020603050405020304" pitchFamily="18" charset="0"/>
            </a:endParaRPr>
          </a:p>
          <a:p>
            <a:pPr marL="0" indent="0" algn="just">
              <a:buNone/>
            </a:pPr>
            <a:endParaRPr lang="pt-BR" sz="2400" dirty="0">
              <a:latin typeface="Times New Roman" panose="02020603050405020304" pitchFamily="18" charset="0"/>
              <a:cs typeface="Times New Roman" panose="02020603050405020304" pitchFamily="18" charset="0"/>
            </a:endParaRPr>
          </a:p>
          <a:p>
            <a:pPr marL="0" indent="0" algn="just">
              <a:buNone/>
            </a:pPr>
            <a:r>
              <a:rPr lang="pt-BR" sz="2400" dirty="0" smtClean="0">
                <a:latin typeface="Times New Roman" panose="02020603050405020304" pitchFamily="18" charset="0"/>
                <a:cs typeface="Times New Roman" panose="02020603050405020304" pitchFamily="18" charset="0"/>
              </a:rPr>
              <a:t> </a:t>
            </a:r>
            <a:endParaRPr lang="pt-BR" sz="2400" dirty="0">
              <a:latin typeface="Times New Roman" panose="02020603050405020304" pitchFamily="18" charset="0"/>
              <a:cs typeface="Times New Roman" panose="02020603050405020304" pitchFamily="18" charset="0"/>
            </a:endParaRPr>
          </a:p>
          <a:p>
            <a:pPr marL="0" indent="0" algn="just">
              <a:buNone/>
            </a:pPr>
            <a:endParaRPr lang="pt-BR" sz="2000" dirty="0" smtClean="0">
              <a:latin typeface="Times New Roman" panose="02020603050405020304" pitchFamily="18" charset="0"/>
              <a:cs typeface="Times New Roman" panose="02020603050405020304" pitchFamily="18" charset="0"/>
            </a:endParaRPr>
          </a:p>
        </p:txBody>
      </p:sp>
      <p:pic>
        <p:nvPicPr>
          <p:cNvPr id="1026" name="Picture 2" descr="Logo_Etec colorido"/>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67544" y="6124358"/>
            <a:ext cx="1123950" cy="714375"/>
          </a:xfrm>
          <a:prstGeom prst="rect">
            <a:avLst/>
          </a:prstGeom>
          <a:noFill/>
          <a:extLst>
            <a:ext uri="{909E8E84-426E-40DD-AFC4-6F175D3DCCD1}">
              <a14:hiddenFill xmlns:a14="http://schemas.microsoft.com/office/drawing/2010/main">
                <a:solidFill>
                  <a:srgbClr val="FFFFFF"/>
                </a:solidFill>
              </a14:hiddenFill>
            </a:ext>
          </a:extLst>
        </p:spPr>
      </p:pic>
      <p:pic>
        <p:nvPicPr>
          <p:cNvPr id="1025" name="Picture 1" descr="logo-novo-cps-co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04048" y="6200775"/>
            <a:ext cx="3600450" cy="657225"/>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pt-BR"/>
          </a:p>
        </p:txBody>
      </p:sp>
      <p:sp>
        <p:nvSpPr>
          <p:cNvPr id="7" name="Rectangle 4"/>
          <p:cNvSpPr>
            <a:spLocks noChangeArrowheads="1"/>
          </p:cNvSpPr>
          <p:nvPr/>
        </p:nvSpPr>
        <p:spPr bwMode="auto">
          <a:xfrm>
            <a:off x="0" y="71437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pt-BR" altLang="pt-BR" sz="6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               </a:t>
            </a:r>
            <a:endParaRPr kumimoji="0" lang="pt-BR" altLang="pt-BR" sz="1800" b="0" i="0" u="none" strike="noStrike" cap="none" normalizeH="0" baseline="0" smtClean="0">
              <a:ln>
                <a:noFill/>
              </a:ln>
              <a:solidFill>
                <a:schemeClr val="tx1"/>
              </a:solidFill>
              <a:effectLst/>
              <a:latin typeface="Arial" pitchFamily="34" charset="0"/>
              <a:cs typeface="Arial" pitchFamily="34" charset="0"/>
            </a:endParaRPr>
          </a:p>
        </p:txBody>
      </p:sp>
      <p:sp>
        <p:nvSpPr>
          <p:cNvPr id="8" name="Rectangle 5"/>
          <p:cNvSpPr>
            <a:spLocks noChangeArrowheads="1"/>
          </p:cNvSpPr>
          <p:nvPr/>
        </p:nvSpPr>
        <p:spPr bwMode="auto">
          <a:xfrm>
            <a:off x="0" y="13716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pt-BR" altLang="pt-BR" sz="6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
            </a:r>
            <a:br>
              <a:rPr kumimoji="0" lang="pt-BR" altLang="pt-BR" sz="600" b="0" i="0" u="none" strike="noStrike" cap="none" normalizeH="0" baseline="0" smtClean="0">
                <a:ln>
                  <a:noFill/>
                </a:ln>
                <a:solidFill>
                  <a:schemeClr val="tx1"/>
                </a:solidFill>
                <a:effectLst/>
                <a:latin typeface="Arial" pitchFamily="34" charset="0"/>
                <a:ea typeface="Times New Roman" pitchFamily="18" charset="0"/>
                <a:cs typeface="Arial" pitchFamily="34" charset="0"/>
              </a:rPr>
            </a:br>
            <a:r>
              <a:rPr kumimoji="0" lang="pt-BR" altLang="pt-BR" sz="6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
            </a:r>
            <a:br>
              <a:rPr kumimoji="0" lang="pt-BR" altLang="pt-BR" sz="600" b="0" i="0" u="none" strike="noStrike" cap="none" normalizeH="0" baseline="0" smtClean="0">
                <a:ln>
                  <a:noFill/>
                </a:ln>
                <a:solidFill>
                  <a:schemeClr val="tx1"/>
                </a:solidFill>
                <a:effectLst/>
                <a:latin typeface="Arial" pitchFamily="34" charset="0"/>
                <a:ea typeface="Times New Roman" pitchFamily="18" charset="0"/>
                <a:cs typeface="Arial" pitchFamily="34" charset="0"/>
              </a:rPr>
            </a:br>
            <a:endParaRPr kumimoji="0" lang="pt-BR" altLang="pt-BR" sz="1800" b="0" i="0" u="none" strike="noStrike" cap="none" normalizeH="0" baseline="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69716439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title"/>
          </p:nvPr>
        </p:nvSpPr>
        <p:spPr>
          <a:xfrm>
            <a:off x="457200" y="274638"/>
            <a:ext cx="8229600" cy="778098"/>
          </a:xfrm>
        </p:spPr>
        <p:txBody>
          <a:bodyPr>
            <a:noAutofit/>
          </a:bodyPr>
          <a:lstStyle/>
          <a:p>
            <a:r>
              <a:rPr lang="pt-BR" sz="2900" b="1" dirty="0" smtClean="0">
                <a:solidFill>
                  <a:srgbClr val="FF0000"/>
                </a:solidFill>
                <a:latin typeface="Times New Roman" panose="02020603050405020304" pitchFamily="18" charset="0"/>
                <a:cs typeface="Times New Roman" panose="02020603050405020304" pitchFamily="18" charset="0"/>
              </a:rPr>
              <a:t>EXERCÍCIOS</a:t>
            </a:r>
            <a:endParaRPr lang="pt-BR" sz="2900" b="1" dirty="0">
              <a:solidFill>
                <a:srgbClr val="FF0000"/>
              </a:solidFill>
              <a:latin typeface="Times New Roman" panose="02020603050405020304" pitchFamily="18" charset="0"/>
              <a:cs typeface="Times New Roman" panose="02020603050405020304" pitchFamily="18" charset="0"/>
            </a:endParaRPr>
          </a:p>
        </p:txBody>
      </p:sp>
      <p:sp>
        <p:nvSpPr>
          <p:cNvPr id="5" name="Espaço Reservado para Conteúdo 4"/>
          <p:cNvSpPr>
            <a:spLocks noGrp="1"/>
          </p:cNvSpPr>
          <p:nvPr>
            <p:ph idx="1"/>
          </p:nvPr>
        </p:nvSpPr>
        <p:spPr>
          <a:xfrm>
            <a:off x="457200" y="908720"/>
            <a:ext cx="8579296" cy="5292055"/>
          </a:xfrm>
        </p:spPr>
        <p:txBody>
          <a:bodyPr>
            <a:normAutofit fontScale="92500" lnSpcReduction="10000"/>
          </a:bodyPr>
          <a:lstStyle/>
          <a:p>
            <a:pPr marL="0" indent="0" algn="just">
              <a:buNone/>
            </a:pPr>
            <a:r>
              <a:rPr lang="pt-BR" sz="2800" dirty="0">
                <a:latin typeface="Times New Roman" panose="02020603050405020304" pitchFamily="18" charset="0"/>
                <a:cs typeface="Times New Roman" panose="02020603050405020304" pitchFamily="18" charset="0"/>
              </a:rPr>
              <a:t>4</a:t>
            </a:r>
            <a:r>
              <a:rPr lang="pt-BR" sz="2800" dirty="0" smtClean="0">
                <a:latin typeface="Times New Roman" panose="02020603050405020304" pitchFamily="18" charset="0"/>
                <a:cs typeface="Times New Roman" panose="02020603050405020304" pitchFamily="18" charset="0"/>
              </a:rPr>
              <a:t>) </a:t>
            </a:r>
            <a:r>
              <a:rPr lang="pt-BR" sz="2400" dirty="0" smtClean="0">
                <a:latin typeface="Times New Roman" panose="02020603050405020304" pitchFamily="18" charset="0"/>
                <a:cs typeface="Times New Roman" panose="02020603050405020304" pitchFamily="18" charset="0"/>
              </a:rPr>
              <a:t>(CESGRANRIO - Petrobras) O fragmento do texto em que o vocábulo em destaque foi substantivado é:</a:t>
            </a:r>
          </a:p>
          <a:p>
            <a:pPr marL="0" indent="0">
              <a:buNone/>
            </a:pPr>
            <a:endParaRPr lang="pt-BR" sz="2800" dirty="0">
              <a:latin typeface="Times New Roman" panose="02020603050405020304" pitchFamily="18" charset="0"/>
              <a:cs typeface="Times New Roman" panose="02020603050405020304" pitchFamily="18" charset="0"/>
            </a:endParaRPr>
          </a:p>
          <a:p>
            <a:pPr marL="514350" indent="-514350" algn="just">
              <a:buAutoNum type="alphaLcParenR"/>
            </a:pPr>
            <a:r>
              <a:rPr lang="pt-BR" sz="2800" dirty="0" smtClean="0">
                <a:latin typeface="Times New Roman" panose="02020603050405020304" pitchFamily="18" charset="0"/>
                <a:cs typeface="Times New Roman" panose="02020603050405020304" pitchFamily="18" charset="0"/>
              </a:rPr>
              <a:t>“sua </a:t>
            </a:r>
            <a:r>
              <a:rPr lang="pt-BR" sz="2800" b="1" dirty="0" smtClean="0">
                <a:latin typeface="Times New Roman" panose="02020603050405020304" pitchFamily="18" charset="0"/>
                <a:cs typeface="Times New Roman" panose="02020603050405020304" pitchFamily="18" charset="0"/>
              </a:rPr>
              <a:t>imagem</a:t>
            </a:r>
            <a:r>
              <a:rPr lang="pt-BR" sz="2800" dirty="0" smtClean="0">
                <a:latin typeface="Times New Roman" panose="02020603050405020304" pitchFamily="18" charset="0"/>
                <a:cs typeface="Times New Roman" panose="02020603050405020304" pitchFamily="18" charset="0"/>
              </a:rPr>
              <a:t> foi </a:t>
            </a:r>
            <a:r>
              <a:rPr lang="pt-BR" sz="2800" dirty="0">
                <a:latin typeface="Times New Roman" panose="02020603050405020304" pitchFamily="18" charset="0"/>
                <a:cs typeface="Times New Roman" panose="02020603050405020304" pitchFamily="18" charset="0"/>
              </a:rPr>
              <a:t>l</a:t>
            </a:r>
            <a:r>
              <a:rPr lang="pt-BR" sz="2800" dirty="0" smtClean="0">
                <a:latin typeface="Times New Roman" panose="02020603050405020304" pitchFamily="18" charset="0"/>
                <a:cs typeface="Times New Roman" panose="02020603050405020304" pitchFamily="18" charset="0"/>
              </a:rPr>
              <a:t>iteralmente apagada de fotografias”.</a:t>
            </a:r>
          </a:p>
          <a:p>
            <a:pPr marL="0" indent="0" algn="just">
              <a:buNone/>
            </a:pPr>
            <a:r>
              <a:rPr lang="pt-BR" sz="2800" dirty="0" smtClean="0">
                <a:latin typeface="Times New Roman" panose="02020603050405020304" pitchFamily="18" charset="0"/>
                <a:cs typeface="Times New Roman" panose="02020603050405020304" pitchFamily="18" charset="0"/>
              </a:rPr>
              <a:t>b) “A técnica usada para eliminar o </a:t>
            </a:r>
            <a:r>
              <a:rPr lang="pt-BR" sz="2800" b="1" dirty="0" smtClean="0">
                <a:latin typeface="Times New Roman" panose="02020603050405020304" pitchFamily="18" charset="0"/>
                <a:cs typeface="Times New Roman" panose="02020603050405020304" pitchFamily="18" charset="0"/>
              </a:rPr>
              <a:t>Trotsky</a:t>
            </a:r>
            <a:r>
              <a:rPr lang="pt-BR" sz="2800" dirty="0" smtClean="0">
                <a:latin typeface="Times New Roman" panose="02020603050405020304" pitchFamily="18" charset="0"/>
                <a:cs typeface="Times New Roman" panose="02020603050405020304" pitchFamily="18" charset="0"/>
              </a:rPr>
              <a:t>”.</a:t>
            </a:r>
            <a:endParaRPr lang="pt-BR" sz="2800" dirty="0">
              <a:latin typeface="Times New Roman" panose="02020603050405020304" pitchFamily="18" charset="0"/>
              <a:cs typeface="Times New Roman" panose="02020603050405020304" pitchFamily="18" charset="0"/>
            </a:endParaRPr>
          </a:p>
          <a:p>
            <a:pPr marL="0" indent="0" algn="just">
              <a:buNone/>
            </a:pPr>
            <a:r>
              <a:rPr lang="pt-BR" sz="2800" dirty="0">
                <a:latin typeface="Times New Roman" panose="02020603050405020304" pitchFamily="18" charset="0"/>
                <a:cs typeface="Times New Roman" panose="02020603050405020304" pitchFamily="18" charset="0"/>
              </a:rPr>
              <a:t>c) </a:t>
            </a:r>
            <a:r>
              <a:rPr lang="pt-BR" sz="2800" dirty="0" smtClean="0">
                <a:latin typeface="Times New Roman" panose="02020603050405020304" pitchFamily="18" charset="0"/>
                <a:cs typeface="Times New Roman" panose="02020603050405020304" pitchFamily="18" charset="0"/>
              </a:rPr>
              <a:t>“Existe até uma técnica para retocar a imagem em </a:t>
            </a:r>
            <a:r>
              <a:rPr lang="pt-BR" sz="2800" b="1" dirty="0" smtClean="0">
                <a:latin typeface="Times New Roman" panose="02020603050405020304" pitchFamily="18" charset="0"/>
                <a:cs typeface="Times New Roman" panose="02020603050405020304" pitchFamily="18" charset="0"/>
              </a:rPr>
              <a:t>movimento</a:t>
            </a:r>
            <a:r>
              <a:rPr lang="pt-BR" sz="2800" dirty="0" smtClean="0">
                <a:latin typeface="Times New Roman" panose="02020603050405020304" pitchFamily="18" charset="0"/>
                <a:cs typeface="Times New Roman" panose="02020603050405020304" pitchFamily="18" charset="0"/>
              </a:rPr>
              <a:t>”.</a:t>
            </a:r>
            <a:endParaRPr lang="pt-BR" sz="2800" dirty="0">
              <a:latin typeface="Times New Roman" panose="02020603050405020304" pitchFamily="18" charset="0"/>
              <a:cs typeface="Times New Roman" panose="02020603050405020304" pitchFamily="18" charset="0"/>
            </a:endParaRPr>
          </a:p>
          <a:p>
            <a:pPr marL="0" indent="0" algn="just">
              <a:buNone/>
            </a:pPr>
            <a:r>
              <a:rPr lang="pt-BR" sz="2800" dirty="0">
                <a:latin typeface="Times New Roman" panose="02020603050405020304" pitchFamily="18" charset="0"/>
                <a:cs typeface="Times New Roman" panose="02020603050405020304" pitchFamily="18" charset="0"/>
              </a:rPr>
              <a:t>d) </a:t>
            </a:r>
            <a:r>
              <a:rPr lang="pt-BR" sz="2800" dirty="0" smtClean="0">
                <a:latin typeface="Times New Roman" panose="02020603050405020304" pitchFamily="18" charset="0"/>
                <a:cs typeface="Times New Roman" panose="02020603050405020304" pitchFamily="18" charset="0"/>
              </a:rPr>
              <a:t>“Se a prova fotográfica não vale mais (...) a </a:t>
            </a:r>
            <a:r>
              <a:rPr lang="pt-BR" sz="2800" b="1" dirty="0" smtClean="0">
                <a:latin typeface="Times New Roman" panose="02020603050405020304" pitchFamily="18" charset="0"/>
                <a:cs typeface="Times New Roman" panose="02020603050405020304" pitchFamily="18" charset="0"/>
              </a:rPr>
              <a:t>assinatura</a:t>
            </a:r>
            <a:r>
              <a:rPr lang="pt-BR" sz="2800" dirty="0" smtClean="0">
                <a:latin typeface="Times New Roman" panose="02020603050405020304" pitchFamily="18" charset="0"/>
                <a:cs typeface="Times New Roman" panose="02020603050405020304" pitchFamily="18" charset="0"/>
              </a:rPr>
              <a:t> muito menos”.</a:t>
            </a:r>
            <a:endParaRPr lang="pt-BR" sz="2800" dirty="0">
              <a:latin typeface="Times New Roman" panose="02020603050405020304" pitchFamily="18" charset="0"/>
              <a:cs typeface="Times New Roman" panose="02020603050405020304" pitchFamily="18" charset="0"/>
            </a:endParaRPr>
          </a:p>
          <a:p>
            <a:pPr marL="0" indent="0" algn="just">
              <a:buNone/>
            </a:pPr>
            <a:r>
              <a:rPr lang="pt-BR" sz="2800" dirty="0">
                <a:latin typeface="Times New Roman" panose="02020603050405020304" pitchFamily="18" charset="0"/>
                <a:cs typeface="Times New Roman" panose="02020603050405020304" pitchFamily="18" charset="0"/>
              </a:rPr>
              <a:t>e) </a:t>
            </a:r>
            <a:r>
              <a:rPr lang="pt-BR" sz="2800" dirty="0" smtClean="0">
                <a:latin typeface="Times New Roman" panose="02020603050405020304" pitchFamily="18" charset="0"/>
                <a:cs typeface="Times New Roman" panose="02020603050405020304" pitchFamily="18" charset="0"/>
              </a:rPr>
              <a:t>“E se eu estiver fazendo a barba e escovando os dentes de um impostor, de um </a:t>
            </a:r>
            <a:r>
              <a:rPr lang="pt-BR" sz="2800" b="1" dirty="0" smtClean="0">
                <a:latin typeface="Times New Roman" panose="02020603050405020304" pitchFamily="18" charset="0"/>
                <a:cs typeface="Times New Roman" panose="02020603050405020304" pitchFamily="18" charset="0"/>
              </a:rPr>
              <a:t>eu</a:t>
            </a:r>
            <a:r>
              <a:rPr lang="pt-BR" sz="2800" dirty="0" smtClean="0">
                <a:latin typeface="Times New Roman" panose="02020603050405020304" pitchFamily="18" charset="0"/>
                <a:cs typeface="Times New Roman" panose="02020603050405020304" pitchFamily="18" charset="0"/>
              </a:rPr>
              <a:t> apócrifo”</a:t>
            </a:r>
            <a:r>
              <a:rPr lang="pt-BR" sz="2800" b="1" dirty="0" smtClean="0">
                <a:latin typeface="Times New Roman" panose="02020603050405020304" pitchFamily="18" charset="0"/>
                <a:cs typeface="Times New Roman" panose="02020603050405020304" pitchFamily="18" charset="0"/>
              </a:rPr>
              <a:t>.</a:t>
            </a:r>
            <a:endParaRPr lang="pt-BR" sz="2800" b="1" dirty="0">
              <a:latin typeface="Times New Roman" panose="02020603050405020304" pitchFamily="18" charset="0"/>
              <a:cs typeface="Times New Roman" panose="02020603050405020304" pitchFamily="18" charset="0"/>
            </a:endParaRPr>
          </a:p>
          <a:p>
            <a:pPr marL="0" indent="0" algn="just">
              <a:buNone/>
            </a:pPr>
            <a:endParaRPr lang="pt-BR" sz="2400" dirty="0">
              <a:latin typeface="Times New Roman" panose="02020603050405020304" pitchFamily="18" charset="0"/>
              <a:cs typeface="Times New Roman" panose="02020603050405020304" pitchFamily="18" charset="0"/>
            </a:endParaRPr>
          </a:p>
          <a:p>
            <a:pPr marL="0" indent="0" algn="just">
              <a:buNone/>
            </a:pPr>
            <a:r>
              <a:rPr lang="pt-BR" sz="2400" dirty="0" smtClean="0">
                <a:latin typeface="Times New Roman" panose="02020603050405020304" pitchFamily="18" charset="0"/>
                <a:cs typeface="Times New Roman" panose="02020603050405020304" pitchFamily="18" charset="0"/>
              </a:rPr>
              <a:t> </a:t>
            </a:r>
            <a:endParaRPr lang="pt-BR" sz="2400" dirty="0">
              <a:latin typeface="Times New Roman" panose="02020603050405020304" pitchFamily="18" charset="0"/>
              <a:cs typeface="Times New Roman" panose="02020603050405020304" pitchFamily="18" charset="0"/>
            </a:endParaRPr>
          </a:p>
          <a:p>
            <a:pPr marL="0" indent="0" algn="just">
              <a:buNone/>
            </a:pPr>
            <a:endParaRPr lang="pt-BR" sz="2000" dirty="0" smtClean="0">
              <a:latin typeface="Times New Roman" panose="02020603050405020304" pitchFamily="18" charset="0"/>
              <a:cs typeface="Times New Roman" panose="02020603050405020304" pitchFamily="18" charset="0"/>
            </a:endParaRPr>
          </a:p>
        </p:txBody>
      </p:sp>
      <p:pic>
        <p:nvPicPr>
          <p:cNvPr id="1026" name="Picture 2" descr="Logo_Etec colorido"/>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67544" y="6124358"/>
            <a:ext cx="1123950" cy="714375"/>
          </a:xfrm>
          <a:prstGeom prst="rect">
            <a:avLst/>
          </a:prstGeom>
          <a:noFill/>
          <a:extLst>
            <a:ext uri="{909E8E84-426E-40DD-AFC4-6F175D3DCCD1}">
              <a14:hiddenFill xmlns:a14="http://schemas.microsoft.com/office/drawing/2010/main">
                <a:solidFill>
                  <a:srgbClr val="FFFFFF"/>
                </a:solidFill>
              </a14:hiddenFill>
            </a:ext>
          </a:extLst>
        </p:spPr>
      </p:pic>
      <p:pic>
        <p:nvPicPr>
          <p:cNvPr id="1025" name="Picture 1" descr="logo-novo-cps-co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04048" y="6200775"/>
            <a:ext cx="3600450" cy="657225"/>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pt-BR"/>
          </a:p>
        </p:txBody>
      </p:sp>
      <p:sp>
        <p:nvSpPr>
          <p:cNvPr id="7" name="Rectangle 4"/>
          <p:cNvSpPr>
            <a:spLocks noChangeArrowheads="1"/>
          </p:cNvSpPr>
          <p:nvPr/>
        </p:nvSpPr>
        <p:spPr bwMode="auto">
          <a:xfrm>
            <a:off x="0" y="71437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pt-BR" altLang="pt-BR" sz="6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               </a:t>
            </a:r>
            <a:endParaRPr kumimoji="0" lang="pt-BR" altLang="pt-BR" sz="1800" b="0" i="0" u="none" strike="noStrike" cap="none" normalizeH="0" baseline="0" smtClean="0">
              <a:ln>
                <a:noFill/>
              </a:ln>
              <a:solidFill>
                <a:schemeClr val="tx1"/>
              </a:solidFill>
              <a:effectLst/>
              <a:latin typeface="Arial" pitchFamily="34" charset="0"/>
              <a:cs typeface="Arial" pitchFamily="34" charset="0"/>
            </a:endParaRPr>
          </a:p>
        </p:txBody>
      </p:sp>
      <p:sp>
        <p:nvSpPr>
          <p:cNvPr id="8" name="Rectangle 5"/>
          <p:cNvSpPr>
            <a:spLocks noChangeArrowheads="1"/>
          </p:cNvSpPr>
          <p:nvPr/>
        </p:nvSpPr>
        <p:spPr bwMode="auto">
          <a:xfrm>
            <a:off x="0" y="13716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pt-BR" altLang="pt-BR" sz="6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
            </a:r>
            <a:br>
              <a:rPr kumimoji="0" lang="pt-BR" altLang="pt-BR" sz="600" b="0" i="0" u="none" strike="noStrike" cap="none" normalizeH="0" baseline="0" smtClean="0">
                <a:ln>
                  <a:noFill/>
                </a:ln>
                <a:solidFill>
                  <a:schemeClr val="tx1"/>
                </a:solidFill>
                <a:effectLst/>
                <a:latin typeface="Arial" pitchFamily="34" charset="0"/>
                <a:ea typeface="Times New Roman" pitchFamily="18" charset="0"/>
                <a:cs typeface="Arial" pitchFamily="34" charset="0"/>
              </a:rPr>
            </a:br>
            <a:r>
              <a:rPr kumimoji="0" lang="pt-BR" altLang="pt-BR" sz="6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
            </a:r>
            <a:br>
              <a:rPr kumimoji="0" lang="pt-BR" altLang="pt-BR" sz="600" b="0" i="0" u="none" strike="noStrike" cap="none" normalizeH="0" baseline="0" smtClean="0">
                <a:ln>
                  <a:noFill/>
                </a:ln>
                <a:solidFill>
                  <a:schemeClr val="tx1"/>
                </a:solidFill>
                <a:effectLst/>
                <a:latin typeface="Arial" pitchFamily="34" charset="0"/>
                <a:ea typeface="Times New Roman" pitchFamily="18" charset="0"/>
                <a:cs typeface="Arial" pitchFamily="34" charset="0"/>
              </a:rPr>
            </a:br>
            <a:endParaRPr kumimoji="0" lang="pt-BR" altLang="pt-BR" sz="1800" b="0" i="0" u="none" strike="noStrike" cap="none" normalizeH="0" baseline="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303072713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title"/>
          </p:nvPr>
        </p:nvSpPr>
        <p:spPr>
          <a:xfrm>
            <a:off x="457200" y="274638"/>
            <a:ext cx="8229600" cy="778098"/>
          </a:xfrm>
        </p:spPr>
        <p:txBody>
          <a:bodyPr>
            <a:noAutofit/>
          </a:bodyPr>
          <a:lstStyle/>
          <a:p>
            <a:r>
              <a:rPr lang="pt-BR" sz="2900" b="1" dirty="0" smtClean="0">
                <a:solidFill>
                  <a:srgbClr val="FF0000"/>
                </a:solidFill>
                <a:latin typeface="Times New Roman" panose="02020603050405020304" pitchFamily="18" charset="0"/>
                <a:cs typeface="Times New Roman" panose="02020603050405020304" pitchFamily="18" charset="0"/>
              </a:rPr>
              <a:t>EXERCÍCIOS</a:t>
            </a:r>
            <a:endParaRPr lang="pt-BR" sz="2900" b="1" dirty="0">
              <a:solidFill>
                <a:srgbClr val="FF0000"/>
              </a:solidFill>
              <a:latin typeface="Times New Roman" panose="02020603050405020304" pitchFamily="18" charset="0"/>
              <a:cs typeface="Times New Roman" panose="02020603050405020304" pitchFamily="18" charset="0"/>
            </a:endParaRPr>
          </a:p>
        </p:txBody>
      </p:sp>
      <p:sp>
        <p:nvSpPr>
          <p:cNvPr id="5" name="Espaço Reservado para Conteúdo 4"/>
          <p:cNvSpPr>
            <a:spLocks noGrp="1"/>
          </p:cNvSpPr>
          <p:nvPr>
            <p:ph idx="1"/>
          </p:nvPr>
        </p:nvSpPr>
        <p:spPr>
          <a:xfrm>
            <a:off x="457200" y="908720"/>
            <a:ext cx="8579296" cy="5292055"/>
          </a:xfrm>
        </p:spPr>
        <p:txBody>
          <a:bodyPr>
            <a:normAutofit fontScale="92500" lnSpcReduction="10000"/>
          </a:bodyPr>
          <a:lstStyle/>
          <a:p>
            <a:pPr marL="0" indent="0" algn="just">
              <a:buNone/>
            </a:pPr>
            <a:r>
              <a:rPr lang="pt-BR" sz="2400" dirty="0" smtClean="0">
                <a:latin typeface="Times New Roman" panose="02020603050405020304" pitchFamily="18" charset="0"/>
                <a:cs typeface="Times New Roman" panose="02020603050405020304" pitchFamily="18" charset="0"/>
              </a:rPr>
              <a:t>5) (INCE/UFRJ – TRT – Técnico Judiciário) “Para não achincalhar a todos, indistintamente, com a pecha infamante de “subdesenvolvido”, premiou-se os melhores com o gentil “</a:t>
            </a:r>
            <a:r>
              <a:rPr lang="pt-BR" sz="2400" b="1" dirty="0" smtClean="0">
                <a:latin typeface="Times New Roman" panose="02020603050405020304" pitchFamily="18" charset="0"/>
                <a:cs typeface="Times New Roman" panose="02020603050405020304" pitchFamily="18" charset="0"/>
              </a:rPr>
              <a:t>em desenvolvimento</a:t>
            </a:r>
            <a:r>
              <a:rPr lang="pt-BR" sz="2400" dirty="0" smtClean="0">
                <a:latin typeface="Times New Roman" panose="02020603050405020304" pitchFamily="18" charset="0"/>
                <a:cs typeface="Times New Roman" panose="02020603050405020304" pitchFamily="18" charset="0"/>
              </a:rPr>
              <a:t>”. Tais países não eram mais “sub”, não estavam mais tão por baixo”. A expressão “em desenvolvimento” apresenta valor:</a:t>
            </a:r>
          </a:p>
          <a:p>
            <a:pPr marL="0" indent="0" algn="just">
              <a:buNone/>
            </a:pPr>
            <a:endParaRPr lang="pt-BR" sz="2400" dirty="0">
              <a:latin typeface="Times New Roman" panose="02020603050405020304" pitchFamily="18" charset="0"/>
              <a:cs typeface="Times New Roman" panose="02020603050405020304" pitchFamily="18" charset="0"/>
            </a:endParaRPr>
          </a:p>
          <a:p>
            <a:pPr marL="0" indent="0" algn="just">
              <a:buNone/>
            </a:pPr>
            <a:r>
              <a:rPr lang="pt-BR" sz="2400" dirty="0" smtClean="0">
                <a:latin typeface="Times New Roman" panose="02020603050405020304" pitchFamily="18" charset="0"/>
                <a:cs typeface="Times New Roman" panose="02020603050405020304" pitchFamily="18" charset="0"/>
              </a:rPr>
              <a:t>a) adjetivo;</a:t>
            </a:r>
          </a:p>
          <a:p>
            <a:pPr marL="0" indent="0" algn="just">
              <a:buNone/>
            </a:pPr>
            <a:r>
              <a:rPr lang="pt-BR" sz="2400" dirty="0" smtClean="0">
                <a:latin typeface="Times New Roman" panose="02020603050405020304" pitchFamily="18" charset="0"/>
                <a:cs typeface="Times New Roman" panose="02020603050405020304" pitchFamily="18" charset="0"/>
              </a:rPr>
              <a:t>b) substantivo</a:t>
            </a:r>
            <a:r>
              <a:rPr lang="pt-BR" sz="2400" b="1" dirty="0" smtClean="0">
                <a:latin typeface="Times New Roman" panose="02020603050405020304" pitchFamily="18" charset="0"/>
                <a:cs typeface="Times New Roman" panose="02020603050405020304" pitchFamily="18" charset="0"/>
              </a:rPr>
              <a:t>;</a:t>
            </a:r>
          </a:p>
          <a:p>
            <a:pPr marL="0" indent="0" algn="just">
              <a:buNone/>
            </a:pPr>
            <a:r>
              <a:rPr lang="pt-BR" sz="2400" dirty="0" smtClean="0">
                <a:latin typeface="Times New Roman" panose="02020603050405020304" pitchFamily="18" charset="0"/>
                <a:cs typeface="Times New Roman" panose="02020603050405020304" pitchFamily="18" charset="0"/>
              </a:rPr>
              <a:t>c) adverbial;</a:t>
            </a:r>
          </a:p>
          <a:p>
            <a:pPr marL="0" indent="0" algn="just">
              <a:buNone/>
            </a:pPr>
            <a:r>
              <a:rPr lang="pt-BR" sz="2400" dirty="0" smtClean="0">
                <a:latin typeface="Times New Roman" panose="02020603050405020304" pitchFamily="18" charset="0"/>
                <a:cs typeface="Times New Roman" panose="02020603050405020304" pitchFamily="18" charset="0"/>
              </a:rPr>
              <a:t>d) prepositivo;</a:t>
            </a:r>
          </a:p>
          <a:p>
            <a:pPr marL="0" indent="0" algn="just">
              <a:buNone/>
            </a:pPr>
            <a:r>
              <a:rPr lang="pt-BR" sz="2400" dirty="0" smtClean="0">
                <a:latin typeface="Times New Roman" panose="02020603050405020304" pitchFamily="18" charset="0"/>
                <a:cs typeface="Times New Roman" panose="02020603050405020304" pitchFamily="18" charset="0"/>
              </a:rPr>
              <a:t>e) conjuntivo.</a:t>
            </a:r>
          </a:p>
          <a:p>
            <a:pPr marL="0" indent="0" algn="just">
              <a:buNone/>
            </a:pPr>
            <a:endParaRPr lang="pt-BR" sz="2800" dirty="0">
              <a:latin typeface="Times New Roman" panose="02020603050405020304" pitchFamily="18" charset="0"/>
              <a:cs typeface="Times New Roman" panose="02020603050405020304" pitchFamily="18" charset="0"/>
            </a:endParaRPr>
          </a:p>
          <a:p>
            <a:pPr marL="0" indent="0" algn="just">
              <a:buNone/>
            </a:pPr>
            <a:endParaRPr lang="pt-BR" sz="2400" dirty="0">
              <a:latin typeface="Times New Roman" panose="02020603050405020304" pitchFamily="18" charset="0"/>
              <a:cs typeface="Times New Roman" panose="02020603050405020304" pitchFamily="18" charset="0"/>
            </a:endParaRPr>
          </a:p>
          <a:p>
            <a:pPr marL="0" indent="0" algn="just">
              <a:buNone/>
            </a:pPr>
            <a:r>
              <a:rPr lang="pt-BR" sz="2400" dirty="0" smtClean="0">
                <a:latin typeface="Times New Roman" panose="02020603050405020304" pitchFamily="18" charset="0"/>
                <a:cs typeface="Times New Roman" panose="02020603050405020304" pitchFamily="18" charset="0"/>
              </a:rPr>
              <a:t> </a:t>
            </a:r>
            <a:endParaRPr lang="pt-BR" sz="2400" dirty="0">
              <a:latin typeface="Times New Roman" panose="02020603050405020304" pitchFamily="18" charset="0"/>
              <a:cs typeface="Times New Roman" panose="02020603050405020304" pitchFamily="18" charset="0"/>
            </a:endParaRPr>
          </a:p>
          <a:p>
            <a:pPr marL="0" indent="0" algn="just">
              <a:buNone/>
            </a:pPr>
            <a:endParaRPr lang="pt-BR" sz="2000" dirty="0" smtClean="0">
              <a:latin typeface="Times New Roman" panose="02020603050405020304" pitchFamily="18" charset="0"/>
              <a:cs typeface="Times New Roman" panose="02020603050405020304" pitchFamily="18" charset="0"/>
            </a:endParaRPr>
          </a:p>
        </p:txBody>
      </p:sp>
      <p:pic>
        <p:nvPicPr>
          <p:cNvPr id="1026" name="Picture 2" descr="Logo_Etec colorido"/>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67544" y="6124358"/>
            <a:ext cx="1123950" cy="714375"/>
          </a:xfrm>
          <a:prstGeom prst="rect">
            <a:avLst/>
          </a:prstGeom>
          <a:noFill/>
          <a:extLst>
            <a:ext uri="{909E8E84-426E-40DD-AFC4-6F175D3DCCD1}">
              <a14:hiddenFill xmlns:a14="http://schemas.microsoft.com/office/drawing/2010/main">
                <a:solidFill>
                  <a:srgbClr val="FFFFFF"/>
                </a:solidFill>
              </a14:hiddenFill>
            </a:ext>
          </a:extLst>
        </p:spPr>
      </p:pic>
      <p:pic>
        <p:nvPicPr>
          <p:cNvPr id="1025" name="Picture 1" descr="logo-novo-cps-co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04048" y="6200775"/>
            <a:ext cx="3600450" cy="657225"/>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pt-BR"/>
          </a:p>
        </p:txBody>
      </p:sp>
      <p:sp>
        <p:nvSpPr>
          <p:cNvPr id="7" name="Rectangle 4"/>
          <p:cNvSpPr>
            <a:spLocks noChangeArrowheads="1"/>
          </p:cNvSpPr>
          <p:nvPr/>
        </p:nvSpPr>
        <p:spPr bwMode="auto">
          <a:xfrm>
            <a:off x="0" y="71437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pt-BR" altLang="pt-BR" sz="6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               </a:t>
            </a:r>
            <a:endParaRPr kumimoji="0" lang="pt-BR" altLang="pt-BR" sz="1800" b="0" i="0" u="none" strike="noStrike" cap="none" normalizeH="0" baseline="0" smtClean="0">
              <a:ln>
                <a:noFill/>
              </a:ln>
              <a:solidFill>
                <a:schemeClr val="tx1"/>
              </a:solidFill>
              <a:effectLst/>
              <a:latin typeface="Arial" pitchFamily="34" charset="0"/>
              <a:cs typeface="Arial" pitchFamily="34" charset="0"/>
            </a:endParaRPr>
          </a:p>
        </p:txBody>
      </p:sp>
      <p:sp>
        <p:nvSpPr>
          <p:cNvPr id="8" name="Rectangle 5"/>
          <p:cNvSpPr>
            <a:spLocks noChangeArrowheads="1"/>
          </p:cNvSpPr>
          <p:nvPr/>
        </p:nvSpPr>
        <p:spPr bwMode="auto">
          <a:xfrm>
            <a:off x="0" y="13716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pt-BR" altLang="pt-BR" sz="6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
            </a:r>
            <a:br>
              <a:rPr kumimoji="0" lang="pt-BR" altLang="pt-BR" sz="600" b="0" i="0" u="none" strike="noStrike" cap="none" normalizeH="0" baseline="0" smtClean="0">
                <a:ln>
                  <a:noFill/>
                </a:ln>
                <a:solidFill>
                  <a:schemeClr val="tx1"/>
                </a:solidFill>
                <a:effectLst/>
                <a:latin typeface="Arial" pitchFamily="34" charset="0"/>
                <a:ea typeface="Times New Roman" pitchFamily="18" charset="0"/>
                <a:cs typeface="Arial" pitchFamily="34" charset="0"/>
              </a:rPr>
            </a:br>
            <a:r>
              <a:rPr kumimoji="0" lang="pt-BR" altLang="pt-BR" sz="6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
            </a:r>
            <a:br>
              <a:rPr kumimoji="0" lang="pt-BR" altLang="pt-BR" sz="600" b="0" i="0" u="none" strike="noStrike" cap="none" normalizeH="0" baseline="0" smtClean="0">
                <a:ln>
                  <a:noFill/>
                </a:ln>
                <a:solidFill>
                  <a:schemeClr val="tx1"/>
                </a:solidFill>
                <a:effectLst/>
                <a:latin typeface="Arial" pitchFamily="34" charset="0"/>
                <a:ea typeface="Times New Roman" pitchFamily="18" charset="0"/>
                <a:cs typeface="Arial" pitchFamily="34" charset="0"/>
              </a:rPr>
            </a:br>
            <a:endParaRPr kumimoji="0" lang="pt-BR" altLang="pt-BR" sz="1800" b="0" i="0" u="none" strike="noStrike" cap="none" normalizeH="0" baseline="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324492935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title"/>
          </p:nvPr>
        </p:nvSpPr>
        <p:spPr>
          <a:xfrm>
            <a:off x="457200" y="274638"/>
            <a:ext cx="8229600" cy="778098"/>
          </a:xfrm>
        </p:spPr>
        <p:txBody>
          <a:bodyPr>
            <a:noAutofit/>
          </a:bodyPr>
          <a:lstStyle/>
          <a:p>
            <a:r>
              <a:rPr lang="pt-BR" sz="2900" b="1" dirty="0" smtClean="0">
                <a:solidFill>
                  <a:srgbClr val="FF0000"/>
                </a:solidFill>
                <a:latin typeface="Times New Roman" panose="02020603050405020304" pitchFamily="18" charset="0"/>
                <a:cs typeface="Times New Roman" panose="02020603050405020304" pitchFamily="18" charset="0"/>
              </a:rPr>
              <a:t>SUBSTANTIVO</a:t>
            </a:r>
            <a:endParaRPr lang="pt-BR" sz="2900" b="1" dirty="0">
              <a:solidFill>
                <a:srgbClr val="FF0000"/>
              </a:solidFill>
              <a:latin typeface="Times New Roman" panose="02020603050405020304" pitchFamily="18" charset="0"/>
              <a:cs typeface="Times New Roman" panose="02020603050405020304" pitchFamily="18" charset="0"/>
            </a:endParaRPr>
          </a:p>
        </p:txBody>
      </p:sp>
      <p:sp>
        <p:nvSpPr>
          <p:cNvPr id="5" name="Espaço Reservado para Conteúdo 4"/>
          <p:cNvSpPr>
            <a:spLocks noGrp="1"/>
          </p:cNvSpPr>
          <p:nvPr>
            <p:ph idx="1"/>
          </p:nvPr>
        </p:nvSpPr>
        <p:spPr>
          <a:xfrm>
            <a:off x="457200" y="908720"/>
            <a:ext cx="8579296" cy="5292055"/>
          </a:xfrm>
        </p:spPr>
        <p:txBody>
          <a:bodyPr>
            <a:normAutofit/>
          </a:bodyPr>
          <a:lstStyle/>
          <a:p>
            <a:pPr marL="0" indent="0" algn="just">
              <a:buNone/>
            </a:pPr>
            <a:r>
              <a:rPr lang="pt-BR" sz="2000" dirty="0" smtClean="0">
                <a:latin typeface="Times New Roman" panose="02020603050405020304" pitchFamily="18" charset="0"/>
                <a:cs typeface="Times New Roman" panose="02020603050405020304" pitchFamily="18" charset="0"/>
              </a:rPr>
              <a:t>• </a:t>
            </a:r>
            <a:r>
              <a:rPr lang="pt-BR" sz="2400" dirty="0" smtClean="0">
                <a:latin typeface="Times New Roman" panose="02020603050405020304" pitchFamily="18" charset="0"/>
                <a:cs typeface="Times New Roman" panose="02020603050405020304" pitchFamily="18" charset="0"/>
              </a:rPr>
              <a:t>É a palavra que </a:t>
            </a:r>
            <a:r>
              <a:rPr lang="pt-BR" sz="2400" b="1" dirty="0" smtClean="0">
                <a:latin typeface="Times New Roman" panose="02020603050405020304" pitchFamily="18" charset="0"/>
                <a:cs typeface="Times New Roman" panose="02020603050405020304" pitchFamily="18" charset="0"/>
              </a:rPr>
              <a:t>nomeia </a:t>
            </a:r>
            <a:r>
              <a:rPr lang="pt-BR" sz="2400" dirty="0" smtClean="0">
                <a:latin typeface="Times New Roman" panose="02020603050405020304" pitchFamily="18" charset="0"/>
                <a:cs typeface="Times New Roman" panose="02020603050405020304" pitchFamily="18" charset="0"/>
              </a:rPr>
              <a:t>tudo o que </a:t>
            </a:r>
            <a:r>
              <a:rPr lang="pt-BR" sz="2400" b="1" dirty="0" smtClean="0">
                <a:latin typeface="Times New Roman" panose="02020603050405020304" pitchFamily="18" charset="0"/>
                <a:cs typeface="Times New Roman" panose="02020603050405020304" pitchFamily="18" charset="0"/>
              </a:rPr>
              <a:t>existe</a:t>
            </a:r>
            <a:r>
              <a:rPr lang="pt-BR" sz="2400" dirty="0" smtClean="0">
                <a:latin typeface="Times New Roman" panose="02020603050405020304" pitchFamily="18" charset="0"/>
                <a:cs typeface="Times New Roman" panose="02020603050405020304" pitchFamily="18" charset="0"/>
              </a:rPr>
              <a:t>, tudo o que </a:t>
            </a:r>
            <a:r>
              <a:rPr lang="pt-BR" sz="2400" b="1" dirty="0" smtClean="0">
                <a:latin typeface="Times New Roman" panose="02020603050405020304" pitchFamily="18" charset="0"/>
                <a:cs typeface="Times New Roman" panose="02020603050405020304" pitchFamily="18" charset="0"/>
              </a:rPr>
              <a:t>imaginamos existir</a:t>
            </a:r>
            <a:r>
              <a:rPr lang="pt-BR" sz="2400" dirty="0" smtClean="0">
                <a:latin typeface="Times New Roman" panose="02020603050405020304" pitchFamily="18" charset="0"/>
                <a:cs typeface="Times New Roman" panose="02020603050405020304" pitchFamily="18" charset="0"/>
              </a:rPr>
              <a:t>, ou tudo o que é </a:t>
            </a:r>
            <a:r>
              <a:rPr lang="pt-BR" sz="2400" b="1" dirty="0" smtClean="0">
                <a:latin typeface="Times New Roman" panose="02020603050405020304" pitchFamily="18" charset="0"/>
                <a:cs typeface="Times New Roman" panose="02020603050405020304" pitchFamily="18" charset="0"/>
              </a:rPr>
              <a:t>conceito abstrato</a:t>
            </a:r>
            <a:r>
              <a:rPr lang="pt-BR" sz="2400" dirty="0" smtClean="0">
                <a:latin typeface="Times New Roman" panose="02020603050405020304" pitchFamily="18" charset="0"/>
                <a:cs typeface="Times New Roman" panose="02020603050405020304" pitchFamily="18" charset="0"/>
              </a:rPr>
              <a:t>. Veja os exemplos:</a:t>
            </a:r>
          </a:p>
          <a:p>
            <a:pPr marL="0" indent="0" algn="just">
              <a:buNone/>
            </a:pPr>
            <a:endParaRPr lang="pt-BR" sz="2400" dirty="0" smtClean="0">
              <a:latin typeface="Times New Roman" panose="02020603050405020304" pitchFamily="18" charset="0"/>
              <a:cs typeface="Times New Roman" panose="02020603050405020304" pitchFamily="18" charset="0"/>
            </a:endParaRPr>
          </a:p>
          <a:p>
            <a:pPr marL="0" indent="0" algn="just">
              <a:buNone/>
            </a:pPr>
            <a:r>
              <a:rPr lang="pt-BR" sz="2400" dirty="0" smtClean="0">
                <a:latin typeface="Times New Roman" panose="02020603050405020304" pitchFamily="18" charset="0"/>
                <a:cs typeface="Times New Roman" panose="02020603050405020304" pitchFamily="18" charset="0"/>
              </a:rPr>
              <a:t>• Seres que existem: cão, gato, mesa, cadeira, chão, teto.</a:t>
            </a:r>
          </a:p>
          <a:p>
            <a:pPr marL="0" indent="0" algn="just">
              <a:buNone/>
            </a:pPr>
            <a:endParaRPr lang="pt-BR" sz="2400" dirty="0" smtClean="0">
              <a:latin typeface="Times New Roman" panose="02020603050405020304" pitchFamily="18" charset="0"/>
              <a:cs typeface="Times New Roman" panose="02020603050405020304" pitchFamily="18" charset="0"/>
            </a:endParaRPr>
          </a:p>
          <a:p>
            <a:pPr marL="0" indent="0" algn="just">
              <a:buNone/>
            </a:pPr>
            <a:r>
              <a:rPr lang="pt-BR" sz="2400" dirty="0" smtClean="0">
                <a:latin typeface="Times New Roman" panose="02020603050405020304" pitchFamily="18" charset="0"/>
                <a:cs typeface="Times New Roman" panose="02020603050405020304" pitchFamily="18" charset="0"/>
              </a:rPr>
              <a:t>• Seres que imaginamos: fada, bruxa, duende, vampiro, anjo.</a:t>
            </a:r>
          </a:p>
          <a:p>
            <a:pPr marL="0" indent="0" algn="just">
              <a:buNone/>
            </a:pPr>
            <a:endParaRPr lang="pt-BR" sz="2400" dirty="0" smtClean="0">
              <a:latin typeface="Times New Roman" panose="02020603050405020304" pitchFamily="18" charset="0"/>
              <a:cs typeface="Times New Roman" panose="02020603050405020304" pitchFamily="18" charset="0"/>
            </a:endParaRPr>
          </a:p>
          <a:p>
            <a:pPr marL="0" indent="0" algn="just">
              <a:buNone/>
            </a:pPr>
            <a:r>
              <a:rPr lang="pt-BR" sz="2400" dirty="0" smtClean="0">
                <a:latin typeface="Times New Roman" panose="02020603050405020304" pitchFamily="18" charset="0"/>
                <a:cs typeface="Times New Roman" panose="02020603050405020304" pitchFamily="18" charset="0"/>
              </a:rPr>
              <a:t>• Conceitos abstratos: felicidade, alegria, tristeza, honestidade.	</a:t>
            </a:r>
          </a:p>
          <a:p>
            <a:pPr marL="0" indent="0" algn="just">
              <a:buNone/>
            </a:pPr>
            <a:endParaRPr lang="pt-BR" sz="2400" dirty="0">
              <a:latin typeface="Times New Roman" panose="02020603050405020304" pitchFamily="18" charset="0"/>
              <a:cs typeface="Times New Roman" panose="02020603050405020304" pitchFamily="18" charset="0"/>
            </a:endParaRPr>
          </a:p>
          <a:p>
            <a:pPr marL="0" indent="0" algn="just">
              <a:buNone/>
            </a:pPr>
            <a:endParaRPr lang="pt-BR" sz="2000" dirty="0" smtClean="0">
              <a:latin typeface="Times New Roman" panose="02020603050405020304" pitchFamily="18" charset="0"/>
              <a:cs typeface="Times New Roman" panose="02020603050405020304" pitchFamily="18" charset="0"/>
            </a:endParaRPr>
          </a:p>
        </p:txBody>
      </p:sp>
      <p:pic>
        <p:nvPicPr>
          <p:cNvPr id="1026" name="Picture 2" descr="Logo_Etec colorido"/>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67544" y="6124358"/>
            <a:ext cx="1123950" cy="714375"/>
          </a:xfrm>
          <a:prstGeom prst="rect">
            <a:avLst/>
          </a:prstGeom>
          <a:noFill/>
          <a:extLst>
            <a:ext uri="{909E8E84-426E-40DD-AFC4-6F175D3DCCD1}">
              <a14:hiddenFill xmlns:a14="http://schemas.microsoft.com/office/drawing/2010/main">
                <a:solidFill>
                  <a:srgbClr val="FFFFFF"/>
                </a:solidFill>
              </a14:hiddenFill>
            </a:ext>
          </a:extLst>
        </p:spPr>
      </p:pic>
      <p:pic>
        <p:nvPicPr>
          <p:cNvPr id="1025" name="Picture 1" descr="logo-novo-cps-co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04048" y="6200775"/>
            <a:ext cx="3600450" cy="657225"/>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pt-BR"/>
          </a:p>
        </p:txBody>
      </p:sp>
      <p:sp>
        <p:nvSpPr>
          <p:cNvPr id="7" name="Rectangle 4"/>
          <p:cNvSpPr>
            <a:spLocks noChangeArrowheads="1"/>
          </p:cNvSpPr>
          <p:nvPr/>
        </p:nvSpPr>
        <p:spPr bwMode="auto">
          <a:xfrm>
            <a:off x="0" y="71437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pt-BR" altLang="pt-BR" sz="6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               </a:t>
            </a:r>
            <a:endParaRPr kumimoji="0" lang="pt-BR" altLang="pt-BR" sz="1800" b="0" i="0" u="none" strike="noStrike" cap="none" normalizeH="0" baseline="0" smtClean="0">
              <a:ln>
                <a:noFill/>
              </a:ln>
              <a:solidFill>
                <a:schemeClr val="tx1"/>
              </a:solidFill>
              <a:effectLst/>
              <a:latin typeface="Arial" pitchFamily="34" charset="0"/>
              <a:cs typeface="Arial" pitchFamily="34" charset="0"/>
            </a:endParaRPr>
          </a:p>
        </p:txBody>
      </p:sp>
      <p:sp>
        <p:nvSpPr>
          <p:cNvPr id="8" name="Rectangle 5"/>
          <p:cNvSpPr>
            <a:spLocks noChangeArrowheads="1"/>
          </p:cNvSpPr>
          <p:nvPr/>
        </p:nvSpPr>
        <p:spPr bwMode="auto">
          <a:xfrm>
            <a:off x="0" y="13716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pt-BR" altLang="pt-BR" sz="6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
            </a:r>
            <a:br>
              <a:rPr kumimoji="0" lang="pt-BR" altLang="pt-BR" sz="600" b="0" i="0" u="none" strike="noStrike" cap="none" normalizeH="0" baseline="0" smtClean="0">
                <a:ln>
                  <a:noFill/>
                </a:ln>
                <a:solidFill>
                  <a:schemeClr val="tx1"/>
                </a:solidFill>
                <a:effectLst/>
                <a:latin typeface="Arial" pitchFamily="34" charset="0"/>
                <a:ea typeface="Times New Roman" pitchFamily="18" charset="0"/>
                <a:cs typeface="Arial" pitchFamily="34" charset="0"/>
              </a:rPr>
            </a:br>
            <a:r>
              <a:rPr kumimoji="0" lang="pt-BR" altLang="pt-BR" sz="6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
            </a:r>
            <a:br>
              <a:rPr kumimoji="0" lang="pt-BR" altLang="pt-BR" sz="600" b="0" i="0" u="none" strike="noStrike" cap="none" normalizeH="0" baseline="0" smtClean="0">
                <a:ln>
                  <a:noFill/>
                </a:ln>
                <a:solidFill>
                  <a:schemeClr val="tx1"/>
                </a:solidFill>
                <a:effectLst/>
                <a:latin typeface="Arial" pitchFamily="34" charset="0"/>
                <a:ea typeface="Times New Roman" pitchFamily="18" charset="0"/>
                <a:cs typeface="Arial" pitchFamily="34" charset="0"/>
              </a:rPr>
            </a:br>
            <a:endParaRPr kumimoji="0" lang="pt-BR" altLang="pt-BR" sz="1800" b="0" i="0" u="none" strike="noStrike" cap="none" normalizeH="0" baseline="0" smtClean="0">
              <a:ln>
                <a:noFill/>
              </a:ln>
              <a:solidFill>
                <a:schemeClr val="tx1"/>
              </a:solidFill>
              <a:effectLst/>
              <a:latin typeface="Arial" pitchFamily="34" charset="0"/>
              <a:cs typeface="Arial" pitchFamily="34" charset="0"/>
            </a:endParaRPr>
          </a:p>
        </p:txBody>
      </p:sp>
      <p:pic>
        <p:nvPicPr>
          <p:cNvPr id="3" name="Picture 2" descr="C:\Users\Usuário\JEC\Pictures\Educandário\Imagens para aulas\substantivo1.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95625" y="4509120"/>
            <a:ext cx="2952750" cy="15525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5277710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title"/>
          </p:nvPr>
        </p:nvSpPr>
        <p:spPr>
          <a:xfrm>
            <a:off x="457200" y="274638"/>
            <a:ext cx="8229600" cy="778098"/>
          </a:xfrm>
        </p:spPr>
        <p:txBody>
          <a:bodyPr>
            <a:noAutofit/>
          </a:bodyPr>
          <a:lstStyle/>
          <a:p>
            <a:r>
              <a:rPr lang="pt-BR" sz="2900" b="1" dirty="0" smtClean="0">
                <a:solidFill>
                  <a:srgbClr val="FF0000"/>
                </a:solidFill>
                <a:latin typeface="Times New Roman" panose="02020603050405020304" pitchFamily="18" charset="0"/>
                <a:cs typeface="Times New Roman" panose="02020603050405020304" pitchFamily="18" charset="0"/>
              </a:rPr>
              <a:t>EXERCÍCIOS</a:t>
            </a:r>
            <a:endParaRPr lang="pt-BR" sz="2900" b="1" dirty="0">
              <a:solidFill>
                <a:srgbClr val="FF0000"/>
              </a:solidFill>
              <a:latin typeface="Times New Roman" panose="02020603050405020304" pitchFamily="18" charset="0"/>
              <a:cs typeface="Times New Roman" panose="02020603050405020304" pitchFamily="18" charset="0"/>
            </a:endParaRPr>
          </a:p>
        </p:txBody>
      </p:sp>
      <p:sp>
        <p:nvSpPr>
          <p:cNvPr id="5" name="Espaço Reservado para Conteúdo 4"/>
          <p:cNvSpPr>
            <a:spLocks noGrp="1"/>
          </p:cNvSpPr>
          <p:nvPr>
            <p:ph idx="1"/>
          </p:nvPr>
        </p:nvSpPr>
        <p:spPr>
          <a:xfrm>
            <a:off x="457200" y="908720"/>
            <a:ext cx="8579296" cy="5292055"/>
          </a:xfrm>
        </p:spPr>
        <p:txBody>
          <a:bodyPr>
            <a:normAutofit fontScale="77500" lnSpcReduction="20000"/>
          </a:bodyPr>
          <a:lstStyle/>
          <a:p>
            <a:pPr marL="0" indent="0">
              <a:buNone/>
            </a:pPr>
            <a:r>
              <a:rPr lang="pt-BR" sz="2800" dirty="0">
                <a:latin typeface="Times New Roman" panose="02020603050405020304" pitchFamily="18" charset="0"/>
                <a:cs typeface="Times New Roman" panose="02020603050405020304" pitchFamily="18" charset="0"/>
              </a:rPr>
              <a:t>6</a:t>
            </a:r>
            <a:r>
              <a:rPr lang="pt-BR" sz="2800" dirty="0" smtClean="0">
                <a:latin typeface="Times New Roman" panose="02020603050405020304" pitchFamily="18" charset="0"/>
                <a:cs typeface="Times New Roman" panose="02020603050405020304" pitchFamily="18" charset="0"/>
              </a:rPr>
              <a:t>) </a:t>
            </a:r>
            <a:r>
              <a:rPr lang="pt-BR" sz="2800" dirty="0">
                <a:latin typeface="Times New Roman" panose="02020603050405020304" pitchFamily="18" charset="0"/>
                <a:cs typeface="Times New Roman" panose="02020603050405020304" pitchFamily="18" charset="0"/>
              </a:rPr>
              <a:t>Relacione as duas colunas de acordo com a classificação dos substantivos.</a:t>
            </a:r>
          </a:p>
          <a:p>
            <a:pPr marL="0" indent="0">
              <a:buNone/>
            </a:pPr>
            <a:r>
              <a:rPr lang="pt-BR" sz="2800" dirty="0">
                <a:latin typeface="Times New Roman" panose="02020603050405020304" pitchFamily="18" charset="0"/>
                <a:cs typeface="Times New Roman" panose="02020603050405020304" pitchFamily="18" charset="0"/>
              </a:rPr>
              <a:t>1) menino </a:t>
            </a:r>
            <a:r>
              <a:rPr lang="pt-BR" sz="2800" dirty="0" smtClean="0">
                <a:latin typeface="Times New Roman" panose="02020603050405020304" pitchFamily="18" charset="0"/>
                <a:cs typeface="Times New Roman" panose="02020603050405020304" pitchFamily="18" charset="0"/>
              </a:rPr>
              <a:t>		( </a:t>
            </a:r>
            <a:r>
              <a:rPr lang="pt-BR" sz="2800" dirty="0">
                <a:latin typeface="Times New Roman" panose="02020603050405020304" pitchFamily="18" charset="0"/>
                <a:cs typeface="Times New Roman" panose="02020603050405020304" pitchFamily="18" charset="0"/>
              </a:rPr>
              <a:t>) abstrato</a:t>
            </a:r>
          </a:p>
          <a:p>
            <a:pPr marL="0" indent="0">
              <a:buNone/>
            </a:pPr>
            <a:r>
              <a:rPr lang="pt-BR" sz="2800" dirty="0">
                <a:latin typeface="Times New Roman" panose="02020603050405020304" pitchFamily="18" charset="0"/>
                <a:cs typeface="Times New Roman" panose="02020603050405020304" pitchFamily="18" charset="0"/>
              </a:rPr>
              <a:t>2) passatempo </a:t>
            </a:r>
            <a:r>
              <a:rPr lang="pt-BR" sz="2800" dirty="0" smtClean="0">
                <a:latin typeface="Times New Roman" panose="02020603050405020304" pitchFamily="18" charset="0"/>
                <a:cs typeface="Times New Roman" panose="02020603050405020304" pitchFamily="18" charset="0"/>
              </a:rPr>
              <a:t>		( </a:t>
            </a:r>
            <a:r>
              <a:rPr lang="pt-BR" sz="2800" dirty="0">
                <a:latin typeface="Times New Roman" panose="02020603050405020304" pitchFamily="18" charset="0"/>
                <a:cs typeface="Times New Roman" panose="02020603050405020304" pitchFamily="18" charset="0"/>
              </a:rPr>
              <a:t>) composto</a:t>
            </a:r>
          </a:p>
          <a:p>
            <a:pPr marL="0" indent="0">
              <a:buNone/>
            </a:pPr>
            <a:r>
              <a:rPr lang="pt-BR" sz="2800" dirty="0">
                <a:latin typeface="Times New Roman" panose="02020603050405020304" pitchFamily="18" charset="0"/>
                <a:cs typeface="Times New Roman" panose="02020603050405020304" pitchFamily="18" charset="0"/>
              </a:rPr>
              <a:t>3) Rio de Janeiro </a:t>
            </a:r>
            <a:r>
              <a:rPr lang="pt-BR" sz="2800" dirty="0" smtClean="0">
                <a:latin typeface="Times New Roman" panose="02020603050405020304" pitchFamily="18" charset="0"/>
                <a:cs typeface="Times New Roman" panose="02020603050405020304" pitchFamily="18" charset="0"/>
              </a:rPr>
              <a:t>	( </a:t>
            </a:r>
            <a:r>
              <a:rPr lang="pt-BR" sz="2800" dirty="0">
                <a:latin typeface="Times New Roman" panose="02020603050405020304" pitchFamily="18" charset="0"/>
                <a:cs typeface="Times New Roman" panose="02020603050405020304" pitchFamily="18" charset="0"/>
              </a:rPr>
              <a:t>) próprio</a:t>
            </a:r>
          </a:p>
          <a:p>
            <a:pPr marL="0" indent="0">
              <a:buNone/>
            </a:pPr>
            <a:r>
              <a:rPr lang="pt-BR" sz="2800" dirty="0">
                <a:latin typeface="Times New Roman" panose="02020603050405020304" pitchFamily="18" charset="0"/>
                <a:cs typeface="Times New Roman" panose="02020603050405020304" pitchFamily="18" charset="0"/>
              </a:rPr>
              <a:t>4) lápis </a:t>
            </a:r>
            <a:r>
              <a:rPr lang="pt-BR" sz="2800" dirty="0" smtClean="0">
                <a:latin typeface="Times New Roman" panose="02020603050405020304" pitchFamily="18" charset="0"/>
                <a:cs typeface="Times New Roman" panose="02020603050405020304" pitchFamily="18" charset="0"/>
              </a:rPr>
              <a:t>			( </a:t>
            </a:r>
            <a:r>
              <a:rPr lang="pt-BR" sz="2800" dirty="0">
                <a:latin typeface="Times New Roman" panose="02020603050405020304" pitchFamily="18" charset="0"/>
                <a:cs typeface="Times New Roman" panose="02020603050405020304" pitchFamily="18" charset="0"/>
              </a:rPr>
              <a:t>) concreto</a:t>
            </a:r>
          </a:p>
          <a:p>
            <a:pPr marL="0" indent="0">
              <a:buNone/>
            </a:pPr>
            <a:r>
              <a:rPr lang="pt-BR" sz="2800" dirty="0">
                <a:latin typeface="Times New Roman" panose="02020603050405020304" pitchFamily="18" charset="0"/>
                <a:cs typeface="Times New Roman" panose="02020603050405020304" pitchFamily="18" charset="0"/>
              </a:rPr>
              <a:t>5) falsidade </a:t>
            </a:r>
            <a:r>
              <a:rPr lang="pt-BR" sz="2800" dirty="0" smtClean="0">
                <a:latin typeface="Times New Roman" panose="02020603050405020304" pitchFamily="18" charset="0"/>
                <a:cs typeface="Times New Roman" panose="02020603050405020304" pitchFamily="18" charset="0"/>
              </a:rPr>
              <a:t>		( </a:t>
            </a:r>
            <a:r>
              <a:rPr lang="pt-BR" sz="2800" dirty="0">
                <a:latin typeface="Times New Roman" panose="02020603050405020304" pitchFamily="18" charset="0"/>
                <a:cs typeface="Times New Roman" panose="02020603050405020304" pitchFamily="18" charset="0"/>
              </a:rPr>
              <a:t>) </a:t>
            </a:r>
            <a:r>
              <a:rPr lang="pt-BR" sz="2800" dirty="0" smtClean="0">
                <a:latin typeface="Times New Roman" panose="02020603050405020304" pitchFamily="18" charset="0"/>
                <a:cs typeface="Times New Roman" panose="02020603050405020304" pitchFamily="18" charset="0"/>
              </a:rPr>
              <a:t>simples</a:t>
            </a:r>
          </a:p>
          <a:p>
            <a:pPr marL="0" indent="0">
              <a:buNone/>
            </a:pPr>
            <a:endParaRPr lang="pt-BR" sz="2800" dirty="0">
              <a:latin typeface="Times New Roman" panose="02020603050405020304" pitchFamily="18" charset="0"/>
              <a:cs typeface="Times New Roman" panose="02020603050405020304" pitchFamily="18" charset="0"/>
            </a:endParaRPr>
          </a:p>
          <a:p>
            <a:pPr marL="0" indent="0">
              <a:buNone/>
            </a:pPr>
            <a:r>
              <a:rPr lang="pt-BR" sz="2800" dirty="0">
                <a:latin typeface="Times New Roman" panose="02020603050405020304" pitchFamily="18" charset="0"/>
                <a:cs typeface="Times New Roman" panose="02020603050405020304" pitchFamily="18" charset="0"/>
              </a:rPr>
              <a:t>a) 5, 2, 3, 4, 1</a:t>
            </a:r>
            <a:r>
              <a:rPr lang="pt-BR" sz="2800" b="1" dirty="0">
                <a:latin typeface="Times New Roman" panose="02020603050405020304" pitchFamily="18" charset="0"/>
                <a:cs typeface="Times New Roman" panose="02020603050405020304" pitchFamily="18" charset="0"/>
              </a:rPr>
              <a:t>.</a:t>
            </a:r>
          </a:p>
          <a:p>
            <a:pPr marL="0" indent="0">
              <a:buNone/>
            </a:pPr>
            <a:r>
              <a:rPr lang="pt-BR" sz="2800" dirty="0">
                <a:latin typeface="Times New Roman" panose="02020603050405020304" pitchFamily="18" charset="0"/>
                <a:cs typeface="Times New Roman" panose="02020603050405020304" pitchFamily="18" charset="0"/>
              </a:rPr>
              <a:t>b) 1, 3, 2, 5, 4.</a:t>
            </a:r>
          </a:p>
          <a:p>
            <a:pPr marL="0" indent="0">
              <a:buNone/>
            </a:pPr>
            <a:r>
              <a:rPr lang="pt-BR" sz="2800" dirty="0">
                <a:latin typeface="Times New Roman" panose="02020603050405020304" pitchFamily="18" charset="0"/>
                <a:cs typeface="Times New Roman" panose="02020603050405020304" pitchFamily="18" charset="0"/>
              </a:rPr>
              <a:t>c) 4, 3, 2, 5, 1.</a:t>
            </a:r>
          </a:p>
          <a:p>
            <a:pPr marL="0" indent="0">
              <a:buNone/>
            </a:pPr>
            <a:r>
              <a:rPr lang="pt-BR" sz="2800" dirty="0">
                <a:latin typeface="Times New Roman" panose="02020603050405020304" pitchFamily="18" charset="0"/>
                <a:cs typeface="Times New Roman" panose="02020603050405020304" pitchFamily="18" charset="0"/>
              </a:rPr>
              <a:t>d) 2, 5, 3, 4, 1.</a:t>
            </a:r>
          </a:p>
          <a:p>
            <a:pPr marL="0" indent="0">
              <a:buNone/>
            </a:pPr>
            <a:r>
              <a:rPr lang="pt-BR" sz="2800" dirty="0">
                <a:latin typeface="Times New Roman" panose="02020603050405020304" pitchFamily="18" charset="0"/>
                <a:cs typeface="Times New Roman" panose="02020603050405020304" pitchFamily="18" charset="0"/>
              </a:rPr>
              <a:t>e) 3, 1, 5, 4, 2.</a:t>
            </a:r>
          </a:p>
          <a:p>
            <a:pPr marL="0" indent="0" algn="just">
              <a:buNone/>
            </a:pPr>
            <a:endParaRPr lang="pt-BR" sz="2800" dirty="0">
              <a:latin typeface="Times New Roman" panose="02020603050405020304" pitchFamily="18" charset="0"/>
              <a:cs typeface="Times New Roman" panose="02020603050405020304" pitchFamily="18" charset="0"/>
            </a:endParaRPr>
          </a:p>
          <a:p>
            <a:pPr marL="0" indent="0" algn="just">
              <a:buNone/>
            </a:pPr>
            <a:endParaRPr lang="pt-BR" sz="2400" dirty="0">
              <a:latin typeface="Times New Roman" panose="02020603050405020304" pitchFamily="18" charset="0"/>
              <a:cs typeface="Times New Roman" panose="02020603050405020304" pitchFamily="18" charset="0"/>
            </a:endParaRPr>
          </a:p>
          <a:p>
            <a:pPr marL="0" indent="0" algn="just">
              <a:buNone/>
            </a:pPr>
            <a:r>
              <a:rPr lang="pt-BR" sz="2400" dirty="0" smtClean="0">
                <a:latin typeface="Times New Roman" panose="02020603050405020304" pitchFamily="18" charset="0"/>
                <a:cs typeface="Times New Roman" panose="02020603050405020304" pitchFamily="18" charset="0"/>
              </a:rPr>
              <a:t> </a:t>
            </a:r>
            <a:endParaRPr lang="pt-BR" sz="2400" dirty="0">
              <a:latin typeface="Times New Roman" panose="02020603050405020304" pitchFamily="18" charset="0"/>
              <a:cs typeface="Times New Roman" panose="02020603050405020304" pitchFamily="18" charset="0"/>
            </a:endParaRPr>
          </a:p>
          <a:p>
            <a:pPr marL="0" indent="0" algn="just">
              <a:buNone/>
            </a:pPr>
            <a:endParaRPr lang="pt-BR" sz="2000" dirty="0" smtClean="0">
              <a:latin typeface="Times New Roman" panose="02020603050405020304" pitchFamily="18" charset="0"/>
              <a:cs typeface="Times New Roman" panose="02020603050405020304" pitchFamily="18" charset="0"/>
            </a:endParaRPr>
          </a:p>
        </p:txBody>
      </p:sp>
      <p:pic>
        <p:nvPicPr>
          <p:cNvPr id="1026" name="Picture 2" descr="Logo_Etec colorido"/>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67544" y="6124358"/>
            <a:ext cx="1123950" cy="714375"/>
          </a:xfrm>
          <a:prstGeom prst="rect">
            <a:avLst/>
          </a:prstGeom>
          <a:noFill/>
          <a:extLst>
            <a:ext uri="{909E8E84-426E-40DD-AFC4-6F175D3DCCD1}">
              <a14:hiddenFill xmlns:a14="http://schemas.microsoft.com/office/drawing/2010/main">
                <a:solidFill>
                  <a:srgbClr val="FFFFFF"/>
                </a:solidFill>
              </a14:hiddenFill>
            </a:ext>
          </a:extLst>
        </p:spPr>
      </p:pic>
      <p:pic>
        <p:nvPicPr>
          <p:cNvPr id="1025" name="Picture 1" descr="logo-novo-cps-co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04048" y="6200775"/>
            <a:ext cx="3600450" cy="657225"/>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pt-BR"/>
          </a:p>
        </p:txBody>
      </p:sp>
      <p:sp>
        <p:nvSpPr>
          <p:cNvPr id="7" name="Rectangle 4"/>
          <p:cNvSpPr>
            <a:spLocks noChangeArrowheads="1"/>
          </p:cNvSpPr>
          <p:nvPr/>
        </p:nvSpPr>
        <p:spPr bwMode="auto">
          <a:xfrm>
            <a:off x="0" y="71437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pt-BR" altLang="pt-BR" sz="6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               </a:t>
            </a:r>
            <a:endParaRPr kumimoji="0" lang="pt-BR" altLang="pt-BR" sz="1800" b="0" i="0" u="none" strike="noStrike" cap="none" normalizeH="0" baseline="0" smtClean="0">
              <a:ln>
                <a:noFill/>
              </a:ln>
              <a:solidFill>
                <a:schemeClr val="tx1"/>
              </a:solidFill>
              <a:effectLst/>
              <a:latin typeface="Arial" pitchFamily="34" charset="0"/>
              <a:cs typeface="Arial" pitchFamily="34" charset="0"/>
            </a:endParaRPr>
          </a:p>
        </p:txBody>
      </p:sp>
      <p:sp>
        <p:nvSpPr>
          <p:cNvPr id="8" name="Rectangle 5"/>
          <p:cNvSpPr>
            <a:spLocks noChangeArrowheads="1"/>
          </p:cNvSpPr>
          <p:nvPr/>
        </p:nvSpPr>
        <p:spPr bwMode="auto">
          <a:xfrm>
            <a:off x="0" y="13716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pt-BR" altLang="pt-BR" sz="6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
            </a:r>
            <a:br>
              <a:rPr kumimoji="0" lang="pt-BR" altLang="pt-BR" sz="600" b="0" i="0" u="none" strike="noStrike" cap="none" normalizeH="0" baseline="0" smtClean="0">
                <a:ln>
                  <a:noFill/>
                </a:ln>
                <a:solidFill>
                  <a:schemeClr val="tx1"/>
                </a:solidFill>
                <a:effectLst/>
                <a:latin typeface="Arial" pitchFamily="34" charset="0"/>
                <a:ea typeface="Times New Roman" pitchFamily="18" charset="0"/>
                <a:cs typeface="Arial" pitchFamily="34" charset="0"/>
              </a:rPr>
            </a:br>
            <a:r>
              <a:rPr kumimoji="0" lang="pt-BR" altLang="pt-BR" sz="6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
            </a:r>
            <a:br>
              <a:rPr kumimoji="0" lang="pt-BR" altLang="pt-BR" sz="600" b="0" i="0" u="none" strike="noStrike" cap="none" normalizeH="0" baseline="0" smtClean="0">
                <a:ln>
                  <a:noFill/>
                </a:ln>
                <a:solidFill>
                  <a:schemeClr val="tx1"/>
                </a:solidFill>
                <a:effectLst/>
                <a:latin typeface="Arial" pitchFamily="34" charset="0"/>
                <a:ea typeface="Times New Roman" pitchFamily="18" charset="0"/>
                <a:cs typeface="Arial" pitchFamily="34" charset="0"/>
              </a:rPr>
            </a:br>
            <a:endParaRPr kumimoji="0" lang="pt-BR" altLang="pt-BR" sz="1800" b="0" i="0" u="none" strike="noStrike" cap="none" normalizeH="0" baseline="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57966465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title"/>
          </p:nvPr>
        </p:nvSpPr>
        <p:spPr>
          <a:xfrm>
            <a:off x="457200" y="274638"/>
            <a:ext cx="8229600" cy="778098"/>
          </a:xfrm>
        </p:spPr>
        <p:txBody>
          <a:bodyPr>
            <a:noAutofit/>
          </a:bodyPr>
          <a:lstStyle/>
          <a:p>
            <a:r>
              <a:rPr lang="pt-BR" sz="2900" b="1" dirty="0" smtClean="0">
                <a:solidFill>
                  <a:srgbClr val="FF0000"/>
                </a:solidFill>
                <a:latin typeface="Times New Roman" panose="02020603050405020304" pitchFamily="18" charset="0"/>
                <a:cs typeface="Times New Roman" panose="02020603050405020304" pitchFamily="18" charset="0"/>
              </a:rPr>
              <a:t>JOGO DOS SUBSTANTIVOS COLETIVOS</a:t>
            </a:r>
            <a:endParaRPr lang="pt-BR" sz="2900" b="1" dirty="0">
              <a:solidFill>
                <a:srgbClr val="FF0000"/>
              </a:solidFill>
              <a:latin typeface="Times New Roman" panose="02020603050405020304" pitchFamily="18" charset="0"/>
              <a:cs typeface="Times New Roman" panose="02020603050405020304" pitchFamily="18" charset="0"/>
            </a:endParaRPr>
          </a:p>
        </p:txBody>
      </p:sp>
      <p:sp>
        <p:nvSpPr>
          <p:cNvPr id="5" name="Espaço Reservado para Conteúdo 4"/>
          <p:cNvSpPr>
            <a:spLocks noGrp="1"/>
          </p:cNvSpPr>
          <p:nvPr>
            <p:ph idx="1"/>
          </p:nvPr>
        </p:nvSpPr>
        <p:spPr>
          <a:xfrm>
            <a:off x="457200" y="908720"/>
            <a:ext cx="8579296" cy="5292055"/>
          </a:xfrm>
        </p:spPr>
        <p:txBody>
          <a:bodyPr>
            <a:normAutofit/>
          </a:bodyPr>
          <a:lstStyle/>
          <a:p>
            <a:pPr marL="0" indent="0" algn="just">
              <a:buNone/>
            </a:pPr>
            <a:endParaRPr lang="pt-BR" sz="2800" dirty="0">
              <a:latin typeface="Times New Roman" panose="02020603050405020304" pitchFamily="18" charset="0"/>
              <a:cs typeface="Times New Roman" panose="02020603050405020304" pitchFamily="18" charset="0"/>
            </a:endParaRPr>
          </a:p>
          <a:p>
            <a:pPr marL="0" indent="0" algn="just">
              <a:buNone/>
            </a:pPr>
            <a:endParaRPr lang="pt-BR" sz="2400" dirty="0">
              <a:latin typeface="Times New Roman" panose="02020603050405020304" pitchFamily="18" charset="0"/>
              <a:cs typeface="Times New Roman" panose="02020603050405020304" pitchFamily="18" charset="0"/>
            </a:endParaRPr>
          </a:p>
          <a:p>
            <a:pPr marL="0" indent="0" algn="just">
              <a:buNone/>
            </a:pPr>
            <a:r>
              <a:rPr lang="pt-BR" sz="2400" dirty="0" smtClean="0">
                <a:latin typeface="Times New Roman" panose="02020603050405020304" pitchFamily="18" charset="0"/>
                <a:cs typeface="Times New Roman" panose="02020603050405020304" pitchFamily="18" charset="0"/>
              </a:rPr>
              <a:t> </a:t>
            </a:r>
            <a:endParaRPr lang="pt-BR" sz="2400" dirty="0">
              <a:latin typeface="Times New Roman" panose="02020603050405020304" pitchFamily="18" charset="0"/>
              <a:cs typeface="Times New Roman" panose="02020603050405020304" pitchFamily="18" charset="0"/>
            </a:endParaRPr>
          </a:p>
          <a:p>
            <a:pPr marL="0" indent="0" algn="just">
              <a:buNone/>
            </a:pPr>
            <a:endParaRPr lang="pt-BR" sz="2000" dirty="0" smtClean="0">
              <a:latin typeface="Times New Roman" panose="02020603050405020304" pitchFamily="18" charset="0"/>
              <a:cs typeface="Times New Roman" panose="02020603050405020304" pitchFamily="18" charset="0"/>
            </a:endParaRPr>
          </a:p>
        </p:txBody>
      </p:sp>
      <p:pic>
        <p:nvPicPr>
          <p:cNvPr id="1026" name="Picture 2" descr="Logo_Etec colorido"/>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67544" y="6124358"/>
            <a:ext cx="1123950" cy="714375"/>
          </a:xfrm>
          <a:prstGeom prst="rect">
            <a:avLst/>
          </a:prstGeom>
          <a:noFill/>
          <a:extLst>
            <a:ext uri="{909E8E84-426E-40DD-AFC4-6F175D3DCCD1}">
              <a14:hiddenFill xmlns:a14="http://schemas.microsoft.com/office/drawing/2010/main">
                <a:solidFill>
                  <a:srgbClr val="FFFFFF"/>
                </a:solidFill>
              </a14:hiddenFill>
            </a:ext>
          </a:extLst>
        </p:spPr>
      </p:pic>
      <p:pic>
        <p:nvPicPr>
          <p:cNvPr id="1025" name="Picture 1" descr="logo-novo-cps-co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04048" y="6200775"/>
            <a:ext cx="3600450" cy="657225"/>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pt-BR"/>
          </a:p>
        </p:txBody>
      </p:sp>
      <p:sp>
        <p:nvSpPr>
          <p:cNvPr id="7" name="Rectangle 4"/>
          <p:cNvSpPr>
            <a:spLocks noChangeArrowheads="1"/>
          </p:cNvSpPr>
          <p:nvPr/>
        </p:nvSpPr>
        <p:spPr bwMode="auto">
          <a:xfrm>
            <a:off x="0" y="71437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pt-BR" altLang="pt-BR" sz="6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               </a:t>
            </a:r>
            <a:endParaRPr kumimoji="0" lang="pt-BR" altLang="pt-BR" sz="1800" b="0" i="0" u="none" strike="noStrike" cap="none" normalizeH="0" baseline="0" smtClean="0">
              <a:ln>
                <a:noFill/>
              </a:ln>
              <a:solidFill>
                <a:schemeClr val="tx1"/>
              </a:solidFill>
              <a:effectLst/>
              <a:latin typeface="Arial" pitchFamily="34" charset="0"/>
              <a:cs typeface="Arial" pitchFamily="34" charset="0"/>
            </a:endParaRPr>
          </a:p>
        </p:txBody>
      </p:sp>
      <p:sp>
        <p:nvSpPr>
          <p:cNvPr id="8" name="Rectangle 5"/>
          <p:cNvSpPr>
            <a:spLocks noChangeArrowheads="1"/>
          </p:cNvSpPr>
          <p:nvPr/>
        </p:nvSpPr>
        <p:spPr bwMode="auto">
          <a:xfrm>
            <a:off x="0" y="13716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pt-BR" altLang="pt-BR" sz="6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
            </a:r>
            <a:br>
              <a:rPr kumimoji="0" lang="pt-BR" altLang="pt-BR" sz="600" b="0" i="0" u="none" strike="noStrike" cap="none" normalizeH="0" baseline="0" smtClean="0">
                <a:ln>
                  <a:noFill/>
                </a:ln>
                <a:solidFill>
                  <a:schemeClr val="tx1"/>
                </a:solidFill>
                <a:effectLst/>
                <a:latin typeface="Arial" pitchFamily="34" charset="0"/>
                <a:ea typeface="Times New Roman" pitchFamily="18" charset="0"/>
                <a:cs typeface="Arial" pitchFamily="34" charset="0"/>
              </a:rPr>
            </a:br>
            <a:r>
              <a:rPr kumimoji="0" lang="pt-BR" altLang="pt-BR" sz="6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
            </a:r>
            <a:br>
              <a:rPr kumimoji="0" lang="pt-BR" altLang="pt-BR" sz="600" b="0" i="0" u="none" strike="noStrike" cap="none" normalizeH="0" baseline="0" smtClean="0">
                <a:ln>
                  <a:noFill/>
                </a:ln>
                <a:solidFill>
                  <a:schemeClr val="tx1"/>
                </a:solidFill>
                <a:effectLst/>
                <a:latin typeface="Arial" pitchFamily="34" charset="0"/>
                <a:ea typeface="Times New Roman" pitchFamily="18" charset="0"/>
                <a:cs typeface="Arial" pitchFamily="34" charset="0"/>
              </a:rPr>
            </a:br>
            <a:endParaRPr kumimoji="0" lang="pt-BR" altLang="pt-BR" sz="1800" b="0" i="0" u="none" strike="noStrike" cap="none" normalizeH="0" baseline="0" smtClean="0">
              <a:ln>
                <a:noFill/>
              </a:ln>
              <a:solidFill>
                <a:schemeClr val="tx1"/>
              </a:solidFill>
              <a:effectLst/>
              <a:latin typeface="Arial" pitchFamily="34" charset="0"/>
              <a:cs typeface="Arial" pitchFamily="34" charset="0"/>
            </a:endParaRPr>
          </a:p>
        </p:txBody>
      </p:sp>
      <p:pic>
        <p:nvPicPr>
          <p:cNvPr id="7171" name="Picture 3" descr="C:\Users\Usuário\JEC\Pictures\Educandário\Imagens para aulas\substantivo20.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68895" y="1700808"/>
            <a:ext cx="5606209" cy="37306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0766438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title"/>
          </p:nvPr>
        </p:nvSpPr>
        <p:spPr>
          <a:xfrm>
            <a:off x="457200" y="274638"/>
            <a:ext cx="8229600" cy="778098"/>
          </a:xfrm>
        </p:spPr>
        <p:txBody>
          <a:bodyPr>
            <a:noAutofit/>
          </a:bodyPr>
          <a:lstStyle/>
          <a:p>
            <a:r>
              <a:rPr lang="pt-BR" sz="2900" b="1" dirty="0" smtClean="0">
                <a:solidFill>
                  <a:srgbClr val="FF0000"/>
                </a:solidFill>
                <a:latin typeface="Times New Roman" panose="02020603050405020304" pitchFamily="18" charset="0"/>
                <a:cs typeface="Times New Roman" panose="02020603050405020304" pitchFamily="18" charset="0"/>
              </a:rPr>
              <a:t>SUBSTANTIVO – FLEXÃO DE GÊNERO</a:t>
            </a:r>
            <a:endParaRPr lang="pt-BR" sz="2900" b="1" dirty="0">
              <a:solidFill>
                <a:srgbClr val="FF0000"/>
              </a:solidFill>
              <a:latin typeface="Times New Roman" panose="02020603050405020304" pitchFamily="18" charset="0"/>
              <a:cs typeface="Times New Roman" panose="02020603050405020304" pitchFamily="18" charset="0"/>
            </a:endParaRPr>
          </a:p>
        </p:txBody>
      </p:sp>
      <p:sp>
        <p:nvSpPr>
          <p:cNvPr id="5" name="Espaço Reservado para Conteúdo 4"/>
          <p:cNvSpPr>
            <a:spLocks noGrp="1"/>
          </p:cNvSpPr>
          <p:nvPr>
            <p:ph idx="1"/>
          </p:nvPr>
        </p:nvSpPr>
        <p:spPr>
          <a:xfrm>
            <a:off x="457200" y="980728"/>
            <a:ext cx="8579296" cy="5220047"/>
          </a:xfrm>
        </p:spPr>
        <p:txBody>
          <a:bodyPr>
            <a:normAutofit fontScale="92500" lnSpcReduction="20000"/>
          </a:bodyPr>
          <a:lstStyle/>
          <a:p>
            <a:pPr algn="just"/>
            <a:r>
              <a:rPr lang="pt-BR" sz="2600" b="1" dirty="0" smtClean="0">
                <a:latin typeface="Times New Roman" panose="02020603050405020304" pitchFamily="18" charset="0"/>
                <a:cs typeface="Times New Roman" panose="02020603050405020304" pitchFamily="18" charset="0"/>
              </a:rPr>
              <a:t>Gênero</a:t>
            </a:r>
            <a:r>
              <a:rPr lang="pt-BR" sz="2600" dirty="0">
                <a:latin typeface="Times New Roman" panose="02020603050405020304" pitchFamily="18" charset="0"/>
                <a:cs typeface="Times New Roman" panose="02020603050405020304" pitchFamily="18" charset="0"/>
              </a:rPr>
              <a:t> é  a propriedade que as palavras têm de indicar </a:t>
            </a:r>
            <a:r>
              <a:rPr lang="pt-BR" sz="2600" b="1" dirty="0">
                <a:latin typeface="Times New Roman" panose="02020603050405020304" pitchFamily="18" charset="0"/>
                <a:cs typeface="Times New Roman" panose="02020603050405020304" pitchFamily="18" charset="0"/>
              </a:rPr>
              <a:t>sexo real ou fictício</a:t>
            </a:r>
            <a:r>
              <a:rPr lang="pt-BR" sz="2600" dirty="0">
                <a:latin typeface="Times New Roman" panose="02020603050405020304" pitchFamily="18" charset="0"/>
                <a:cs typeface="Times New Roman" panose="02020603050405020304" pitchFamily="18" charset="0"/>
              </a:rPr>
              <a:t> dos seres. Na língua portuguesa, há dois g</a:t>
            </a:r>
            <a:r>
              <a:rPr lang="pt-BR" sz="2600" dirty="0" smtClean="0">
                <a:latin typeface="Times New Roman" panose="02020603050405020304" pitchFamily="18" charset="0"/>
                <a:cs typeface="Times New Roman" panose="02020603050405020304" pitchFamily="18" charset="0"/>
              </a:rPr>
              <a:t>êneros</a:t>
            </a:r>
            <a:r>
              <a:rPr lang="pt-BR" sz="2600" dirty="0">
                <a:latin typeface="Times New Roman" panose="02020603050405020304" pitchFamily="18" charset="0"/>
                <a:cs typeface="Times New Roman" panose="02020603050405020304" pitchFamily="18" charset="0"/>
              </a:rPr>
              <a:t>: </a:t>
            </a:r>
            <a:r>
              <a:rPr lang="pt-BR" sz="2600" b="1" dirty="0">
                <a:latin typeface="Times New Roman" panose="02020603050405020304" pitchFamily="18" charset="0"/>
                <a:cs typeface="Times New Roman" panose="02020603050405020304" pitchFamily="18" charset="0"/>
              </a:rPr>
              <a:t>masculino</a:t>
            </a:r>
            <a:r>
              <a:rPr lang="pt-BR" sz="2600" dirty="0">
                <a:latin typeface="Times New Roman" panose="02020603050405020304" pitchFamily="18" charset="0"/>
                <a:cs typeface="Times New Roman" panose="02020603050405020304" pitchFamily="18" charset="0"/>
              </a:rPr>
              <a:t> e </a:t>
            </a:r>
            <a:r>
              <a:rPr lang="pt-BR" sz="2600" b="1" dirty="0">
                <a:latin typeface="Times New Roman" panose="02020603050405020304" pitchFamily="18" charset="0"/>
                <a:cs typeface="Times New Roman" panose="02020603050405020304" pitchFamily="18" charset="0"/>
              </a:rPr>
              <a:t>feminino</a:t>
            </a:r>
            <a:r>
              <a:rPr lang="pt-BR" sz="2600" b="1" dirty="0" smtClean="0">
                <a:latin typeface="Times New Roman" panose="02020603050405020304" pitchFamily="18" charset="0"/>
                <a:cs typeface="Times New Roman" panose="02020603050405020304" pitchFamily="18" charset="0"/>
              </a:rPr>
              <a:t>.</a:t>
            </a:r>
          </a:p>
          <a:p>
            <a:pPr marL="0" indent="0" algn="just">
              <a:buNone/>
            </a:pPr>
            <a:endParaRPr lang="pt-BR" sz="2600" dirty="0">
              <a:latin typeface="Times New Roman" panose="02020603050405020304" pitchFamily="18" charset="0"/>
              <a:cs typeface="Times New Roman" panose="02020603050405020304" pitchFamily="18" charset="0"/>
            </a:endParaRPr>
          </a:p>
          <a:p>
            <a:pPr algn="just"/>
            <a:r>
              <a:rPr lang="pt-BR" sz="2600" dirty="0">
                <a:latin typeface="Times New Roman" panose="02020603050405020304" pitchFamily="18" charset="0"/>
                <a:cs typeface="Times New Roman" panose="02020603050405020304" pitchFamily="18" charset="0"/>
              </a:rPr>
              <a:t>Pertencem ao </a:t>
            </a:r>
            <a:r>
              <a:rPr lang="pt-BR" sz="2600" b="1" dirty="0">
                <a:latin typeface="Times New Roman" panose="02020603050405020304" pitchFamily="18" charset="0"/>
                <a:cs typeface="Times New Roman" panose="02020603050405020304" pitchFamily="18" charset="0"/>
              </a:rPr>
              <a:t>gênero masculino </a:t>
            </a:r>
            <a:r>
              <a:rPr lang="pt-BR" sz="2600" dirty="0">
                <a:latin typeface="Times New Roman" panose="02020603050405020304" pitchFamily="18" charset="0"/>
                <a:cs typeface="Times New Roman" panose="02020603050405020304" pitchFamily="18" charset="0"/>
              </a:rPr>
              <a:t>os substantivos que podem vir precedidos dos </a:t>
            </a:r>
            <a:r>
              <a:rPr lang="pt-BR" sz="2600" b="1" dirty="0">
                <a:latin typeface="Times New Roman" panose="02020603050405020304" pitchFamily="18" charset="0"/>
                <a:cs typeface="Times New Roman" panose="02020603050405020304" pitchFamily="18" charset="0"/>
              </a:rPr>
              <a:t>artigos o, os, um, </a:t>
            </a:r>
            <a:r>
              <a:rPr lang="pt-BR" sz="2600" b="1" dirty="0" smtClean="0">
                <a:latin typeface="Times New Roman" panose="02020603050405020304" pitchFamily="18" charset="0"/>
                <a:cs typeface="Times New Roman" panose="02020603050405020304" pitchFamily="18" charset="0"/>
              </a:rPr>
              <a:t>uns</a:t>
            </a:r>
            <a:r>
              <a:rPr lang="pt-BR" sz="2600" dirty="0" smtClean="0">
                <a:latin typeface="Times New Roman" panose="02020603050405020304" pitchFamily="18" charset="0"/>
                <a:cs typeface="Times New Roman" panose="02020603050405020304" pitchFamily="18" charset="0"/>
              </a:rPr>
              <a:t>:</a:t>
            </a:r>
          </a:p>
          <a:p>
            <a:pPr marL="0" indent="0">
              <a:buNone/>
            </a:pPr>
            <a:endParaRPr lang="pt-BR" sz="2600" dirty="0">
              <a:latin typeface="Times New Roman" panose="02020603050405020304" pitchFamily="18" charset="0"/>
              <a:cs typeface="Times New Roman" panose="02020603050405020304" pitchFamily="18" charset="0"/>
            </a:endParaRPr>
          </a:p>
          <a:p>
            <a:r>
              <a:rPr lang="pt-BR" sz="2600" dirty="0">
                <a:latin typeface="Times New Roman" panose="02020603050405020304" pitchFamily="18" charset="0"/>
                <a:cs typeface="Times New Roman" panose="02020603050405020304" pitchFamily="18" charset="0"/>
              </a:rPr>
              <a:t>O filme.</a:t>
            </a:r>
            <a:br>
              <a:rPr lang="pt-BR" sz="2600" dirty="0">
                <a:latin typeface="Times New Roman" panose="02020603050405020304" pitchFamily="18" charset="0"/>
                <a:cs typeface="Times New Roman" panose="02020603050405020304" pitchFamily="18" charset="0"/>
              </a:rPr>
            </a:br>
            <a:r>
              <a:rPr lang="pt-BR" sz="2600" dirty="0">
                <a:latin typeface="Times New Roman" panose="02020603050405020304" pitchFamily="18" charset="0"/>
                <a:cs typeface="Times New Roman" panose="02020603050405020304" pitchFamily="18" charset="0"/>
              </a:rPr>
              <a:t>Um garoto</a:t>
            </a:r>
            <a:r>
              <a:rPr lang="pt-BR" sz="2600" dirty="0" smtClean="0">
                <a:latin typeface="Times New Roman" panose="02020603050405020304" pitchFamily="18" charset="0"/>
                <a:cs typeface="Times New Roman" panose="02020603050405020304" pitchFamily="18" charset="0"/>
              </a:rPr>
              <a:t>.</a:t>
            </a:r>
          </a:p>
          <a:p>
            <a:pPr marL="0" indent="0">
              <a:buNone/>
            </a:pPr>
            <a:r>
              <a:rPr lang="pt-BR" sz="2600" dirty="0" smtClean="0">
                <a:latin typeface="Times New Roman" panose="02020603050405020304" pitchFamily="18" charset="0"/>
                <a:cs typeface="Times New Roman" panose="02020603050405020304" pitchFamily="18" charset="0"/>
              </a:rPr>
              <a:t>     Uns meninos.</a:t>
            </a:r>
            <a:r>
              <a:rPr lang="pt-BR" sz="2600" dirty="0">
                <a:latin typeface="Times New Roman" panose="02020603050405020304" pitchFamily="18" charset="0"/>
                <a:cs typeface="Times New Roman" panose="02020603050405020304" pitchFamily="18" charset="0"/>
              </a:rPr>
              <a:t/>
            </a:r>
            <a:br>
              <a:rPr lang="pt-BR" sz="2600" dirty="0">
                <a:latin typeface="Times New Roman" panose="02020603050405020304" pitchFamily="18" charset="0"/>
                <a:cs typeface="Times New Roman" panose="02020603050405020304" pitchFamily="18" charset="0"/>
              </a:rPr>
            </a:br>
            <a:r>
              <a:rPr lang="pt-BR" sz="2600" dirty="0" smtClean="0">
                <a:latin typeface="Times New Roman" panose="02020603050405020304" pitchFamily="18" charset="0"/>
                <a:cs typeface="Times New Roman" panose="02020603050405020304" pitchFamily="18" charset="0"/>
              </a:rPr>
              <a:t>     Os </a:t>
            </a:r>
            <a:r>
              <a:rPr lang="pt-BR" sz="2600" dirty="0">
                <a:latin typeface="Times New Roman" panose="02020603050405020304" pitchFamily="18" charset="0"/>
                <a:cs typeface="Times New Roman" panose="02020603050405020304" pitchFamily="18" charset="0"/>
              </a:rPr>
              <a:t>políticos</a:t>
            </a:r>
            <a:r>
              <a:rPr lang="pt-BR" sz="2600" dirty="0" smtClean="0">
                <a:latin typeface="Times New Roman" panose="02020603050405020304" pitchFamily="18" charset="0"/>
                <a:cs typeface="Times New Roman" panose="02020603050405020304" pitchFamily="18" charset="0"/>
              </a:rPr>
              <a:t>.</a:t>
            </a:r>
          </a:p>
          <a:p>
            <a:pPr marL="0" indent="0">
              <a:buNone/>
            </a:pPr>
            <a:r>
              <a:rPr lang="pt-BR" sz="2600" dirty="0" smtClean="0">
                <a:latin typeface="Times New Roman" panose="02020603050405020304" pitchFamily="18" charset="0"/>
                <a:cs typeface="Times New Roman" panose="02020603050405020304" pitchFamily="18" charset="0"/>
              </a:rPr>
              <a:t>     O abajur.</a:t>
            </a:r>
            <a:endParaRPr lang="pt-BR" sz="2600" dirty="0">
              <a:latin typeface="Times New Roman" panose="02020603050405020304" pitchFamily="18" charset="0"/>
              <a:cs typeface="Times New Roman" panose="02020603050405020304" pitchFamily="18" charset="0"/>
            </a:endParaRPr>
          </a:p>
          <a:p>
            <a:pPr marL="0" indent="0" algn="just">
              <a:buNone/>
            </a:pPr>
            <a:endParaRPr lang="pt-BR" sz="2400" dirty="0">
              <a:latin typeface="Times New Roman" panose="02020603050405020304" pitchFamily="18" charset="0"/>
              <a:cs typeface="Times New Roman" panose="02020603050405020304" pitchFamily="18" charset="0"/>
            </a:endParaRPr>
          </a:p>
          <a:p>
            <a:pPr marL="0" indent="0" algn="just">
              <a:buNone/>
            </a:pPr>
            <a:endParaRPr lang="pt-BR" sz="2400" dirty="0">
              <a:latin typeface="Times New Roman" panose="02020603050405020304" pitchFamily="18" charset="0"/>
              <a:cs typeface="Times New Roman" panose="02020603050405020304" pitchFamily="18" charset="0"/>
            </a:endParaRPr>
          </a:p>
          <a:p>
            <a:pPr marL="0" indent="0" algn="just">
              <a:buNone/>
            </a:pPr>
            <a:r>
              <a:rPr lang="pt-BR" sz="2400" dirty="0" smtClean="0">
                <a:latin typeface="Times New Roman" panose="02020603050405020304" pitchFamily="18" charset="0"/>
                <a:cs typeface="Times New Roman" panose="02020603050405020304" pitchFamily="18" charset="0"/>
              </a:rPr>
              <a:t> </a:t>
            </a:r>
            <a:endParaRPr lang="pt-BR" sz="2400" dirty="0">
              <a:latin typeface="Times New Roman" panose="02020603050405020304" pitchFamily="18" charset="0"/>
              <a:cs typeface="Times New Roman" panose="02020603050405020304" pitchFamily="18" charset="0"/>
            </a:endParaRPr>
          </a:p>
          <a:p>
            <a:pPr marL="0" indent="0" algn="just">
              <a:buNone/>
            </a:pPr>
            <a:endParaRPr lang="pt-BR" sz="2000" dirty="0" smtClean="0">
              <a:latin typeface="Times New Roman" panose="02020603050405020304" pitchFamily="18" charset="0"/>
              <a:cs typeface="Times New Roman" panose="02020603050405020304" pitchFamily="18" charset="0"/>
            </a:endParaRPr>
          </a:p>
        </p:txBody>
      </p:sp>
      <p:pic>
        <p:nvPicPr>
          <p:cNvPr id="1026" name="Picture 2" descr="Logo_Etec colorido"/>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67544" y="6124358"/>
            <a:ext cx="1123950" cy="714375"/>
          </a:xfrm>
          <a:prstGeom prst="rect">
            <a:avLst/>
          </a:prstGeom>
          <a:noFill/>
          <a:extLst>
            <a:ext uri="{909E8E84-426E-40DD-AFC4-6F175D3DCCD1}">
              <a14:hiddenFill xmlns:a14="http://schemas.microsoft.com/office/drawing/2010/main">
                <a:solidFill>
                  <a:srgbClr val="FFFFFF"/>
                </a:solidFill>
              </a14:hiddenFill>
            </a:ext>
          </a:extLst>
        </p:spPr>
      </p:pic>
      <p:pic>
        <p:nvPicPr>
          <p:cNvPr id="1025" name="Picture 1" descr="logo-novo-cps-co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04048" y="6200775"/>
            <a:ext cx="3600450" cy="657225"/>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pt-BR"/>
          </a:p>
        </p:txBody>
      </p:sp>
      <p:sp>
        <p:nvSpPr>
          <p:cNvPr id="7" name="Rectangle 4"/>
          <p:cNvSpPr>
            <a:spLocks noChangeArrowheads="1"/>
          </p:cNvSpPr>
          <p:nvPr/>
        </p:nvSpPr>
        <p:spPr bwMode="auto">
          <a:xfrm>
            <a:off x="0" y="71437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pt-BR" altLang="pt-BR" sz="6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               </a:t>
            </a:r>
            <a:endParaRPr kumimoji="0" lang="pt-BR" altLang="pt-BR" sz="1800" b="0" i="0" u="none" strike="noStrike" cap="none" normalizeH="0" baseline="0" smtClean="0">
              <a:ln>
                <a:noFill/>
              </a:ln>
              <a:solidFill>
                <a:schemeClr val="tx1"/>
              </a:solidFill>
              <a:effectLst/>
              <a:latin typeface="Arial" pitchFamily="34" charset="0"/>
              <a:cs typeface="Arial" pitchFamily="34" charset="0"/>
            </a:endParaRPr>
          </a:p>
        </p:txBody>
      </p:sp>
      <p:sp>
        <p:nvSpPr>
          <p:cNvPr id="8" name="Rectangle 5"/>
          <p:cNvSpPr>
            <a:spLocks noChangeArrowheads="1"/>
          </p:cNvSpPr>
          <p:nvPr/>
        </p:nvSpPr>
        <p:spPr bwMode="auto">
          <a:xfrm>
            <a:off x="0" y="13716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pt-BR" altLang="pt-BR" sz="6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
            </a:r>
            <a:br>
              <a:rPr kumimoji="0" lang="pt-BR" altLang="pt-BR" sz="600" b="0" i="0" u="none" strike="noStrike" cap="none" normalizeH="0" baseline="0" smtClean="0">
                <a:ln>
                  <a:noFill/>
                </a:ln>
                <a:solidFill>
                  <a:schemeClr val="tx1"/>
                </a:solidFill>
                <a:effectLst/>
                <a:latin typeface="Arial" pitchFamily="34" charset="0"/>
                <a:ea typeface="Times New Roman" pitchFamily="18" charset="0"/>
                <a:cs typeface="Arial" pitchFamily="34" charset="0"/>
              </a:rPr>
            </a:br>
            <a:r>
              <a:rPr kumimoji="0" lang="pt-BR" altLang="pt-BR" sz="6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
            </a:r>
            <a:br>
              <a:rPr kumimoji="0" lang="pt-BR" altLang="pt-BR" sz="600" b="0" i="0" u="none" strike="noStrike" cap="none" normalizeH="0" baseline="0" smtClean="0">
                <a:ln>
                  <a:noFill/>
                </a:ln>
                <a:solidFill>
                  <a:schemeClr val="tx1"/>
                </a:solidFill>
                <a:effectLst/>
                <a:latin typeface="Arial" pitchFamily="34" charset="0"/>
                <a:ea typeface="Times New Roman" pitchFamily="18" charset="0"/>
                <a:cs typeface="Arial" pitchFamily="34" charset="0"/>
              </a:rPr>
            </a:br>
            <a:endParaRPr kumimoji="0" lang="pt-BR" altLang="pt-BR" sz="1800" b="0" i="0" u="none" strike="noStrike" cap="none" normalizeH="0" baseline="0" smtClean="0">
              <a:ln>
                <a:noFill/>
              </a:ln>
              <a:solidFill>
                <a:schemeClr val="tx1"/>
              </a:solidFill>
              <a:effectLst/>
              <a:latin typeface="Arial" pitchFamily="34" charset="0"/>
              <a:cs typeface="Arial" pitchFamily="34" charset="0"/>
            </a:endParaRPr>
          </a:p>
        </p:txBody>
      </p:sp>
      <p:pic>
        <p:nvPicPr>
          <p:cNvPr id="2" name="Picture 2" descr="C:\Users\Usuário\JEC\Pictures\Educandário\Imagens para aulas\substantivo13.jpg"/>
          <p:cNvPicPr>
            <a:picLocks noChangeAspect="1" noChangeArrowheads="1"/>
          </p:cNvPicPr>
          <p:nvPr/>
        </p:nvPicPr>
        <p:blipFill rotWithShape="1">
          <a:blip r:embed="rId4">
            <a:extLst>
              <a:ext uri="{28A0092B-C50C-407E-A947-70E740481C1C}">
                <a14:useLocalDpi xmlns:a14="http://schemas.microsoft.com/office/drawing/2010/main" val="0"/>
              </a:ext>
            </a:extLst>
          </a:blip>
          <a:srcRect l="1570" r="1570"/>
          <a:stretch/>
        </p:blipFill>
        <p:spPr bwMode="auto">
          <a:xfrm>
            <a:off x="3617557" y="3368498"/>
            <a:ext cx="2772982" cy="2664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4139569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title"/>
          </p:nvPr>
        </p:nvSpPr>
        <p:spPr>
          <a:xfrm>
            <a:off x="457200" y="274638"/>
            <a:ext cx="8229600" cy="778098"/>
          </a:xfrm>
        </p:spPr>
        <p:txBody>
          <a:bodyPr>
            <a:noAutofit/>
          </a:bodyPr>
          <a:lstStyle/>
          <a:p>
            <a:r>
              <a:rPr lang="pt-BR" sz="2900" b="1" dirty="0" smtClean="0">
                <a:solidFill>
                  <a:srgbClr val="FF0000"/>
                </a:solidFill>
                <a:latin typeface="Times New Roman" panose="02020603050405020304" pitchFamily="18" charset="0"/>
                <a:cs typeface="Times New Roman" panose="02020603050405020304" pitchFamily="18" charset="0"/>
              </a:rPr>
              <a:t>SUBSTANTIVO – FLEXÃO DE GÊNERO</a:t>
            </a:r>
            <a:endParaRPr lang="pt-BR" sz="2900" b="1" dirty="0">
              <a:solidFill>
                <a:srgbClr val="FF0000"/>
              </a:solidFill>
              <a:latin typeface="Times New Roman" panose="02020603050405020304" pitchFamily="18" charset="0"/>
              <a:cs typeface="Times New Roman" panose="02020603050405020304" pitchFamily="18" charset="0"/>
            </a:endParaRPr>
          </a:p>
        </p:txBody>
      </p:sp>
      <p:sp>
        <p:nvSpPr>
          <p:cNvPr id="5" name="Espaço Reservado para Conteúdo 4"/>
          <p:cNvSpPr>
            <a:spLocks noGrp="1"/>
          </p:cNvSpPr>
          <p:nvPr>
            <p:ph idx="1"/>
          </p:nvPr>
        </p:nvSpPr>
        <p:spPr>
          <a:xfrm>
            <a:off x="457200" y="980728"/>
            <a:ext cx="8579296" cy="5220047"/>
          </a:xfrm>
        </p:spPr>
        <p:txBody>
          <a:bodyPr>
            <a:normAutofit/>
          </a:bodyPr>
          <a:lstStyle/>
          <a:p>
            <a:r>
              <a:rPr lang="pt-BR" sz="2800" dirty="0">
                <a:latin typeface="Times New Roman" panose="02020603050405020304" pitchFamily="18" charset="0"/>
                <a:cs typeface="Times New Roman" panose="02020603050405020304" pitchFamily="18" charset="0"/>
              </a:rPr>
              <a:t>Pertencem ao gênero </a:t>
            </a:r>
            <a:r>
              <a:rPr lang="pt-BR" sz="2800" b="1" dirty="0">
                <a:latin typeface="Times New Roman" panose="02020603050405020304" pitchFamily="18" charset="0"/>
                <a:cs typeface="Times New Roman" panose="02020603050405020304" pitchFamily="18" charset="0"/>
              </a:rPr>
              <a:t>feminino</a:t>
            </a:r>
            <a:r>
              <a:rPr lang="pt-BR" sz="2800" dirty="0">
                <a:latin typeface="Times New Roman" panose="02020603050405020304" pitchFamily="18" charset="0"/>
                <a:cs typeface="Times New Roman" panose="02020603050405020304" pitchFamily="18" charset="0"/>
              </a:rPr>
              <a:t> os substantivos que podem vir precedidos dos </a:t>
            </a:r>
            <a:r>
              <a:rPr lang="pt-BR" sz="2800" b="1" dirty="0">
                <a:latin typeface="Times New Roman" panose="02020603050405020304" pitchFamily="18" charset="0"/>
                <a:cs typeface="Times New Roman" panose="02020603050405020304" pitchFamily="18" charset="0"/>
              </a:rPr>
              <a:t>artigos a, as, uma, umas</a:t>
            </a:r>
            <a:r>
              <a:rPr lang="pt-BR" sz="2800" dirty="0" smtClean="0">
                <a:latin typeface="Times New Roman" panose="02020603050405020304" pitchFamily="18" charset="0"/>
                <a:cs typeface="Times New Roman" panose="02020603050405020304" pitchFamily="18" charset="0"/>
              </a:rPr>
              <a:t>:</a:t>
            </a:r>
          </a:p>
          <a:p>
            <a:pPr marL="0" indent="0">
              <a:buNone/>
            </a:pPr>
            <a:endParaRPr lang="pt-BR" sz="2800" dirty="0">
              <a:latin typeface="Times New Roman" panose="02020603050405020304" pitchFamily="18" charset="0"/>
              <a:cs typeface="Times New Roman" panose="02020603050405020304" pitchFamily="18" charset="0"/>
            </a:endParaRPr>
          </a:p>
          <a:p>
            <a:r>
              <a:rPr lang="pt-BR" sz="2800" dirty="0" smtClean="0">
                <a:latin typeface="Times New Roman" panose="02020603050405020304" pitchFamily="18" charset="0"/>
                <a:cs typeface="Times New Roman" panose="02020603050405020304" pitchFamily="18" charset="0"/>
              </a:rPr>
              <a:t>Uma </a:t>
            </a:r>
            <a:r>
              <a:rPr lang="pt-BR" sz="2800" dirty="0">
                <a:latin typeface="Times New Roman" panose="02020603050405020304" pitchFamily="18" charset="0"/>
                <a:cs typeface="Times New Roman" panose="02020603050405020304" pitchFamily="18" charset="0"/>
              </a:rPr>
              <a:t>cidade.</a:t>
            </a:r>
            <a:br>
              <a:rPr lang="pt-BR" sz="2800" dirty="0">
                <a:latin typeface="Times New Roman" panose="02020603050405020304" pitchFamily="18" charset="0"/>
                <a:cs typeface="Times New Roman" panose="02020603050405020304" pitchFamily="18" charset="0"/>
              </a:rPr>
            </a:br>
            <a:r>
              <a:rPr lang="pt-BR" sz="2800" dirty="0" smtClean="0">
                <a:latin typeface="Times New Roman" panose="02020603050405020304" pitchFamily="18" charset="0"/>
                <a:cs typeface="Times New Roman" panose="02020603050405020304" pitchFamily="18" charset="0"/>
              </a:rPr>
              <a:t>As garotas.</a:t>
            </a:r>
            <a:r>
              <a:rPr lang="pt-BR" sz="2800" dirty="0">
                <a:latin typeface="Times New Roman" panose="02020603050405020304" pitchFamily="18" charset="0"/>
                <a:cs typeface="Times New Roman" panose="02020603050405020304" pitchFamily="18" charset="0"/>
              </a:rPr>
              <a:t/>
            </a:r>
            <a:br>
              <a:rPr lang="pt-BR" sz="2800" dirty="0">
                <a:latin typeface="Times New Roman" panose="02020603050405020304" pitchFamily="18" charset="0"/>
                <a:cs typeface="Times New Roman" panose="02020603050405020304" pitchFamily="18" charset="0"/>
              </a:rPr>
            </a:br>
            <a:r>
              <a:rPr lang="pt-BR" sz="2800" dirty="0">
                <a:latin typeface="Times New Roman" panose="02020603050405020304" pitchFamily="18" charset="0"/>
                <a:cs typeface="Times New Roman" panose="02020603050405020304" pitchFamily="18" charset="0"/>
              </a:rPr>
              <a:t>As rainhas</a:t>
            </a:r>
            <a:r>
              <a:rPr lang="pt-BR" sz="2800" dirty="0" smtClean="0">
                <a:latin typeface="Times New Roman" panose="02020603050405020304" pitchFamily="18" charset="0"/>
                <a:cs typeface="Times New Roman" panose="02020603050405020304" pitchFamily="18" charset="0"/>
              </a:rPr>
              <a:t>.</a:t>
            </a:r>
          </a:p>
          <a:p>
            <a:pPr marL="0" indent="0">
              <a:buNone/>
            </a:pPr>
            <a:r>
              <a:rPr lang="pt-BR" sz="2800" dirty="0">
                <a:latin typeface="Times New Roman" panose="02020603050405020304" pitchFamily="18" charset="0"/>
                <a:cs typeface="Times New Roman" panose="02020603050405020304" pitchFamily="18" charset="0"/>
              </a:rPr>
              <a:t> </a:t>
            </a:r>
            <a:r>
              <a:rPr lang="pt-BR" sz="2800" dirty="0" smtClean="0">
                <a:latin typeface="Times New Roman" panose="02020603050405020304" pitchFamily="18" charset="0"/>
                <a:cs typeface="Times New Roman" panose="02020603050405020304" pitchFamily="18" charset="0"/>
              </a:rPr>
              <a:t>   A mesa.</a:t>
            </a:r>
            <a:endParaRPr lang="pt-BR" sz="2400" dirty="0">
              <a:latin typeface="Times New Roman" panose="02020603050405020304" pitchFamily="18" charset="0"/>
              <a:cs typeface="Times New Roman" panose="02020603050405020304" pitchFamily="18" charset="0"/>
            </a:endParaRPr>
          </a:p>
          <a:p>
            <a:pPr marL="0" indent="0" algn="just">
              <a:buNone/>
            </a:pPr>
            <a:endParaRPr lang="pt-BR" sz="2400" dirty="0">
              <a:latin typeface="Times New Roman" panose="02020603050405020304" pitchFamily="18" charset="0"/>
              <a:cs typeface="Times New Roman" panose="02020603050405020304" pitchFamily="18" charset="0"/>
            </a:endParaRPr>
          </a:p>
          <a:p>
            <a:pPr marL="0" indent="0" algn="just">
              <a:buNone/>
            </a:pPr>
            <a:r>
              <a:rPr lang="pt-BR" sz="2400" dirty="0" smtClean="0">
                <a:latin typeface="Times New Roman" panose="02020603050405020304" pitchFamily="18" charset="0"/>
                <a:cs typeface="Times New Roman" panose="02020603050405020304" pitchFamily="18" charset="0"/>
              </a:rPr>
              <a:t> </a:t>
            </a:r>
            <a:endParaRPr lang="pt-BR" sz="2400" dirty="0">
              <a:latin typeface="Times New Roman" panose="02020603050405020304" pitchFamily="18" charset="0"/>
              <a:cs typeface="Times New Roman" panose="02020603050405020304" pitchFamily="18" charset="0"/>
            </a:endParaRPr>
          </a:p>
          <a:p>
            <a:pPr marL="0" indent="0" algn="just">
              <a:buNone/>
            </a:pPr>
            <a:endParaRPr lang="pt-BR" sz="2000" dirty="0" smtClean="0">
              <a:latin typeface="Times New Roman" panose="02020603050405020304" pitchFamily="18" charset="0"/>
              <a:cs typeface="Times New Roman" panose="02020603050405020304" pitchFamily="18" charset="0"/>
            </a:endParaRPr>
          </a:p>
        </p:txBody>
      </p:sp>
      <p:pic>
        <p:nvPicPr>
          <p:cNvPr id="1026" name="Picture 2" descr="Logo_Etec colorido"/>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67544" y="6124358"/>
            <a:ext cx="1123950" cy="714375"/>
          </a:xfrm>
          <a:prstGeom prst="rect">
            <a:avLst/>
          </a:prstGeom>
          <a:noFill/>
          <a:extLst>
            <a:ext uri="{909E8E84-426E-40DD-AFC4-6F175D3DCCD1}">
              <a14:hiddenFill xmlns:a14="http://schemas.microsoft.com/office/drawing/2010/main">
                <a:solidFill>
                  <a:srgbClr val="FFFFFF"/>
                </a:solidFill>
              </a14:hiddenFill>
            </a:ext>
          </a:extLst>
        </p:spPr>
      </p:pic>
      <p:pic>
        <p:nvPicPr>
          <p:cNvPr id="1025" name="Picture 1" descr="logo-novo-cps-co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04048" y="6200775"/>
            <a:ext cx="3600450" cy="657225"/>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pt-BR"/>
          </a:p>
        </p:txBody>
      </p:sp>
      <p:sp>
        <p:nvSpPr>
          <p:cNvPr id="7" name="Rectangle 4"/>
          <p:cNvSpPr>
            <a:spLocks noChangeArrowheads="1"/>
          </p:cNvSpPr>
          <p:nvPr/>
        </p:nvSpPr>
        <p:spPr bwMode="auto">
          <a:xfrm>
            <a:off x="0" y="71437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pt-BR" altLang="pt-BR" sz="6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               </a:t>
            </a:r>
            <a:endParaRPr kumimoji="0" lang="pt-BR" altLang="pt-BR" sz="1800" b="0" i="0" u="none" strike="noStrike" cap="none" normalizeH="0" baseline="0" smtClean="0">
              <a:ln>
                <a:noFill/>
              </a:ln>
              <a:solidFill>
                <a:schemeClr val="tx1"/>
              </a:solidFill>
              <a:effectLst/>
              <a:latin typeface="Arial" pitchFamily="34" charset="0"/>
              <a:cs typeface="Arial" pitchFamily="34" charset="0"/>
            </a:endParaRPr>
          </a:p>
        </p:txBody>
      </p:sp>
      <p:sp>
        <p:nvSpPr>
          <p:cNvPr id="8" name="Rectangle 5"/>
          <p:cNvSpPr>
            <a:spLocks noChangeArrowheads="1"/>
          </p:cNvSpPr>
          <p:nvPr/>
        </p:nvSpPr>
        <p:spPr bwMode="auto">
          <a:xfrm>
            <a:off x="0" y="13716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pt-BR" altLang="pt-BR" sz="6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
            </a:r>
            <a:br>
              <a:rPr kumimoji="0" lang="pt-BR" altLang="pt-BR" sz="600" b="0" i="0" u="none" strike="noStrike" cap="none" normalizeH="0" baseline="0" smtClean="0">
                <a:ln>
                  <a:noFill/>
                </a:ln>
                <a:solidFill>
                  <a:schemeClr val="tx1"/>
                </a:solidFill>
                <a:effectLst/>
                <a:latin typeface="Arial" pitchFamily="34" charset="0"/>
                <a:ea typeface="Times New Roman" pitchFamily="18" charset="0"/>
                <a:cs typeface="Arial" pitchFamily="34" charset="0"/>
              </a:rPr>
            </a:br>
            <a:r>
              <a:rPr kumimoji="0" lang="pt-BR" altLang="pt-BR" sz="6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
            </a:r>
            <a:br>
              <a:rPr kumimoji="0" lang="pt-BR" altLang="pt-BR" sz="600" b="0" i="0" u="none" strike="noStrike" cap="none" normalizeH="0" baseline="0" smtClean="0">
                <a:ln>
                  <a:noFill/>
                </a:ln>
                <a:solidFill>
                  <a:schemeClr val="tx1"/>
                </a:solidFill>
                <a:effectLst/>
                <a:latin typeface="Arial" pitchFamily="34" charset="0"/>
                <a:ea typeface="Times New Roman" pitchFamily="18" charset="0"/>
                <a:cs typeface="Arial" pitchFamily="34" charset="0"/>
              </a:rPr>
            </a:br>
            <a:endParaRPr kumimoji="0" lang="pt-BR" altLang="pt-BR" sz="1800" b="0" i="0" u="none" strike="noStrike" cap="none" normalizeH="0" baseline="0" smtClean="0">
              <a:ln>
                <a:noFill/>
              </a:ln>
              <a:solidFill>
                <a:schemeClr val="tx1"/>
              </a:solidFill>
              <a:effectLst/>
              <a:latin typeface="Arial" pitchFamily="34" charset="0"/>
              <a:cs typeface="Arial" pitchFamily="34" charset="0"/>
            </a:endParaRPr>
          </a:p>
        </p:txBody>
      </p:sp>
      <p:pic>
        <p:nvPicPr>
          <p:cNvPr id="2050" name="Picture 2" descr="C:\Users\Usuário\JEC\Pictures\Educandário\Imagens para aulas\substantivo14.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33989" y="3284984"/>
            <a:ext cx="3340117" cy="268545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2740960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title"/>
          </p:nvPr>
        </p:nvSpPr>
        <p:spPr>
          <a:xfrm>
            <a:off x="457200" y="274638"/>
            <a:ext cx="8229600" cy="778098"/>
          </a:xfrm>
        </p:spPr>
        <p:txBody>
          <a:bodyPr>
            <a:noAutofit/>
          </a:bodyPr>
          <a:lstStyle/>
          <a:p>
            <a:r>
              <a:rPr lang="pt-BR" sz="2900" b="1" dirty="0" smtClean="0">
                <a:solidFill>
                  <a:srgbClr val="FF0000"/>
                </a:solidFill>
                <a:latin typeface="Times New Roman" panose="02020603050405020304" pitchFamily="18" charset="0"/>
                <a:cs typeface="Times New Roman" panose="02020603050405020304" pitchFamily="18" charset="0"/>
              </a:rPr>
              <a:t>SUBSTANTIVO – FLEXÃO DE GÊNERO</a:t>
            </a:r>
            <a:endParaRPr lang="pt-BR" sz="2900" b="1" dirty="0">
              <a:solidFill>
                <a:srgbClr val="FF0000"/>
              </a:solidFill>
              <a:latin typeface="Times New Roman" panose="02020603050405020304" pitchFamily="18" charset="0"/>
              <a:cs typeface="Times New Roman" panose="02020603050405020304" pitchFamily="18" charset="0"/>
            </a:endParaRPr>
          </a:p>
        </p:txBody>
      </p:sp>
      <p:sp>
        <p:nvSpPr>
          <p:cNvPr id="5" name="Espaço Reservado para Conteúdo 4"/>
          <p:cNvSpPr>
            <a:spLocks noGrp="1"/>
          </p:cNvSpPr>
          <p:nvPr>
            <p:ph idx="1"/>
          </p:nvPr>
        </p:nvSpPr>
        <p:spPr>
          <a:xfrm>
            <a:off x="457200" y="980728"/>
            <a:ext cx="8579296" cy="5220047"/>
          </a:xfrm>
        </p:spPr>
        <p:txBody>
          <a:bodyPr>
            <a:normAutofit/>
          </a:bodyPr>
          <a:lstStyle/>
          <a:p>
            <a:pPr algn="just"/>
            <a:r>
              <a:rPr lang="pt-BR" sz="2800" b="1" dirty="0" smtClean="0">
                <a:latin typeface="Times New Roman" panose="02020603050405020304" pitchFamily="18" charset="0"/>
                <a:cs typeface="Times New Roman" panose="02020603050405020304" pitchFamily="18" charset="0"/>
              </a:rPr>
              <a:t>Tipos</a:t>
            </a:r>
            <a:r>
              <a:rPr lang="pt-BR" sz="2800" dirty="0" smtClean="0">
                <a:latin typeface="Times New Roman" panose="02020603050405020304" pitchFamily="18" charset="0"/>
                <a:cs typeface="Times New Roman" panose="02020603050405020304" pitchFamily="18" charset="0"/>
              </a:rPr>
              <a:t>: </a:t>
            </a:r>
          </a:p>
          <a:p>
            <a:pPr marL="0" indent="0" algn="just">
              <a:buNone/>
            </a:pPr>
            <a:endParaRPr lang="pt-BR" sz="2800" dirty="0">
              <a:latin typeface="Times New Roman" panose="02020603050405020304" pitchFamily="18" charset="0"/>
              <a:cs typeface="Times New Roman" panose="02020603050405020304" pitchFamily="18" charset="0"/>
            </a:endParaRPr>
          </a:p>
          <a:p>
            <a:pPr algn="just"/>
            <a:r>
              <a:rPr lang="pt-BR" sz="2800" b="1" dirty="0" smtClean="0">
                <a:latin typeface="Times New Roman" panose="02020603050405020304" pitchFamily="18" charset="0"/>
                <a:cs typeface="Times New Roman" panose="02020603050405020304" pitchFamily="18" charset="0"/>
              </a:rPr>
              <a:t>Biforme</a:t>
            </a:r>
            <a:r>
              <a:rPr lang="pt-BR" sz="2800" dirty="0" smtClean="0">
                <a:latin typeface="Times New Roman" panose="02020603050405020304" pitchFamily="18" charset="0"/>
                <a:cs typeface="Times New Roman" panose="02020603050405020304" pitchFamily="18" charset="0"/>
              </a:rPr>
              <a:t>: </a:t>
            </a:r>
            <a:r>
              <a:rPr lang="pt-BR" sz="2800" b="1" dirty="0" smtClean="0">
                <a:latin typeface="Times New Roman" panose="02020603050405020304" pitchFamily="18" charset="0"/>
                <a:cs typeface="Times New Roman" panose="02020603050405020304" pitchFamily="18" charset="0"/>
              </a:rPr>
              <a:t>muda de forma </a:t>
            </a:r>
            <a:r>
              <a:rPr lang="pt-BR" sz="2800" dirty="0" smtClean="0">
                <a:latin typeface="Times New Roman" panose="02020603050405020304" pitchFamily="18" charset="0"/>
                <a:cs typeface="Times New Roman" panose="02020603050405020304" pitchFamily="18" charset="0"/>
              </a:rPr>
              <a:t>para indicar gêneros diferentes. Ex.: cachorro &gt; cachorra.</a:t>
            </a:r>
          </a:p>
          <a:p>
            <a:pPr algn="just"/>
            <a:endParaRPr lang="pt-BR" sz="2800" dirty="0">
              <a:latin typeface="Times New Roman" panose="02020603050405020304" pitchFamily="18" charset="0"/>
              <a:cs typeface="Times New Roman" panose="02020603050405020304" pitchFamily="18" charset="0"/>
            </a:endParaRPr>
          </a:p>
          <a:p>
            <a:pPr algn="just"/>
            <a:r>
              <a:rPr lang="pt-BR" sz="2800" b="1" dirty="0" smtClean="0">
                <a:latin typeface="Times New Roman" panose="02020603050405020304" pitchFamily="18" charset="0"/>
                <a:cs typeface="Times New Roman" panose="02020603050405020304" pitchFamily="18" charset="0"/>
              </a:rPr>
              <a:t>Uniforme</a:t>
            </a:r>
            <a:r>
              <a:rPr lang="pt-BR" sz="2800" dirty="0" smtClean="0">
                <a:latin typeface="Times New Roman" panose="02020603050405020304" pitchFamily="18" charset="0"/>
                <a:cs typeface="Times New Roman" panose="02020603050405020304" pitchFamily="18" charset="0"/>
              </a:rPr>
              <a:t>: </a:t>
            </a:r>
            <a:r>
              <a:rPr lang="pt-BR" sz="2800" b="1" dirty="0" smtClean="0">
                <a:latin typeface="Times New Roman" panose="02020603050405020304" pitchFamily="18" charset="0"/>
                <a:cs typeface="Times New Roman" panose="02020603050405020304" pitchFamily="18" charset="0"/>
              </a:rPr>
              <a:t>não muda de forma </a:t>
            </a:r>
            <a:r>
              <a:rPr lang="pt-BR" sz="2800" dirty="0" smtClean="0">
                <a:latin typeface="Times New Roman" panose="02020603050405020304" pitchFamily="18" charset="0"/>
                <a:cs typeface="Times New Roman" panose="02020603050405020304" pitchFamily="18" charset="0"/>
              </a:rPr>
              <a:t>para indicar gêneros diferentes. Ex.: criança, artista.</a:t>
            </a:r>
            <a:endParaRPr lang="pt-BR" sz="2400" dirty="0">
              <a:latin typeface="Times New Roman" panose="02020603050405020304" pitchFamily="18" charset="0"/>
              <a:cs typeface="Times New Roman" panose="02020603050405020304" pitchFamily="18" charset="0"/>
            </a:endParaRPr>
          </a:p>
          <a:p>
            <a:pPr marL="0" indent="0" algn="just">
              <a:buNone/>
            </a:pPr>
            <a:endParaRPr lang="pt-BR" sz="2400" dirty="0">
              <a:latin typeface="Times New Roman" panose="02020603050405020304" pitchFamily="18" charset="0"/>
              <a:cs typeface="Times New Roman" panose="02020603050405020304" pitchFamily="18" charset="0"/>
            </a:endParaRPr>
          </a:p>
          <a:p>
            <a:pPr marL="0" indent="0" algn="just">
              <a:buNone/>
            </a:pPr>
            <a:r>
              <a:rPr lang="pt-BR" sz="2400" dirty="0" smtClean="0">
                <a:latin typeface="Times New Roman" panose="02020603050405020304" pitchFamily="18" charset="0"/>
                <a:cs typeface="Times New Roman" panose="02020603050405020304" pitchFamily="18" charset="0"/>
              </a:rPr>
              <a:t> </a:t>
            </a:r>
            <a:endParaRPr lang="pt-BR" sz="2400" dirty="0">
              <a:latin typeface="Times New Roman" panose="02020603050405020304" pitchFamily="18" charset="0"/>
              <a:cs typeface="Times New Roman" panose="02020603050405020304" pitchFamily="18" charset="0"/>
            </a:endParaRPr>
          </a:p>
          <a:p>
            <a:pPr marL="0" indent="0" algn="just">
              <a:buNone/>
            </a:pPr>
            <a:endParaRPr lang="pt-BR" sz="2000" dirty="0" smtClean="0">
              <a:latin typeface="Times New Roman" panose="02020603050405020304" pitchFamily="18" charset="0"/>
              <a:cs typeface="Times New Roman" panose="02020603050405020304" pitchFamily="18" charset="0"/>
            </a:endParaRPr>
          </a:p>
        </p:txBody>
      </p:sp>
      <p:pic>
        <p:nvPicPr>
          <p:cNvPr id="1026" name="Picture 2" descr="Logo_Etec colorido"/>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67544" y="6124358"/>
            <a:ext cx="1123950" cy="714375"/>
          </a:xfrm>
          <a:prstGeom prst="rect">
            <a:avLst/>
          </a:prstGeom>
          <a:noFill/>
          <a:extLst>
            <a:ext uri="{909E8E84-426E-40DD-AFC4-6F175D3DCCD1}">
              <a14:hiddenFill xmlns:a14="http://schemas.microsoft.com/office/drawing/2010/main">
                <a:solidFill>
                  <a:srgbClr val="FFFFFF"/>
                </a:solidFill>
              </a14:hiddenFill>
            </a:ext>
          </a:extLst>
        </p:spPr>
      </p:pic>
      <p:pic>
        <p:nvPicPr>
          <p:cNvPr id="1025" name="Picture 1" descr="logo-novo-cps-co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04048" y="6200775"/>
            <a:ext cx="3600450" cy="657225"/>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pt-BR"/>
          </a:p>
        </p:txBody>
      </p:sp>
      <p:sp>
        <p:nvSpPr>
          <p:cNvPr id="7" name="Rectangle 4"/>
          <p:cNvSpPr>
            <a:spLocks noChangeArrowheads="1"/>
          </p:cNvSpPr>
          <p:nvPr/>
        </p:nvSpPr>
        <p:spPr bwMode="auto">
          <a:xfrm>
            <a:off x="0" y="71437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pt-BR" altLang="pt-BR" sz="6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               </a:t>
            </a:r>
            <a:endParaRPr kumimoji="0" lang="pt-BR" altLang="pt-BR" sz="1800" b="0" i="0" u="none" strike="noStrike" cap="none" normalizeH="0" baseline="0" smtClean="0">
              <a:ln>
                <a:noFill/>
              </a:ln>
              <a:solidFill>
                <a:schemeClr val="tx1"/>
              </a:solidFill>
              <a:effectLst/>
              <a:latin typeface="Arial" pitchFamily="34" charset="0"/>
              <a:cs typeface="Arial" pitchFamily="34" charset="0"/>
            </a:endParaRPr>
          </a:p>
        </p:txBody>
      </p:sp>
      <p:sp>
        <p:nvSpPr>
          <p:cNvPr id="8" name="Rectangle 5"/>
          <p:cNvSpPr>
            <a:spLocks noChangeArrowheads="1"/>
          </p:cNvSpPr>
          <p:nvPr/>
        </p:nvSpPr>
        <p:spPr bwMode="auto">
          <a:xfrm>
            <a:off x="0" y="13716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pt-BR" altLang="pt-BR" sz="6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
            </a:r>
            <a:br>
              <a:rPr kumimoji="0" lang="pt-BR" altLang="pt-BR" sz="600" b="0" i="0" u="none" strike="noStrike" cap="none" normalizeH="0" baseline="0" smtClean="0">
                <a:ln>
                  <a:noFill/>
                </a:ln>
                <a:solidFill>
                  <a:schemeClr val="tx1"/>
                </a:solidFill>
                <a:effectLst/>
                <a:latin typeface="Arial" pitchFamily="34" charset="0"/>
                <a:ea typeface="Times New Roman" pitchFamily="18" charset="0"/>
                <a:cs typeface="Arial" pitchFamily="34" charset="0"/>
              </a:rPr>
            </a:br>
            <a:r>
              <a:rPr kumimoji="0" lang="pt-BR" altLang="pt-BR" sz="6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
            </a:r>
            <a:br>
              <a:rPr kumimoji="0" lang="pt-BR" altLang="pt-BR" sz="600" b="0" i="0" u="none" strike="noStrike" cap="none" normalizeH="0" baseline="0" smtClean="0">
                <a:ln>
                  <a:noFill/>
                </a:ln>
                <a:solidFill>
                  <a:schemeClr val="tx1"/>
                </a:solidFill>
                <a:effectLst/>
                <a:latin typeface="Arial" pitchFamily="34" charset="0"/>
                <a:ea typeface="Times New Roman" pitchFamily="18" charset="0"/>
                <a:cs typeface="Arial" pitchFamily="34" charset="0"/>
              </a:rPr>
            </a:br>
            <a:endParaRPr kumimoji="0" lang="pt-BR" altLang="pt-BR" sz="1800" b="0" i="0" u="none" strike="noStrike" cap="none" normalizeH="0" baseline="0" smtClean="0">
              <a:ln>
                <a:noFill/>
              </a:ln>
              <a:solidFill>
                <a:schemeClr val="tx1"/>
              </a:solidFill>
              <a:effectLst/>
              <a:latin typeface="Arial" pitchFamily="34" charset="0"/>
              <a:cs typeface="Arial" pitchFamily="34" charset="0"/>
            </a:endParaRPr>
          </a:p>
        </p:txBody>
      </p:sp>
      <p:pic>
        <p:nvPicPr>
          <p:cNvPr id="3074" name="Picture 2" descr="C:\Users\Usuário\JEC\Pictures\Educandário\Imagens para aulas\substantivo15.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067944" y="4509120"/>
            <a:ext cx="1167861" cy="15441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0711147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title"/>
          </p:nvPr>
        </p:nvSpPr>
        <p:spPr>
          <a:xfrm>
            <a:off x="457200" y="274638"/>
            <a:ext cx="8229600" cy="778098"/>
          </a:xfrm>
        </p:spPr>
        <p:txBody>
          <a:bodyPr>
            <a:noAutofit/>
          </a:bodyPr>
          <a:lstStyle/>
          <a:p>
            <a:r>
              <a:rPr lang="pt-BR" sz="2900" b="1" dirty="0" smtClean="0">
                <a:solidFill>
                  <a:srgbClr val="FF0000"/>
                </a:solidFill>
                <a:latin typeface="Times New Roman" panose="02020603050405020304" pitchFamily="18" charset="0"/>
                <a:cs typeface="Times New Roman" panose="02020603050405020304" pitchFamily="18" charset="0"/>
              </a:rPr>
              <a:t>SUBSTANTIVO – FLEXÃO DE GÊNERO</a:t>
            </a:r>
            <a:endParaRPr lang="pt-BR" sz="2900" b="1" dirty="0">
              <a:solidFill>
                <a:srgbClr val="FF0000"/>
              </a:solidFill>
              <a:latin typeface="Times New Roman" panose="02020603050405020304" pitchFamily="18" charset="0"/>
              <a:cs typeface="Times New Roman" panose="02020603050405020304" pitchFamily="18" charset="0"/>
            </a:endParaRPr>
          </a:p>
        </p:txBody>
      </p:sp>
      <p:sp>
        <p:nvSpPr>
          <p:cNvPr id="5" name="Espaço Reservado para Conteúdo 4"/>
          <p:cNvSpPr>
            <a:spLocks noGrp="1"/>
          </p:cNvSpPr>
          <p:nvPr>
            <p:ph idx="1"/>
          </p:nvPr>
        </p:nvSpPr>
        <p:spPr>
          <a:xfrm>
            <a:off x="457200" y="980728"/>
            <a:ext cx="8579296" cy="5220047"/>
          </a:xfrm>
        </p:spPr>
        <p:txBody>
          <a:bodyPr>
            <a:normAutofit/>
          </a:bodyPr>
          <a:lstStyle/>
          <a:p>
            <a:pPr algn="just"/>
            <a:r>
              <a:rPr lang="pt-BR" sz="2800" b="1" dirty="0" smtClean="0">
                <a:latin typeface="Times New Roman" panose="02020603050405020304" pitchFamily="18" charset="0"/>
                <a:cs typeface="Times New Roman" panose="02020603050405020304" pitchFamily="18" charset="0"/>
              </a:rPr>
              <a:t>Biformes</a:t>
            </a:r>
            <a:r>
              <a:rPr lang="pt-BR" sz="2800" dirty="0" smtClean="0">
                <a:latin typeface="Times New Roman" panose="02020603050405020304" pitchFamily="18" charset="0"/>
                <a:cs typeface="Times New Roman" panose="02020603050405020304" pitchFamily="18" charset="0"/>
              </a:rPr>
              <a:t>: </a:t>
            </a:r>
          </a:p>
          <a:p>
            <a:pPr marL="0" indent="0" algn="just">
              <a:buNone/>
            </a:pPr>
            <a:endParaRPr lang="pt-BR" sz="2400" dirty="0" smtClean="0">
              <a:latin typeface="Times New Roman" panose="02020603050405020304" pitchFamily="18" charset="0"/>
              <a:cs typeface="Times New Roman" panose="02020603050405020304" pitchFamily="18" charset="0"/>
            </a:endParaRPr>
          </a:p>
          <a:p>
            <a:pPr marL="0" indent="0" algn="just">
              <a:buNone/>
            </a:pPr>
            <a:endParaRPr lang="pt-BR" sz="2400" dirty="0">
              <a:latin typeface="Times New Roman" panose="02020603050405020304" pitchFamily="18" charset="0"/>
              <a:cs typeface="Times New Roman" panose="02020603050405020304" pitchFamily="18" charset="0"/>
            </a:endParaRPr>
          </a:p>
          <a:p>
            <a:pPr marL="0" indent="0" algn="just">
              <a:buNone/>
            </a:pPr>
            <a:r>
              <a:rPr lang="pt-BR" sz="2400" dirty="0" smtClean="0">
                <a:latin typeface="Times New Roman" panose="02020603050405020304" pitchFamily="18" charset="0"/>
                <a:cs typeface="Times New Roman" panose="02020603050405020304" pitchFamily="18" charset="0"/>
              </a:rPr>
              <a:t> </a:t>
            </a:r>
            <a:endParaRPr lang="pt-BR" sz="2400" dirty="0">
              <a:latin typeface="Times New Roman" panose="02020603050405020304" pitchFamily="18" charset="0"/>
              <a:cs typeface="Times New Roman" panose="02020603050405020304" pitchFamily="18" charset="0"/>
            </a:endParaRPr>
          </a:p>
          <a:p>
            <a:pPr marL="0" indent="0" algn="just">
              <a:buNone/>
            </a:pPr>
            <a:endParaRPr lang="pt-BR" sz="2000" dirty="0" smtClean="0">
              <a:latin typeface="Times New Roman" panose="02020603050405020304" pitchFamily="18" charset="0"/>
              <a:cs typeface="Times New Roman" panose="02020603050405020304" pitchFamily="18" charset="0"/>
            </a:endParaRPr>
          </a:p>
        </p:txBody>
      </p:sp>
      <p:pic>
        <p:nvPicPr>
          <p:cNvPr id="1026" name="Picture 2" descr="Logo_Etec colorido"/>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67544" y="6124358"/>
            <a:ext cx="1123950" cy="714375"/>
          </a:xfrm>
          <a:prstGeom prst="rect">
            <a:avLst/>
          </a:prstGeom>
          <a:noFill/>
          <a:extLst>
            <a:ext uri="{909E8E84-426E-40DD-AFC4-6F175D3DCCD1}">
              <a14:hiddenFill xmlns:a14="http://schemas.microsoft.com/office/drawing/2010/main">
                <a:solidFill>
                  <a:srgbClr val="FFFFFF"/>
                </a:solidFill>
              </a14:hiddenFill>
            </a:ext>
          </a:extLst>
        </p:spPr>
      </p:pic>
      <p:pic>
        <p:nvPicPr>
          <p:cNvPr id="1025" name="Picture 1" descr="logo-novo-cps-co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04048" y="6200775"/>
            <a:ext cx="3600450" cy="657225"/>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pt-BR"/>
          </a:p>
        </p:txBody>
      </p:sp>
      <p:sp>
        <p:nvSpPr>
          <p:cNvPr id="7" name="Rectangle 4"/>
          <p:cNvSpPr>
            <a:spLocks noChangeArrowheads="1"/>
          </p:cNvSpPr>
          <p:nvPr/>
        </p:nvSpPr>
        <p:spPr bwMode="auto">
          <a:xfrm>
            <a:off x="0" y="71437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pt-BR" altLang="pt-BR" sz="6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               </a:t>
            </a:r>
            <a:endParaRPr kumimoji="0" lang="pt-BR" altLang="pt-BR" sz="1800" b="0" i="0" u="none" strike="noStrike" cap="none" normalizeH="0" baseline="0" smtClean="0">
              <a:ln>
                <a:noFill/>
              </a:ln>
              <a:solidFill>
                <a:schemeClr val="tx1"/>
              </a:solidFill>
              <a:effectLst/>
              <a:latin typeface="Arial" pitchFamily="34" charset="0"/>
              <a:cs typeface="Arial" pitchFamily="34" charset="0"/>
            </a:endParaRPr>
          </a:p>
        </p:txBody>
      </p:sp>
      <p:sp>
        <p:nvSpPr>
          <p:cNvPr id="8" name="Rectangle 5"/>
          <p:cNvSpPr>
            <a:spLocks noChangeArrowheads="1"/>
          </p:cNvSpPr>
          <p:nvPr/>
        </p:nvSpPr>
        <p:spPr bwMode="auto">
          <a:xfrm>
            <a:off x="0" y="13716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pt-BR" altLang="pt-BR" sz="6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
            </a:r>
            <a:br>
              <a:rPr kumimoji="0" lang="pt-BR" altLang="pt-BR" sz="600" b="0" i="0" u="none" strike="noStrike" cap="none" normalizeH="0" baseline="0" smtClean="0">
                <a:ln>
                  <a:noFill/>
                </a:ln>
                <a:solidFill>
                  <a:schemeClr val="tx1"/>
                </a:solidFill>
                <a:effectLst/>
                <a:latin typeface="Arial" pitchFamily="34" charset="0"/>
                <a:ea typeface="Times New Roman" pitchFamily="18" charset="0"/>
                <a:cs typeface="Arial" pitchFamily="34" charset="0"/>
              </a:rPr>
            </a:br>
            <a:r>
              <a:rPr kumimoji="0" lang="pt-BR" altLang="pt-BR" sz="6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
            </a:r>
            <a:br>
              <a:rPr kumimoji="0" lang="pt-BR" altLang="pt-BR" sz="600" b="0" i="0" u="none" strike="noStrike" cap="none" normalizeH="0" baseline="0" smtClean="0">
                <a:ln>
                  <a:noFill/>
                </a:ln>
                <a:solidFill>
                  <a:schemeClr val="tx1"/>
                </a:solidFill>
                <a:effectLst/>
                <a:latin typeface="Arial" pitchFamily="34" charset="0"/>
                <a:ea typeface="Times New Roman" pitchFamily="18" charset="0"/>
                <a:cs typeface="Arial" pitchFamily="34" charset="0"/>
              </a:rPr>
            </a:br>
            <a:endParaRPr kumimoji="0" lang="pt-BR" altLang="pt-BR" sz="1800" b="0" i="0" u="none" strike="noStrike" cap="none" normalizeH="0" baseline="0" smtClean="0">
              <a:ln>
                <a:noFill/>
              </a:ln>
              <a:solidFill>
                <a:schemeClr val="tx1"/>
              </a:solidFill>
              <a:effectLst/>
              <a:latin typeface="Arial" pitchFamily="34" charset="0"/>
              <a:cs typeface="Arial" pitchFamily="34" charset="0"/>
            </a:endParaRPr>
          </a:p>
        </p:txBody>
      </p:sp>
      <p:graphicFrame>
        <p:nvGraphicFramePr>
          <p:cNvPr id="2" name="Tabela 1"/>
          <p:cNvGraphicFramePr>
            <a:graphicFrameLocks noGrp="1"/>
          </p:cNvGraphicFramePr>
          <p:nvPr>
            <p:extLst>
              <p:ext uri="{D42A27DB-BD31-4B8C-83A1-F6EECF244321}">
                <p14:modId xmlns:p14="http://schemas.microsoft.com/office/powerpoint/2010/main" val="4161383641"/>
              </p:ext>
            </p:extLst>
          </p:nvPr>
        </p:nvGraphicFramePr>
        <p:xfrm>
          <a:off x="179512" y="1700808"/>
          <a:ext cx="8784975" cy="4030372"/>
        </p:xfrm>
        <a:graphic>
          <a:graphicData uri="http://schemas.openxmlformats.org/drawingml/2006/table">
            <a:tbl>
              <a:tblPr firstRow="1" bandRow="1">
                <a:tableStyleId>{21E4AEA4-8DFA-4A89-87EB-49C32662AFE0}</a:tableStyleId>
              </a:tblPr>
              <a:tblGrid>
                <a:gridCol w="2928325">
                  <a:extLst>
                    <a:ext uri="{9D8B030D-6E8A-4147-A177-3AD203B41FA5}">
                      <a16:colId xmlns:a16="http://schemas.microsoft.com/office/drawing/2014/main" val="20000"/>
                    </a:ext>
                  </a:extLst>
                </a:gridCol>
                <a:gridCol w="2928325">
                  <a:extLst>
                    <a:ext uri="{9D8B030D-6E8A-4147-A177-3AD203B41FA5}">
                      <a16:colId xmlns:a16="http://schemas.microsoft.com/office/drawing/2014/main" val="20001"/>
                    </a:ext>
                  </a:extLst>
                </a:gridCol>
                <a:gridCol w="2928325">
                  <a:extLst>
                    <a:ext uri="{9D8B030D-6E8A-4147-A177-3AD203B41FA5}">
                      <a16:colId xmlns:a16="http://schemas.microsoft.com/office/drawing/2014/main" val="20002"/>
                    </a:ext>
                  </a:extLst>
                </a:gridCol>
              </a:tblGrid>
              <a:tr h="423047">
                <a:tc>
                  <a:txBody>
                    <a:bodyPr/>
                    <a:lstStyle/>
                    <a:p>
                      <a:pPr algn="ctr"/>
                      <a:r>
                        <a:rPr lang="pt-BR" sz="2000" dirty="0" smtClean="0">
                          <a:latin typeface="Times New Roman" panose="02020603050405020304" pitchFamily="18" charset="0"/>
                          <a:cs typeface="Times New Roman" panose="02020603050405020304" pitchFamily="18" charset="0"/>
                        </a:rPr>
                        <a:t>Masculino</a:t>
                      </a:r>
                      <a:endParaRPr lang="pt-BR" sz="2000" dirty="0">
                        <a:latin typeface="Times New Roman" panose="02020603050405020304" pitchFamily="18" charset="0"/>
                        <a:cs typeface="Times New Roman" panose="02020603050405020304" pitchFamily="18" charset="0"/>
                      </a:endParaRPr>
                    </a:p>
                  </a:txBody>
                  <a:tcPr/>
                </a:tc>
                <a:tc>
                  <a:txBody>
                    <a:bodyPr/>
                    <a:lstStyle/>
                    <a:p>
                      <a:pPr algn="ctr"/>
                      <a:r>
                        <a:rPr lang="pt-BR" sz="2000" dirty="0" smtClean="0">
                          <a:latin typeface="Times New Roman" panose="02020603050405020304" pitchFamily="18" charset="0"/>
                          <a:cs typeface="Times New Roman" panose="02020603050405020304" pitchFamily="18" charset="0"/>
                        </a:rPr>
                        <a:t>Troca de Terminação</a:t>
                      </a:r>
                      <a:endParaRPr lang="pt-BR" sz="2000" dirty="0">
                        <a:latin typeface="Times New Roman" panose="02020603050405020304" pitchFamily="18" charset="0"/>
                        <a:cs typeface="Times New Roman" panose="02020603050405020304" pitchFamily="18" charset="0"/>
                      </a:endParaRPr>
                    </a:p>
                  </a:txBody>
                  <a:tcPr/>
                </a:tc>
                <a:tc>
                  <a:txBody>
                    <a:bodyPr/>
                    <a:lstStyle/>
                    <a:p>
                      <a:pPr algn="ctr"/>
                      <a:r>
                        <a:rPr lang="pt-BR" sz="2000" dirty="0" smtClean="0">
                          <a:latin typeface="Times New Roman" panose="02020603050405020304" pitchFamily="18" charset="0"/>
                          <a:cs typeface="Times New Roman" panose="02020603050405020304" pitchFamily="18" charset="0"/>
                        </a:rPr>
                        <a:t>Feminino</a:t>
                      </a:r>
                      <a:endParaRPr lang="pt-BR" sz="2000"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10000"/>
                  </a:ext>
                </a:extLst>
              </a:tr>
              <a:tr h="513057">
                <a:tc>
                  <a:txBody>
                    <a:bodyPr/>
                    <a:lstStyle/>
                    <a:p>
                      <a:pPr algn="ctr"/>
                      <a:r>
                        <a:rPr lang="pt-BR" sz="2000" dirty="0" smtClean="0">
                          <a:latin typeface="Times New Roman" panose="02020603050405020304" pitchFamily="18" charset="0"/>
                          <a:cs typeface="Times New Roman" panose="02020603050405020304" pitchFamily="18" charset="0"/>
                        </a:rPr>
                        <a:t>Filh</a:t>
                      </a:r>
                      <a:r>
                        <a:rPr lang="pt-BR" sz="2000" b="1" dirty="0" smtClean="0">
                          <a:latin typeface="Times New Roman" panose="02020603050405020304" pitchFamily="18" charset="0"/>
                          <a:cs typeface="Times New Roman" panose="02020603050405020304" pitchFamily="18" charset="0"/>
                        </a:rPr>
                        <a:t>o</a:t>
                      </a:r>
                      <a:r>
                        <a:rPr lang="pt-BR" sz="2000" dirty="0" smtClean="0">
                          <a:latin typeface="Times New Roman" panose="02020603050405020304" pitchFamily="18" charset="0"/>
                          <a:cs typeface="Times New Roman" panose="02020603050405020304" pitchFamily="18" charset="0"/>
                        </a:rPr>
                        <a:t>, gat</a:t>
                      </a:r>
                      <a:r>
                        <a:rPr lang="pt-BR" sz="2000" b="1" dirty="0" smtClean="0">
                          <a:latin typeface="Times New Roman" panose="02020603050405020304" pitchFamily="18" charset="0"/>
                          <a:cs typeface="Times New Roman" panose="02020603050405020304" pitchFamily="18" charset="0"/>
                        </a:rPr>
                        <a:t>o</a:t>
                      </a:r>
                      <a:r>
                        <a:rPr lang="pt-BR" sz="2000" dirty="0" smtClean="0">
                          <a:latin typeface="Times New Roman" panose="02020603050405020304" pitchFamily="18" charset="0"/>
                          <a:cs typeface="Times New Roman" panose="02020603050405020304" pitchFamily="18" charset="0"/>
                        </a:rPr>
                        <a:t>,</a:t>
                      </a:r>
                      <a:r>
                        <a:rPr lang="pt-BR" sz="2000" baseline="0" dirty="0" smtClean="0">
                          <a:latin typeface="Times New Roman" panose="02020603050405020304" pitchFamily="18" charset="0"/>
                          <a:cs typeface="Times New Roman" panose="02020603050405020304" pitchFamily="18" charset="0"/>
                        </a:rPr>
                        <a:t> lob</a:t>
                      </a:r>
                      <a:r>
                        <a:rPr lang="pt-BR" sz="2000" b="1" baseline="0" dirty="0" smtClean="0">
                          <a:latin typeface="Times New Roman" panose="02020603050405020304" pitchFamily="18" charset="0"/>
                          <a:cs typeface="Times New Roman" panose="02020603050405020304" pitchFamily="18" charset="0"/>
                        </a:rPr>
                        <a:t>o</a:t>
                      </a:r>
                      <a:r>
                        <a:rPr lang="pt-BR" sz="2000" baseline="0" dirty="0" smtClean="0">
                          <a:latin typeface="Times New Roman" panose="02020603050405020304" pitchFamily="18" charset="0"/>
                          <a:cs typeface="Times New Roman" panose="02020603050405020304" pitchFamily="18" charset="0"/>
                        </a:rPr>
                        <a:t>.</a:t>
                      </a:r>
                      <a:endParaRPr lang="pt-BR" sz="2000" dirty="0">
                        <a:latin typeface="Times New Roman" panose="02020603050405020304" pitchFamily="18" charset="0"/>
                        <a:cs typeface="Times New Roman" panose="02020603050405020304" pitchFamily="18" charset="0"/>
                      </a:endParaRPr>
                    </a:p>
                  </a:txBody>
                  <a:tcPr/>
                </a:tc>
                <a:tc>
                  <a:txBody>
                    <a:bodyPr/>
                    <a:lstStyle/>
                    <a:p>
                      <a:pPr algn="ctr"/>
                      <a:r>
                        <a:rPr lang="pt-BR" sz="2000" dirty="0" smtClean="0">
                          <a:latin typeface="Times New Roman" panose="02020603050405020304" pitchFamily="18" charset="0"/>
                          <a:cs typeface="Times New Roman" panose="02020603050405020304" pitchFamily="18" charset="0"/>
                        </a:rPr>
                        <a:t>Trocar </a:t>
                      </a:r>
                      <a:r>
                        <a:rPr lang="pt-BR" sz="2000" b="1" dirty="0" smtClean="0">
                          <a:latin typeface="Times New Roman" panose="02020603050405020304" pitchFamily="18" charset="0"/>
                          <a:cs typeface="Times New Roman" panose="02020603050405020304" pitchFamily="18" charset="0"/>
                        </a:rPr>
                        <a:t>o</a:t>
                      </a:r>
                      <a:r>
                        <a:rPr lang="pt-BR" sz="2000" baseline="0" dirty="0" smtClean="0">
                          <a:latin typeface="Times New Roman" panose="02020603050405020304" pitchFamily="18" charset="0"/>
                          <a:cs typeface="Times New Roman" panose="02020603050405020304" pitchFamily="18" charset="0"/>
                        </a:rPr>
                        <a:t> por </a:t>
                      </a:r>
                      <a:r>
                        <a:rPr lang="pt-BR" sz="2000" b="1" baseline="0" dirty="0" smtClean="0">
                          <a:latin typeface="Times New Roman" panose="02020603050405020304" pitchFamily="18" charset="0"/>
                          <a:cs typeface="Times New Roman" panose="02020603050405020304" pitchFamily="18" charset="0"/>
                        </a:rPr>
                        <a:t>a</a:t>
                      </a:r>
                      <a:r>
                        <a:rPr lang="pt-BR" sz="2000" b="0" baseline="0" dirty="0" smtClean="0">
                          <a:latin typeface="Times New Roman" panose="02020603050405020304" pitchFamily="18" charset="0"/>
                          <a:cs typeface="Times New Roman" panose="02020603050405020304" pitchFamily="18" charset="0"/>
                        </a:rPr>
                        <a:t>.</a:t>
                      </a:r>
                      <a:endParaRPr lang="pt-BR" sz="2000" b="0" dirty="0">
                        <a:latin typeface="Times New Roman" panose="02020603050405020304" pitchFamily="18" charset="0"/>
                        <a:cs typeface="Times New Roman" panose="02020603050405020304" pitchFamily="18" charset="0"/>
                      </a:endParaRPr>
                    </a:p>
                  </a:txBody>
                  <a:tcPr/>
                </a:tc>
                <a:tc>
                  <a:txBody>
                    <a:bodyPr/>
                    <a:lstStyle/>
                    <a:p>
                      <a:pPr algn="ctr"/>
                      <a:r>
                        <a:rPr lang="pt-BR" sz="2000" dirty="0" smtClean="0">
                          <a:latin typeface="Times New Roman" panose="02020603050405020304" pitchFamily="18" charset="0"/>
                          <a:cs typeface="Times New Roman" panose="02020603050405020304" pitchFamily="18" charset="0"/>
                        </a:rPr>
                        <a:t>Filha,</a:t>
                      </a:r>
                      <a:r>
                        <a:rPr lang="pt-BR" sz="2000" baseline="0" dirty="0" smtClean="0">
                          <a:latin typeface="Times New Roman" panose="02020603050405020304" pitchFamily="18" charset="0"/>
                          <a:cs typeface="Times New Roman" panose="02020603050405020304" pitchFamily="18" charset="0"/>
                        </a:rPr>
                        <a:t> gata, loba.</a:t>
                      </a:r>
                      <a:endParaRPr lang="pt-BR" sz="2000"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10001"/>
                  </a:ext>
                </a:extLst>
              </a:tr>
              <a:tr h="423047">
                <a:tc>
                  <a:txBody>
                    <a:bodyPr/>
                    <a:lstStyle/>
                    <a:p>
                      <a:pPr algn="ctr"/>
                      <a:r>
                        <a:rPr lang="pt-BR" sz="2000" dirty="0" smtClean="0">
                          <a:latin typeface="Times New Roman" panose="02020603050405020304" pitchFamily="18" charset="0"/>
                          <a:cs typeface="Times New Roman" panose="02020603050405020304" pitchFamily="18" charset="0"/>
                        </a:rPr>
                        <a:t>Elefant</a:t>
                      </a:r>
                      <a:r>
                        <a:rPr lang="pt-BR" sz="2000" b="1" dirty="0" smtClean="0">
                          <a:latin typeface="Times New Roman" panose="02020603050405020304" pitchFamily="18" charset="0"/>
                          <a:cs typeface="Times New Roman" panose="02020603050405020304" pitchFamily="18" charset="0"/>
                        </a:rPr>
                        <a:t>e</a:t>
                      </a:r>
                      <a:r>
                        <a:rPr lang="pt-BR" sz="2000" dirty="0" smtClean="0">
                          <a:latin typeface="Times New Roman" panose="02020603050405020304" pitchFamily="18" charset="0"/>
                          <a:cs typeface="Times New Roman" panose="02020603050405020304" pitchFamily="18" charset="0"/>
                        </a:rPr>
                        <a:t>,</a:t>
                      </a:r>
                      <a:r>
                        <a:rPr lang="pt-BR" sz="2000" baseline="0" dirty="0" smtClean="0">
                          <a:latin typeface="Times New Roman" panose="02020603050405020304" pitchFamily="18" charset="0"/>
                          <a:cs typeface="Times New Roman" panose="02020603050405020304" pitchFamily="18" charset="0"/>
                        </a:rPr>
                        <a:t> mong</a:t>
                      </a:r>
                      <a:r>
                        <a:rPr lang="pt-BR" sz="2000" b="1" baseline="0" dirty="0" smtClean="0">
                          <a:latin typeface="Times New Roman" panose="02020603050405020304" pitchFamily="18" charset="0"/>
                          <a:cs typeface="Times New Roman" panose="02020603050405020304" pitchFamily="18" charset="0"/>
                        </a:rPr>
                        <a:t>e</a:t>
                      </a:r>
                      <a:r>
                        <a:rPr lang="pt-BR" sz="2000" baseline="0" dirty="0" smtClean="0">
                          <a:latin typeface="Times New Roman" panose="02020603050405020304" pitchFamily="18" charset="0"/>
                          <a:cs typeface="Times New Roman" panose="02020603050405020304" pitchFamily="18" charset="0"/>
                        </a:rPr>
                        <a:t>, gigant</a:t>
                      </a:r>
                      <a:r>
                        <a:rPr lang="pt-BR" sz="2000" b="1" baseline="0" dirty="0" smtClean="0">
                          <a:latin typeface="Times New Roman" panose="02020603050405020304" pitchFamily="18" charset="0"/>
                          <a:cs typeface="Times New Roman" panose="02020603050405020304" pitchFamily="18" charset="0"/>
                        </a:rPr>
                        <a:t>e</a:t>
                      </a:r>
                      <a:r>
                        <a:rPr lang="pt-BR" sz="2000" baseline="0" dirty="0" smtClean="0">
                          <a:latin typeface="Times New Roman" panose="02020603050405020304" pitchFamily="18" charset="0"/>
                          <a:cs typeface="Times New Roman" panose="02020603050405020304" pitchFamily="18" charset="0"/>
                        </a:rPr>
                        <a:t>.</a:t>
                      </a:r>
                      <a:endParaRPr lang="pt-BR" sz="2000" dirty="0">
                        <a:latin typeface="Times New Roman" panose="02020603050405020304" pitchFamily="18" charset="0"/>
                        <a:cs typeface="Times New Roman" panose="02020603050405020304" pitchFamily="18" charset="0"/>
                      </a:endParaRPr>
                    </a:p>
                  </a:txBody>
                  <a:tcPr/>
                </a:tc>
                <a:tc>
                  <a:txBody>
                    <a:bodyPr/>
                    <a:lstStyle/>
                    <a:p>
                      <a:pPr algn="ctr"/>
                      <a:r>
                        <a:rPr lang="pt-BR" sz="2000" dirty="0" smtClean="0">
                          <a:latin typeface="Times New Roman" panose="02020603050405020304" pitchFamily="18" charset="0"/>
                          <a:cs typeface="Times New Roman" panose="02020603050405020304" pitchFamily="18" charset="0"/>
                        </a:rPr>
                        <a:t>Trocar </a:t>
                      </a:r>
                      <a:r>
                        <a:rPr lang="pt-BR" sz="2000" b="1" dirty="0" smtClean="0">
                          <a:latin typeface="Times New Roman" panose="02020603050405020304" pitchFamily="18" charset="0"/>
                          <a:cs typeface="Times New Roman" panose="02020603050405020304" pitchFamily="18" charset="0"/>
                        </a:rPr>
                        <a:t>e</a:t>
                      </a:r>
                      <a:r>
                        <a:rPr lang="pt-BR" sz="2000" dirty="0" smtClean="0">
                          <a:latin typeface="Times New Roman" panose="02020603050405020304" pitchFamily="18" charset="0"/>
                          <a:cs typeface="Times New Roman" panose="02020603050405020304" pitchFamily="18" charset="0"/>
                        </a:rPr>
                        <a:t> por </a:t>
                      </a:r>
                      <a:r>
                        <a:rPr lang="pt-BR" sz="2000" b="1" dirty="0" smtClean="0">
                          <a:latin typeface="Times New Roman" panose="02020603050405020304" pitchFamily="18" charset="0"/>
                          <a:cs typeface="Times New Roman" panose="02020603050405020304" pitchFamily="18" charset="0"/>
                        </a:rPr>
                        <a:t>a</a:t>
                      </a:r>
                      <a:r>
                        <a:rPr lang="pt-BR" sz="2000" dirty="0" smtClean="0">
                          <a:latin typeface="Times New Roman" panose="02020603050405020304" pitchFamily="18" charset="0"/>
                          <a:cs typeface="Times New Roman" panose="02020603050405020304" pitchFamily="18" charset="0"/>
                        </a:rPr>
                        <a:t>. </a:t>
                      </a:r>
                      <a:endParaRPr lang="pt-BR" sz="2000" dirty="0">
                        <a:latin typeface="Times New Roman" panose="02020603050405020304" pitchFamily="18" charset="0"/>
                        <a:cs typeface="Times New Roman" panose="02020603050405020304" pitchFamily="18" charset="0"/>
                      </a:endParaRPr>
                    </a:p>
                  </a:txBody>
                  <a:tcPr/>
                </a:tc>
                <a:tc>
                  <a:txBody>
                    <a:bodyPr/>
                    <a:lstStyle/>
                    <a:p>
                      <a:pPr algn="ctr"/>
                      <a:r>
                        <a:rPr lang="pt-BR" sz="2000" dirty="0" smtClean="0">
                          <a:latin typeface="Times New Roman" panose="02020603050405020304" pitchFamily="18" charset="0"/>
                          <a:cs typeface="Times New Roman" panose="02020603050405020304" pitchFamily="18" charset="0"/>
                        </a:rPr>
                        <a:t>Elefanta, monja, giganta.</a:t>
                      </a:r>
                      <a:endParaRPr lang="pt-BR" sz="2000"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10002"/>
                  </a:ext>
                </a:extLst>
              </a:tr>
              <a:tr h="423047">
                <a:tc>
                  <a:txBody>
                    <a:bodyPr/>
                    <a:lstStyle/>
                    <a:p>
                      <a:pPr algn="ctr"/>
                      <a:r>
                        <a:rPr lang="pt-BR" sz="2000" dirty="0" smtClean="0">
                          <a:latin typeface="Times New Roman" panose="02020603050405020304" pitchFamily="18" charset="0"/>
                          <a:cs typeface="Times New Roman" panose="02020603050405020304" pitchFamily="18" charset="0"/>
                        </a:rPr>
                        <a:t>Bachare</a:t>
                      </a:r>
                      <a:r>
                        <a:rPr lang="pt-BR" sz="2000" b="1" dirty="0" smtClean="0">
                          <a:latin typeface="Times New Roman" panose="02020603050405020304" pitchFamily="18" charset="0"/>
                          <a:cs typeface="Times New Roman" panose="02020603050405020304" pitchFamily="18" charset="0"/>
                        </a:rPr>
                        <a:t>l</a:t>
                      </a:r>
                      <a:r>
                        <a:rPr lang="pt-BR" sz="2000" dirty="0" smtClean="0">
                          <a:latin typeface="Times New Roman" panose="02020603050405020304" pitchFamily="18" charset="0"/>
                          <a:cs typeface="Times New Roman" panose="02020603050405020304" pitchFamily="18" charset="0"/>
                        </a:rPr>
                        <a:t>,</a:t>
                      </a:r>
                      <a:r>
                        <a:rPr lang="pt-BR" sz="2000" baseline="0" dirty="0" smtClean="0">
                          <a:latin typeface="Times New Roman" panose="02020603050405020304" pitchFamily="18" charset="0"/>
                          <a:cs typeface="Times New Roman" panose="02020603050405020304" pitchFamily="18" charset="0"/>
                        </a:rPr>
                        <a:t> canto</a:t>
                      </a:r>
                      <a:r>
                        <a:rPr lang="pt-BR" sz="2000" b="1" baseline="0" dirty="0" smtClean="0">
                          <a:latin typeface="Times New Roman" panose="02020603050405020304" pitchFamily="18" charset="0"/>
                          <a:cs typeface="Times New Roman" panose="02020603050405020304" pitchFamily="18" charset="0"/>
                        </a:rPr>
                        <a:t>r</a:t>
                      </a:r>
                      <a:r>
                        <a:rPr lang="pt-BR" sz="2000" baseline="0" dirty="0" smtClean="0">
                          <a:latin typeface="Times New Roman" panose="02020603050405020304" pitchFamily="18" charset="0"/>
                          <a:cs typeface="Times New Roman" panose="02020603050405020304" pitchFamily="18" charset="0"/>
                        </a:rPr>
                        <a:t>, freguê</a:t>
                      </a:r>
                      <a:r>
                        <a:rPr lang="pt-BR" sz="2000" b="1" baseline="0" dirty="0" smtClean="0">
                          <a:latin typeface="Times New Roman" panose="02020603050405020304" pitchFamily="18" charset="0"/>
                          <a:cs typeface="Times New Roman" panose="02020603050405020304" pitchFamily="18" charset="0"/>
                        </a:rPr>
                        <a:t>s</a:t>
                      </a:r>
                      <a:r>
                        <a:rPr lang="pt-BR" sz="2000" baseline="0" dirty="0" smtClean="0">
                          <a:latin typeface="Times New Roman" panose="02020603050405020304" pitchFamily="18" charset="0"/>
                          <a:cs typeface="Times New Roman" panose="02020603050405020304" pitchFamily="18" charset="0"/>
                        </a:rPr>
                        <a:t>, jui</a:t>
                      </a:r>
                      <a:r>
                        <a:rPr lang="pt-BR" sz="2000" b="1" baseline="0" dirty="0" smtClean="0">
                          <a:latin typeface="Times New Roman" panose="02020603050405020304" pitchFamily="18" charset="0"/>
                          <a:cs typeface="Times New Roman" panose="02020603050405020304" pitchFamily="18" charset="0"/>
                        </a:rPr>
                        <a:t>z</a:t>
                      </a:r>
                      <a:r>
                        <a:rPr lang="pt-BR" sz="2000" baseline="0" dirty="0" smtClean="0">
                          <a:latin typeface="Times New Roman" panose="02020603050405020304" pitchFamily="18" charset="0"/>
                          <a:cs typeface="Times New Roman" panose="02020603050405020304" pitchFamily="18" charset="0"/>
                        </a:rPr>
                        <a:t>, pe</a:t>
                      </a:r>
                      <a:r>
                        <a:rPr lang="pt-BR" sz="2000" u="sng" baseline="0" dirty="0" smtClean="0">
                          <a:latin typeface="Times New Roman" panose="02020603050405020304" pitchFamily="18" charset="0"/>
                          <a:cs typeface="Times New Roman" panose="02020603050405020304" pitchFamily="18" charset="0"/>
                        </a:rPr>
                        <a:t>r</a:t>
                      </a:r>
                      <a:r>
                        <a:rPr lang="pt-BR" sz="2000" b="1" u="sng" baseline="0" dirty="0" smtClean="0">
                          <a:latin typeface="Times New Roman" panose="02020603050405020304" pitchFamily="18" charset="0"/>
                          <a:cs typeface="Times New Roman" panose="02020603050405020304" pitchFamily="18" charset="0"/>
                        </a:rPr>
                        <a:t>u</a:t>
                      </a:r>
                      <a:r>
                        <a:rPr lang="pt-BR" sz="2000" baseline="0" dirty="0" smtClean="0">
                          <a:latin typeface="Times New Roman" panose="02020603050405020304" pitchFamily="18" charset="0"/>
                          <a:cs typeface="Times New Roman" panose="02020603050405020304" pitchFamily="18" charset="0"/>
                        </a:rPr>
                        <a:t>, gu</a:t>
                      </a:r>
                      <a:r>
                        <a:rPr lang="pt-BR" sz="2000" u="sng" baseline="0" dirty="0" smtClean="0">
                          <a:latin typeface="Times New Roman" panose="02020603050405020304" pitchFamily="18" charset="0"/>
                          <a:cs typeface="Times New Roman" panose="02020603050405020304" pitchFamily="18" charset="0"/>
                        </a:rPr>
                        <a:t>r</a:t>
                      </a:r>
                      <a:r>
                        <a:rPr lang="pt-BR" sz="2000" b="1" u="sng" baseline="0" dirty="0" smtClean="0">
                          <a:latin typeface="Times New Roman" panose="02020603050405020304" pitchFamily="18" charset="0"/>
                          <a:cs typeface="Times New Roman" panose="02020603050405020304" pitchFamily="18" charset="0"/>
                        </a:rPr>
                        <a:t>i</a:t>
                      </a:r>
                      <a:r>
                        <a:rPr lang="pt-BR" sz="2000" baseline="0" dirty="0" smtClean="0">
                          <a:latin typeface="Times New Roman" panose="02020603050405020304" pitchFamily="18" charset="0"/>
                          <a:cs typeface="Times New Roman" panose="02020603050405020304" pitchFamily="18" charset="0"/>
                        </a:rPr>
                        <a:t>. </a:t>
                      </a:r>
                      <a:endParaRPr lang="pt-BR" sz="2000" dirty="0" smtClean="0">
                        <a:latin typeface="Times New Roman" panose="02020603050405020304" pitchFamily="18" charset="0"/>
                        <a:cs typeface="Times New Roman" panose="02020603050405020304" pitchFamily="18" charset="0"/>
                      </a:endParaRPr>
                    </a:p>
                  </a:txBody>
                  <a:tcPr/>
                </a:tc>
                <a:tc>
                  <a:txBody>
                    <a:bodyPr/>
                    <a:lstStyle/>
                    <a:p>
                      <a:pPr algn="ctr"/>
                      <a:r>
                        <a:rPr lang="pt-BR" sz="2000" dirty="0" smtClean="0">
                          <a:latin typeface="Times New Roman" panose="02020603050405020304" pitchFamily="18" charset="0"/>
                          <a:cs typeface="Times New Roman" panose="02020603050405020304" pitchFamily="18" charset="0"/>
                        </a:rPr>
                        <a:t>Final </a:t>
                      </a:r>
                      <a:r>
                        <a:rPr lang="pt-BR" sz="2000" b="1" dirty="0" smtClean="0">
                          <a:latin typeface="Times New Roman" panose="02020603050405020304" pitchFamily="18" charset="0"/>
                          <a:cs typeface="Times New Roman" panose="02020603050405020304" pitchFamily="18" charset="0"/>
                        </a:rPr>
                        <a:t>l, r, s, z, u, i</a:t>
                      </a:r>
                      <a:r>
                        <a:rPr lang="pt-BR" sz="2000" b="1" baseline="0" dirty="0" smtClean="0">
                          <a:latin typeface="Times New Roman" panose="02020603050405020304" pitchFamily="18" charset="0"/>
                          <a:cs typeface="Times New Roman" panose="02020603050405020304" pitchFamily="18" charset="0"/>
                        </a:rPr>
                        <a:t>: </a:t>
                      </a:r>
                      <a:r>
                        <a:rPr lang="pt-BR" sz="2000" b="0" baseline="0" dirty="0" smtClean="0">
                          <a:latin typeface="Times New Roman" panose="02020603050405020304" pitchFamily="18" charset="0"/>
                          <a:cs typeface="Times New Roman" panose="02020603050405020304" pitchFamily="18" charset="0"/>
                        </a:rPr>
                        <a:t>acrescentar</a:t>
                      </a:r>
                      <a:r>
                        <a:rPr lang="pt-BR" sz="2000" baseline="0" dirty="0" smtClean="0">
                          <a:latin typeface="Times New Roman" panose="02020603050405020304" pitchFamily="18" charset="0"/>
                          <a:cs typeface="Times New Roman" panose="02020603050405020304" pitchFamily="18" charset="0"/>
                        </a:rPr>
                        <a:t> </a:t>
                      </a:r>
                      <a:r>
                        <a:rPr lang="pt-BR" sz="2000" b="1" baseline="0" dirty="0" smtClean="0">
                          <a:latin typeface="Times New Roman" panose="02020603050405020304" pitchFamily="18" charset="0"/>
                          <a:cs typeface="Times New Roman" panose="02020603050405020304" pitchFamily="18" charset="0"/>
                        </a:rPr>
                        <a:t>a</a:t>
                      </a:r>
                      <a:r>
                        <a:rPr lang="pt-BR" sz="2000" baseline="0" dirty="0" smtClean="0">
                          <a:latin typeface="Times New Roman" panose="02020603050405020304" pitchFamily="18" charset="0"/>
                          <a:cs typeface="Times New Roman" panose="02020603050405020304" pitchFamily="18" charset="0"/>
                        </a:rPr>
                        <a:t>.</a:t>
                      </a:r>
                      <a:endParaRPr lang="pt-BR" sz="2000" dirty="0">
                        <a:latin typeface="Times New Roman" panose="02020603050405020304" pitchFamily="18" charset="0"/>
                        <a:cs typeface="Times New Roman" panose="02020603050405020304" pitchFamily="18" charset="0"/>
                      </a:endParaRPr>
                    </a:p>
                  </a:txBody>
                  <a:tcPr/>
                </a:tc>
                <a:tc>
                  <a:txBody>
                    <a:bodyPr/>
                    <a:lstStyle/>
                    <a:p>
                      <a:pPr algn="just"/>
                      <a:r>
                        <a:rPr lang="pt-BR" sz="2000" dirty="0" smtClean="0">
                          <a:latin typeface="Times New Roman" panose="02020603050405020304" pitchFamily="18" charset="0"/>
                          <a:cs typeface="Times New Roman" panose="02020603050405020304" pitchFamily="18" charset="0"/>
                        </a:rPr>
                        <a:t>Bacharela, cantora,</a:t>
                      </a:r>
                      <a:r>
                        <a:rPr lang="pt-BR" sz="2000" baseline="0" dirty="0" smtClean="0">
                          <a:latin typeface="Times New Roman" panose="02020603050405020304" pitchFamily="18" charset="0"/>
                          <a:cs typeface="Times New Roman" panose="02020603050405020304" pitchFamily="18" charset="0"/>
                        </a:rPr>
                        <a:t> </a:t>
                      </a:r>
                      <a:r>
                        <a:rPr lang="pt-BR" sz="2000" dirty="0" err="1" smtClean="0">
                          <a:latin typeface="Times New Roman" panose="02020603050405020304" pitchFamily="18" charset="0"/>
                          <a:cs typeface="Times New Roman" panose="02020603050405020304" pitchFamily="18" charset="0"/>
                        </a:rPr>
                        <a:t>fre</a:t>
                      </a:r>
                      <a:r>
                        <a:rPr lang="pt-BR" sz="2000" dirty="0" smtClean="0">
                          <a:latin typeface="Times New Roman" panose="02020603050405020304" pitchFamily="18" charset="0"/>
                          <a:cs typeface="Times New Roman" panose="02020603050405020304" pitchFamily="18" charset="0"/>
                        </a:rPr>
                        <a:t>-</a:t>
                      </a:r>
                      <a:r>
                        <a:rPr lang="pt-BR" sz="2000" baseline="0" dirty="0" smtClean="0">
                          <a:latin typeface="Times New Roman" panose="02020603050405020304" pitchFamily="18" charset="0"/>
                          <a:cs typeface="Times New Roman" panose="02020603050405020304" pitchFamily="18" charset="0"/>
                        </a:rPr>
                        <a:t> </a:t>
                      </a:r>
                      <a:r>
                        <a:rPr lang="pt-BR" sz="2000" dirty="0" err="1" smtClean="0">
                          <a:latin typeface="Times New Roman" panose="02020603050405020304" pitchFamily="18" charset="0"/>
                          <a:cs typeface="Times New Roman" panose="02020603050405020304" pitchFamily="18" charset="0"/>
                        </a:rPr>
                        <a:t>guesa</a:t>
                      </a:r>
                      <a:r>
                        <a:rPr lang="pt-BR" sz="2000" dirty="0" smtClean="0">
                          <a:latin typeface="Times New Roman" panose="02020603050405020304" pitchFamily="18" charset="0"/>
                          <a:cs typeface="Times New Roman" panose="02020603050405020304" pitchFamily="18" charset="0"/>
                        </a:rPr>
                        <a:t>, juíza, perua,</a:t>
                      </a:r>
                      <a:r>
                        <a:rPr lang="pt-BR" sz="2000" baseline="0" dirty="0" smtClean="0">
                          <a:latin typeface="Times New Roman" panose="02020603050405020304" pitchFamily="18" charset="0"/>
                          <a:cs typeface="Times New Roman" panose="02020603050405020304" pitchFamily="18" charset="0"/>
                        </a:rPr>
                        <a:t> guria.</a:t>
                      </a:r>
                      <a:endParaRPr lang="pt-BR" sz="2000"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10003"/>
                  </a:ext>
                </a:extLst>
              </a:tr>
              <a:tr h="423047">
                <a:tc>
                  <a:txBody>
                    <a:bodyPr/>
                    <a:lstStyle/>
                    <a:p>
                      <a:pPr algn="ctr"/>
                      <a:r>
                        <a:rPr lang="pt-BR" sz="2000" dirty="0" smtClean="0">
                          <a:latin typeface="Times New Roman" panose="02020603050405020304" pitchFamily="18" charset="0"/>
                          <a:cs typeface="Times New Roman" panose="02020603050405020304" pitchFamily="18" charset="0"/>
                        </a:rPr>
                        <a:t>Capit</a:t>
                      </a:r>
                      <a:r>
                        <a:rPr lang="pt-BR" sz="2000" b="1" dirty="0" smtClean="0">
                          <a:latin typeface="Times New Roman" panose="02020603050405020304" pitchFamily="18" charset="0"/>
                          <a:cs typeface="Times New Roman" panose="02020603050405020304" pitchFamily="18" charset="0"/>
                        </a:rPr>
                        <a:t>ão</a:t>
                      </a:r>
                      <a:r>
                        <a:rPr lang="pt-BR" sz="2000" dirty="0" smtClean="0">
                          <a:latin typeface="Times New Roman" panose="02020603050405020304" pitchFamily="18" charset="0"/>
                          <a:cs typeface="Times New Roman" panose="02020603050405020304" pitchFamily="18" charset="0"/>
                        </a:rPr>
                        <a:t>, le</a:t>
                      </a:r>
                      <a:r>
                        <a:rPr lang="pt-BR" sz="2000" b="1" dirty="0" smtClean="0">
                          <a:latin typeface="Times New Roman" panose="02020603050405020304" pitchFamily="18" charset="0"/>
                          <a:cs typeface="Times New Roman" panose="02020603050405020304" pitchFamily="18" charset="0"/>
                        </a:rPr>
                        <a:t>ão</a:t>
                      </a:r>
                      <a:r>
                        <a:rPr lang="pt-BR" sz="2000" dirty="0" smtClean="0">
                          <a:latin typeface="Times New Roman" panose="02020603050405020304" pitchFamily="18" charset="0"/>
                          <a:cs typeface="Times New Roman" panose="02020603050405020304" pitchFamily="18" charset="0"/>
                        </a:rPr>
                        <a:t>, valent</a:t>
                      </a:r>
                      <a:r>
                        <a:rPr lang="pt-BR" sz="2000" b="1" dirty="0" smtClean="0">
                          <a:latin typeface="Times New Roman" panose="02020603050405020304" pitchFamily="18" charset="0"/>
                          <a:cs typeface="Times New Roman" panose="02020603050405020304" pitchFamily="18" charset="0"/>
                        </a:rPr>
                        <a:t>ão</a:t>
                      </a:r>
                      <a:r>
                        <a:rPr lang="pt-BR" sz="2000" dirty="0" smtClean="0">
                          <a:latin typeface="Times New Roman" panose="02020603050405020304" pitchFamily="18" charset="0"/>
                          <a:cs typeface="Times New Roman" panose="02020603050405020304" pitchFamily="18" charset="0"/>
                        </a:rPr>
                        <a:t>.</a:t>
                      </a:r>
                      <a:endParaRPr lang="pt-BR" sz="2000" dirty="0">
                        <a:latin typeface="Times New Roman" panose="02020603050405020304" pitchFamily="18" charset="0"/>
                        <a:cs typeface="Times New Roman" panose="02020603050405020304" pitchFamily="18" charset="0"/>
                      </a:endParaRPr>
                    </a:p>
                  </a:txBody>
                  <a:tcPr/>
                </a:tc>
                <a:tc>
                  <a:txBody>
                    <a:bodyPr/>
                    <a:lstStyle/>
                    <a:p>
                      <a:pPr algn="ctr"/>
                      <a:r>
                        <a:rPr lang="pt-BR" sz="2000" dirty="0" smtClean="0">
                          <a:latin typeface="Times New Roman" panose="02020603050405020304" pitchFamily="18" charset="0"/>
                          <a:cs typeface="Times New Roman" panose="02020603050405020304" pitchFamily="18" charset="0"/>
                        </a:rPr>
                        <a:t>Trocar </a:t>
                      </a:r>
                      <a:r>
                        <a:rPr lang="pt-BR" sz="2000" b="1" dirty="0" err="1" smtClean="0">
                          <a:latin typeface="Times New Roman" panose="02020603050405020304" pitchFamily="18" charset="0"/>
                          <a:cs typeface="Times New Roman" panose="02020603050405020304" pitchFamily="18" charset="0"/>
                        </a:rPr>
                        <a:t>ão</a:t>
                      </a:r>
                      <a:r>
                        <a:rPr lang="pt-BR" sz="2000" dirty="0" smtClean="0">
                          <a:latin typeface="Times New Roman" panose="02020603050405020304" pitchFamily="18" charset="0"/>
                          <a:cs typeface="Times New Roman" panose="02020603050405020304" pitchFamily="18" charset="0"/>
                        </a:rPr>
                        <a:t> por </a:t>
                      </a:r>
                      <a:r>
                        <a:rPr lang="pt-BR" sz="2000" b="1" dirty="0" smtClean="0">
                          <a:latin typeface="Times New Roman" panose="02020603050405020304" pitchFamily="18" charset="0"/>
                          <a:cs typeface="Times New Roman" panose="02020603050405020304" pitchFamily="18" charset="0"/>
                        </a:rPr>
                        <a:t>ã</a:t>
                      </a:r>
                      <a:r>
                        <a:rPr lang="pt-BR" sz="2000" dirty="0" smtClean="0">
                          <a:latin typeface="Times New Roman" panose="02020603050405020304" pitchFamily="18" charset="0"/>
                          <a:cs typeface="Times New Roman" panose="02020603050405020304" pitchFamily="18" charset="0"/>
                        </a:rPr>
                        <a:t>, </a:t>
                      </a:r>
                      <a:r>
                        <a:rPr lang="pt-BR" sz="2000" b="1" dirty="0" err="1" smtClean="0">
                          <a:latin typeface="Times New Roman" panose="02020603050405020304" pitchFamily="18" charset="0"/>
                          <a:cs typeface="Times New Roman" panose="02020603050405020304" pitchFamily="18" charset="0"/>
                        </a:rPr>
                        <a:t>oa</a:t>
                      </a:r>
                      <a:r>
                        <a:rPr lang="pt-BR" sz="2000" dirty="0" smtClean="0">
                          <a:latin typeface="Times New Roman" panose="02020603050405020304" pitchFamily="18" charset="0"/>
                          <a:cs typeface="Times New Roman" panose="02020603050405020304" pitchFamily="18" charset="0"/>
                        </a:rPr>
                        <a:t>, </a:t>
                      </a:r>
                      <a:r>
                        <a:rPr lang="pt-BR" sz="2000" b="1" dirty="0" err="1" smtClean="0">
                          <a:latin typeface="Times New Roman" panose="02020603050405020304" pitchFamily="18" charset="0"/>
                          <a:cs typeface="Times New Roman" panose="02020603050405020304" pitchFamily="18" charset="0"/>
                        </a:rPr>
                        <a:t>ona</a:t>
                      </a:r>
                      <a:r>
                        <a:rPr lang="pt-BR" sz="2000" dirty="0" smtClean="0">
                          <a:latin typeface="Times New Roman" panose="02020603050405020304" pitchFamily="18" charset="0"/>
                          <a:cs typeface="Times New Roman" panose="02020603050405020304" pitchFamily="18" charset="0"/>
                        </a:rPr>
                        <a:t>.</a:t>
                      </a:r>
                      <a:endParaRPr lang="pt-BR" sz="2000" dirty="0">
                        <a:latin typeface="Times New Roman" panose="02020603050405020304" pitchFamily="18" charset="0"/>
                        <a:cs typeface="Times New Roman" panose="02020603050405020304" pitchFamily="18" charset="0"/>
                      </a:endParaRPr>
                    </a:p>
                  </a:txBody>
                  <a:tcPr/>
                </a:tc>
                <a:tc>
                  <a:txBody>
                    <a:bodyPr/>
                    <a:lstStyle/>
                    <a:p>
                      <a:pPr algn="ctr"/>
                      <a:r>
                        <a:rPr lang="pt-BR" sz="2000" dirty="0" smtClean="0">
                          <a:latin typeface="Times New Roman" panose="02020603050405020304" pitchFamily="18" charset="0"/>
                          <a:cs typeface="Times New Roman" panose="02020603050405020304" pitchFamily="18" charset="0"/>
                        </a:rPr>
                        <a:t>Capitã, leoa, valentona.</a:t>
                      </a:r>
                      <a:endParaRPr lang="pt-BR" sz="2000"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10004"/>
                  </a:ext>
                </a:extLst>
              </a:tr>
              <a:tr h="423047">
                <a:tc>
                  <a:txBody>
                    <a:bodyPr/>
                    <a:lstStyle/>
                    <a:p>
                      <a:pPr algn="ctr"/>
                      <a:r>
                        <a:rPr lang="pt-BR" sz="2000" dirty="0" smtClean="0">
                          <a:latin typeface="Times New Roman" panose="02020603050405020304" pitchFamily="18" charset="0"/>
                          <a:cs typeface="Times New Roman" panose="02020603050405020304" pitchFamily="18" charset="0"/>
                        </a:rPr>
                        <a:t>At</a:t>
                      </a:r>
                      <a:r>
                        <a:rPr lang="pt-BR" sz="2000" b="1" dirty="0" smtClean="0">
                          <a:latin typeface="Times New Roman" panose="02020603050405020304" pitchFamily="18" charset="0"/>
                          <a:cs typeface="Times New Roman" panose="02020603050405020304" pitchFamily="18" charset="0"/>
                        </a:rPr>
                        <a:t>eu</a:t>
                      </a:r>
                      <a:r>
                        <a:rPr lang="pt-BR" sz="2000" dirty="0" smtClean="0">
                          <a:latin typeface="Times New Roman" panose="02020603050405020304" pitchFamily="18" charset="0"/>
                          <a:cs typeface="Times New Roman" panose="02020603050405020304" pitchFamily="18" charset="0"/>
                        </a:rPr>
                        <a:t>, pleb</a:t>
                      </a:r>
                      <a:r>
                        <a:rPr lang="pt-BR" sz="2000" b="1" dirty="0" smtClean="0">
                          <a:latin typeface="Times New Roman" panose="02020603050405020304" pitchFamily="18" charset="0"/>
                          <a:cs typeface="Times New Roman" panose="02020603050405020304" pitchFamily="18" charset="0"/>
                        </a:rPr>
                        <a:t>eu</a:t>
                      </a:r>
                      <a:r>
                        <a:rPr lang="pt-BR" sz="2000" dirty="0" smtClean="0">
                          <a:latin typeface="Times New Roman" panose="02020603050405020304" pitchFamily="18" charset="0"/>
                          <a:cs typeface="Times New Roman" panose="02020603050405020304" pitchFamily="18" charset="0"/>
                        </a:rPr>
                        <a:t>, europ</a:t>
                      </a:r>
                      <a:r>
                        <a:rPr lang="pt-BR" sz="2000" b="1" dirty="0" smtClean="0">
                          <a:latin typeface="Times New Roman" panose="02020603050405020304" pitchFamily="18" charset="0"/>
                          <a:cs typeface="Times New Roman" panose="02020603050405020304" pitchFamily="18" charset="0"/>
                        </a:rPr>
                        <a:t>eu</a:t>
                      </a:r>
                      <a:r>
                        <a:rPr lang="pt-BR" sz="2000" dirty="0" smtClean="0">
                          <a:latin typeface="Times New Roman" panose="02020603050405020304" pitchFamily="18" charset="0"/>
                          <a:cs typeface="Times New Roman" panose="02020603050405020304" pitchFamily="18" charset="0"/>
                        </a:rPr>
                        <a:t>.</a:t>
                      </a:r>
                      <a:endParaRPr lang="pt-BR" sz="2000" dirty="0">
                        <a:latin typeface="Times New Roman" panose="02020603050405020304" pitchFamily="18" charset="0"/>
                        <a:cs typeface="Times New Roman" panose="02020603050405020304" pitchFamily="18" charset="0"/>
                      </a:endParaRPr>
                    </a:p>
                  </a:txBody>
                  <a:tcPr/>
                </a:tc>
                <a:tc>
                  <a:txBody>
                    <a:bodyPr/>
                    <a:lstStyle/>
                    <a:p>
                      <a:pPr algn="ctr"/>
                      <a:r>
                        <a:rPr lang="pt-BR" sz="2000" dirty="0" smtClean="0">
                          <a:latin typeface="Times New Roman" panose="02020603050405020304" pitchFamily="18" charset="0"/>
                          <a:cs typeface="Times New Roman" panose="02020603050405020304" pitchFamily="18" charset="0"/>
                        </a:rPr>
                        <a:t>Trocar </a:t>
                      </a:r>
                      <a:r>
                        <a:rPr lang="pt-BR" sz="2000" b="1" dirty="0" smtClean="0">
                          <a:latin typeface="Times New Roman" panose="02020603050405020304" pitchFamily="18" charset="0"/>
                          <a:cs typeface="Times New Roman" panose="02020603050405020304" pitchFamily="18" charset="0"/>
                        </a:rPr>
                        <a:t>eu</a:t>
                      </a:r>
                      <a:r>
                        <a:rPr lang="pt-BR" sz="2000" dirty="0" smtClean="0">
                          <a:latin typeface="Times New Roman" panose="02020603050405020304" pitchFamily="18" charset="0"/>
                          <a:cs typeface="Times New Roman" panose="02020603050405020304" pitchFamily="18" charset="0"/>
                        </a:rPr>
                        <a:t> por </a:t>
                      </a:r>
                      <a:r>
                        <a:rPr lang="pt-BR" sz="2000" b="1" dirty="0" smtClean="0">
                          <a:latin typeface="Times New Roman" panose="02020603050405020304" pitchFamily="18" charset="0"/>
                          <a:cs typeface="Times New Roman" panose="02020603050405020304" pitchFamily="18" charset="0"/>
                        </a:rPr>
                        <a:t>eia</a:t>
                      </a:r>
                      <a:r>
                        <a:rPr lang="pt-BR" sz="2000" dirty="0" smtClean="0">
                          <a:latin typeface="Times New Roman" panose="02020603050405020304" pitchFamily="18" charset="0"/>
                          <a:cs typeface="Times New Roman" panose="02020603050405020304" pitchFamily="18" charset="0"/>
                        </a:rPr>
                        <a:t>.</a:t>
                      </a:r>
                      <a:endParaRPr lang="pt-BR" sz="2000" dirty="0">
                        <a:latin typeface="Times New Roman" panose="02020603050405020304" pitchFamily="18" charset="0"/>
                        <a:cs typeface="Times New Roman" panose="02020603050405020304" pitchFamily="18" charset="0"/>
                      </a:endParaRPr>
                    </a:p>
                  </a:txBody>
                  <a:tcPr/>
                </a:tc>
                <a:tc>
                  <a:txBody>
                    <a:bodyPr/>
                    <a:lstStyle/>
                    <a:p>
                      <a:pPr algn="ctr"/>
                      <a:r>
                        <a:rPr lang="pt-BR" sz="2000" dirty="0" smtClean="0">
                          <a:latin typeface="Times New Roman" panose="02020603050405020304" pitchFamily="18" charset="0"/>
                          <a:cs typeface="Times New Roman" panose="02020603050405020304" pitchFamily="18" charset="0"/>
                        </a:rPr>
                        <a:t>Ateia, plebeia, europeia.</a:t>
                      </a:r>
                      <a:endParaRPr lang="pt-BR" sz="2000"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10005"/>
                  </a:ext>
                </a:extLst>
              </a:tr>
              <a:tr h="423047">
                <a:tc>
                  <a:txBody>
                    <a:bodyPr/>
                    <a:lstStyle/>
                    <a:p>
                      <a:pPr algn="ctr"/>
                      <a:r>
                        <a:rPr lang="pt-BR" sz="2000" dirty="0" smtClean="0">
                          <a:latin typeface="Times New Roman" panose="02020603050405020304" pitchFamily="18" charset="0"/>
                          <a:cs typeface="Times New Roman" panose="02020603050405020304" pitchFamily="18" charset="0"/>
                        </a:rPr>
                        <a:t>Ilhéu</a:t>
                      </a:r>
                      <a:endParaRPr lang="pt-BR" sz="2000" dirty="0">
                        <a:latin typeface="Times New Roman" panose="02020603050405020304" pitchFamily="18" charset="0"/>
                        <a:cs typeface="Times New Roman" panose="02020603050405020304" pitchFamily="18" charset="0"/>
                      </a:endParaRPr>
                    </a:p>
                  </a:txBody>
                  <a:tcPr/>
                </a:tc>
                <a:tc>
                  <a:txBody>
                    <a:bodyPr/>
                    <a:lstStyle/>
                    <a:p>
                      <a:pPr algn="ctr"/>
                      <a:r>
                        <a:rPr lang="pt-BR" sz="2000" dirty="0" smtClean="0">
                          <a:latin typeface="Times New Roman" panose="02020603050405020304" pitchFamily="18" charset="0"/>
                          <a:cs typeface="Times New Roman" panose="02020603050405020304" pitchFamily="18" charset="0"/>
                        </a:rPr>
                        <a:t>Trocar </a:t>
                      </a:r>
                      <a:r>
                        <a:rPr lang="pt-BR" sz="2000" b="1" dirty="0" err="1" smtClean="0">
                          <a:latin typeface="Times New Roman" panose="02020603050405020304" pitchFamily="18" charset="0"/>
                          <a:cs typeface="Times New Roman" panose="02020603050405020304" pitchFamily="18" charset="0"/>
                        </a:rPr>
                        <a:t>éu</a:t>
                      </a:r>
                      <a:r>
                        <a:rPr lang="pt-BR" sz="2000" dirty="0" smtClean="0">
                          <a:latin typeface="Times New Roman" panose="02020603050405020304" pitchFamily="18" charset="0"/>
                          <a:cs typeface="Times New Roman" panose="02020603050405020304" pitchFamily="18" charset="0"/>
                        </a:rPr>
                        <a:t> por </a:t>
                      </a:r>
                      <a:r>
                        <a:rPr lang="pt-BR" sz="2000" b="1" dirty="0" err="1" smtClean="0">
                          <a:latin typeface="Times New Roman" panose="02020603050405020304" pitchFamily="18" charset="0"/>
                          <a:cs typeface="Times New Roman" panose="02020603050405020304" pitchFamily="18" charset="0"/>
                        </a:rPr>
                        <a:t>oa</a:t>
                      </a:r>
                      <a:r>
                        <a:rPr lang="pt-BR" sz="2000" dirty="0" smtClean="0">
                          <a:latin typeface="Times New Roman" panose="02020603050405020304" pitchFamily="18" charset="0"/>
                          <a:cs typeface="Times New Roman" panose="02020603050405020304" pitchFamily="18" charset="0"/>
                        </a:rPr>
                        <a:t>.</a:t>
                      </a:r>
                      <a:endParaRPr lang="pt-BR" sz="2000" dirty="0">
                        <a:latin typeface="Times New Roman" panose="02020603050405020304" pitchFamily="18" charset="0"/>
                        <a:cs typeface="Times New Roman" panose="02020603050405020304" pitchFamily="18" charset="0"/>
                      </a:endParaRPr>
                    </a:p>
                  </a:txBody>
                  <a:tcPr/>
                </a:tc>
                <a:tc>
                  <a:txBody>
                    <a:bodyPr/>
                    <a:lstStyle/>
                    <a:p>
                      <a:pPr algn="ctr"/>
                      <a:r>
                        <a:rPr lang="pt-BR" sz="2000" dirty="0" smtClean="0">
                          <a:latin typeface="Times New Roman" panose="02020603050405020304" pitchFamily="18" charset="0"/>
                          <a:cs typeface="Times New Roman" panose="02020603050405020304" pitchFamily="18" charset="0"/>
                        </a:rPr>
                        <a:t>Ilhoa.</a:t>
                      </a:r>
                      <a:endParaRPr lang="pt-BR" sz="2000"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10006"/>
                  </a:ext>
                </a:extLst>
              </a:tr>
              <a:tr h="423047">
                <a:tc>
                  <a:txBody>
                    <a:bodyPr/>
                    <a:lstStyle/>
                    <a:p>
                      <a:pPr algn="ctr"/>
                      <a:r>
                        <a:rPr lang="pt-BR" sz="2000" dirty="0" smtClean="0">
                          <a:latin typeface="Times New Roman" panose="02020603050405020304" pitchFamily="18" charset="0"/>
                          <a:cs typeface="Times New Roman" panose="02020603050405020304" pitchFamily="18" charset="0"/>
                        </a:rPr>
                        <a:t>Poeta, conde, príncipe,</a:t>
                      </a:r>
                      <a:r>
                        <a:rPr lang="pt-BR" sz="2000" baseline="0" dirty="0" smtClean="0">
                          <a:latin typeface="Times New Roman" panose="02020603050405020304" pitchFamily="18" charset="0"/>
                          <a:cs typeface="Times New Roman" panose="02020603050405020304" pitchFamily="18" charset="0"/>
                        </a:rPr>
                        <a:t> embaixador, herói.</a:t>
                      </a:r>
                      <a:endParaRPr lang="pt-BR" sz="2000" dirty="0">
                        <a:latin typeface="Times New Roman" panose="02020603050405020304" pitchFamily="18" charset="0"/>
                        <a:cs typeface="Times New Roman" panose="02020603050405020304" pitchFamily="18" charset="0"/>
                      </a:endParaRPr>
                    </a:p>
                  </a:txBody>
                  <a:tcPr/>
                </a:tc>
                <a:tc>
                  <a:txBody>
                    <a:bodyPr/>
                    <a:lstStyle/>
                    <a:p>
                      <a:pPr algn="ctr"/>
                      <a:r>
                        <a:rPr lang="pt-BR" sz="2000" dirty="0" smtClean="0">
                          <a:latin typeface="Times New Roman" panose="02020603050405020304" pitchFamily="18" charset="0"/>
                          <a:cs typeface="Times New Roman" panose="02020603050405020304" pitchFamily="18" charset="0"/>
                        </a:rPr>
                        <a:t>Isa, essa,</a:t>
                      </a:r>
                      <a:r>
                        <a:rPr lang="pt-BR" sz="2000" baseline="0" dirty="0" smtClean="0">
                          <a:latin typeface="Times New Roman" panose="02020603050405020304" pitchFamily="18" charset="0"/>
                          <a:cs typeface="Times New Roman" panose="02020603050405020304" pitchFamily="18" charset="0"/>
                        </a:rPr>
                        <a:t> </a:t>
                      </a:r>
                      <a:r>
                        <a:rPr lang="pt-BR" sz="2000" baseline="0" dirty="0" err="1" smtClean="0">
                          <a:latin typeface="Times New Roman" panose="02020603050405020304" pitchFamily="18" charset="0"/>
                          <a:cs typeface="Times New Roman" panose="02020603050405020304" pitchFamily="18" charset="0"/>
                        </a:rPr>
                        <a:t>esa</a:t>
                      </a:r>
                      <a:r>
                        <a:rPr lang="pt-BR" sz="2000" baseline="0" dirty="0" smtClean="0">
                          <a:latin typeface="Times New Roman" panose="02020603050405020304" pitchFamily="18" charset="0"/>
                          <a:cs typeface="Times New Roman" panose="02020603050405020304" pitchFamily="18" charset="0"/>
                        </a:rPr>
                        <a:t>, triz, </a:t>
                      </a:r>
                      <a:r>
                        <a:rPr lang="pt-BR" sz="2000" baseline="0" dirty="0" err="1" smtClean="0">
                          <a:latin typeface="Times New Roman" panose="02020603050405020304" pitchFamily="18" charset="0"/>
                          <a:cs typeface="Times New Roman" panose="02020603050405020304" pitchFamily="18" charset="0"/>
                        </a:rPr>
                        <a:t>ina</a:t>
                      </a:r>
                      <a:r>
                        <a:rPr lang="pt-BR" sz="2000" baseline="0" dirty="0" smtClean="0">
                          <a:latin typeface="Times New Roman" panose="02020603050405020304" pitchFamily="18" charset="0"/>
                          <a:cs typeface="Times New Roman" panose="02020603050405020304" pitchFamily="18" charset="0"/>
                        </a:rPr>
                        <a:t>.</a:t>
                      </a:r>
                      <a:endParaRPr lang="pt-BR" sz="2000" dirty="0">
                        <a:latin typeface="Times New Roman" panose="02020603050405020304" pitchFamily="18" charset="0"/>
                        <a:cs typeface="Times New Roman" panose="02020603050405020304" pitchFamily="18" charset="0"/>
                      </a:endParaRPr>
                    </a:p>
                  </a:txBody>
                  <a:tcPr/>
                </a:tc>
                <a:tc>
                  <a:txBody>
                    <a:bodyPr/>
                    <a:lstStyle/>
                    <a:p>
                      <a:pPr algn="ctr"/>
                      <a:r>
                        <a:rPr lang="pt-BR" sz="1800" dirty="0" smtClean="0">
                          <a:latin typeface="Times New Roman" panose="02020603050405020304" pitchFamily="18" charset="0"/>
                          <a:cs typeface="Times New Roman" panose="02020603050405020304" pitchFamily="18" charset="0"/>
                        </a:rPr>
                        <a:t>Poetisa, condessa, princesa,</a:t>
                      </a:r>
                      <a:r>
                        <a:rPr lang="pt-BR" sz="1800" baseline="0" dirty="0" smtClean="0">
                          <a:latin typeface="Times New Roman" panose="02020603050405020304" pitchFamily="18" charset="0"/>
                          <a:cs typeface="Times New Roman" panose="02020603050405020304" pitchFamily="18" charset="0"/>
                        </a:rPr>
                        <a:t> embaixatriz, heroína.</a:t>
                      </a:r>
                      <a:endParaRPr lang="pt-BR" sz="1800"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10007"/>
                  </a:ext>
                </a:extLst>
              </a:tr>
            </a:tbl>
          </a:graphicData>
        </a:graphic>
      </p:graphicFrame>
    </p:spTree>
    <p:extLst>
      <p:ext uri="{BB962C8B-B14F-4D97-AF65-F5344CB8AC3E}">
        <p14:creationId xmlns:p14="http://schemas.microsoft.com/office/powerpoint/2010/main" val="88800556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title"/>
          </p:nvPr>
        </p:nvSpPr>
        <p:spPr>
          <a:xfrm>
            <a:off x="457200" y="274638"/>
            <a:ext cx="8229600" cy="778098"/>
          </a:xfrm>
        </p:spPr>
        <p:txBody>
          <a:bodyPr>
            <a:noAutofit/>
          </a:bodyPr>
          <a:lstStyle/>
          <a:p>
            <a:r>
              <a:rPr lang="pt-BR" sz="2900" b="1" dirty="0" smtClean="0">
                <a:solidFill>
                  <a:srgbClr val="FF0000"/>
                </a:solidFill>
                <a:latin typeface="Times New Roman" panose="02020603050405020304" pitchFamily="18" charset="0"/>
                <a:cs typeface="Times New Roman" panose="02020603050405020304" pitchFamily="18" charset="0"/>
              </a:rPr>
              <a:t>SUBSTANTIVO – FLEXÃO DE GÊNERO</a:t>
            </a:r>
            <a:endParaRPr lang="pt-BR" sz="2900" b="1" dirty="0">
              <a:solidFill>
                <a:srgbClr val="FF0000"/>
              </a:solidFill>
              <a:latin typeface="Times New Roman" panose="02020603050405020304" pitchFamily="18" charset="0"/>
              <a:cs typeface="Times New Roman" panose="02020603050405020304" pitchFamily="18" charset="0"/>
            </a:endParaRPr>
          </a:p>
        </p:txBody>
      </p:sp>
      <p:sp>
        <p:nvSpPr>
          <p:cNvPr id="5" name="Espaço Reservado para Conteúdo 4"/>
          <p:cNvSpPr>
            <a:spLocks noGrp="1"/>
          </p:cNvSpPr>
          <p:nvPr>
            <p:ph idx="1"/>
          </p:nvPr>
        </p:nvSpPr>
        <p:spPr>
          <a:xfrm>
            <a:off x="457200" y="980728"/>
            <a:ext cx="8579296" cy="5220047"/>
          </a:xfrm>
        </p:spPr>
        <p:txBody>
          <a:bodyPr>
            <a:normAutofit fontScale="92500" lnSpcReduction="20000"/>
          </a:bodyPr>
          <a:lstStyle/>
          <a:p>
            <a:pPr algn="just"/>
            <a:r>
              <a:rPr lang="pt-BR" sz="2800" b="1" dirty="0" smtClean="0">
                <a:latin typeface="Times New Roman" panose="02020603050405020304" pitchFamily="18" charset="0"/>
                <a:cs typeface="Times New Roman" panose="02020603050405020304" pitchFamily="18" charset="0"/>
              </a:rPr>
              <a:t>Exceções</a:t>
            </a:r>
            <a:r>
              <a:rPr lang="pt-BR" sz="2800" dirty="0" smtClean="0">
                <a:latin typeface="Times New Roman" panose="02020603050405020304" pitchFamily="18" charset="0"/>
                <a:cs typeface="Times New Roman" panose="02020603050405020304" pitchFamily="18" charset="0"/>
              </a:rPr>
              <a:t>: </a:t>
            </a:r>
          </a:p>
          <a:p>
            <a:pPr marL="0" indent="0" algn="just">
              <a:buNone/>
            </a:pPr>
            <a:endParaRPr lang="pt-BR" sz="2800" dirty="0">
              <a:latin typeface="Times New Roman" panose="02020603050405020304" pitchFamily="18" charset="0"/>
              <a:cs typeface="Times New Roman" panose="02020603050405020304" pitchFamily="18" charset="0"/>
            </a:endParaRPr>
          </a:p>
          <a:p>
            <a:pPr algn="just"/>
            <a:r>
              <a:rPr lang="pt-BR" sz="2800" dirty="0" smtClean="0">
                <a:latin typeface="Times New Roman" panose="02020603050405020304" pitchFamily="18" charset="0"/>
                <a:cs typeface="Times New Roman" panose="02020603050405020304" pitchFamily="18" charset="0"/>
              </a:rPr>
              <a:t>réu &gt; ré; </a:t>
            </a:r>
          </a:p>
          <a:p>
            <a:pPr algn="just"/>
            <a:r>
              <a:rPr lang="pt-BR" sz="2800" dirty="0" smtClean="0">
                <a:latin typeface="Times New Roman" panose="02020603050405020304" pitchFamily="18" charset="0"/>
                <a:cs typeface="Times New Roman" panose="02020603050405020304" pitchFamily="18" charset="0"/>
              </a:rPr>
              <a:t>barão &gt; baronesa; </a:t>
            </a:r>
          </a:p>
          <a:p>
            <a:pPr algn="just"/>
            <a:r>
              <a:rPr lang="pt-BR" sz="2800" dirty="0" smtClean="0">
                <a:latin typeface="Times New Roman" panose="02020603050405020304" pitchFamily="18" charset="0"/>
                <a:cs typeface="Times New Roman" panose="02020603050405020304" pitchFamily="18" charset="0"/>
              </a:rPr>
              <a:t>ladrão &gt; ladra; </a:t>
            </a:r>
          </a:p>
          <a:p>
            <a:pPr algn="just"/>
            <a:r>
              <a:rPr lang="pt-BR" sz="2800" dirty="0" smtClean="0">
                <a:latin typeface="Times New Roman" panose="02020603050405020304" pitchFamily="18" charset="0"/>
                <a:cs typeface="Times New Roman" panose="02020603050405020304" pitchFamily="18" charset="0"/>
              </a:rPr>
              <a:t>cão &gt; cadela;</a:t>
            </a:r>
          </a:p>
          <a:p>
            <a:pPr algn="just"/>
            <a:r>
              <a:rPr lang="pt-BR" sz="2800" dirty="0" smtClean="0">
                <a:latin typeface="Times New Roman" panose="02020603050405020304" pitchFamily="18" charset="0"/>
                <a:cs typeface="Times New Roman" panose="02020603050405020304" pitchFamily="18" charset="0"/>
              </a:rPr>
              <a:t>sultão &gt; sultana;</a:t>
            </a:r>
          </a:p>
          <a:p>
            <a:pPr algn="just"/>
            <a:r>
              <a:rPr lang="pt-BR" sz="2800" dirty="0" smtClean="0">
                <a:latin typeface="Times New Roman" panose="02020603050405020304" pitchFamily="18" charset="0"/>
                <a:cs typeface="Times New Roman" panose="02020603050405020304" pitchFamily="18" charset="0"/>
              </a:rPr>
              <a:t>aldeão &gt; aldeã, </a:t>
            </a:r>
            <a:r>
              <a:rPr lang="pt-BR" sz="2800" dirty="0" err="1" smtClean="0">
                <a:latin typeface="Times New Roman" panose="02020603050405020304" pitchFamily="18" charset="0"/>
                <a:cs typeface="Times New Roman" panose="02020603050405020304" pitchFamily="18" charset="0"/>
              </a:rPr>
              <a:t>aldeoa</a:t>
            </a:r>
            <a:r>
              <a:rPr lang="pt-BR" sz="2800" dirty="0" smtClean="0">
                <a:latin typeface="Times New Roman" panose="02020603050405020304" pitchFamily="18" charset="0"/>
                <a:cs typeface="Times New Roman" panose="02020603050405020304" pitchFamily="18" charset="0"/>
              </a:rPr>
              <a:t>;</a:t>
            </a:r>
          </a:p>
          <a:p>
            <a:pPr algn="just"/>
            <a:r>
              <a:rPr lang="pt-BR" sz="2800" dirty="0" smtClean="0">
                <a:latin typeface="Times New Roman" panose="02020603050405020304" pitchFamily="18" charset="0"/>
                <a:cs typeface="Times New Roman" panose="02020603050405020304" pitchFamily="18" charset="0"/>
              </a:rPr>
              <a:t>anfitrião &gt; anfitriã, anfitrioa;</a:t>
            </a:r>
          </a:p>
          <a:p>
            <a:pPr algn="just"/>
            <a:r>
              <a:rPr lang="pt-BR" sz="2800" dirty="0" smtClean="0">
                <a:latin typeface="Times New Roman" panose="02020603050405020304" pitchFamily="18" charset="0"/>
                <a:cs typeface="Times New Roman" panose="02020603050405020304" pitchFamily="18" charset="0"/>
              </a:rPr>
              <a:t>Vilão &gt; vilã, viloa;</a:t>
            </a:r>
          </a:p>
          <a:p>
            <a:pPr algn="just"/>
            <a:r>
              <a:rPr lang="pt-BR" sz="2800" dirty="0" smtClean="0">
                <a:latin typeface="Times New Roman" panose="02020603050405020304" pitchFamily="18" charset="0"/>
                <a:cs typeface="Times New Roman" panose="02020603050405020304" pitchFamily="18" charset="0"/>
              </a:rPr>
              <a:t>Judeu &gt; judia.</a:t>
            </a:r>
            <a:endParaRPr lang="pt-BR" sz="2800" dirty="0">
              <a:latin typeface="Times New Roman" panose="02020603050405020304" pitchFamily="18" charset="0"/>
              <a:cs typeface="Times New Roman" panose="02020603050405020304" pitchFamily="18" charset="0"/>
            </a:endParaRPr>
          </a:p>
          <a:p>
            <a:pPr marL="0" indent="0" algn="just">
              <a:buNone/>
            </a:pPr>
            <a:endParaRPr lang="pt-BR" sz="2400" dirty="0">
              <a:latin typeface="Times New Roman" panose="02020603050405020304" pitchFamily="18" charset="0"/>
              <a:cs typeface="Times New Roman" panose="02020603050405020304" pitchFamily="18" charset="0"/>
            </a:endParaRPr>
          </a:p>
          <a:p>
            <a:pPr marL="0" indent="0" algn="just">
              <a:buNone/>
            </a:pPr>
            <a:r>
              <a:rPr lang="pt-BR" sz="2400" dirty="0" smtClean="0">
                <a:latin typeface="Times New Roman" panose="02020603050405020304" pitchFamily="18" charset="0"/>
                <a:cs typeface="Times New Roman" panose="02020603050405020304" pitchFamily="18" charset="0"/>
              </a:rPr>
              <a:t> </a:t>
            </a:r>
            <a:endParaRPr lang="pt-BR" sz="2400" dirty="0">
              <a:latin typeface="Times New Roman" panose="02020603050405020304" pitchFamily="18" charset="0"/>
              <a:cs typeface="Times New Roman" panose="02020603050405020304" pitchFamily="18" charset="0"/>
            </a:endParaRPr>
          </a:p>
          <a:p>
            <a:pPr marL="0" indent="0" algn="just">
              <a:buNone/>
            </a:pPr>
            <a:endParaRPr lang="pt-BR" sz="2000" dirty="0" smtClean="0">
              <a:latin typeface="Times New Roman" panose="02020603050405020304" pitchFamily="18" charset="0"/>
              <a:cs typeface="Times New Roman" panose="02020603050405020304" pitchFamily="18" charset="0"/>
            </a:endParaRPr>
          </a:p>
        </p:txBody>
      </p:sp>
      <p:pic>
        <p:nvPicPr>
          <p:cNvPr id="1026" name="Picture 2" descr="Logo_Etec colorido"/>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67544" y="6124358"/>
            <a:ext cx="1123950" cy="714375"/>
          </a:xfrm>
          <a:prstGeom prst="rect">
            <a:avLst/>
          </a:prstGeom>
          <a:noFill/>
          <a:extLst>
            <a:ext uri="{909E8E84-426E-40DD-AFC4-6F175D3DCCD1}">
              <a14:hiddenFill xmlns:a14="http://schemas.microsoft.com/office/drawing/2010/main">
                <a:solidFill>
                  <a:srgbClr val="FFFFFF"/>
                </a:solidFill>
              </a14:hiddenFill>
            </a:ext>
          </a:extLst>
        </p:spPr>
      </p:pic>
      <p:pic>
        <p:nvPicPr>
          <p:cNvPr id="1025" name="Picture 1" descr="logo-novo-cps-co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04048" y="6200775"/>
            <a:ext cx="3600450" cy="657225"/>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pt-BR"/>
          </a:p>
        </p:txBody>
      </p:sp>
      <p:sp>
        <p:nvSpPr>
          <p:cNvPr id="7" name="Rectangle 4"/>
          <p:cNvSpPr>
            <a:spLocks noChangeArrowheads="1"/>
          </p:cNvSpPr>
          <p:nvPr/>
        </p:nvSpPr>
        <p:spPr bwMode="auto">
          <a:xfrm>
            <a:off x="0" y="71437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pt-BR" altLang="pt-BR" sz="6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               </a:t>
            </a:r>
            <a:endParaRPr kumimoji="0" lang="pt-BR" altLang="pt-BR" sz="1800" b="0" i="0" u="none" strike="noStrike" cap="none" normalizeH="0" baseline="0" smtClean="0">
              <a:ln>
                <a:noFill/>
              </a:ln>
              <a:solidFill>
                <a:schemeClr val="tx1"/>
              </a:solidFill>
              <a:effectLst/>
              <a:latin typeface="Arial" pitchFamily="34" charset="0"/>
              <a:cs typeface="Arial" pitchFamily="34" charset="0"/>
            </a:endParaRPr>
          </a:p>
        </p:txBody>
      </p:sp>
      <p:sp>
        <p:nvSpPr>
          <p:cNvPr id="8" name="Rectangle 5"/>
          <p:cNvSpPr>
            <a:spLocks noChangeArrowheads="1"/>
          </p:cNvSpPr>
          <p:nvPr/>
        </p:nvSpPr>
        <p:spPr bwMode="auto">
          <a:xfrm>
            <a:off x="0" y="13716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pt-BR" altLang="pt-BR" sz="6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
            </a:r>
            <a:br>
              <a:rPr kumimoji="0" lang="pt-BR" altLang="pt-BR" sz="600" b="0" i="0" u="none" strike="noStrike" cap="none" normalizeH="0" baseline="0" smtClean="0">
                <a:ln>
                  <a:noFill/>
                </a:ln>
                <a:solidFill>
                  <a:schemeClr val="tx1"/>
                </a:solidFill>
                <a:effectLst/>
                <a:latin typeface="Arial" pitchFamily="34" charset="0"/>
                <a:ea typeface="Times New Roman" pitchFamily="18" charset="0"/>
                <a:cs typeface="Arial" pitchFamily="34" charset="0"/>
              </a:rPr>
            </a:br>
            <a:r>
              <a:rPr kumimoji="0" lang="pt-BR" altLang="pt-BR" sz="6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
            </a:r>
            <a:br>
              <a:rPr kumimoji="0" lang="pt-BR" altLang="pt-BR" sz="600" b="0" i="0" u="none" strike="noStrike" cap="none" normalizeH="0" baseline="0" smtClean="0">
                <a:ln>
                  <a:noFill/>
                </a:ln>
                <a:solidFill>
                  <a:schemeClr val="tx1"/>
                </a:solidFill>
                <a:effectLst/>
                <a:latin typeface="Arial" pitchFamily="34" charset="0"/>
                <a:ea typeface="Times New Roman" pitchFamily="18" charset="0"/>
                <a:cs typeface="Arial" pitchFamily="34" charset="0"/>
              </a:rPr>
            </a:br>
            <a:endParaRPr kumimoji="0" lang="pt-BR" altLang="pt-BR" sz="1800" b="0" i="0" u="none" strike="noStrike" cap="none" normalizeH="0" baseline="0" smtClean="0">
              <a:ln>
                <a:noFill/>
              </a:ln>
              <a:solidFill>
                <a:schemeClr val="tx1"/>
              </a:solidFill>
              <a:effectLst/>
              <a:latin typeface="Arial" pitchFamily="34" charset="0"/>
              <a:cs typeface="Arial" pitchFamily="34" charset="0"/>
            </a:endParaRPr>
          </a:p>
        </p:txBody>
      </p:sp>
      <p:pic>
        <p:nvPicPr>
          <p:cNvPr id="4099" name="Picture 3" descr="C:\Users\Usuário\JEC\Pictures\Educandário\Imagens para aulas\substantivo17.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92079" y="1039884"/>
            <a:ext cx="3252233" cy="49616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3017084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title"/>
          </p:nvPr>
        </p:nvSpPr>
        <p:spPr>
          <a:xfrm>
            <a:off x="457200" y="274638"/>
            <a:ext cx="8229600" cy="778098"/>
          </a:xfrm>
        </p:spPr>
        <p:txBody>
          <a:bodyPr>
            <a:noAutofit/>
          </a:bodyPr>
          <a:lstStyle/>
          <a:p>
            <a:r>
              <a:rPr lang="pt-BR" sz="2900" b="1" dirty="0" smtClean="0">
                <a:solidFill>
                  <a:srgbClr val="FF0000"/>
                </a:solidFill>
                <a:latin typeface="Times New Roman" panose="02020603050405020304" pitchFamily="18" charset="0"/>
                <a:cs typeface="Times New Roman" panose="02020603050405020304" pitchFamily="18" charset="0"/>
              </a:rPr>
              <a:t>SUBSTANTIVO – FLEXÃO DE GÊNERO</a:t>
            </a:r>
            <a:endParaRPr lang="pt-BR" sz="2900" b="1" dirty="0">
              <a:solidFill>
                <a:srgbClr val="FF0000"/>
              </a:solidFill>
              <a:latin typeface="Times New Roman" panose="02020603050405020304" pitchFamily="18" charset="0"/>
              <a:cs typeface="Times New Roman" panose="02020603050405020304" pitchFamily="18" charset="0"/>
            </a:endParaRPr>
          </a:p>
        </p:txBody>
      </p:sp>
      <p:sp>
        <p:nvSpPr>
          <p:cNvPr id="5" name="Espaço Reservado para Conteúdo 4"/>
          <p:cNvSpPr>
            <a:spLocks noGrp="1"/>
          </p:cNvSpPr>
          <p:nvPr>
            <p:ph idx="1"/>
          </p:nvPr>
        </p:nvSpPr>
        <p:spPr>
          <a:xfrm>
            <a:off x="457200" y="980728"/>
            <a:ext cx="8579296" cy="5220047"/>
          </a:xfrm>
        </p:spPr>
        <p:txBody>
          <a:bodyPr>
            <a:normAutofit fontScale="85000" lnSpcReduction="20000"/>
          </a:bodyPr>
          <a:lstStyle/>
          <a:p>
            <a:pPr algn="just"/>
            <a:r>
              <a:rPr lang="pt-BR" sz="2800" b="1" dirty="0" smtClean="0">
                <a:latin typeface="Times New Roman" panose="02020603050405020304" pitchFamily="18" charset="0"/>
                <a:cs typeface="Times New Roman" panose="02020603050405020304" pitchFamily="18" charset="0"/>
              </a:rPr>
              <a:t>Caso especial de biforme</a:t>
            </a:r>
            <a:r>
              <a:rPr lang="pt-BR" sz="2800" dirty="0" smtClean="0">
                <a:latin typeface="Times New Roman" panose="02020603050405020304" pitchFamily="18" charset="0"/>
                <a:cs typeface="Times New Roman" panose="02020603050405020304" pitchFamily="18" charset="0"/>
              </a:rPr>
              <a:t>: </a:t>
            </a:r>
          </a:p>
          <a:p>
            <a:pPr marL="0" indent="0" algn="just">
              <a:buNone/>
            </a:pPr>
            <a:endParaRPr lang="pt-BR" sz="2800" dirty="0">
              <a:latin typeface="Times New Roman" panose="02020603050405020304" pitchFamily="18" charset="0"/>
              <a:cs typeface="Times New Roman" panose="02020603050405020304" pitchFamily="18" charset="0"/>
            </a:endParaRPr>
          </a:p>
          <a:p>
            <a:pPr algn="just"/>
            <a:r>
              <a:rPr lang="pt-BR" sz="2800" b="1" dirty="0" smtClean="0">
                <a:latin typeface="Times New Roman" panose="02020603050405020304" pitchFamily="18" charset="0"/>
                <a:cs typeface="Times New Roman" panose="02020603050405020304" pitchFamily="18" charset="0"/>
              </a:rPr>
              <a:t>Heteronímia</a:t>
            </a:r>
            <a:r>
              <a:rPr lang="pt-BR" sz="2800" dirty="0" smtClean="0">
                <a:latin typeface="Times New Roman" panose="02020603050405020304" pitchFamily="18" charset="0"/>
                <a:cs typeface="Times New Roman" panose="02020603050405020304" pitchFamily="18" charset="0"/>
              </a:rPr>
              <a:t>: a palavra tem </a:t>
            </a:r>
            <a:r>
              <a:rPr lang="pt-BR" sz="2800" b="1" dirty="0" smtClean="0">
                <a:latin typeface="Times New Roman" panose="02020603050405020304" pitchFamily="18" charset="0"/>
                <a:cs typeface="Times New Roman" panose="02020603050405020304" pitchFamily="18" charset="0"/>
              </a:rPr>
              <a:t>outro radical </a:t>
            </a:r>
            <a:r>
              <a:rPr lang="pt-BR" sz="2800" dirty="0" smtClean="0">
                <a:latin typeface="Times New Roman" panose="02020603050405020304" pitchFamily="18" charset="0"/>
                <a:cs typeface="Times New Roman" panose="02020603050405020304" pitchFamily="18" charset="0"/>
              </a:rPr>
              <a:t>para indicar o sexo.</a:t>
            </a:r>
          </a:p>
          <a:p>
            <a:pPr marL="0" indent="0" algn="just">
              <a:buNone/>
            </a:pPr>
            <a:endParaRPr lang="pt-BR" sz="2800" dirty="0">
              <a:latin typeface="Times New Roman" panose="02020603050405020304" pitchFamily="18" charset="0"/>
              <a:cs typeface="Times New Roman" panose="02020603050405020304" pitchFamily="18" charset="0"/>
            </a:endParaRPr>
          </a:p>
          <a:p>
            <a:pPr algn="just"/>
            <a:r>
              <a:rPr lang="pt-BR" sz="2800" dirty="0" smtClean="0">
                <a:latin typeface="Times New Roman" panose="02020603050405020304" pitchFamily="18" charset="0"/>
                <a:cs typeface="Times New Roman" panose="02020603050405020304" pitchFamily="18" charset="0"/>
              </a:rPr>
              <a:t>homem &gt; mulher; </a:t>
            </a:r>
          </a:p>
          <a:p>
            <a:pPr algn="just"/>
            <a:r>
              <a:rPr lang="pt-BR" sz="2800" dirty="0" smtClean="0">
                <a:latin typeface="Times New Roman" panose="02020603050405020304" pitchFamily="18" charset="0"/>
                <a:cs typeface="Times New Roman" panose="02020603050405020304" pitchFamily="18" charset="0"/>
              </a:rPr>
              <a:t>cavaleiro &gt; amazona; </a:t>
            </a:r>
          </a:p>
          <a:p>
            <a:pPr algn="just"/>
            <a:r>
              <a:rPr lang="pt-BR" sz="2800" dirty="0" smtClean="0">
                <a:latin typeface="Times New Roman" panose="02020603050405020304" pitchFamily="18" charset="0"/>
                <a:cs typeface="Times New Roman" panose="02020603050405020304" pitchFamily="18" charset="0"/>
              </a:rPr>
              <a:t>cavalheiro &gt; dama; </a:t>
            </a:r>
          </a:p>
          <a:p>
            <a:pPr algn="just"/>
            <a:r>
              <a:rPr lang="pt-BR" sz="2800" dirty="0" smtClean="0">
                <a:latin typeface="Times New Roman" panose="02020603050405020304" pitchFamily="18" charset="0"/>
                <a:cs typeface="Times New Roman" panose="02020603050405020304" pitchFamily="18" charset="0"/>
              </a:rPr>
              <a:t>frei &gt; sóror (soror);</a:t>
            </a:r>
          </a:p>
          <a:p>
            <a:pPr algn="just"/>
            <a:r>
              <a:rPr lang="pt-BR" sz="2800" dirty="0" smtClean="0">
                <a:latin typeface="Times New Roman" panose="02020603050405020304" pitchFamily="18" charset="0"/>
                <a:cs typeface="Times New Roman" panose="02020603050405020304" pitchFamily="18" charset="0"/>
              </a:rPr>
              <a:t>padrinho &gt; madrinha;</a:t>
            </a:r>
          </a:p>
          <a:p>
            <a:pPr algn="just"/>
            <a:r>
              <a:rPr lang="pt-BR" sz="2800" dirty="0" smtClean="0">
                <a:latin typeface="Times New Roman" panose="02020603050405020304" pitchFamily="18" charset="0"/>
                <a:cs typeface="Times New Roman" panose="02020603050405020304" pitchFamily="18" charset="0"/>
              </a:rPr>
              <a:t>boi &gt; vaca;</a:t>
            </a:r>
          </a:p>
          <a:p>
            <a:pPr algn="just"/>
            <a:r>
              <a:rPr lang="pt-BR" sz="2800" dirty="0" smtClean="0">
                <a:latin typeface="Times New Roman" panose="02020603050405020304" pitchFamily="18" charset="0"/>
                <a:cs typeface="Times New Roman" panose="02020603050405020304" pitchFamily="18" charset="0"/>
              </a:rPr>
              <a:t> zangão &gt; abelha;</a:t>
            </a:r>
          </a:p>
          <a:p>
            <a:pPr algn="just"/>
            <a:r>
              <a:rPr lang="pt-BR" sz="2800" dirty="0" smtClean="0">
                <a:latin typeface="Times New Roman" panose="02020603050405020304" pitchFamily="18" charset="0"/>
                <a:cs typeface="Times New Roman" panose="02020603050405020304" pitchFamily="18" charset="0"/>
              </a:rPr>
              <a:t>Peixe-boi &gt; peixe-mulher.</a:t>
            </a:r>
            <a:endParaRPr lang="pt-BR" sz="2800" dirty="0">
              <a:latin typeface="Times New Roman" panose="02020603050405020304" pitchFamily="18" charset="0"/>
              <a:cs typeface="Times New Roman" panose="02020603050405020304" pitchFamily="18" charset="0"/>
            </a:endParaRPr>
          </a:p>
          <a:p>
            <a:pPr marL="0" indent="0" algn="just">
              <a:buNone/>
            </a:pPr>
            <a:endParaRPr lang="pt-BR" sz="2400" dirty="0">
              <a:latin typeface="Times New Roman" panose="02020603050405020304" pitchFamily="18" charset="0"/>
              <a:cs typeface="Times New Roman" panose="02020603050405020304" pitchFamily="18" charset="0"/>
            </a:endParaRPr>
          </a:p>
          <a:p>
            <a:pPr marL="0" indent="0" algn="just">
              <a:buNone/>
            </a:pPr>
            <a:r>
              <a:rPr lang="pt-BR" sz="2400" dirty="0" smtClean="0">
                <a:latin typeface="Times New Roman" panose="02020603050405020304" pitchFamily="18" charset="0"/>
                <a:cs typeface="Times New Roman" panose="02020603050405020304" pitchFamily="18" charset="0"/>
              </a:rPr>
              <a:t> </a:t>
            </a:r>
            <a:endParaRPr lang="pt-BR" sz="2400" dirty="0">
              <a:latin typeface="Times New Roman" panose="02020603050405020304" pitchFamily="18" charset="0"/>
              <a:cs typeface="Times New Roman" panose="02020603050405020304" pitchFamily="18" charset="0"/>
            </a:endParaRPr>
          </a:p>
          <a:p>
            <a:pPr marL="0" indent="0" algn="just">
              <a:buNone/>
            </a:pPr>
            <a:endParaRPr lang="pt-BR" sz="2000" dirty="0" smtClean="0">
              <a:latin typeface="Times New Roman" panose="02020603050405020304" pitchFamily="18" charset="0"/>
              <a:cs typeface="Times New Roman" panose="02020603050405020304" pitchFamily="18" charset="0"/>
            </a:endParaRPr>
          </a:p>
        </p:txBody>
      </p:sp>
      <p:pic>
        <p:nvPicPr>
          <p:cNvPr id="1026" name="Picture 2" descr="Logo_Etec colorido"/>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67544" y="6124358"/>
            <a:ext cx="1123950" cy="714375"/>
          </a:xfrm>
          <a:prstGeom prst="rect">
            <a:avLst/>
          </a:prstGeom>
          <a:noFill/>
          <a:extLst>
            <a:ext uri="{909E8E84-426E-40DD-AFC4-6F175D3DCCD1}">
              <a14:hiddenFill xmlns:a14="http://schemas.microsoft.com/office/drawing/2010/main">
                <a:solidFill>
                  <a:srgbClr val="FFFFFF"/>
                </a:solidFill>
              </a14:hiddenFill>
            </a:ext>
          </a:extLst>
        </p:spPr>
      </p:pic>
      <p:pic>
        <p:nvPicPr>
          <p:cNvPr id="1025" name="Picture 1" descr="logo-novo-cps-co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04048" y="6200775"/>
            <a:ext cx="3600450" cy="657225"/>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pt-BR"/>
          </a:p>
        </p:txBody>
      </p:sp>
      <p:sp>
        <p:nvSpPr>
          <p:cNvPr id="7" name="Rectangle 4"/>
          <p:cNvSpPr>
            <a:spLocks noChangeArrowheads="1"/>
          </p:cNvSpPr>
          <p:nvPr/>
        </p:nvSpPr>
        <p:spPr bwMode="auto">
          <a:xfrm>
            <a:off x="0" y="71437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pt-BR" altLang="pt-BR" sz="6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               </a:t>
            </a:r>
            <a:endParaRPr kumimoji="0" lang="pt-BR" altLang="pt-BR" sz="1800" b="0" i="0" u="none" strike="noStrike" cap="none" normalizeH="0" baseline="0" smtClean="0">
              <a:ln>
                <a:noFill/>
              </a:ln>
              <a:solidFill>
                <a:schemeClr val="tx1"/>
              </a:solidFill>
              <a:effectLst/>
              <a:latin typeface="Arial" pitchFamily="34" charset="0"/>
              <a:cs typeface="Arial" pitchFamily="34" charset="0"/>
            </a:endParaRPr>
          </a:p>
        </p:txBody>
      </p:sp>
      <p:sp>
        <p:nvSpPr>
          <p:cNvPr id="8" name="Rectangle 5"/>
          <p:cNvSpPr>
            <a:spLocks noChangeArrowheads="1"/>
          </p:cNvSpPr>
          <p:nvPr/>
        </p:nvSpPr>
        <p:spPr bwMode="auto">
          <a:xfrm>
            <a:off x="0" y="13716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pt-BR" altLang="pt-BR" sz="6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
            </a:r>
            <a:br>
              <a:rPr kumimoji="0" lang="pt-BR" altLang="pt-BR" sz="600" b="0" i="0" u="none" strike="noStrike" cap="none" normalizeH="0" baseline="0" smtClean="0">
                <a:ln>
                  <a:noFill/>
                </a:ln>
                <a:solidFill>
                  <a:schemeClr val="tx1"/>
                </a:solidFill>
                <a:effectLst/>
                <a:latin typeface="Arial" pitchFamily="34" charset="0"/>
                <a:ea typeface="Times New Roman" pitchFamily="18" charset="0"/>
                <a:cs typeface="Arial" pitchFamily="34" charset="0"/>
              </a:rPr>
            </a:br>
            <a:r>
              <a:rPr kumimoji="0" lang="pt-BR" altLang="pt-BR" sz="6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
            </a:r>
            <a:br>
              <a:rPr kumimoji="0" lang="pt-BR" altLang="pt-BR" sz="600" b="0" i="0" u="none" strike="noStrike" cap="none" normalizeH="0" baseline="0" smtClean="0">
                <a:ln>
                  <a:noFill/>
                </a:ln>
                <a:solidFill>
                  <a:schemeClr val="tx1"/>
                </a:solidFill>
                <a:effectLst/>
                <a:latin typeface="Arial" pitchFamily="34" charset="0"/>
                <a:ea typeface="Times New Roman" pitchFamily="18" charset="0"/>
                <a:cs typeface="Arial" pitchFamily="34" charset="0"/>
              </a:rPr>
            </a:br>
            <a:endParaRPr kumimoji="0" lang="pt-BR" altLang="pt-BR" sz="1800" b="0" i="0" u="none" strike="noStrike" cap="none" normalizeH="0" baseline="0" smtClean="0">
              <a:ln>
                <a:noFill/>
              </a:ln>
              <a:solidFill>
                <a:schemeClr val="tx1"/>
              </a:solidFill>
              <a:effectLst/>
              <a:latin typeface="Arial" pitchFamily="34" charset="0"/>
              <a:cs typeface="Arial" pitchFamily="34" charset="0"/>
            </a:endParaRPr>
          </a:p>
        </p:txBody>
      </p:sp>
      <p:pic>
        <p:nvPicPr>
          <p:cNvPr id="4098" name="Picture 2" descr="C:\Users\Usuário\JEC\Pictures\Educandário\Imagens para aulas\substantivo16.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012159" y="2204864"/>
            <a:ext cx="2536693" cy="376480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6339700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title"/>
          </p:nvPr>
        </p:nvSpPr>
        <p:spPr>
          <a:xfrm>
            <a:off x="457200" y="274638"/>
            <a:ext cx="8229600" cy="778098"/>
          </a:xfrm>
        </p:spPr>
        <p:txBody>
          <a:bodyPr>
            <a:noAutofit/>
          </a:bodyPr>
          <a:lstStyle/>
          <a:p>
            <a:r>
              <a:rPr lang="pt-BR" sz="2900" b="1" dirty="0" smtClean="0">
                <a:solidFill>
                  <a:srgbClr val="FF0000"/>
                </a:solidFill>
                <a:latin typeface="Times New Roman" panose="02020603050405020304" pitchFamily="18" charset="0"/>
                <a:cs typeface="Times New Roman" panose="02020603050405020304" pitchFamily="18" charset="0"/>
              </a:rPr>
              <a:t>SUBSTANTIVO – FLEXÃO DE GÊNERO</a:t>
            </a:r>
            <a:endParaRPr lang="pt-BR" sz="2900" b="1" dirty="0">
              <a:solidFill>
                <a:srgbClr val="FF0000"/>
              </a:solidFill>
              <a:latin typeface="Times New Roman" panose="02020603050405020304" pitchFamily="18" charset="0"/>
              <a:cs typeface="Times New Roman" panose="02020603050405020304" pitchFamily="18" charset="0"/>
            </a:endParaRPr>
          </a:p>
        </p:txBody>
      </p:sp>
      <p:sp>
        <p:nvSpPr>
          <p:cNvPr id="5" name="Espaço Reservado para Conteúdo 4"/>
          <p:cNvSpPr>
            <a:spLocks noGrp="1"/>
          </p:cNvSpPr>
          <p:nvPr>
            <p:ph idx="1"/>
          </p:nvPr>
        </p:nvSpPr>
        <p:spPr>
          <a:xfrm>
            <a:off x="457200" y="980728"/>
            <a:ext cx="8579296" cy="5220047"/>
          </a:xfrm>
        </p:spPr>
        <p:txBody>
          <a:bodyPr>
            <a:normAutofit lnSpcReduction="10000"/>
          </a:bodyPr>
          <a:lstStyle/>
          <a:p>
            <a:pPr algn="just"/>
            <a:r>
              <a:rPr lang="pt-BR" sz="2800" b="1" dirty="0" smtClean="0">
                <a:latin typeface="Times New Roman" panose="02020603050405020304" pitchFamily="18" charset="0"/>
                <a:cs typeface="Times New Roman" panose="02020603050405020304" pitchFamily="18" charset="0"/>
              </a:rPr>
              <a:t>Uniformes</a:t>
            </a:r>
            <a:r>
              <a:rPr lang="pt-BR" sz="2800" dirty="0" smtClean="0">
                <a:latin typeface="Times New Roman" panose="02020603050405020304" pitchFamily="18" charset="0"/>
                <a:cs typeface="Times New Roman" panose="02020603050405020304" pitchFamily="18" charset="0"/>
              </a:rPr>
              <a:t>: </a:t>
            </a:r>
          </a:p>
          <a:p>
            <a:pPr marL="0" indent="0" algn="just">
              <a:buNone/>
            </a:pPr>
            <a:endParaRPr lang="pt-BR" sz="2800" dirty="0">
              <a:latin typeface="Times New Roman" panose="02020603050405020304" pitchFamily="18" charset="0"/>
              <a:cs typeface="Times New Roman" panose="02020603050405020304" pitchFamily="18" charset="0"/>
            </a:endParaRPr>
          </a:p>
          <a:p>
            <a:r>
              <a:rPr lang="pt-BR" sz="2400" b="1" dirty="0">
                <a:latin typeface="Times New Roman" panose="02020603050405020304" pitchFamily="18" charset="0"/>
                <a:cs typeface="Times New Roman" panose="02020603050405020304" pitchFamily="18" charset="0"/>
              </a:rPr>
              <a:t>Epicenos</a:t>
            </a:r>
            <a:r>
              <a:rPr lang="pt-BR" sz="2400" dirty="0">
                <a:latin typeface="Times New Roman" panose="02020603050405020304" pitchFamily="18" charset="0"/>
                <a:cs typeface="Times New Roman" panose="02020603050405020304" pitchFamily="18" charset="0"/>
              </a:rPr>
              <a:t>: têm </a:t>
            </a:r>
            <a:r>
              <a:rPr lang="pt-BR" sz="2400" b="1" dirty="0">
                <a:latin typeface="Times New Roman" panose="02020603050405020304" pitchFamily="18" charset="0"/>
                <a:cs typeface="Times New Roman" panose="02020603050405020304" pitchFamily="18" charset="0"/>
              </a:rPr>
              <a:t>um só gênero </a:t>
            </a:r>
            <a:r>
              <a:rPr lang="pt-BR" sz="2400" dirty="0">
                <a:latin typeface="Times New Roman" panose="02020603050405020304" pitchFamily="18" charset="0"/>
                <a:cs typeface="Times New Roman" panose="02020603050405020304" pitchFamily="18" charset="0"/>
              </a:rPr>
              <a:t>e nomeiam </a:t>
            </a:r>
            <a:r>
              <a:rPr lang="pt-BR" sz="2400" b="1" dirty="0" smtClean="0">
                <a:latin typeface="Times New Roman" panose="02020603050405020304" pitchFamily="18" charset="0"/>
                <a:cs typeface="Times New Roman" panose="02020603050405020304" pitchFamily="18" charset="0"/>
              </a:rPr>
              <a:t>bichos e plantas</a:t>
            </a:r>
            <a:r>
              <a:rPr lang="pt-BR" sz="2400" dirty="0" smtClean="0">
                <a:latin typeface="Times New Roman" panose="02020603050405020304" pitchFamily="18" charset="0"/>
                <a:cs typeface="Times New Roman" panose="02020603050405020304" pitchFamily="18" charset="0"/>
              </a:rPr>
              <a:t>. </a:t>
            </a:r>
          </a:p>
          <a:p>
            <a:r>
              <a:rPr lang="pt-BR" sz="2400" dirty="0" smtClean="0">
                <a:latin typeface="Times New Roman" panose="02020603050405020304" pitchFamily="18" charset="0"/>
                <a:cs typeface="Times New Roman" panose="02020603050405020304" pitchFamily="18" charset="0"/>
              </a:rPr>
              <a:t>Ex.: </a:t>
            </a:r>
            <a:r>
              <a:rPr lang="pt-BR" sz="2400" dirty="0">
                <a:latin typeface="Times New Roman" panose="02020603050405020304" pitchFamily="18" charset="0"/>
                <a:cs typeface="Times New Roman" panose="02020603050405020304" pitchFamily="18" charset="0"/>
              </a:rPr>
              <a:t>a cobra macho e a cobra fêmea, o jacaré macho e o jacaré fêmea.</a:t>
            </a:r>
          </a:p>
          <a:p>
            <a:r>
              <a:rPr lang="pt-BR" sz="2400" b="1" dirty="0">
                <a:latin typeface="Times New Roman" panose="02020603050405020304" pitchFamily="18" charset="0"/>
                <a:cs typeface="Times New Roman" panose="02020603050405020304" pitchFamily="18" charset="0"/>
              </a:rPr>
              <a:t>Sobrecomuns</a:t>
            </a:r>
            <a:r>
              <a:rPr lang="pt-BR" sz="2400" dirty="0">
                <a:latin typeface="Times New Roman" panose="02020603050405020304" pitchFamily="18" charset="0"/>
                <a:cs typeface="Times New Roman" panose="02020603050405020304" pitchFamily="18" charset="0"/>
              </a:rPr>
              <a:t>: têm </a:t>
            </a:r>
            <a:r>
              <a:rPr lang="pt-BR" sz="2400" b="1" dirty="0">
                <a:latin typeface="Times New Roman" panose="02020603050405020304" pitchFamily="18" charset="0"/>
                <a:cs typeface="Times New Roman" panose="02020603050405020304" pitchFamily="18" charset="0"/>
              </a:rPr>
              <a:t>um só gênero </a:t>
            </a:r>
            <a:r>
              <a:rPr lang="pt-BR" sz="2400" dirty="0">
                <a:latin typeface="Times New Roman" panose="02020603050405020304" pitchFamily="18" charset="0"/>
                <a:cs typeface="Times New Roman" panose="02020603050405020304" pitchFamily="18" charset="0"/>
              </a:rPr>
              <a:t>e nomeiam </a:t>
            </a:r>
            <a:r>
              <a:rPr lang="pt-BR" sz="2400" b="1" dirty="0">
                <a:latin typeface="Times New Roman" panose="02020603050405020304" pitchFamily="18" charset="0"/>
                <a:cs typeface="Times New Roman" panose="02020603050405020304" pitchFamily="18" charset="0"/>
              </a:rPr>
              <a:t>pessoas</a:t>
            </a:r>
            <a:r>
              <a:rPr lang="pt-BR" sz="2400" dirty="0">
                <a:latin typeface="Times New Roman" panose="02020603050405020304" pitchFamily="18" charset="0"/>
                <a:cs typeface="Times New Roman" panose="02020603050405020304" pitchFamily="18" charset="0"/>
              </a:rPr>
              <a:t>. </a:t>
            </a:r>
            <a:endParaRPr lang="pt-BR" sz="2400" dirty="0" smtClean="0">
              <a:latin typeface="Times New Roman" panose="02020603050405020304" pitchFamily="18" charset="0"/>
              <a:cs typeface="Times New Roman" panose="02020603050405020304" pitchFamily="18" charset="0"/>
            </a:endParaRPr>
          </a:p>
          <a:p>
            <a:r>
              <a:rPr lang="pt-BR" sz="2400" dirty="0" smtClean="0">
                <a:latin typeface="Times New Roman" panose="02020603050405020304" pitchFamily="18" charset="0"/>
                <a:cs typeface="Times New Roman" panose="02020603050405020304" pitchFamily="18" charset="0"/>
              </a:rPr>
              <a:t>Ex.: </a:t>
            </a:r>
            <a:r>
              <a:rPr lang="pt-BR" sz="2400" dirty="0">
                <a:latin typeface="Times New Roman" panose="02020603050405020304" pitchFamily="18" charset="0"/>
                <a:cs typeface="Times New Roman" panose="02020603050405020304" pitchFamily="18" charset="0"/>
              </a:rPr>
              <a:t>a criança, a testemunha, a vítima, o cônjuge, o gênio, o ídolo, o indivíduo.</a:t>
            </a:r>
          </a:p>
          <a:p>
            <a:r>
              <a:rPr lang="pt-BR" sz="2400" b="1" dirty="0">
                <a:latin typeface="Times New Roman" panose="02020603050405020304" pitchFamily="18" charset="0"/>
                <a:cs typeface="Times New Roman" panose="02020603050405020304" pitchFamily="18" charset="0"/>
              </a:rPr>
              <a:t>Comuns de Dois Gêneros</a:t>
            </a:r>
            <a:r>
              <a:rPr lang="pt-BR" sz="2400" dirty="0">
                <a:latin typeface="Times New Roman" panose="02020603050405020304" pitchFamily="18" charset="0"/>
                <a:cs typeface="Times New Roman" panose="02020603050405020304" pitchFamily="18" charset="0"/>
              </a:rPr>
              <a:t>: </a:t>
            </a:r>
            <a:r>
              <a:rPr lang="pt-BR" sz="2400" b="1" dirty="0">
                <a:latin typeface="Times New Roman" panose="02020603050405020304" pitchFamily="18" charset="0"/>
                <a:cs typeface="Times New Roman" panose="02020603050405020304" pitchFamily="18" charset="0"/>
              </a:rPr>
              <a:t>indicam o sexo </a:t>
            </a:r>
            <a:r>
              <a:rPr lang="pt-BR" sz="2400" dirty="0">
                <a:latin typeface="Times New Roman" panose="02020603050405020304" pitchFamily="18" charset="0"/>
                <a:cs typeface="Times New Roman" panose="02020603050405020304" pitchFamily="18" charset="0"/>
              </a:rPr>
              <a:t>das pessoas por meio do </a:t>
            </a:r>
            <a:r>
              <a:rPr lang="pt-BR" sz="2400" b="1" dirty="0">
                <a:latin typeface="Times New Roman" panose="02020603050405020304" pitchFamily="18" charset="0"/>
                <a:cs typeface="Times New Roman" panose="02020603050405020304" pitchFamily="18" charset="0"/>
              </a:rPr>
              <a:t>artigo</a:t>
            </a:r>
            <a:r>
              <a:rPr lang="pt-BR" sz="2400" dirty="0">
                <a:latin typeface="Times New Roman" panose="02020603050405020304" pitchFamily="18" charset="0"/>
                <a:cs typeface="Times New Roman" panose="02020603050405020304" pitchFamily="18" charset="0"/>
              </a:rPr>
              <a:t>. </a:t>
            </a:r>
            <a:endParaRPr lang="pt-BR" sz="2400" dirty="0" smtClean="0">
              <a:latin typeface="Times New Roman" panose="02020603050405020304" pitchFamily="18" charset="0"/>
              <a:cs typeface="Times New Roman" panose="02020603050405020304" pitchFamily="18" charset="0"/>
            </a:endParaRPr>
          </a:p>
          <a:p>
            <a:r>
              <a:rPr lang="pt-BR" sz="2400" dirty="0" smtClean="0">
                <a:latin typeface="Times New Roman" panose="02020603050405020304" pitchFamily="18" charset="0"/>
                <a:cs typeface="Times New Roman" panose="02020603050405020304" pitchFamily="18" charset="0"/>
              </a:rPr>
              <a:t>Ex.: </a:t>
            </a:r>
            <a:r>
              <a:rPr lang="pt-BR" sz="2400" dirty="0">
                <a:latin typeface="Times New Roman" panose="02020603050405020304" pitchFamily="18" charset="0"/>
                <a:cs typeface="Times New Roman" panose="02020603050405020304" pitchFamily="18" charset="0"/>
              </a:rPr>
              <a:t>o colega e a colega, o doente e a doente, o artista e a artista.</a:t>
            </a:r>
          </a:p>
          <a:p>
            <a:pPr marL="0" indent="0" algn="just">
              <a:buNone/>
            </a:pPr>
            <a:endParaRPr lang="pt-BR" sz="2400" dirty="0">
              <a:latin typeface="Times New Roman" panose="02020603050405020304" pitchFamily="18" charset="0"/>
              <a:cs typeface="Times New Roman" panose="02020603050405020304" pitchFamily="18" charset="0"/>
            </a:endParaRPr>
          </a:p>
          <a:p>
            <a:pPr marL="0" indent="0" algn="just">
              <a:buNone/>
            </a:pPr>
            <a:r>
              <a:rPr lang="pt-BR" sz="2400" dirty="0" smtClean="0">
                <a:latin typeface="Times New Roman" panose="02020603050405020304" pitchFamily="18" charset="0"/>
                <a:cs typeface="Times New Roman" panose="02020603050405020304" pitchFamily="18" charset="0"/>
              </a:rPr>
              <a:t> </a:t>
            </a:r>
            <a:endParaRPr lang="pt-BR" sz="2400" dirty="0">
              <a:latin typeface="Times New Roman" panose="02020603050405020304" pitchFamily="18" charset="0"/>
              <a:cs typeface="Times New Roman" panose="02020603050405020304" pitchFamily="18" charset="0"/>
            </a:endParaRPr>
          </a:p>
          <a:p>
            <a:pPr marL="0" indent="0" algn="just">
              <a:buNone/>
            </a:pPr>
            <a:endParaRPr lang="pt-BR" sz="2000" dirty="0" smtClean="0">
              <a:latin typeface="Times New Roman" panose="02020603050405020304" pitchFamily="18" charset="0"/>
              <a:cs typeface="Times New Roman" panose="02020603050405020304" pitchFamily="18" charset="0"/>
            </a:endParaRPr>
          </a:p>
        </p:txBody>
      </p:sp>
      <p:pic>
        <p:nvPicPr>
          <p:cNvPr id="1026" name="Picture 2" descr="Logo_Etec colorido"/>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67544" y="6124358"/>
            <a:ext cx="1123950" cy="714375"/>
          </a:xfrm>
          <a:prstGeom prst="rect">
            <a:avLst/>
          </a:prstGeom>
          <a:noFill/>
          <a:extLst>
            <a:ext uri="{909E8E84-426E-40DD-AFC4-6F175D3DCCD1}">
              <a14:hiddenFill xmlns:a14="http://schemas.microsoft.com/office/drawing/2010/main">
                <a:solidFill>
                  <a:srgbClr val="FFFFFF"/>
                </a:solidFill>
              </a14:hiddenFill>
            </a:ext>
          </a:extLst>
        </p:spPr>
      </p:pic>
      <p:pic>
        <p:nvPicPr>
          <p:cNvPr id="1025" name="Picture 1" descr="logo-novo-cps-co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04048" y="6200775"/>
            <a:ext cx="3600450" cy="657225"/>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pt-BR"/>
          </a:p>
        </p:txBody>
      </p:sp>
      <p:sp>
        <p:nvSpPr>
          <p:cNvPr id="7" name="Rectangle 4"/>
          <p:cNvSpPr>
            <a:spLocks noChangeArrowheads="1"/>
          </p:cNvSpPr>
          <p:nvPr/>
        </p:nvSpPr>
        <p:spPr bwMode="auto">
          <a:xfrm>
            <a:off x="0" y="71437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pt-BR" altLang="pt-BR" sz="6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               </a:t>
            </a:r>
            <a:endParaRPr kumimoji="0" lang="pt-BR" altLang="pt-BR" sz="1800" b="0" i="0" u="none" strike="noStrike" cap="none" normalizeH="0" baseline="0" smtClean="0">
              <a:ln>
                <a:noFill/>
              </a:ln>
              <a:solidFill>
                <a:schemeClr val="tx1"/>
              </a:solidFill>
              <a:effectLst/>
              <a:latin typeface="Arial" pitchFamily="34" charset="0"/>
              <a:cs typeface="Arial" pitchFamily="34" charset="0"/>
            </a:endParaRPr>
          </a:p>
        </p:txBody>
      </p:sp>
      <p:sp>
        <p:nvSpPr>
          <p:cNvPr id="8" name="Rectangle 5"/>
          <p:cNvSpPr>
            <a:spLocks noChangeArrowheads="1"/>
          </p:cNvSpPr>
          <p:nvPr/>
        </p:nvSpPr>
        <p:spPr bwMode="auto">
          <a:xfrm>
            <a:off x="0" y="13716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pt-BR" altLang="pt-BR" sz="6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
            </a:r>
            <a:br>
              <a:rPr kumimoji="0" lang="pt-BR" altLang="pt-BR" sz="600" b="0" i="0" u="none" strike="noStrike" cap="none" normalizeH="0" baseline="0" smtClean="0">
                <a:ln>
                  <a:noFill/>
                </a:ln>
                <a:solidFill>
                  <a:schemeClr val="tx1"/>
                </a:solidFill>
                <a:effectLst/>
                <a:latin typeface="Arial" pitchFamily="34" charset="0"/>
                <a:ea typeface="Times New Roman" pitchFamily="18" charset="0"/>
                <a:cs typeface="Arial" pitchFamily="34" charset="0"/>
              </a:rPr>
            </a:br>
            <a:r>
              <a:rPr kumimoji="0" lang="pt-BR" altLang="pt-BR" sz="6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
            </a:r>
            <a:br>
              <a:rPr kumimoji="0" lang="pt-BR" altLang="pt-BR" sz="600" b="0" i="0" u="none" strike="noStrike" cap="none" normalizeH="0" baseline="0" smtClean="0">
                <a:ln>
                  <a:noFill/>
                </a:ln>
                <a:solidFill>
                  <a:schemeClr val="tx1"/>
                </a:solidFill>
                <a:effectLst/>
                <a:latin typeface="Arial" pitchFamily="34" charset="0"/>
                <a:ea typeface="Times New Roman" pitchFamily="18" charset="0"/>
                <a:cs typeface="Arial" pitchFamily="34" charset="0"/>
              </a:rPr>
            </a:br>
            <a:endParaRPr kumimoji="0" lang="pt-BR" altLang="pt-BR" sz="1800" b="0" i="0" u="none" strike="noStrike" cap="none" normalizeH="0" baseline="0" smtClean="0">
              <a:ln>
                <a:noFill/>
              </a:ln>
              <a:solidFill>
                <a:schemeClr val="tx1"/>
              </a:solidFill>
              <a:effectLst/>
              <a:latin typeface="Arial" pitchFamily="34" charset="0"/>
              <a:cs typeface="Arial" pitchFamily="34" charset="0"/>
            </a:endParaRPr>
          </a:p>
        </p:txBody>
      </p:sp>
      <p:pic>
        <p:nvPicPr>
          <p:cNvPr id="5122" name="Picture 2" descr="C:\Users\Usuário\JEC\Pictures\Educandário\Imagens para aulas\substantivo18.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63889" y="5373216"/>
            <a:ext cx="2304255" cy="7663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11608337"/>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title"/>
          </p:nvPr>
        </p:nvSpPr>
        <p:spPr>
          <a:xfrm>
            <a:off x="457200" y="274638"/>
            <a:ext cx="8229600" cy="778098"/>
          </a:xfrm>
        </p:spPr>
        <p:txBody>
          <a:bodyPr>
            <a:noAutofit/>
          </a:bodyPr>
          <a:lstStyle/>
          <a:p>
            <a:r>
              <a:rPr lang="pt-BR" sz="2900" b="1" dirty="0" smtClean="0">
                <a:solidFill>
                  <a:srgbClr val="FF0000"/>
                </a:solidFill>
                <a:latin typeface="Times New Roman" panose="02020603050405020304" pitchFamily="18" charset="0"/>
                <a:cs typeface="Times New Roman" panose="02020603050405020304" pitchFamily="18" charset="0"/>
              </a:rPr>
              <a:t>SUBSTANTIVO – FLEXÃO DE GÊNERO</a:t>
            </a:r>
            <a:endParaRPr lang="pt-BR" sz="2900" b="1" dirty="0">
              <a:solidFill>
                <a:srgbClr val="FF0000"/>
              </a:solidFill>
              <a:latin typeface="Times New Roman" panose="02020603050405020304" pitchFamily="18" charset="0"/>
              <a:cs typeface="Times New Roman" panose="02020603050405020304" pitchFamily="18" charset="0"/>
            </a:endParaRPr>
          </a:p>
        </p:txBody>
      </p:sp>
      <p:sp>
        <p:nvSpPr>
          <p:cNvPr id="5" name="Espaço Reservado para Conteúdo 4"/>
          <p:cNvSpPr>
            <a:spLocks noGrp="1"/>
          </p:cNvSpPr>
          <p:nvPr>
            <p:ph idx="1"/>
          </p:nvPr>
        </p:nvSpPr>
        <p:spPr>
          <a:xfrm>
            <a:off x="457200" y="980728"/>
            <a:ext cx="8579296" cy="5220047"/>
          </a:xfrm>
        </p:spPr>
        <p:txBody>
          <a:bodyPr>
            <a:normAutofit/>
          </a:bodyPr>
          <a:lstStyle/>
          <a:p>
            <a:pPr algn="just"/>
            <a:r>
              <a:rPr lang="pt-BR" sz="2400" b="1" dirty="0" smtClean="0">
                <a:latin typeface="Times New Roman" panose="02020603050405020304" pitchFamily="18" charset="0"/>
                <a:cs typeface="Times New Roman" panose="02020603050405020304" pitchFamily="18" charset="0"/>
              </a:rPr>
              <a:t>Gêneros confundíveis</a:t>
            </a:r>
            <a:r>
              <a:rPr lang="pt-BR" sz="2400" dirty="0" smtClean="0">
                <a:latin typeface="Times New Roman" panose="02020603050405020304" pitchFamily="18" charset="0"/>
                <a:cs typeface="Times New Roman" panose="02020603050405020304" pitchFamily="18" charset="0"/>
              </a:rPr>
              <a:t>: </a:t>
            </a:r>
          </a:p>
          <a:p>
            <a:pPr marL="0" indent="0" algn="just">
              <a:buNone/>
            </a:pPr>
            <a:endParaRPr lang="pt-BR" sz="2800" dirty="0">
              <a:latin typeface="Times New Roman" panose="02020603050405020304" pitchFamily="18" charset="0"/>
              <a:cs typeface="Times New Roman" panose="02020603050405020304" pitchFamily="18" charset="0"/>
            </a:endParaRPr>
          </a:p>
          <a:p>
            <a:r>
              <a:rPr lang="pt-BR" sz="2400" b="1" dirty="0" smtClean="0">
                <a:latin typeface="Times New Roman" panose="02020603050405020304" pitchFamily="18" charset="0"/>
                <a:cs typeface="Times New Roman" panose="02020603050405020304" pitchFamily="18" charset="0"/>
              </a:rPr>
              <a:t>Masculino</a:t>
            </a:r>
            <a:r>
              <a:rPr lang="pt-BR" sz="2400" dirty="0" smtClean="0">
                <a:latin typeface="Times New Roman" panose="02020603050405020304" pitchFamily="18" charset="0"/>
                <a:cs typeface="Times New Roman" panose="02020603050405020304" pitchFamily="18" charset="0"/>
              </a:rPr>
              <a:t>:</a:t>
            </a:r>
            <a:r>
              <a:rPr lang="pt-BR" sz="2400" dirty="0">
                <a:latin typeface="Times New Roman" panose="02020603050405020304" pitchFamily="18" charset="0"/>
                <a:cs typeface="Times New Roman" panose="02020603050405020304" pitchFamily="18" charset="0"/>
              </a:rPr>
              <a:t> </a:t>
            </a:r>
            <a:r>
              <a:rPr lang="pt-BR" sz="2400" dirty="0" smtClean="0">
                <a:latin typeface="Times New Roman" panose="02020603050405020304" pitchFamily="18" charset="0"/>
                <a:cs typeface="Times New Roman" panose="02020603050405020304" pitchFamily="18" charset="0"/>
              </a:rPr>
              <a:t>o champanha, o guaraná, o maracujá, o telefonema. </a:t>
            </a:r>
          </a:p>
          <a:p>
            <a:endParaRPr lang="pt-BR" sz="2400" b="1" dirty="0" smtClean="0">
              <a:latin typeface="Times New Roman" panose="02020603050405020304" pitchFamily="18" charset="0"/>
              <a:cs typeface="Times New Roman" panose="02020603050405020304" pitchFamily="18" charset="0"/>
            </a:endParaRPr>
          </a:p>
          <a:p>
            <a:r>
              <a:rPr lang="pt-BR" sz="2400" b="1" dirty="0" smtClean="0">
                <a:latin typeface="Times New Roman" panose="02020603050405020304" pitchFamily="18" charset="0"/>
                <a:cs typeface="Times New Roman" panose="02020603050405020304" pitchFamily="18" charset="0"/>
              </a:rPr>
              <a:t>Feminino</a:t>
            </a:r>
            <a:r>
              <a:rPr lang="pt-BR" sz="2400" dirty="0" smtClean="0">
                <a:latin typeface="Times New Roman" panose="02020603050405020304" pitchFamily="18" charset="0"/>
                <a:cs typeface="Times New Roman" panose="02020603050405020304" pitchFamily="18" charset="0"/>
              </a:rPr>
              <a:t>:</a:t>
            </a:r>
            <a:r>
              <a:rPr lang="pt-BR" sz="2400" dirty="0">
                <a:latin typeface="Times New Roman" panose="02020603050405020304" pitchFamily="18" charset="0"/>
                <a:cs typeface="Times New Roman" panose="02020603050405020304" pitchFamily="18" charset="0"/>
              </a:rPr>
              <a:t> </a:t>
            </a:r>
            <a:r>
              <a:rPr lang="pt-BR" sz="2400" dirty="0" smtClean="0">
                <a:latin typeface="Times New Roman" panose="02020603050405020304" pitchFamily="18" charset="0"/>
                <a:cs typeface="Times New Roman" panose="02020603050405020304" pitchFamily="18" charset="0"/>
              </a:rPr>
              <a:t>a </a:t>
            </a:r>
            <a:r>
              <a:rPr lang="pt-BR" sz="2400" dirty="0" err="1" smtClean="0">
                <a:latin typeface="Times New Roman" panose="02020603050405020304" pitchFamily="18" charset="0"/>
                <a:cs typeface="Times New Roman" panose="02020603050405020304" pitchFamily="18" charset="0"/>
              </a:rPr>
              <a:t>musse</a:t>
            </a:r>
            <a:r>
              <a:rPr lang="pt-BR" sz="2400" dirty="0" smtClean="0">
                <a:latin typeface="Times New Roman" panose="02020603050405020304" pitchFamily="18" charset="0"/>
                <a:cs typeface="Times New Roman" panose="02020603050405020304" pitchFamily="18" charset="0"/>
              </a:rPr>
              <a:t>, a grafite, a bacanal, a libido, a alface, a cal, a comichão, a dinamite, a apendicite, a pane, a ferrugem. </a:t>
            </a:r>
          </a:p>
          <a:p>
            <a:endParaRPr lang="pt-BR" sz="2400" b="1" dirty="0" smtClean="0">
              <a:latin typeface="Times New Roman" panose="02020603050405020304" pitchFamily="18" charset="0"/>
              <a:cs typeface="Times New Roman" panose="02020603050405020304" pitchFamily="18" charset="0"/>
            </a:endParaRPr>
          </a:p>
          <a:p>
            <a:r>
              <a:rPr lang="pt-BR" sz="2400" b="1" dirty="0" smtClean="0">
                <a:latin typeface="Times New Roman" panose="02020603050405020304" pitchFamily="18" charset="0"/>
                <a:cs typeface="Times New Roman" panose="02020603050405020304" pitchFamily="18" charset="0"/>
              </a:rPr>
              <a:t>Masculino ou feminino</a:t>
            </a:r>
            <a:r>
              <a:rPr lang="pt-BR" sz="2400" dirty="0" smtClean="0">
                <a:latin typeface="Times New Roman" panose="02020603050405020304" pitchFamily="18" charset="0"/>
                <a:cs typeface="Times New Roman" panose="02020603050405020304" pitchFamily="18" charset="0"/>
              </a:rPr>
              <a:t>: o/a diabete, o/a pijama, o/a tapa, o/a suéter, o/a dengue, o/a omelete, o/a xérox, o/a usucapião.</a:t>
            </a:r>
          </a:p>
          <a:p>
            <a:pPr marL="0" indent="0" algn="just">
              <a:buNone/>
            </a:pPr>
            <a:endParaRPr lang="pt-BR" sz="2400" dirty="0">
              <a:latin typeface="Times New Roman" panose="02020603050405020304" pitchFamily="18" charset="0"/>
              <a:cs typeface="Times New Roman" panose="02020603050405020304" pitchFamily="18" charset="0"/>
            </a:endParaRPr>
          </a:p>
          <a:p>
            <a:pPr marL="0" indent="0" algn="just">
              <a:buNone/>
            </a:pPr>
            <a:r>
              <a:rPr lang="pt-BR" sz="2400" dirty="0" smtClean="0">
                <a:latin typeface="Times New Roman" panose="02020603050405020304" pitchFamily="18" charset="0"/>
                <a:cs typeface="Times New Roman" panose="02020603050405020304" pitchFamily="18" charset="0"/>
              </a:rPr>
              <a:t> </a:t>
            </a:r>
            <a:endParaRPr lang="pt-BR" sz="2400" dirty="0">
              <a:latin typeface="Times New Roman" panose="02020603050405020304" pitchFamily="18" charset="0"/>
              <a:cs typeface="Times New Roman" panose="02020603050405020304" pitchFamily="18" charset="0"/>
            </a:endParaRPr>
          </a:p>
          <a:p>
            <a:pPr marL="0" indent="0" algn="just">
              <a:buNone/>
            </a:pPr>
            <a:endParaRPr lang="pt-BR" sz="2000" dirty="0" smtClean="0">
              <a:latin typeface="Times New Roman" panose="02020603050405020304" pitchFamily="18" charset="0"/>
              <a:cs typeface="Times New Roman" panose="02020603050405020304" pitchFamily="18" charset="0"/>
            </a:endParaRPr>
          </a:p>
        </p:txBody>
      </p:sp>
      <p:pic>
        <p:nvPicPr>
          <p:cNvPr id="1026" name="Picture 2" descr="Logo_Etec colorido"/>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67544" y="6124358"/>
            <a:ext cx="1123950" cy="714375"/>
          </a:xfrm>
          <a:prstGeom prst="rect">
            <a:avLst/>
          </a:prstGeom>
          <a:noFill/>
          <a:extLst>
            <a:ext uri="{909E8E84-426E-40DD-AFC4-6F175D3DCCD1}">
              <a14:hiddenFill xmlns:a14="http://schemas.microsoft.com/office/drawing/2010/main">
                <a:solidFill>
                  <a:srgbClr val="FFFFFF"/>
                </a:solidFill>
              </a14:hiddenFill>
            </a:ext>
          </a:extLst>
        </p:spPr>
      </p:pic>
      <p:pic>
        <p:nvPicPr>
          <p:cNvPr id="1025" name="Picture 1" descr="logo-novo-cps-co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04048" y="6200775"/>
            <a:ext cx="3600450" cy="657225"/>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pt-BR"/>
          </a:p>
        </p:txBody>
      </p:sp>
      <p:sp>
        <p:nvSpPr>
          <p:cNvPr id="7" name="Rectangle 4"/>
          <p:cNvSpPr>
            <a:spLocks noChangeArrowheads="1"/>
          </p:cNvSpPr>
          <p:nvPr/>
        </p:nvSpPr>
        <p:spPr bwMode="auto">
          <a:xfrm>
            <a:off x="0" y="71437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pt-BR" altLang="pt-BR" sz="6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               </a:t>
            </a:r>
            <a:endParaRPr kumimoji="0" lang="pt-BR" altLang="pt-BR" sz="1800" b="0" i="0" u="none" strike="noStrike" cap="none" normalizeH="0" baseline="0" smtClean="0">
              <a:ln>
                <a:noFill/>
              </a:ln>
              <a:solidFill>
                <a:schemeClr val="tx1"/>
              </a:solidFill>
              <a:effectLst/>
              <a:latin typeface="Arial" pitchFamily="34" charset="0"/>
              <a:cs typeface="Arial" pitchFamily="34" charset="0"/>
            </a:endParaRPr>
          </a:p>
        </p:txBody>
      </p:sp>
      <p:sp>
        <p:nvSpPr>
          <p:cNvPr id="8" name="Rectangle 5"/>
          <p:cNvSpPr>
            <a:spLocks noChangeArrowheads="1"/>
          </p:cNvSpPr>
          <p:nvPr/>
        </p:nvSpPr>
        <p:spPr bwMode="auto">
          <a:xfrm>
            <a:off x="0" y="13716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pt-BR" altLang="pt-BR" sz="6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
            </a:r>
            <a:br>
              <a:rPr kumimoji="0" lang="pt-BR" altLang="pt-BR" sz="600" b="0" i="0" u="none" strike="noStrike" cap="none" normalizeH="0" baseline="0" smtClean="0">
                <a:ln>
                  <a:noFill/>
                </a:ln>
                <a:solidFill>
                  <a:schemeClr val="tx1"/>
                </a:solidFill>
                <a:effectLst/>
                <a:latin typeface="Arial" pitchFamily="34" charset="0"/>
                <a:ea typeface="Times New Roman" pitchFamily="18" charset="0"/>
                <a:cs typeface="Arial" pitchFamily="34" charset="0"/>
              </a:rPr>
            </a:br>
            <a:r>
              <a:rPr kumimoji="0" lang="pt-BR" altLang="pt-BR" sz="6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
            </a:r>
            <a:br>
              <a:rPr kumimoji="0" lang="pt-BR" altLang="pt-BR" sz="600" b="0" i="0" u="none" strike="noStrike" cap="none" normalizeH="0" baseline="0" smtClean="0">
                <a:ln>
                  <a:noFill/>
                </a:ln>
                <a:solidFill>
                  <a:schemeClr val="tx1"/>
                </a:solidFill>
                <a:effectLst/>
                <a:latin typeface="Arial" pitchFamily="34" charset="0"/>
                <a:ea typeface="Times New Roman" pitchFamily="18" charset="0"/>
                <a:cs typeface="Arial" pitchFamily="34" charset="0"/>
              </a:rPr>
            </a:br>
            <a:endParaRPr kumimoji="0" lang="pt-BR" altLang="pt-BR" sz="1800" b="0" i="0" u="none" strike="noStrike" cap="none" normalizeH="0" baseline="0" smtClean="0">
              <a:ln>
                <a:noFill/>
              </a:ln>
              <a:solidFill>
                <a:schemeClr val="tx1"/>
              </a:solidFill>
              <a:effectLst/>
              <a:latin typeface="Arial" pitchFamily="34" charset="0"/>
              <a:cs typeface="Arial" pitchFamily="34" charset="0"/>
            </a:endParaRPr>
          </a:p>
        </p:txBody>
      </p:sp>
      <p:pic>
        <p:nvPicPr>
          <p:cNvPr id="6146" name="Picture 2" descr="C:\Users\Usuário\JEC\Pictures\Educandário\Imagens para aulas\substantivo19.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067944" y="4908779"/>
            <a:ext cx="1215579" cy="121557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0622519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title"/>
          </p:nvPr>
        </p:nvSpPr>
        <p:spPr>
          <a:xfrm>
            <a:off x="457200" y="274638"/>
            <a:ext cx="8229600" cy="778098"/>
          </a:xfrm>
        </p:spPr>
        <p:txBody>
          <a:bodyPr>
            <a:noAutofit/>
          </a:bodyPr>
          <a:lstStyle/>
          <a:p>
            <a:r>
              <a:rPr lang="pt-BR" sz="2900" b="1" dirty="0" smtClean="0">
                <a:solidFill>
                  <a:srgbClr val="FF0000"/>
                </a:solidFill>
                <a:latin typeface="Times New Roman" panose="02020603050405020304" pitchFamily="18" charset="0"/>
                <a:cs typeface="Times New Roman" panose="02020603050405020304" pitchFamily="18" charset="0"/>
              </a:rPr>
              <a:t>SUBSTANTIVO</a:t>
            </a:r>
            <a:endParaRPr lang="pt-BR" sz="2900" b="1" dirty="0">
              <a:solidFill>
                <a:srgbClr val="FF0000"/>
              </a:solidFill>
              <a:latin typeface="Times New Roman" panose="02020603050405020304" pitchFamily="18" charset="0"/>
              <a:cs typeface="Times New Roman" panose="02020603050405020304" pitchFamily="18" charset="0"/>
            </a:endParaRPr>
          </a:p>
        </p:txBody>
      </p:sp>
      <p:sp>
        <p:nvSpPr>
          <p:cNvPr id="5" name="Espaço Reservado para Conteúdo 4"/>
          <p:cNvSpPr>
            <a:spLocks noGrp="1"/>
          </p:cNvSpPr>
          <p:nvPr>
            <p:ph idx="1"/>
          </p:nvPr>
        </p:nvSpPr>
        <p:spPr>
          <a:xfrm>
            <a:off x="457200" y="908720"/>
            <a:ext cx="8579296" cy="5292055"/>
          </a:xfrm>
        </p:spPr>
        <p:txBody>
          <a:bodyPr>
            <a:normAutofit/>
          </a:bodyPr>
          <a:lstStyle/>
          <a:p>
            <a:pPr marL="0" indent="0" algn="just">
              <a:buNone/>
            </a:pPr>
            <a:r>
              <a:rPr lang="pt-BR" sz="2000" dirty="0" smtClean="0">
                <a:latin typeface="Times New Roman" panose="02020603050405020304" pitchFamily="18" charset="0"/>
                <a:cs typeface="Times New Roman" panose="02020603050405020304" pitchFamily="18" charset="0"/>
              </a:rPr>
              <a:t>• </a:t>
            </a:r>
            <a:r>
              <a:rPr lang="pt-BR" sz="2400" dirty="0" smtClean="0">
                <a:latin typeface="Times New Roman" panose="02020603050405020304" pitchFamily="18" charset="0"/>
                <a:cs typeface="Times New Roman" panose="02020603050405020304" pitchFamily="18" charset="0"/>
              </a:rPr>
              <a:t>É uma palavra que </a:t>
            </a:r>
            <a:r>
              <a:rPr lang="pt-BR" sz="2400" b="1" dirty="0" smtClean="0">
                <a:latin typeface="Times New Roman" panose="02020603050405020304" pitchFamily="18" charset="0"/>
                <a:cs typeface="Times New Roman" panose="02020603050405020304" pitchFamily="18" charset="0"/>
              </a:rPr>
              <a:t>varia</a:t>
            </a:r>
            <a:r>
              <a:rPr lang="pt-BR" sz="2400" dirty="0" smtClean="0">
                <a:latin typeface="Times New Roman" panose="02020603050405020304" pitchFamily="18" charset="0"/>
                <a:cs typeface="Times New Roman" panose="02020603050405020304" pitchFamily="18" charset="0"/>
              </a:rPr>
              <a:t> em:</a:t>
            </a:r>
          </a:p>
          <a:p>
            <a:pPr marL="0" indent="0" algn="just">
              <a:buNone/>
            </a:pPr>
            <a:endParaRPr lang="pt-BR" sz="2400" dirty="0">
              <a:latin typeface="Times New Roman" panose="02020603050405020304" pitchFamily="18" charset="0"/>
              <a:cs typeface="Times New Roman" panose="02020603050405020304" pitchFamily="18" charset="0"/>
            </a:endParaRPr>
          </a:p>
          <a:p>
            <a:pPr marL="0" indent="0" algn="just">
              <a:buNone/>
            </a:pPr>
            <a:r>
              <a:rPr lang="pt-BR" sz="2400" dirty="0" smtClean="0">
                <a:latin typeface="Times New Roman" panose="02020603050405020304" pitchFamily="18" charset="0"/>
                <a:cs typeface="Times New Roman" panose="02020603050405020304" pitchFamily="18" charset="0"/>
              </a:rPr>
              <a:t>• </a:t>
            </a:r>
            <a:r>
              <a:rPr lang="pt-BR" sz="2400" b="1" dirty="0" smtClean="0">
                <a:latin typeface="Times New Roman" panose="02020603050405020304" pitchFamily="18" charset="0"/>
                <a:cs typeface="Times New Roman" panose="02020603050405020304" pitchFamily="18" charset="0"/>
              </a:rPr>
              <a:t>gênero</a:t>
            </a:r>
            <a:r>
              <a:rPr lang="pt-BR" sz="2400" dirty="0" smtClean="0">
                <a:latin typeface="Times New Roman" panose="02020603050405020304" pitchFamily="18" charset="0"/>
                <a:cs typeface="Times New Roman" panose="02020603050405020304" pitchFamily="18" charset="0"/>
              </a:rPr>
              <a:t>: garoto, garota; menino, menina; homem, mulher.</a:t>
            </a:r>
          </a:p>
          <a:p>
            <a:pPr marL="0" indent="0" algn="just">
              <a:buNone/>
            </a:pPr>
            <a:endParaRPr lang="pt-BR" sz="2400" dirty="0" smtClean="0">
              <a:latin typeface="Times New Roman" panose="02020603050405020304" pitchFamily="18" charset="0"/>
              <a:cs typeface="Times New Roman" panose="02020603050405020304" pitchFamily="18" charset="0"/>
            </a:endParaRPr>
          </a:p>
          <a:p>
            <a:pPr marL="0" indent="0" algn="just">
              <a:buNone/>
            </a:pPr>
            <a:r>
              <a:rPr lang="pt-BR" sz="2400" dirty="0" smtClean="0">
                <a:latin typeface="Times New Roman" panose="02020603050405020304" pitchFamily="18" charset="0"/>
                <a:cs typeface="Times New Roman" panose="02020603050405020304" pitchFamily="18" charset="0"/>
              </a:rPr>
              <a:t>• </a:t>
            </a:r>
            <a:r>
              <a:rPr lang="pt-BR" sz="2400" b="1" dirty="0">
                <a:latin typeface="Times New Roman" panose="02020603050405020304" pitchFamily="18" charset="0"/>
                <a:cs typeface="Times New Roman" panose="02020603050405020304" pitchFamily="18" charset="0"/>
              </a:rPr>
              <a:t>número</a:t>
            </a:r>
            <a:r>
              <a:rPr lang="pt-BR" sz="2400" dirty="0">
                <a:latin typeface="Times New Roman" panose="02020603050405020304" pitchFamily="18" charset="0"/>
                <a:cs typeface="Times New Roman" panose="02020603050405020304" pitchFamily="18" charset="0"/>
              </a:rPr>
              <a:t>: </a:t>
            </a:r>
            <a:r>
              <a:rPr lang="pt-BR" sz="2400" dirty="0" smtClean="0">
                <a:latin typeface="Times New Roman" panose="02020603050405020304" pitchFamily="18" charset="0"/>
                <a:cs typeface="Times New Roman" panose="02020603050405020304" pitchFamily="18" charset="0"/>
              </a:rPr>
              <a:t>garoto, garotos; menina, meninas; homem, homens.</a:t>
            </a:r>
            <a:endParaRPr lang="pt-BR" sz="2400" dirty="0">
              <a:latin typeface="Times New Roman" panose="02020603050405020304" pitchFamily="18" charset="0"/>
              <a:cs typeface="Times New Roman" panose="02020603050405020304" pitchFamily="18" charset="0"/>
            </a:endParaRPr>
          </a:p>
          <a:p>
            <a:pPr marL="0" indent="0" algn="just">
              <a:buNone/>
            </a:pPr>
            <a:r>
              <a:rPr lang="pt-BR" sz="2400" dirty="0" smtClean="0">
                <a:latin typeface="Times New Roman" panose="02020603050405020304" pitchFamily="18" charset="0"/>
                <a:cs typeface="Times New Roman" panose="02020603050405020304" pitchFamily="18" charset="0"/>
              </a:rPr>
              <a:t> </a:t>
            </a:r>
          </a:p>
          <a:p>
            <a:pPr marL="0" indent="0" algn="just">
              <a:buNone/>
            </a:pPr>
            <a:r>
              <a:rPr lang="pt-BR" sz="2400" dirty="0">
                <a:latin typeface="Times New Roman" panose="02020603050405020304" pitchFamily="18" charset="0"/>
                <a:cs typeface="Times New Roman" panose="02020603050405020304" pitchFamily="18" charset="0"/>
              </a:rPr>
              <a:t>• </a:t>
            </a:r>
            <a:r>
              <a:rPr lang="pt-BR" sz="2400" b="1" dirty="0" smtClean="0">
                <a:latin typeface="Times New Roman" panose="02020603050405020304" pitchFamily="18" charset="0"/>
                <a:cs typeface="Times New Roman" panose="02020603050405020304" pitchFamily="18" charset="0"/>
              </a:rPr>
              <a:t>grau</a:t>
            </a:r>
            <a:r>
              <a:rPr lang="pt-BR" sz="2400" dirty="0" smtClean="0">
                <a:latin typeface="Times New Roman" panose="02020603050405020304" pitchFamily="18" charset="0"/>
                <a:cs typeface="Times New Roman" panose="02020603050405020304" pitchFamily="18" charset="0"/>
              </a:rPr>
              <a:t>: garoto &gt; garotão, garotinho, </a:t>
            </a:r>
            <a:r>
              <a:rPr lang="pt-BR" sz="2400" dirty="0" err="1" smtClean="0">
                <a:latin typeface="Times New Roman" panose="02020603050405020304" pitchFamily="18" charset="0"/>
                <a:cs typeface="Times New Roman" panose="02020603050405020304" pitchFamily="18" charset="0"/>
              </a:rPr>
              <a:t>supergaroto</a:t>
            </a:r>
            <a:r>
              <a:rPr lang="pt-BR" sz="2400" dirty="0" smtClean="0">
                <a:latin typeface="Times New Roman" panose="02020603050405020304" pitchFamily="18" charset="0"/>
                <a:cs typeface="Times New Roman" panose="02020603050405020304" pitchFamily="18" charset="0"/>
              </a:rPr>
              <a:t>.	</a:t>
            </a:r>
          </a:p>
          <a:p>
            <a:pPr marL="0" indent="0" algn="just">
              <a:buNone/>
            </a:pPr>
            <a:endParaRPr lang="pt-BR" sz="2400" dirty="0">
              <a:latin typeface="Times New Roman" panose="02020603050405020304" pitchFamily="18" charset="0"/>
              <a:cs typeface="Times New Roman" panose="02020603050405020304" pitchFamily="18" charset="0"/>
            </a:endParaRPr>
          </a:p>
          <a:p>
            <a:pPr marL="0" indent="0" algn="just">
              <a:buNone/>
            </a:pPr>
            <a:endParaRPr lang="pt-BR" sz="2000" dirty="0" smtClean="0">
              <a:latin typeface="Times New Roman" panose="02020603050405020304" pitchFamily="18" charset="0"/>
              <a:cs typeface="Times New Roman" panose="02020603050405020304" pitchFamily="18" charset="0"/>
            </a:endParaRPr>
          </a:p>
        </p:txBody>
      </p:sp>
      <p:pic>
        <p:nvPicPr>
          <p:cNvPr id="1026" name="Picture 2" descr="Logo_Etec colorido"/>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67544" y="6124358"/>
            <a:ext cx="1123950" cy="714375"/>
          </a:xfrm>
          <a:prstGeom prst="rect">
            <a:avLst/>
          </a:prstGeom>
          <a:noFill/>
          <a:extLst>
            <a:ext uri="{909E8E84-426E-40DD-AFC4-6F175D3DCCD1}">
              <a14:hiddenFill xmlns:a14="http://schemas.microsoft.com/office/drawing/2010/main">
                <a:solidFill>
                  <a:srgbClr val="FFFFFF"/>
                </a:solidFill>
              </a14:hiddenFill>
            </a:ext>
          </a:extLst>
        </p:spPr>
      </p:pic>
      <p:pic>
        <p:nvPicPr>
          <p:cNvPr id="1025" name="Picture 1" descr="logo-novo-cps-co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04048" y="6200775"/>
            <a:ext cx="3600450" cy="657225"/>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pt-BR"/>
          </a:p>
        </p:txBody>
      </p:sp>
      <p:sp>
        <p:nvSpPr>
          <p:cNvPr id="7" name="Rectangle 4"/>
          <p:cNvSpPr>
            <a:spLocks noChangeArrowheads="1"/>
          </p:cNvSpPr>
          <p:nvPr/>
        </p:nvSpPr>
        <p:spPr bwMode="auto">
          <a:xfrm>
            <a:off x="0" y="71437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pt-BR" altLang="pt-BR" sz="6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               </a:t>
            </a:r>
            <a:endParaRPr kumimoji="0" lang="pt-BR" altLang="pt-BR" sz="1800" b="0" i="0" u="none" strike="noStrike" cap="none" normalizeH="0" baseline="0" smtClean="0">
              <a:ln>
                <a:noFill/>
              </a:ln>
              <a:solidFill>
                <a:schemeClr val="tx1"/>
              </a:solidFill>
              <a:effectLst/>
              <a:latin typeface="Arial" pitchFamily="34" charset="0"/>
              <a:cs typeface="Arial" pitchFamily="34" charset="0"/>
            </a:endParaRPr>
          </a:p>
        </p:txBody>
      </p:sp>
      <p:sp>
        <p:nvSpPr>
          <p:cNvPr id="8" name="Rectangle 5"/>
          <p:cNvSpPr>
            <a:spLocks noChangeArrowheads="1"/>
          </p:cNvSpPr>
          <p:nvPr/>
        </p:nvSpPr>
        <p:spPr bwMode="auto">
          <a:xfrm>
            <a:off x="0" y="13716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pt-BR" altLang="pt-BR" sz="6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
            </a:r>
            <a:br>
              <a:rPr kumimoji="0" lang="pt-BR" altLang="pt-BR" sz="600" b="0" i="0" u="none" strike="noStrike" cap="none" normalizeH="0" baseline="0" smtClean="0">
                <a:ln>
                  <a:noFill/>
                </a:ln>
                <a:solidFill>
                  <a:schemeClr val="tx1"/>
                </a:solidFill>
                <a:effectLst/>
                <a:latin typeface="Arial" pitchFamily="34" charset="0"/>
                <a:ea typeface="Times New Roman" pitchFamily="18" charset="0"/>
                <a:cs typeface="Arial" pitchFamily="34" charset="0"/>
              </a:rPr>
            </a:br>
            <a:r>
              <a:rPr kumimoji="0" lang="pt-BR" altLang="pt-BR" sz="6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
            </a:r>
            <a:br>
              <a:rPr kumimoji="0" lang="pt-BR" altLang="pt-BR" sz="600" b="0" i="0" u="none" strike="noStrike" cap="none" normalizeH="0" baseline="0" smtClean="0">
                <a:ln>
                  <a:noFill/>
                </a:ln>
                <a:solidFill>
                  <a:schemeClr val="tx1"/>
                </a:solidFill>
                <a:effectLst/>
                <a:latin typeface="Arial" pitchFamily="34" charset="0"/>
                <a:ea typeface="Times New Roman" pitchFamily="18" charset="0"/>
                <a:cs typeface="Arial" pitchFamily="34" charset="0"/>
              </a:rPr>
            </a:br>
            <a:endParaRPr kumimoji="0" lang="pt-BR" altLang="pt-BR" sz="1800" b="0" i="0" u="none" strike="noStrike" cap="none" normalizeH="0" baseline="0" smtClean="0">
              <a:ln>
                <a:noFill/>
              </a:ln>
              <a:solidFill>
                <a:schemeClr val="tx1"/>
              </a:solidFill>
              <a:effectLst/>
              <a:latin typeface="Arial" pitchFamily="34" charset="0"/>
              <a:cs typeface="Arial" pitchFamily="34" charset="0"/>
            </a:endParaRPr>
          </a:p>
        </p:txBody>
      </p:sp>
      <p:pic>
        <p:nvPicPr>
          <p:cNvPr id="2050" name="Picture 2" descr="C:\Users\Usuário\JEC\Pictures\Educandário\Imagens para aulas\substantivo2.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19872" y="4221088"/>
            <a:ext cx="2466975" cy="18478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09715305"/>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title"/>
          </p:nvPr>
        </p:nvSpPr>
        <p:spPr>
          <a:xfrm>
            <a:off x="457200" y="274638"/>
            <a:ext cx="8229600" cy="778098"/>
          </a:xfrm>
        </p:spPr>
        <p:txBody>
          <a:bodyPr>
            <a:noAutofit/>
          </a:bodyPr>
          <a:lstStyle/>
          <a:p>
            <a:r>
              <a:rPr lang="pt-BR" sz="2900" b="1" dirty="0" smtClean="0">
                <a:solidFill>
                  <a:srgbClr val="FF0000"/>
                </a:solidFill>
                <a:latin typeface="Times New Roman" panose="02020603050405020304" pitchFamily="18" charset="0"/>
                <a:cs typeface="Times New Roman" panose="02020603050405020304" pitchFamily="18" charset="0"/>
              </a:rPr>
              <a:t>SUBSTANTIVO – FLEXÃO DE GÊNERO</a:t>
            </a:r>
            <a:endParaRPr lang="pt-BR" sz="2900" b="1" dirty="0">
              <a:solidFill>
                <a:srgbClr val="FF0000"/>
              </a:solidFill>
              <a:latin typeface="Times New Roman" panose="02020603050405020304" pitchFamily="18" charset="0"/>
              <a:cs typeface="Times New Roman" panose="02020603050405020304" pitchFamily="18" charset="0"/>
            </a:endParaRPr>
          </a:p>
        </p:txBody>
      </p:sp>
      <p:sp>
        <p:nvSpPr>
          <p:cNvPr id="5" name="Espaço Reservado para Conteúdo 4"/>
          <p:cNvSpPr>
            <a:spLocks noGrp="1"/>
          </p:cNvSpPr>
          <p:nvPr>
            <p:ph idx="1"/>
          </p:nvPr>
        </p:nvSpPr>
        <p:spPr>
          <a:xfrm>
            <a:off x="457200" y="980728"/>
            <a:ext cx="8579296" cy="5220047"/>
          </a:xfrm>
        </p:spPr>
        <p:txBody>
          <a:bodyPr>
            <a:normAutofit/>
          </a:bodyPr>
          <a:lstStyle/>
          <a:p>
            <a:pPr algn="just"/>
            <a:r>
              <a:rPr lang="pt-BR" sz="2400" b="1" dirty="0" smtClean="0">
                <a:latin typeface="Times New Roman" panose="02020603050405020304" pitchFamily="18" charset="0"/>
                <a:cs typeface="Times New Roman" panose="02020603050405020304" pitchFamily="18" charset="0"/>
              </a:rPr>
              <a:t>Mudanças de sentido</a:t>
            </a:r>
            <a:r>
              <a:rPr lang="pt-BR" sz="2400" dirty="0" smtClean="0">
                <a:latin typeface="Times New Roman" panose="02020603050405020304" pitchFamily="18" charset="0"/>
                <a:cs typeface="Times New Roman" panose="02020603050405020304" pitchFamily="18" charset="0"/>
              </a:rPr>
              <a:t>: </a:t>
            </a:r>
          </a:p>
          <a:p>
            <a:pPr marL="0" indent="0" algn="just">
              <a:buNone/>
            </a:pPr>
            <a:endParaRPr lang="pt-BR" sz="2800" dirty="0">
              <a:latin typeface="Times New Roman" panose="02020603050405020304" pitchFamily="18" charset="0"/>
              <a:cs typeface="Times New Roman" panose="02020603050405020304" pitchFamily="18" charset="0"/>
            </a:endParaRPr>
          </a:p>
          <a:p>
            <a:pPr marL="0" indent="0" algn="just">
              <a:buNone/>
            </a:pPr>
            <a:endParaRPr lang="pt-BR" sz="2400" dirty="0">
              <a:latin typeface="Times New Roman" panose="02020603050405020304" pitchFamily="18" charset="0"/>
              <a:cs typeface="Times New Roman" panose="02020603050405020304" pitchFamily="18" charset="0"/>
            </a:endParaRPr>
          </a:p>
          <a:p>
            <a:pPr marL="0" indent="0" algn="just">
              <a:buNone/>
            </a:pPr>
            <a:r>
              <a:rPr lang="pt-BR" sz="2400" dirty="0" smtClean="0">
                <a:latin typeface="Times New Roman" panose="02020603050405020304" pitchFamily="18" charset="0"/>
                <a:cs typeface="Times New Roman" panose="02020603050405020304" pitchFamily="18" charset="0"/>
              </a:rPr>
              <a:t> </a:t>
            </a:r>
            <a:endParaRPr lang="pt-BR" sz="2400" dirty="0">
              <a:latin typeface="Times New Roman" panose="02020603050405020304" pitchFamily="18" charset="0"/>
              <a:cs typeface="Times New Roman" panose="02020603050405020304" pitchFamily="18" charset="0"/>
            </a:endParaRPr>
          </a:p>
          <a:p>
            <a:pPr marL="0" indent="0" algn="just">
              <a:buNone/>
            </a:pPr>
            <a:endParaRPr lang="pt-BR" sz="2000" dirty="0" smtClean="0">
              <a:latin typeface="Times New Roman" panose="02020603050405020304" pitchFamily="18" charset="0"/>
              <a:cs typeface="Times New Roman" panose="02020603050405020304" pitchFamily="18" charset="0"/>
            </a:endParaRPr>
          </a:p>
        </p:txBody>
      </p:sp>
      <p:pic>
        <p:nvPicPr>
          <p:cNvPr id="1026" name="Picture 2" descr="Logo_Etec colorido"/>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67544" y="6124358"/>
            <a:ext cx="1123950" cy="714375"/>
          </a:xfrm>
          <a:prstGeom prst="rect">
            <a:avLst/>
          </a:prstGeom>
          <a:noFill/>
          <a:extLst>
            <a:ext uri="{909E8E84-426E-40DD-AFC4-6F175D3DCCD1}">
              <a14:hiddenFill xmlns:a14="http://schemas.microsoft.com/office/drawing/2010/main">
                <a:solidFill>
                  <a:srgbClr val="FFFFFF"/>
                </a:solidFill>
              </a14:hiddenFill>
            </a:ext>
          </a:extLst>
        </p:spPr>
      </p:pic>
      <p:pic>
        <p:nvPicPr>
          <p:cNvPr id="1025" name="Picture 1" descr="logo-novo-cps-co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04048" y="6200775"/>
            <a:ext cx="3600450" cy="657225"/>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pt-BR"/>
          </a:p>
        </p:txBody>
      </p:sp>
      <p:sp>
        <p:nvSpPr>
          <p:cNvPr id="7" name="Rectangle 4"/>
          <p:cNvSpPr>
            <a:spLocks noChangeArrowheads="1"/>
          </p:cNvSpPr>
          <p:nvPr/>
        </p:nvSpPr>
        <p:spPr bwMode="auto">
          <a:xfrm>
            <a:off x="0" y="71437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pt-BR" altLang="pt-BR" sz="6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               </a:t>
            </a:r>
            <a:endParaRPr kumimoji="0" lang="pt-BR" altLang="pt-BR" sz="1800" b="0" i="0" u="none" strike="noStrike" cap="none" normalizeH="0" baseline="0" smtClean="0">
              <a:ln>
                <a:noFill/>
              </a:ln>
              <a:solidFill>
                <a:schemeClr val="tx1"/>
              </a:solidFill>
              <a:effectLst/>
              <a:latin typeface="Arial" pitchFamily="34" charset="0"/>
              <a:cs typeface="Arial" pitchFamily="34" charset="0"/>
            </a:endParaRPr>
          </a:p>
        </p:txBody>
      </p:sp>
      <p:sp>
        <p:nvSpPr>
          <p:cNvPr id="8" name="Rectangle 5"/>
          <p:cNvSpPr>
            <a:spLocks noChangeArrowheads="1"/>
          </p:cNvSpPr>
          <p:nvPr/>
        </p:nvSpPr>
        <p:spPr bwMode="auto">
          <a:xfrm>
            <a:off x="0" y="13716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pt-BR" altLang="pt-BR" sz="6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
            </a:r>
            <a:br>
              <a:rPr kumimoji="0" lang="pt-BR" altLang="pt-BR" sz="600" b="0" i="0" u="none" strike="noStrike" cap="none" normalizeH="0" baseline="0" smtClean="0">
                <a:ln>
                  <a:noFill/>
                </a:ln>
                <a:solidFill>
                  <a:schemeClr val="tx1"/>
                </a:solidFill>
                <a:effectLst/>
                <a:latin typeface="Arial" pitchFamily="34" charset="0"/>
                <a:ea typeface="Times New Roman" pitchFamily="18" charset="0"/>
                <a:cs typeface="Arial" pitchFamily="34" charset="0"/>
              </a:rPr>
            </a:br>
            <a:r>
              <a:rPr kumimoji="0" lang="pt-BR" altLang="pt-BR" sz="6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
            </a:r>
            <a:br>
              <a:rPr kumimoji="0" lang="pt-BR" altLang="pt-BR" sz="600" b="0" i="0" u="none" strike="noStrike" cap="none" normalizeH="0" baseline="0" smtClean="0">
                <a:ln>
                  <a:noFill/>
                </a:ln>
                <a:solidFill>
                  <a:schemeClr val="tx1"/>
                </a:solidFill>
                <a:effectLst/>
                <a:latin typeface="Arial" pitchFamily="34" charset="0"/>
                <a:ea typeface="Times New Roman" pitchFamily="18" charset="0"/>
                <a:cs typeface="Arial" pitchFamily="34" charset="0"/>
              </a:rPr>
            </a:br>
            <a:endParaRPr kumimoji="0" lang="pt-BR" altLang="pt-BR" sz="1800" b="0" i="0" u="none" strike="noStrike" cap="none" normalizeH="0" baseline="0" smtClean="0">
              <a:ln>
                <a:noFill/>
              </a:ln>
              <a:solidFill>
                <a:schemeClr val="tx1"/>
              </a:solidFill>
              <a:effectLst/>
              <a:latin typeface="Arial" pitchFamily="34" charset="0"/>
              <a:cs typeface="Arial" pitchFamily="34" charset="0"/>
            </a:endParaRPr>
          </a:p>
        </p:txBody>
      </p:sp>
      <p:graphicFrame>
        <p:nvGraphicFramePr>
          <p:cNvPr id="2" name="Tabela 1"/>
          <p:cNvGraphicFramePr>
            <a:graphicFrameLocks noGrp="1"/>
          </p:cNvGraphicFramePr>
          <p:nvPr>
            <p:extLst>
              <p:ext uri="{D42A27DB-BD31-4B8C-83A1-F6EECF244321}">
                <p14:modId xmlns:p14="http://schemas.microsoft.com/office/powerpoint/2010/main" val="1054446649"/>
              </p:ext>
            </p:extLst>
          </p:nvPr>
        </p:nvGraphicFramePr>
        <p:xfrm>
          <a:off x="611560" y="1628800"/>
          <a:ext cx="7992938" cy="3657600"/>
        </p:xfrm>
        <a:graphic>
          <a:graphicData uri="http://schemas.openxmlformats.org/drawingml/2006/table">
            <a:tbl>
              <a:tblPr firstRow="1" bandRow="1">
                <a:tableStyleId>{21E4AEA4-8DFA-4A89-87EB-49C32662AFE0}</a:tableStyleId>
              </a:tblPr>
              <a:tblGrid>
                <a:gridCol w="3996469">
                  <a:extLst>
                    <a:ext uri="{9D8B030D-6E8A-4147-A177-3AD203B41FA5}">
                      <a16:colId xmlns:a16="http://schemas.microsoft.com/office/drawing/2014/main" val="20000"/>
                    </a:ext>
                  </a:extLst>
                </a:gridCol>
                <a:gridCol w="3996469">
                  <a:extLst>
                    <a:ext uri="{9D8B030D-6E8A-4147-A177-3AD203B41FA5}">
                      <a16:colId xmlns:a16="http://schemas.microsoft.com/office/drawing/2014/main" val="20001"/>
                    </a:ext>
                  </a:extLst>
                </a:gridCol>
              </a:tblGrid>
              <a:tr h="432048">
                <a:tc>
                  <a:txBody>
                    <a:bodyPr/>
                    <a:lstStyle/>
                    <a:p>
                      <a:pPr algn="ctr"/>
                      <a:r>
                        <a:rPr lang="pt-BR" sz="2400" dirty="0" smtClean="0">
                          <a:latin typeface="Times New Roman" panose="02020603050405020304" pitchFamily="18" charset="0"/>
                          <a:cs typeface="Times New Roman" panose="02020603050405020304" pitchFamily="18" charset="0"/>
                        </a:rPr>
                        <a:t>Feminino</a:t>
                      </a:r>
                      <a:endParaRPr lang="pt-BR" sz="2400" dirty="0">
                        <a:latin typeface="Times New Roman" panose="02020603050405020304" pitchFamily="18" charset="0"/>
                        <a:cs typeface="Times New Roman" panose="02020603050405020304" pitchFamily="18" charset="0"/>
                      </a:endParaRPr>
                    </a:p>
                  </a:txBody>
                  <a:tcPr/>
                </a:tc>
                <a:tc>
                  <a:txBody>
                    <a:bodyPr/>
                    <a:lstStyle/>
                    <a:p>
                      <a:pPr algn="ctr"/>
                      <a:r>
                        <a:rPr lang="pt-BR" sz="2400" dirty="0" smtClean="0">
                          <a:latin typeface="Times New Roman" panose="02020603050405020304" pitchFamily="18" charset="0"/>
                          <a:cs typeface="Times New Roman" panose="02020603050405020304" pitchFamily="18" charset="0"/>
                        </a:rPr>
                        <a:t>Masculino</a:t>
                      </a:r>
                      <a:endParaRPr lang="pt-BR" sz="2400"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10000"/>
                  </a:ext>
                </a:extLst>
              </a:tr>
              <a:tr h="432048">
                <a:tc>
                  <a:txBody>
                    <a:bodyPr/>
                    <a:lstStyle/>
                    <a:p>
                      <a:pPr algn="ctr"/>
                      <a:r>
                        <a:rPr lang="pt-BR" sz="2400" dirty="0" smtClean="0">
                          <a:latin typeface="Times New Roman" panose="02020603050405020304" pitchFamily="18" charset="0"/>
                          <a:cs typeface="Times New Roman" panose="02020603050405020304" pitchFamily="18" charset="0"/>
                        </a:rPr>
                        <a:t>A</a:t>
                      </a:r>
                      <a:r>
                        <a:rPr lang="pt-BR" sz="2400" baseline="0" dirty="0" smtClean="0">
                          <a:latin typeface="Times New Roman" panose="02020603050405020304" pitchFamily="18" charset="0"/>
                          <a:cs typeface="Times New Roman" panose="02020603050405020304" pitchFamily="18" charset="0"/>
                        </a:rPr>
                        <a:t> cabeça (parte do corpo).</a:t>
                      </a:r>
                      <a:endParaRPr lang="pt-BR" sz="2400" dirty="0">
                        <a:latin typeface="Times New Roman" panose="02020603050405020304" pitchFamily="18" charset="0"/>
                        <a:cs typeface="Times New Roman" panose="02020603050405020304" pitchFamily="18" charset="0"/>
                      </a:endParaRPr>
                    </a:p>
                  </a:txBody>
                  <a:tcPr/>
                </a:tc>
                <a:tc>
                  <a:txBody>
                    <a:bodyPr/>
                    <a:lstStyle/>
                    <a:p>
                      <a:pPr algn="ctr"/>
                      <a:r>
                        <a:rPr lang="pt-BR" sz="2400" dirty="0" smtClean="0">
                          <a:latin typeface="Times New Roman" panose="02020603050405020304" pitchFamily="18" charset="0"/>
                          <a:cs typeface="Times New Roman" panose="02020603050405020304" pitchFamily="18" charset="0"/>
                        </a:rPr>
                        <a:t>O cabeça (líder, chefe).</a:t>
                      </a:r>
                      <a:endParaRPr lang="pt-BR" sz="2400"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10001"/>
                  </a:ext>
                </a:extLst>
              </a:tr>
              <a:tr h="432048">
                <a:tc>
                  <a:txBody>
                    <a:bodyPr/>
                    <a:lstStyle/>
                    <a:p>
                      <a:pPr algn="ctr"/>
                      <a:r>
                        <a:rPr lang="pt-BR" sz="2400" dirty="0" smtClean="0">
                          <a:latin typeface="Times New Roman" panose="02020603050405020304" pitchFamily="18" charset="0"/>
                          <a:cs typeface="Times New Roman" panose="02020603050405020304" pitchFamily="18" charset="0"/>
                        </a:rPr>
                        <a:t>A capital (cidade).</a:t>
                      </a:r>
                      <a:endParaRPr lang="pt-BR" sz="2400" dirty="0">
                        <a:latin typeface="Times New Roman" panose="02020603050405020304" pitchFamily="18" charset="0"/>
                        <a:cs typeface="Times New Roman" panose="02020603050405020304" pitchFamily="18" charset="0"/>
                      </a:endParaRPr>
                    </a:p>
                  </a:txBody>
                  <a:tcPr/>
                </a:tc>
                <a:tc>
                  <a:txBody>
                    <a:bodyPr/>
                    <a:lstStyle/>
                    <a:p>
                      <a:pPr algn="ctr"/>
                      <a:r>
                        <a:rPr lang="pt-BR" sz="2400" dirty="0" smtClean="0">
                          <a:latin typeface="Times New Roman" panose="02020603050405020304" pitchFamily="18" charset="0"/>
                          <a:cs typeface="Times New Roman" panose="02020603050405020304" pitchFamily="18" charset="0"/>
                        </a:rPr>
                        <a:t>O</a:t>
                      </a:r>
                      <a:r>
                        <a:rPr lang="pt-BR" sz="2400" baseline="0" dirty="0" smtClean="0">
                          <a:latin typeface="Times New Roman" panose="02020603050405020304" pitchFamily="18" charset="0"/>
                          <a:cs typeface="Times New Roman" panose="02020603050405020304" pitchFamily="18" charset="0"/>
                        </a:rPr>
                        <a:t> capital (dinheiro).</a:t>
                      </a:r>
                      <a:endParaRPr lang="pt-BR" sz="2400"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10002"/>
                  </a:ext>
                </a:extLst>
              </a:tr>
              <a:tr h="432048">
                <a:tc>
                  <a:txBody>
                    <a:bodyPr/>
                    <a:lstStyle/>
                    <a:p>
                      <a:pPr algn="ctr"/>
                      <a:r>
                        <a:rPr lang="pt-BR" sz="2400" dirty="0" smtClean="0">
                          <a:latin typeface="Times New Roman" panose="02020603050405020304" pitchFamily="18" charset="0"/>
                          <a:cs typeface="Times New Roman" panose="02020603050405020304" pitchFamily="18" charset="0"/>
                        </a:rPr>
                        <a:t>A moral (valor, ética).</a:t>
                      </a:r>
                      <a:endParaRPr lang="pt-BR" sz="2400" dirty="0">
                        <a:latin typeface="Times New Roman" panose="02020603050405020304" pitchFamily="18" charset="0"/>
                        <a:cs typeface="Times New Roman" panose="02020603050405020304" pitchFamily="18" charset="0"/>
                      </a:endParaRPr>
                    </a:p>
                  </a:txBody>
                  <a:tcPr/>
                </a:tc>
                <a:tc>
                  <a:txBody>
                    <a:bodyPr/>
                    <a:lstStyle/>
                    <a:p>
                      <a:pPr algn="ctr"/>
                      <a:r>
                        <a:rPr lang="pt-BR" sz="2400" dirty="0" smtClean="0">
                          <a:latin typeface="Times New Roman" panose="02020603050405020304" pitchFamily="18" charset="0"/>
                          <a:cs typeface="Times New Roman" panose="02020603050405020304" pitchFamily="18" charset="0"/>
                        </a:rPr>
                        <a:t>O moral (ânimo, autoestima).</a:t>
                      </a:r>
                      <a:endParaRPr lang="pt-BR" sz="2400"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10003"/>
                  </a:ext>
                </a:extLst>
              </a:tr>
              <a:tr h="432048">
                <a:tc>
                  <a:txBody>
                    <a:bodyPr/>
                    <a:lstStyle/>
                    <a:p>
                      <a:pPr algn="ctr"/>
                      <a:r>
                        <a:rPr lang="pt-BR" sz="2400" dirty="0" smtClean="0">
                          <a:latin typeface="Times New Roman" panose="02020603050405020304" pitchFamily="18" charset="0"/>
                          <a:cs typeface="Times New Roman" panose="02020603050405020304" pitchFamily="18" charset="0"/>
                        </a:rPr>
                        <a:t>A rádio (estação).</a:t>
                      </a:r>
                      <a:endParaRPr lang="pt-BR" sz="2400" dirty="0">
                        <a:latin typeface="Times New Roman" panose="02020603050405020304" pitchFamily="18" charset="0"/>
                        <a:cs typeface="Times New Roman" panose="02020603050405020304" pitchFamily="18" charset="0"/>
                      </a:endParaRPr>
                    </a:p>
                  </a:txBody>
                  <a:tcPr/>
                </a:tc>
                <a:tc>
                  <a:txBody>
                    <a:bodyPr/>
                    <a:lstStyle/>
                    <a:p>
                      <a:pPr algn="ctr"/>
                      <a:r>
                        <a:rPr lang="pt-BR" sz="2400" dirty="0" smtClean="0">
                          <a:latin typeface="Times New Roman" panose="02020603050405020304" pitchFamily="18" charset="0"/>
                          <a:cs typeface="Times New Roman" panose="02020603050405020304" pitchFamily="18" charset="0"/>
                        </a:rPr>
                        <a:t>O rádio (objeto).</a:t>
                      </a:r>
                      <a:endParaRPr lang="pt-BR" sz="2400"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10004"/>
                  </a:ext>
                </a:extLst>
              </a:tr>
              <a:tr h="432048">
                <a:tc>
                  <a:txBody>
                    <a:bodyPr/>
                    <a:lstStyle/>
                    <a:p>
                      <a:pPr algn="ctr"/>
                      <a:r>
                        <a:rPr lang="pt-BR" sz="2400" dirty="0" smtClean="0">
                          <a:latin typeface="Times New Roman" panose="02020603050405020304" pitchFamily="18" charset="0"/>
                          <a:cs typeface="Times New Roman" panose="02020603050405020304" pitchFamily="18" charset="0"/>
                        </a:rPr>
                        <a:t>A caixa (objeto).</a:t>
                      </a:r>
                      <a:endParaRPr lang="pt-BR" sz="2400" dirty="0">
                        <a:latin typeface="Times New Roman" panose="02020603050405020304" pitchFamily="18" charset="0"/>
                        <a:cs typeface="Times New Roman" panose="02020603050405020304" pitchFamily="18" charset="0"/>
                      </a:endParaRPr>
                    </a:p>
                  </a:txBody>
                  <a:tcPr/>
                </a:tc>
                <a:tc>
                  <a:txBody>
                    <a:bodyPr/>
                    <a:lstStyle/>
                    <a:p>
                      <a:pPr algn="ctr"/>
                      <a:r>
                        <a:rPr lang="pt-BR" sz="2400" dirty="0" smtClean="0">
                          <a:latin typeface="Times New Roman" panose="02020603050405020304" pitchFamily="18" charset="0"/>
                          <a:cs typeface="Times New Roman" panose="02020603050405020304" pitchFamily="18" charset="0"/>
                        </a:rPr>
                        <a:t>O caixa (funcionário).</a:t>
                      </a:r>
                      <a:endParaRPr lang="pt-BR" sz="2400"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10005"/>
                  </a:ext>
                </a:extLst>
              </a:tr>
              <a:tr h="432048">
                <a:tc>
                  <a:txBody>
                    <a:bodyPr/>
                    <a:lstStyle/>
                    <a:p>
                      <a:pPr algn="ctr"/>
                      <a:r>
                        <a:rPr lang="pt-BR" sz="2400" dirty="0" smtClean="0">
                          <a:latin typeface="Times New Roman" panose="02020603050405020304" pitchFamily="18" charset="0"/>
                          <a:cs typeface="Times New Roman" panose="02020603050405020304" pitchFamily="18" charset="0"/>
                        </a:rPr>
                        <a:t>A grama (relva).</a:t>
                      </a:r>
                      <a:endParaRPr lang="pt-BR" sz="2400" dirty="0">
                        <a:latin typeface="Times New Roman" panose="02020603050405020304" pitchFamily="18" charset="0"/>
                        <a:cs typeface="Times New Roman" panose="02020603050405020304" pitchFamily="18" charset="0"/>
                      </a:endParaRPr>
                    </a:p>
                  </a:txBody>
                  <a:tcPr/>
                </a:tc>
                <a:tc>
                  <a:txBody>
                    <a:bodyPr/>
                    <a:lstStyle/>
                    <a:p>
                      <a:pPr algn="ctr"/>
                      <a:r>
                        <a:rPr lang="pt-BR" sz="2400" dirty="0" smtClean="0">
                          <a:latin typeface="Times New Roman" panose="02020603050405020304" pitchFamily="18" charset="0"/>
                          <a:cs typeface="Times New Roman" panose="02020603050405020304" pitchFamily="18" charset="0"/>
                        </a:rPr>
                        <a:t>O grama (unidade de peso).</a:t>
                      </a:r>
                      <a:endParaRPr lang="pt-BR" sz="2400"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10006"/>
                  </a:ext>
                </a:extLst>
              </a:tr>
              <a:tr h="432048">
                <a:tc>
                  <a:txBody>
                    <a:bodyPr/>
                    <a:lstStyle/>
                    <a:p>
                      <a:pPr algn="ctr"/>
                      <a:r>
                        <a:rPr lang="pt-BR" sz="2400" dirty="0" smtClean="0">
                          <a:latin typeface="Times New Roman" panose="02020603050405020304" pitchFamily="18" charset="0"/>
                          <a:cs typeface="Times New Roman" panose="02020603050405020304" pitchFamily="18" charset="0"/>
                        </a:rPr>
                        <a:t>A banana (fruta).</a:t>
                      </a:r>
                      <a:endParaRPr lang="pt-BR" sz="2400" dirty="0">
                        <a:latin typeface="Times New Roman" panose="02020603050405020304" pitchFamily="18" charset="0"/>
                        <a:cs typeface="Times New Roman" panose="02020603050405020304" pitchFamily="18" charset="0"/>
                      </a:endParaRPr>
                    </a:p>
                  </a:txBody>
                  <a:tcPr/>
                </a:tc>
                <a:tc>
                  <a:txBody>
                    <a:bodyPr/>
                    <a:lstStyle/>
                    <a:p>
                      <a:pPr algn="ctr"/>
                      <a:r>
                        <a:rPr lang="pt-BR" sz="2400" dirty="0" smtClean="0">
                          <a:latin typeface="Times New Roman" panose="02020603050405020304" pitchFamily="18" charset="0"/>
                          <a:cs typeface="Times New Roman" panose="02020603050405020304" pitchFamily="18" charset="0"/>
                        </a:rPr>
                        <a:t>O banana (palerma).</a:t>
                      </a:r>
                      <a:endParaRPr lang="pt-BR" sz="2400"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10007"/>
                  </a:ext>
                </a:extLst>
              </a:tr>
            </a:tbl>
          </a:graphicData>
        </a:graphic>
      </p:graphicFrame>
    </p:spTree>
    <p:extLst>
      <p:ext uri="{BB962C8B-B14F-4D97-AF65-F5344CB8AC3E}">
        <p14:creationId xmlns:p14="http://schemas.microsoft.com/office/powerpoint/2010/main" val="2596049447"/>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title"/>
          </p:nvPr>
        </p:nvSpPr>
        <p:spPr>
          <a:xfrm>
            <a:off x="457200" y="274638"/>
            <a:ext cx="8229600" cy="778098"/>
          </a:xfrm>
        </p:spPr>
        <p:txBody>
          <a:bodyPr>
            <a:noAutofit/>
          </a:bodyPr>
          <a:lstStyle/>
          <a:p>
            <a:r>
              <a:rPr lang="pt-BR" sz="2900" b="1" dirty="0" smtClean="0">
                <a:solidFill>
                  <a:srgbClr val="FF0000"/>
                </a:solidFill>
                <a:latin typeface="Times New Roman" panose="02020603050405020304" pitchFamily="18" charset="0"/>
                <a:cs typeface="Times New Roman" panose="02020603050405020304" pitchFamily="18" charset="0"/>
              </a:rPr>
              <a:t>EXERCÍCIOS</a:t>
            </a:r>
            <a:endParaRPr lang="pt-BR" sz="2900" b="1" dirty="0">
              <a:solidFill>
                <a:srgbClr val="FF0000"/>
              </a:solidFill>
              <a:latin typeface="Times New Roman" panose="02020603050405020304" pitchFamily="18" charset="0"/>
              <a:cs typeface="Times New Roman" panose="02020603050405020304" pitchFamily="18" charset="0"/>
            </a:endParaRPr>
          </a:p>
        </p:txBody>
      </p:sp>
      <p:sp>
        <p:nvSpPr>
          <p:cNvPr id="5" name="Espaço Reservado para Conteúdo 4"/>
          <p:cNvSpPr>
            <a:spLocks noGrp="1"/>
          </p:cNvSpPr>
          <p:nvPr>
            <p:ph idx="1"/>
          </p:nvPr>
        </p:nvSpPr>
        <p:spPr>
          <a:xfrm>
            <a:off x="457200" y="980728"/>
            <a:ext cx="8579296" cy="5220047"/>
          </a:xfrm>
        </p:spPr>
        <p:txBody>
          <a:bodyPr>
            <a:normAutofit fontScale="70000" lnSpcReduction="20000"/>
          </a:bodyPr>
          <a:lstStyle/>
          <a:p>
            <a:pPr marL="0" indent="0">
              <a:buNone/>
            </a:pPr>
            <a:r>
              <a:rPr lang="pt-BR" sz="3400" b="1" dirty="0" smtClean="0">
                <a:latin typeface="Times New Roman" panose="02020603050405020304" pitchFamily="18" charset="0"/>
                <a:cs typeface="Times New Roman" panose="02020603050405020304" pitchFamily="18" charset="0"/>
              </a:rPr>
              <a:t>1) </a:t>
            </a:r>
            <a:r>
              <a:rPr lang="pt-BR" sz="3400" dirty="0" smtClean="0">
                <a:latin typeface="Times New Roman" panose="02020603050405020304" pitchFamily="18" charset="0"/>
                <a:cs typeface="Times New Roman" panose="02020603050405020304" pitchFamily="18" charset="0"/>
              </a:rPr>
              <a:t>Observe: </a:t>
            </a:r>
            <a:r>
              <a:rPr lang="pt-BR" sz="3400" dirty="0">
                <a:latin typeface="Times New Roman" panose="02020603050405020304" pitchFamily="18" charset="0"/>
                <a:cs typeface="Times New Roman" panose="02020603050405020304" pitchFamily="18" charset="0"/>
              </a:rPr>
              <a:t>    </a:t>
            </a:r>
            <a:r>
              <a:rPr lang="pt-BR" sz="3400" i="1" dirty="0">
                <a:latin typeface="Times New Roman" panose="02020603050405020304" pitchFamily="18" charset="0"/>
                <a:cs typeface="Times New Roman" panose="02020603050405020304" pitchFamily="18" charset="0"/>
              </a:rPr>
              <a:t>José,____ testemunha, chegou ao tribunal com ____ sósia como acompanhante e também com ____ champanha embaixo do braço. Resolveu dar ____ telefonema surpreendente, ocasião em que tropeçou, obtendo ____ entorse no joelho. </a:t>
            </a:r>
            <a:r>
              <a:rPr lang="pt-BR" sz="3400" dirty="0">
                <a:latin typeface="Times New Roman" panose="02020603050405020304" pitchFamily="18" charset="0"/>
                <a:cs typeface="Times New Roman" panose="02020603050405020304" pitchFamily="18" charset="0"/>
              </a:rPr>
              <a:t/>
            </a:r>
            <a:br>
              <a:rPr lang="pt-BR" sz="3400" dirty="0">
                <a:latin typeface="Times New Roman" panose="02020603050405020304" pitchFamily="18" charset="0"/>
                <a:cs typeface="Times New Roman" panose="02020603050405020304" pitchFamily="18" charset="0"/>
              </a:rPr>
            </a:br>
            <a:r>
              <a:rPr lang="pt-BR" sz="3400" dirty="0">
                <a:latin typeface="Times New Roman" panose="02020603050405020304" pitchFamily="18" charset="0"/>
                <a:cs typeface="Times New Roman" panose="02020603050405020304" pitchFamily="18" charset="0"/>
              </a:rPr>
              <a:t/>
            </a:r>
            <a:br>
              <a:rPr lang="pt-BR" sz="3400" dirty="0">
                <a:latin typeface="Times New Roman" panose="02020603050405020304" pitchFamily="18" charset="0"/>
                <a:cs typeface="Times New Roman" panose="02020603050405020304" pitchFamily="18" charset="0"/>
              </a:rPr>
            </a:br>
            <a:r>
              <a:rPr lang="pt-BR" sz="3400" dirty="0">
                <a:latin typeface="Times New Roman" panose="02020603050405020304" pitchFamily="18" charset="0"/>
                <a:cs typeface="Times New Roman" panose="02020603050405020304" pitchFamily="18" charset="0"/>
              </a:rPr>
              <a:t>Qual alternativa preenche correta e respectivamente as lacunas do texto acima? </a:t>
            </a:r>
            <a:endParaRPr lang="pt-BR" sz="3400" dirty="0" smtClean="0">
              <a:latin typeface="Times New Roman" panose="02020603050405020304" pitchFamily="18" charset="0"/>
              <a:cs typeface="Times New Roman" panose="02020603050405020304" pitchFamily="18" charset="0"/>
            </a:endParaRPr>
          </a:p>
          <a:p>
            <a:pPr marL="0" indent="0">
              <a:buNone/>
            </a:pPr>
            <a:endParaRPr lang="pt-BR" sz="3400" b="1" dirty="0" smtClean="0">
              <a:latin typeface="Times New Roman" panose="02020603050405020304" pitchFamily="18" charset="0"/>
              <a:cs typeface="Times New Roman" panose="02020603050405020304" pitchFamily="18" charset="0"/>
            </a:endParaRPr>
          </a:p>
          <a:p>
            <a:pPr marL="0" indent="0">
              <a:buNone/>
            </a:pPr>
            <a:r>
              <a:rPr lang="pt-BR" sz="3400" b="1" dirty="0" smtClean="0">
                <a:latin typeface="Times New Roman" panose="02020603050405020304" pitchFamily="18" charset="0"/>
                <a:cs typeface="Times New Roman" panose="02020603050405020304" pitchFamily="18" charset="0"/>
              </a:rPr>
              <a:t>a) </a:t>
            </a:r>
            <a:r>
              <a:rPr lang="pt-BR" sz="3400" dirty="0">
                <a:latin typeface="Times New Roman" panose="02020603050405020304" pitchFamily="18" charset="0"/>
                <a:cs typeface="Times New Roman" panose="02020603050405020304" pitchFamily="18" charset="0"/>
              </a:rPr>
              <a:t>o, o, o, um, </a:t>
            </a:r>
            <a:r>
              <a:rPr lang="pt-BR" sz="3400" dirty="0" smtClean="0">
                <a:latin typeface="Times New Roman" panose="02020603050405020304" pitchFamily="18" charset="0"/>
                <a:cs typeface="Times New Roman" panose="02020603050405020304" pitchFamily="18" charset="0"/>
              </a:rPr>
              <a:t>uma.</a:t>
            </a:r>
            <a:endParaRPr lang="pt-BR" sz="3400" b="1" dirty="0" smtClean="0">
              <a:latin typeface="Times New Roman" panose="02020603050405020304" pitchFamily="18" charset="0"/>
              <a:cs typeface="Times New Roman" panose="02020603050405020304" pitchFamily="18" charset="0"/>
            </a:endParaRPr>
          </a:p>
          <a:p>
            <a:pPr marL="0" indent="0">
              <a:buNone/>
            </a:pPr>
            <a:r>
              <a:rPr lang="pt-BR" sz="3400" b="1" dirty="0" smtClean="0">
                <a:latin typeface="Times New Roman" panose="02020603050405020304" pitchFamily="18" charset="0"/>
                <a:cs typeface="Times New Roman" panose="02020603050405020304" pitchFamily="18" charset="0"/>
              </a:rPr>
              <a:t>b) </a:t>
            </a:r>
            <a:r>
              <a:rPr lang="pt-BR" sz="3400" dirty="0">
                <a:latin typeface="Times New Roman" panose="02020603050405020304" pitchFamily="18" charset="0"/>
                <a:cs typeface="Times New Roman" panose="02020603050405020304" pitchFamily="18" charset="0"/>
              </a:rPr>
              <a:t>o, a, a, uma, </a:t>
            </a:r>
            <a:r>
              <a:rPr lang="pt-BR" sz="3400" dirty="0" smtClean="0">
                <a:latin typeface="Times New Roman" panose="02020603050405020304" pitchFamily="18" charset="0"/>
                <a:cs typeface="Times New Roman" panose="02020603050405020304" pitchFamily="18" charset="0"/>
              </a:rPr>
              <a:t>um.</a:t>
            </a:r>
            <a:endParaRPr lang="pt-BR" sz="3400" b="1" dirty="0" smtClean="0">
              <a:latin typeface="Times New Roman" panose="02020603050405020304" pitchFamily="18" charset="0"/>
              <a:cs typeface="Times New Roman" panose="02020603050405020304" pitchFamily="18" charset="0"/>
            </a:endParaRPr>
          </a:p>
          <a:p>
            <a:pPr marL="0" indent="0">
              <a:buNone/>
            </a:pPr>
            <a:r>
              <a:rPr lang="pt-BR" sz="3400" b="1" dirty="0" smtClean="0">
                <a:latin typeface="Times New Roman" panose="02020603050405020304" pitchFamily="18" charset="0"/>
                <a:cs typeface="Times New Roman" panose="02020603050405020304" pitchFamily="18" charset="0"/>
              </a:rPr>
              <a:t>c) </a:t>
            </a:r>
            <a:r>
              <a:rPr lang="pt-BR" sz="3400" dirty="0">
                <a:latin typeface="Times New Roman" panose="02020603050405020304" pitchFamily="18" charset="0"/>
                <a:cs typeface="Times New Roman" panose="02020603050405020304" pitchFamily="18" charset="0"/>
              </a:rPr>
              <a:t>a, o, o, um, </a:t>
            </a:r>
            <a:r>
              <a:rPr lang="pt-BR" sz="3400" dirty="0" smtClean="0">
                <a:latin typeface="Times New Roman" panose="02020603050405020304" pitchFamily="18" charset="0"/>
                <a:cs typeface="Times New Roman" panose="02020603050405020304" pitchFamily="18" charset="0"/>
              </a:rPr>
              <a:t>uma</a:t>
            </a:r>
            <a:r>
              <a:rPr lang="pt-BR" sz="3400" b="1" dirty="0" smtClean="0">
                <a:latin typeface="Times New Roman" panose="02020603050405020304" pitchFamily="18" charset="0"/>
                <a:cs typeface="Times New Roman" panose="02020603050405020304" pitchFamily="18" charset="0"/>
              </a:rPr>
              <a:t>.</a:t>
            </a:r>
          </a:p>
          <a:p>
            <a:pPr marL="0" indent="0">
              <a:buNone/>
            </a:pPr>
            <a:r>
              <a:rPr lang="pt-BR" sz="3400" b="1" dirty="0" smtClean="0">
                <a:latin typeface="Times New Roman" panose="02020603050405020304" pitchFamily="18" charset="0"/>
                <a:cs typeface="Times New Roman" panose="02020603050405020304" pitchFamily="18" charset="0"/>
              </a:rPr>
              <a:t>d) </a:t>
            </a:r>
            <a:r>
              <a:rPr lang="pt-BR" sz="3400" dirty="0">
                <a:latin typeface="Times New Roman" panose="02020603050405020304" pitchFamily="18" charset="0"/>
                <a:cs typeface="Times New Roman" panose="02020603050405020304" pitchFamily="18" charset="0"/>
              </a:rPr>
              <a:t>a, a, a, uma, </a:t>
            </a:r>
            <a:r>
              <a:rPr lang="pt-BR" sz="3400" dirty="0" smtClean="0">
                <a:latin typeface="Times New Roman" panose="02020603050405020304" pitchFamily="18" charset="0"/>
                <a:cs typeface="Times New Roman" panose="02020603050405020304" pitchFamily="18" charset="0"/>
              </a:rPr>
              <a:t>um.</a:t>
            </a:r>
            <a:endParaRPr lang="pt-BR" sz="3400" b="1" dirty="0" smtClean="0">
              <a:latin typeface="Times New Roman" panose="02020603050405020304" pitchFamily="18" charset="0"/>
              <a:cs typeface="Times New Roman" panose="02020603050405020304" pitchFamily="18" charset="0"/>
            </a:endParaRPr>
          </a:p>
          <a:p>
            <a:endParaRPr lang="pt-BR" sz="2400" b="1" dirty="0" smtClean="0">
              <a:latin typeface="Times New Roman" panose="02020603050405020304" pitchFamily="18" charset="0"/>
              <a:cs typeface="Times New Roman" panose="02020603050405020304" pitchFamily="18" charset="0"/>
            </a:endParaRPr>
          </a:p>
          <a:p>
            <a:pPr marL="0" indent="0" algn="just">
              <a:buNone/>
            </a:pPr>
            <a:endParaRPr lang="pt-BR" sz="2400" dirty="0">
              <a:latin typeface="Times New Roman" panose="02020603050405020304" pitchFamily="18" charset="0"/>
              <a:cs typeface="Times New Roman" panose="02020603050405020304" pitchFamily="18" charset="0"/>
            </a:endParaRPr>
          </a:p>
          <a:p>
            <a:pPr marL="0" indent="0" algn="just">
              <a:buNone/>
            </a:pPr>
            <a:r>
              <a:rPr lang="pt-BR" sz="2400" dirty="0" smtClean="0">
                <a:latin typeface="Times New Roman" panose="02020603050405020304" pitchFamily="18" charset="0"/>
                <a:cs typeface="Times New Roman" panose="02020603050405020304" pitchFamily="18" charset="0"/>
              </a:rPr>
              <a:t> </a:t>
            </a:r>
            <a:endParaRPr lang="pt-BR" sz="2400" dirty="0">
              <a:latin typeface="Times New Roman" panose="02020603050405020304" pitchFamily="18" charset="0"/>
              <a:cs typeface="Times New Roman" panose="02020603050405020304" pitchFamily="18" charset="0"/>
            </a:endParaRPr>
          </a:p>
          <a:p>
            <a:pPr marL="0" indent="0" algn="just">
              <a:buNone/>
            </a:pPr>
            <a:endParaRPr lang="pt-BR" sz="2000" dirty="0" smtClean="0">
              <a:latin typeface="Times New Roman" panose="02020603050405020304" pitchFamily="18" charset="0"/>
              <a:cs typeface="Times New Roman" panose="02020603050405020304" pitchFamily="18" charset="0"/>
            </a:endParaRPr>
          </a:p>
        </p:txBody>
      </p:sp>
      <p:pic>
        <p:nvPicPr>
          <p:cNvPr id="1026" name="Picture 2" descr="Logo_Etec colorido"/>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67544" y="6124358"/>
            <a:ext cx="1123950" cy="714375"/>
          </a:xfrm>
          <a:prstGeom prst="rect">
            <a:avLst/>
          </a:prstGeom>
          <a:noFill/>
          <a:extLst>
            <a:ext uri="{909E8E84-426E-40DD-AFC4-6F175D3DCCD1}">
              <a14:hiddenFill xmlns:a14="http://schemas.microsoft.com/office/drawing/2010/main">
                <a:solidFill>
                  <a:srgbClr val="FFFFFF"/>
                </a:solidFill>
              </a14:hiddenFill>
            </a:ext>
          </a:extLst>
        </p:spPr>
      </p:pic>
      <p:pic>
        <p:nvPicPr>
          <p:cNvPr id="1025" name="Picture 1" descr="logo-novo-cps-co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04048" y="6200775"/>
            <a:ext cx="3600450" cy="657225"/>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pt-BR"/>
          </a:p>
        </p:txBody>
      </p:sp>
      <p:sp>
        <p:nvSpPr>
          <p:cNvPr id="7" name="Rectangle 4"/>
          <p:cNvSpPr>
            <a:spLocks noChangeArrowheads="1"/>
          </p:cNvSpPr>
          <p:nvPr/>
        </p:nvSpPr>
        <p:spPr bwMode="auto">
          <a:xfrm>
            <a:off x="0" y="71437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pt-BR" altLang="pt-BR" sz="6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               </a:t>
            </a:r>
            <a:endParaRPr kumimoji="0" lang="pt-BR" altLang="pt-BR" sz="1800" b="0" i="0" u="none" strike="noStrike" cap="none" normalizeH="0" baseline="0" smtClean="0">
              <a:ln>
                <a:noFill/>
              </a:ln>
              <a:solidFill>
                <a:schemeClr val="tx1"/>
              </a:solidFill>
              <a:effectLst/>
              <a:latin typeface="Arial" pitchFamily="34" charset="0"/>
              <a:cs typeface="Arial" pitchFamily="34" charset="0"/>
            </a:endParaRPr>
          </a:p>
        </p:txBody>
      </p:sp>
      <p:sp>
        <p:nvSpPr>
          <p:cNvPr id="8" name="Rectangle 5"/>
          <p:cNvSpPr>
            <a:spLocks noChangeArrowheads="1"/>
          </p:cNvSpPr>
          <p:nvPr/>
        </p:nvSpPr>
        <p:spPr bwMode="auto">
          <a:xfrm>
            <a:off x="0" y="13716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pt-BR" altLang="pt-BR" sz="6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
            </a:r>
            <a:br>
              <a:rPr kumimoji="0" lang="pt-BR" altLang="pt-BR" sz="600" b="0" i="0" u="none" strike="noStrike" cap="none" normalizeH="0" baseline="0" smtClean="0">
                <a:ln>
                  <a:noFill/>
                </a:ln>
                <a:solidFill>
                  <a:schemeClr val="tx1"/>
                </a:solidFill>
                <a:effectLst/>
                <a:latin typeface="Arial" pitchFamily="34" charset="0"/>
                <a:ea typeface="Times New Roman" pitchFamily="18" charset="0"/>
                <a:cs typeface="Arial" pitchFamily="34" charset="0"/>
              </a:rPr>
            </a:br>
            <a:r>
              <a:rPr kumimoji="0" lang="pt-BR" altLang="pt-BR" sz="6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
            </a:r>
            <a:br>
              <a:rPr kumimoji="0" lang="pt-BR" altLang="pt-BR" sz="600" b="0" i="0" u="none" strike="noStrike" cap="none" normalizeH="0" baseline="0" smtClean="0">
                <a:ln>
                  <a:noFill/>
                </a:ln>
                <a:solidFill>
                  <a:schemeClr val="tx1"/>
                </a:solidFill>
                <a:effectLst/>
                <a:latin typeface="Arial" pitchFamily="34" charset="0"/>
                <a:ea typeface="Times New Roman" pitchFamily="18" charset="0"/>
                <a:cs typeface="Arial" pitchFamily="34" charset="0"/>
              </a:rPr>
            </a:br>
            <a:endParaRPr kumimoji="0" lang="pt-BR" altLang="pt-BR" sz="1800" b="0" i="0" u="none" strike="noStrike" cap="none" normalizeH="0" baseline="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4243823592"/>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title"/>
          </p:nvPr>
        </p:nvSpPr>
        <p:spPr>
          <a:xfrm>
            <a:off x="457200" y="274638"/>
            <a:ext cx="8229600" cy="778098"/>
          </a:xfrm>
        </p:spPr>
        <p:txBody>
          <a:bodyPr>
            <a:noAutofit/>
          </a:bodyPr>
          <a:lstStyle/>
          <a:p>
            <a:r>
              <a:rPr lang="pt-BR" sz="2900" b="1" dirty="0" smtClean="0">
                <a:solidFill>
                  <a:srgbClr val="FF0000"/>
                </a:solidFill>
                <a:latin typeface="Times New Roman" panose="02020603050405020304" pitchFamily="18" charset="0"/>
                <a:cs typeface="Times New Roman" panose="02020603050405020304" pitchFamily="18" charset="0"/>
              </a:rPr>
              <a:t>EXERCÍCIOS</a:t>
            </a:r>
            <a:endParaRPr lang="pt-BR" sz="2900" b="1" dirty="0">
              <a:solidFill>
                <a:srgbClr val="FF0000"/>
              </a:solidFill>
              <a:latin typeface="Times New Roman" panose="02020603050405020304" pitchFamily="18" charset="0"/>
              <a:cs typeface="Times New Roman" panose="02020603050405020304" pitchFamily="18" charset="0"/>
            </a:endParaRPr>
          </a:p>
        </p:txBody>
      </p:sp>
      <p:sp>
        <p:nvSpPr>
          <p:cNvPr id="5" name="Espaço Reservado para Conteúdo 4"/>
          <p:cNvSpPr>
            <a:spLocks noGrp="1"/>
          </p:cNvSpPr>
          <p:nvPr>
            <p:ph idx="1"/>
          </p:nvPr>
        </p:nvSpPr>
        <p:spPr>
          <a:xfrm>
            <a:off x="457200" y="980728"/>
            <a:ext cx="8579296" cy="5220047"/>
          </a:xfrm>
        </p:spPr>
        <p:txBody>
          <a:bodyPr>
            <a:normAutofit fontScale="25000" lnSpcReduction="20000"/>
          </a:bodyPr>
          <a:lstStyle/>
          <a:p>
            <a:pPr marL="0" indent="0" algn="just">
              <a:buNone/>
            </a:pPr>
            <a:r>
              <a:rPr lang="pt-BR" sz="8000" b="1" dirty="0">
                <a:latin typeface="Times New Roman" panose="02020603050405020304" pitchFamily="18" charset="0"/>
                <a:cs typeface="Times New Roman" panose="02020603050405020304" pitchFamily="18" charset="0"/>
              </a:rPr>
              <a:t>2</a:t>
            </a:r>
            <a:r>
              <a:rPr lang="pt-BR" sz="8000" b="1" dirty="0" smtClean="0">
                <a:latin typeface="Times New Roman" panose="02020603050405020304" pitchFamily="18" charset="0"/>
                <a:cs typeface="Times New Roman" panose="02020603050405020304" pitchFamily="18" charset="0"/>
              </a:rPr>
              <a:t>) </a:t>
            </a:r>
            <a:r>
              <a:rPr lang="pt-BR" sz="8000" dirty="0">
                <a:latin typeface="Times New Roman" panose="02020603050405020304" pitchFamily="18" charset="0"/>
                <a:cs typeface="Times New Roman" panose="02020603050405020304" pitchFamily="18" charset="0"/>
              </a:rPr>
              <a:t>Como você sabe, os substantivos biformes, ou seja, aqueles em que há uma forma para o masculino e outra para o feminino, também podem se apresentar constituídos de radicais diferentes, o que os caracterizam como </a:t>
            </a:r>
            <a:r>
              <a:rPr lang="pt-BR" sz="8000" b="1" u="sng" dirty="0">
                <a:latin typeface="Times New Roman" panose="02020603050405020304" pitchFamily="18" charset="0"/>
                <a:cs typeface="Times New Roman" panose="02020603050405020304" pitchFamily="18" charset="0"/>
              </a:rPr>
              <a:t>heterônimos</a:t>
            </a:r>
            <a:r>
              <a:rPr lang="pt-BR" sz="8000" dirty="0">
                <a:latin typeface="Times New Roman" panose="02020603050405020304" pitchFamily="18" charset="0"/>
                <a:cs typeface="Times New Roman" panose="02020603050405020304" pitchFamily="18" charset="0"/>
              </a:rPr>
              <a:t>. Partindo desse pressuposto, atribua o gênero feminino aos enunciados subsequentes, observando, primeiramente, o modelo</a:t>
            </a:r>
            <a:r>
              <a:rPr lang="pt-BR" sz="8000" dirty="0" smtClean="0">
                <a:latin typeface="Times New Roman" panose="02020603050405020304" pitchFamily="18" charset="0"/>
                <a:cs typeface="Times New Roman" panose="02020603050405020304" pitchFamily="18" charset="0"/>
              </a:rPr>
              <a:t>:</a:t>
            </a:r>
          </a:p>
          <a:p>
            <a:pPr marL="0" indent="0">
              <a:buNone/>
            </a:pPr>
            <a:endParaRPr lang="pt-BR" sz="8000" dirty="0">
              <a:latin typeface="Times New Roman" panose="02020603050405020304" pitchFamily="18" charset="0"/>
              <a:cs typeface="Times New Roman" panose="02020603050405020304" pitchFamily="18" charset="0"/>
            </a:endParaRPr>
          </a:p>
          <a:p>
            <a:pPr marL="0" indent="0">
              <a:buNone/>
            </a:pPr>
            <a:r>
              <a:rPr lang="pt-BR" sz="8000" dirty="0" smtClean="0">
                <a:latin typeface="Times New Roman" panose="02020603050405020304" pitchFamily="18" charset="0"/>
                <a:cs typeface="Times New Roman" panose="02020603050405020304" pitchFamily="18" charset="0"/>
              </a:rPr>
              <a:t>a </a:t>
            </a:r>
            <a:r>
              <a:rPr lang="pt-BR" sz="8000" dirty="0">
                <a:latin typeface="Times New Roman" panose="02020603050405020304" pitchFamily="18" charset="0"/>
                <a:cs typeface="Times New Roman" panose="02020603050405020304" pitchFamily="18" charset="0"/>
              </a:rPr>
              <a:t>– O pai e a --------.</a:t>
            </a:r>
          </a:p>
          <a:p>
            <a:pPr marL="0" indent="0">
              <a:buNone/>
            </a:pPr>
            <a:r>
              <a:rPr lang="pt-BR" sz="8000" dirty="0">
                <a:latin typeface="Times New Roman" panose="02020603050405020304" pitchFamily="18" charset="0"/>
                <a:cs typeface="Times New Roman" panose="02020603050405020304" pitchFamily="18" charset="0"/>
              </a:rPr>
              <a:t>b – O homem e a ------.</a:t>
            </a:r>
          </a:p>
          <a:p>
            <a:pPr marL="0" indent="0">
              <a:buNone/>
            </a:pPr>
            <a:r>
              <a:rPr lang="pt-BR" sz="8000" dirty="0">
                <a:latin typeface="Times New Roman" panose="02020603050405020304" pitchFamily="18" charset="0"/>
                <a:cs typeface="Times New Roman" panose="02020603050405020304" pitchFamily="18" charset="0"/>
              </a:rPr>
              <a:t>c – O veado e a --------.</a:t>
            </a:r>
          </a:p>
          <a:p>
            <a:pPr marL="0" indent="0">
              <a:buNone/>
            </a:pPr>
            <a:r>
              <a:rPr lang="pt-BR" sz="8000" dirty="0">
                <a:latin typeface="Times New Roman" panose="02020603050405020304" pitchFamily="18" charset="0"/>
                <a:cs typeface="Times New Roman" panose="02020603050405020304" pitchFamily="18" charset="0"/>
              </a:rPr>
              <a:t>d- O zangão e a --------.</a:t>
            </a:r>
          </a:p>
          <a:p>
            <a:pPr marL="0" indent="0">
              <a:buNone/>
            </a:pPr>
            <a:r>
              <a:rPr lang="pt-BR" sz="8000" dirty="0">
                <a:latin typeface="Times New Roman" panose="02020603050405020304" pitchFamily="18" charset="0"/>
                <a:cs typeface="Times New Roman" panose="02020603050405020304" pitchFamily="18" charset="0"/>
              </a:rPr>
              <a:t>e – O genro e a --------.</a:t>
            </a:r>
          </a:p>
          <a:p>
            <a:pPr marL="0" indent="0">
              <a:buNone/>
            </a:pPr>
            <a:r>
              <a:rPr lang="pt-BR" sz="8000" dirty="0">
                <a:latin typeface="Times New Roman" panose="02020603050405020304" pitchFamily="18" charset="0"/>
                <a:cs typeface="Times New Roman" panose="02020603050405020304" pitchFamily="18" charset="0"/>
              </a:rPr>
              <a:t>f – O cavalo e a --------.</a:t>
            </a:r>
          </a:p>
          <a:p>
            <a:pPr marL="0" indent="0">
              <a:buNone/>
            </a:pPr>
            <a:r>
              <a:rPr lang="pt-BR" sz="8000" dirty="0">
                <a:latin typeface="Times New Roman" panose="02020603050405020304" pitchFamily="18" charset="0"/>
                <a:cs typeface="Times New Roman" panose="02020603050405020304" pitchFamily="18" charset="0"/>
              </a:rPr>
              <a:t>g – O cavalheiro e a ------.</a:t>
            </a:r>
          </a:p>
          <a:p>
            <a:pPr marL="0" indent="0">
              <a:buNone/>
            </a:pPr>
            <a:r>
              <a:rPr lang="pt-BR" sz="8000" dirty="0">
                <a:latin typeface="Times New Roman" panose="02020603050405020304" pitchFamily="18" charset="0"/>
                <a:cs typeface="Times New Roman" panose="02020603050405020304" pitchFamily="18" charset="0"/>
              </a:rPr>
              <a:t>h – O carneiro e a ---------.</a:t>
            </a:r>
          </a:p>
          <a:p>
            <a:pPr marL="0" indent="0">
              <a:buNone/>
            </a:pPr>
            <a:r>
              <a:rPr lang="pt-BR" sz="8000" dirty="0">
                <a:latin typeface="Times New Roman" panose="02020603050405020304" pitchFamily="18" charset="0"/>
                <a:cs typeface="Times New Roman" panose="02020603050405020304" pitchFamily="18" charset="0"/>
              </a:rPr>
              <a:t>i – O compadre e a --------.</a:t>
            </a:r>
          </a:p>
          <a:p>
            <a:pPr marL="0" indent="0">
              <a:buNone/>
            </a:pPr>
            <a:r>
              <a:rPr lang="pt-BR" sz="8000" dirty="0">
                <a:latin typeface="Times New Roman" panose="02020603050405020304" pitchFamily="18" charset="0"/>
                <a:cs typeface="Times New Roman" panose="02020603050405020304" pitchFamily="18" charset="0"/>
              </a:rPr>
              <a:t>j- O padrasto e a ----------.</a:t>
            </a:r>
          </a:p>
          <a:p>
            <a:pPr marL="0" indent="0">
              <a:buNone/>
            </a:pPr>
            <a:r>
              <a:rPr lang="pt-BR" sz="8000" dirty="0">
                <a:latin typeface="Times New Roman" panose="02020603050405020304" pitchFamily="18" charset="0"/>
                <a:cs typeface="Times New Roman" panose="02020603050405020304" pitchFamily="18" charset="0"/>
              </a:rPr>
              <a:t>k</a:t>
            </a:r>
            <a:r>
              <a:rPr lang="pt-BR" sz="8000" dirty="0" smtClean="0">
                <a:latin typeface="Times New Roman" panose="02020603050405020304" pitchFamily="18" charset="0"/>
                <a:cs typeface="Times New Roman" panose="02020603050405020304" pitchFamily="18" charset="0"/>
              </a:rPr>
              <a:t> </a:t>
            </a:r>
            <a:r>
              <a:rPr lang="pt-BR" sz="8000" dirty="0">
                <a:latin typeface="Times New Roman" panose="02020603050405020304" pitchFamily="18" charset="0"/>
                <a:cs typeface="Times New Roman" panose="02020603050405020304" pitchFamily="18" charset="0"/>
              </a:rPr>
              <a:t>– O bode e a ----------.</a:t>
            </a:r>
          </a:p>
          <a:p>
            <a:pPr marL="0" indent="0">
              <a:buNone/>
            </a:pPr>
            <a:r>
              <a:rPr lang="pt-BR" sz="8000" dirty="0">
                <a:latin typeface="Times New Roman" panose="02020603050405020304" pitchFamily="18" charset="0"/>
                <a:cs typeface="Times New Roman" panose="02020603050405020304" pitchFamily="18" charset="0"/>
              </a:rPr>
              <a:t>l</a:t>
            </a:r>
            <a:r>
              <a:rPr lang="pt-BR" sz="8000" dirty="0" smtClean="0">
                <a:latin typeface="Times New Roman" panose="02020603050405020304" pitchFamily="18" charset="0"/>
                <a:cs typeface="Times New Roman" panose="02020603050405020304" pitchFamily="18" charset="0"/>
              </a:rPr>
              <a:t> </a:t>
            </a:r>
            <a:r>
              <a:rPr lang="pt-BR" sz="8000" dirty="0">
                <a:latin typeface="Times New Roman" panose="02020603050405020304" pitchFamily="18" charset="0"/>
                <a:cs typeface="Times New Roman" panose="02020603050405020304" pitchFamily="18" charset="0"/>
              </a:rPr>
              <a:t>– O cavaleiro e a ------.</a:t>
            </a:r>
          </a:p>
          <a:p>
            <a:endParaRPr lang="pt-BR" sz="2400" b="1" dirty="0" smtClean="0">
              <a:latin typeface="Times New Roman" panose="02020603050405020304" pitchFamily="18" charset="0"/>
              <a:cs typeface="Times New Roman" panose="02020603050405020304" pitchFamily="18" charset="0"/>
            </a:endParaRPr>
          </a:p>
          <a:p>
            <a:pPr marL="0" indent="0" algn="just">
              <a:buNone/>
            </a:pPr>
            <a:endParaRPr lang="pt-BR" sz="2400" dirty="0">
              <a:latin typeface="Times New Roman" panose="02020603050405020304" pitchFamily="18" charset="0"/>
              <a:cs typeface="Times New Roman" panose="02020603050405020304" pitchFamily="18" charset="0"/>
            </a:endParaRPr>
          </a:p>
          <a:p>
            <a:pPr marL="0" indent="0" algn="just">
              <a:buNone/>
            </a:pPr>
            <a:r>
              <a:rPr lang="pt-BR" sz="2400" dirty="0" smtClean="0">
                <a:latin typeface="Times New Roman" panose="02020603050405020304" pitchFamily="18" charset="0"/>
                <a:cs typeface="Times New Roman" panose="02020603050405020304" pitchFamily="18" charset="0"/>
              </a:rPr>
              <a:t> </a:t>
            </a:r>
            <a:endParaRPr lang="pt-BR" sz="2400" dirty="0">
              <a:latin typeface="Times New Roman" panose="02020603050405020304" pitchFamily="18" charset="0"/>
              <a:cs typeface="Times New Roman" panose="02020603050405020304" pitchFamily="18" charset="0"/>
            </a:endParaRPr>
          </a:p>
          <a:p>
            <a:pPr marL="0" indent="0" algn="just">
              <a:buNone/>
            </a:pPr>
            <a:endParaRPr lang="pt-BR" sz="2000" dirty="0" smtClean="0">
              <a:latin typeface="Times New Roman" panose="02020603050405020304" pitchFamily="18" charset="0"/>
              <a:cs typeface="Times New Roman" panose="02020603050405020304" pitchFamily="18" charset="0"/>
            </a:endParaRPr>
          </a:p>
        </p:txBody>
      </p:sp>
      <p:pic>
        <p:nvPicPr>
          <p:cNvPr id="1026" name="Picture 2" descr="Logo_Etec colorido"/>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67544" y="6124358"/>
            <a:ext cx="1123950" cy="714375"/>
          </a:xfrm>
          <a:prstGeom prst="rect">
            <a:avLst/>
          </a:prstGeom>
          <a:noFill/>
          <a:extLst>
            <a:ext uri="{909E8E84-426E-40DD-AFC4-6F175D3DCCD1}">
              <a14:hiddenFill xmlns:a14="http://schemas.microsoft.com/office/drawing/2010/main">
                <a:solidFill>
                  <a:srgbClr val="FFFFFF"/>
                </a:solidFill>
              </a14:hiddenFill>
            </a:ext>
          </a:extLst>
        </p:spPr>
      </p:pic>
      <p:pic>
        <p:nvPicPr>
          <p:cNvPr id="1025" name="Picture 1" descr="logo-novo-cps-co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04048" y="6200775"/>
            <a:ext cx="3600450" cy="657225"/>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pt-BR"/>
          </a:p>
        </p:txBody>
      </p:sp>
      <p:sp>
        <p:nvSpPr>
          <p:cNvPr id="7" name="Rectangle 4"/>
          <p:cNvSpPr>
            <a:spLocks noChangeArrowheads="1"/>
          </p:cNvSpPr>
          <p:nvPr/>
        </p:nvSpPr>
        <p:spPr bwMode="auto">
          <a:xfrm>
            <a:off x="0" y="71437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pt-BR" altLang="pt-BR" sz="6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               </a:t>
            </a:r>
            <a:endParaRPr kumimoji="0" lang="pt-BR" altLang="pt-BR" sz="1800" b="0" i="0" u="none" strike="noStrike" cap="none" normalizeH="0" baseline="0" smtClean="0">
              <a:ln>
                <a:noFill/>
              </a:ln>
              <a:solidFill>
                <a:schemeClr val="tx1"/>
              </a:solidFill>
              <a:effectLst/>
              <a:latin typeface="Arial" pitchFamily="34" charset="0"/>
              <a:cs typeface="Arial" pitchFamily="34" charset="0"/>
            </a:endParaRPr>
          </a:p>
        </p:txBody>
      </p:sp>
      <p:sp>
        <p:nvSpPr>
          <p:cNvPr id="8" name="Rectangle 5"/>
          <p:cNvSpPr>
            <a:spLocks noChangeArrowheads="1"/>
          </p:cNvSpPr>
          <p:nvPr/>
        </p:nvSpPr>
        <p:spPr bwMode="auto">
          <a:xfrm>
            <a:off x="0" y="13716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pt-BR" altLang="pt-BR" sz="6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
            </a:r>
            <a:br>
              <a:rPr kumimoji="0" lang="pt-BR" altLang="pt-BR" sz="600" b="0" i="0" u="none" strike="noStrike" cap="none" normalizeH="0" baseline="0" smtClean="0">
                <a:ln>
                  <a:noFill/>
                </a:ln>
                <a:solidFill>
                  <a:schemeClr val="tx1"/>
                </a:solidFill>
                <a:effectLst/>
                <a:latin typeface="Arial" pitchFamily="34" charset="0"/>
                <a:ea typeface="Times New Roman" pitchFamily="18" charset="0"/>
                <a:cs typeface="Arial" pitchFamily="34" charset="0"/>
              </a:rPr>
            </a:br>
            <a:r>
              <a:rPr kumimoji="0" lang="pt-BR" altLang="pt-BR" sz="6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
            </a:r>
            <a:br>
              <a:rPr kumimoji="0" lang="pt-BR" altLang="pt-BR" sz="600" b="0" i="0" u="none" strike="noStrike" cap="none" normalizeH="0" baseline="0" smtClean="0">
                <a:ln>
                  <a:noFill/>
                </a:ln>
                <a:solidFill>
                  <a:schemeClr val="tx1"/>
                </a:solidFill>
                <a:effectLst/>
                <a:latin typeface="Arial" pitchFamily="34" charset="0"/>
                <a:ea typeface="Times New Roman" pitchFamily="18" charset="0"/>
                <a:cs typeface="Arial" pitchFamily="34" charset="0"/>
              </a:rPr>
            </a:br>
            <a:endParaRPr kumimoji="0" lang="pt-BR" altLang="pt-BR" sz="1800" b="0" i="0" u="none" strike="noStrike" cap="none" normalizeH="0" baseline="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365259285"/>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title"/>
          </p:nvPr>
        </p:nvSpPr>
        <p:spPr>
          <a:xfrm>
            <a:off x="457200" y="274638"/>
            <a:ext cx="8229600" cy="778098"/>
          </a:xfrm>
        </p:spPr>
        <p:txBody>
          <a:bodyPr>
            <a:noAutofit/>
          </a:bodyPr>
          <a:lstStyle/>
          <a:p>
            <a:r>
              <a:rPr lang="pt-BR" sz="2900" b="1" dirty="0" smtClean="0">
                <a:solidFill>
                  <a:srgbClr val="FF0000"/>
                </a:solidFill>
                <a:latin typeface="Times New Roman" panose="02020603050405020304" pitchFamily="18" charset="0"/>
                <a:cs typeface="Times New Roman" panose="02020603050405020304" pitchFamily="18" charset="0"/>
              </a:rPr>
              <a:t>EXERCÍCIOS</a:t>
            </a:r>
            <a:endParaRPr lang="pt-BR" sz="2900" b="1" dirty="0">
              <a:solidFill>
                <a:srgbClr val="FF0000"/>
              </a:solidFill>
              <a:latin typeface="Times New Roman" panose="02020603050405020304" pitchFamily="18" charset="0"/>
              <a:cs typeface="Times New Roman" panose="02020603050405020304" pitchFamily="18" charset="0"/>
            </a:endParaRPr>
          </a:p>
        </p:txBody>
      </p:sp>
      <p:sp>
        <p:nvSpPr>
          <p:cNvPr id="5" name="Espaço Reservado para Conteúdo 4"/>
          <p:cNvSpPr>
            <a:spLocks noGrp="1"/>
          </p:cNvSpPr>
          <p:nvPr>
            <p:ph idx="1"/>
          </p:nvPr>
        </p:nvSpPr>
        <p:spPr>
          <a:xfrm>
            <a:off x="457200" y="980728"/>
            <a:ext cx="8579296" cy="5220047"/>
          </a:xfrm>
        </p:spPr>
        <p:txBody>
          <a:bodyPr>
            <a:normAutofit fontScale="25000" lnSpcReduction="20000"/>
          </a:bodyPr>
          <a:lstStyle/>
          <a:p>
            <a:pPr marL="0" indent="0" algn="just">
              <a:buNone/>
            </a:pPr>
            <a:r>
              <a:rPr lang="pt-BR" sz="9600" b="1" dirty="0">
                <a:latin typeface="Times New Roman" panose="02020603050405020304" pitchFamily="18" charset="0"/>
                <a:cs typeface="Times New Roman" panose="02020603050405020304" pitchFamily="18" charset="0"/>
              </a:rPr>
              <a:t>2</a:t>
            </a:r>
            <a:r>
              <a:rPr lang="pt-BR" sz="9600" b="1" dirty="0" smtClean="0">
                <a:latin typeface="Times New Roman" panose="02020603050405020304" pitchFamily="18" charset="0"/>
                <a:cs typeface="Times New Roman" panose="02020603050405020304" pitchFamily="18" charset="0"/>
              </a:rPr>
              <a:t>) </a:t>
            </a:r>
            <a:r>
              <a:rPr lang="pt-BR" sz="9600" dirty="0" smtClean="0">
                <a:latin typeface="Times New Roman" panose="02020603050405020304" pitchFamily="18" charset="0"/>
                <a:cs typeface="Times New Roman" panose="02020603050405020304" pitchFamily="18" charset="0"/>
              </a:rPr>
              <a:t>Gabarito:</a:t>
            </a:r>
          </a:p>
          <a:p>
            <a:pPr marL="0" indent="0">
              <a:buNone/>
            </a:pPr>
            <a:endParaRPr lang="pt-BR" sz="9600" dirty="0">
              <a:latin typeface="Times New Roman" panose="02020603050405020304" pitchFamily="18" charset="0"/>
              <a:cs typeface="Times New Roman" panose="02020603050405020304" pitchFamily="18" charset="0"/>
            </a:endParaRPr>
          </a:p>
          <a:p>
            <a:pPr marL="0" indent="0">
              <a:buNone/>
            </a:pPr>
            <a:r>
              <a:rPr lang="pt-BR" sz="9600" dirty="0">
                <a:latin typeface="Times New Roman" panose="02020603050405020304" pitchFamily="18" charset="0"/>
                <a:cs typeface="Times New Roman" panose="02020603050405020304" pitchFamily="18" charset="0"/>
              </a:rPr>
              <a:t>a – O pai e a </a:t>
            </a:r>
            <a:r>
              <a:rPr lang="pt-BR" sz="9600" b="1" dirty="0">
                <a:latin typeface="Times New Roman" panose="02020603050405020304" pitchFamily="18" charset="0"/>
                <a:cs typeface="Times New Roman" panose="02020603050405020304" pitchFamily="18" charset="0"/>
              </a:rPr>
              <a:t>MÃE</a:t>
            </a:r>
            <a:r>
              <a:rPr lang="pt-BR" sz="9600" dirty="0">
                <a:latin typeface="Times New Roman" panose="02020603050405020304" pitchFamily="18" charset="0"/>
                <a:cs typeface="Times New Roman" panose="02020603050405020304" pitchFamily="18" charset="0"/>
              </a:rPr>
              <a:t>.</a:t>
            </a:r>
          </a:p>
          <a:p>
            <a:pPr marL="0" indent="0">
              <a:buNone/>
            </a:pPr>
            <a:r>
              <a:rPr lang="pt-BR" sz="9600" dirty="0">
                <a:latin typeface="Times New Roman" panose="02020603050405020304" pitchFamily="18" charset="0"/>
                <a:cs typeface="Times New Roman" panose="02020603050405020304" pitchFamily="18" charset="0"/>
              </a:rPr>
              <a:t>b – O homem e a </a:t>
            </a:r>
            <a:r>
              <a:rPr lang="pt-BR" sz="9600" b="1" dirty="0">
                <a:latin typeface="Times New Roman" panose="02020603050405020304" pitchFamily="18" charset="0"/>
                <a:cs typeface="Times New Roman" panose="02020603050405020304" pitchFamily="18" charset="0"/>
              </a:rPr>
              <a:t>MULHER</a:t>
            </a:r>
            <a:r>
              <a:rPr lang="pt-BR" sz="9600" dirty="0">
                <a:latin typeface="Times New Roman" panose="02020603050405020304" pitchFamily="18" charset="0"/>
                <a:cs typeface="Times New Roman" panose="02020603050405020304" pitchFamily="18" charset="0"/>
              </a:rPr>
              <a:t>.</a:t>
            </a:r>
          </a:p>
          <a:p>
            <a:pPr marL="0" indent="0">
              <a:buNone/>
            </a:pPr>
            <a:r>
              <a:rPr lang="pt-BR" sz="9600" dirty="0">
                <a:latin typeface="Times New Roman" panose="02020603050405020304" pitchFamily="18" charset="0"/>
                <a:cs typeface="Times New Roman" panose="02020603050405020304" pitchFamily="18" charset="0"/>
              </a:rPr>
              <a:t>c – O veado e a </a:t>
            </a:r>
            <a:r>
              <a:rPr lang="pt-BR" sz="9600" b="1" dirty="0">
                <a:latin typeface="Times New Roman" panose="02020603050405020304" pitchFamily="18" charset="0"/>
                <a:cs typeface="Times New Roman" panose="02020603050405020304" pitchFamily="18" charset="0"/>
              </a:rPr>
              <a:t>CERVA</a:t>
            </a:r>
            <a:r>
              <a:rPr lang="pt-BR" sz="9600" dirty="0">
                <a:latin typeface="Times New Roman" panose="02020603050405020304" pitchFamily="18" charset="0"/>
                <a:cs typeface="Times New Roman" panose="02020603050405020304" pitchFamily="18" charset="0"/>
              </a:rPr>
              <a:t>.</a:t>
            </a:r>
          </a:p>
          <a:p>
            <a:pPr marL="0" indent="0">
              <a:buNone/>
            </a:pPr>
            <a:r>
              <a:rPr lang="pt-BR" sz="9600" dirty="0">
                <a:latin typeface="Times New Roman" panose="02020603050405020304" pitchFamily="18" charset="0"/>
                <a:cs typeface="Times New Roman" panose="02020603050405020304" pitchFamily="18" charset="0"/>
              </a:rPr>
              <a:t>d- O zangão e a </a:t>
            </a:r>
            <a:r>
              <a:rPr lang="pt-BR" sz="9600" b="1" dirty="0">
                <a:latin typeface="Times New Roman" panose="02020603050405020304" pitchFamily="18" charset="0"/>
                <a:cs typeface="Times New Roman" panose="02020603050405020304" pitchFamily="18" charset="0"/>
              </a:rPr>
              <a:t>ABELHA</a:t>
            </a:r>
            <a:r>
              <a:rPr lang="pt-BR" sz="9600" dirty="0">
                <a:latin typeface="Times New Roman" panose="02020603050405020304" pitchFamily="18" charset="0"/>
                <a:cs typeface="Times New Roman" panose="02020603050405020304" pitchFamily="18" charset="0"/>
              </a:rPr>
              <a:t>.</a:t>
            </a:r>
          </a:p>
          <a:p>
            <a:pPr marL="0" indent="0">
              <a:buNone/>
            </a:pPr>
            <a:r>
              <a:rPr lang="pt-BR" sz="9600" dirty="0">
                <a:latin typeface="Times New Roman" panose="02020603050405020304" pitchFamily="18" charset="0"/>
                <a:cs typeface="Times New Roman" panose="02020603050405020304" pitchFamily="18" charset="0"/>
              </a:rPr>
              <a:t>e – O genro e a </a:t>
            </a:r>
            <a:r>
              <a:rPr lang="pt-BR" sz="9600" b="1" dirty="0">
                <a:latin typeface="Times New Roman" panose="02020603050405020304" pitchFamily="18" charset="0"/>
                <a:cs typeface="Times New Roman" panose="02020603050405020304" pitchFamily="18" charset="0"/>
              </a:rPr>
              <a:t>NORA</a:t>
            </a:r>
            <a:r>
              <a:rPr lang="pt-BR" sz="9600" dirty="0">
                <a:latin typeface="Times New Roman" panose="02020603050405020304" pitchFamily="18" charset="0"/>
                <a:cs typeface="Times New Roman" panose="02020603050405020304" pitchFamily="18" charset="0"/>
              </a:rPr>
              <a:t>.</a:t>
            </a:r>
          </a:p>
          <a:p>
            <a:pPr marL="0" indent="0">
              <a:buNone/>
            </a:pPr>
            <a:r>
              <a:rPr lang="pt-BR" sz="9600" dirty="0">
                <a:latin typeface="Times New Roman" panose="02020603050405020304" pitchFamily="18" charset="0"/>
                <a:cs typeface="Times New Roman" panose="02020603050405020304" pitchFamily="18" charset="0"/>
              </a:rPr>
              <a:t>f – O cavalo e a </a:t>
            </a:r>
            <a:r>
              <a:rPr lang="pt-BR" sz="9600" b="1" dirty="0">
                <a:latin typeface="Times New Roman" panose="02020603050405020304" pitchFamily="18" charset="0"/>
                <a:cs typeface="Times New Roman" panose="02020603050405020304" pitchFamily="18" charset="0"/>
              </a:rPr>
              <a:t>ÉGUA</a:t>
            </a:r>
            <a:r>
              <a:rPr lang="pt-BR" sz="9600" dirty="0">
                <a:latin typeface="Times New Roman" panose="02020603050405020304" pitchFamily="18" charset="0"/>
                <a:cs typeface="Times New Roman" panose="02020603050405020304" pitchFamily="18" charset="0"/>
              </a:rPr>
              <a:t>.</a:t>
            </a:r>
          </a:p>
          <a:p>
            <a:pPr marL="0" indent="0">
              <a:buNone/>
            </a:pPr>
            <a:r>
              <a:rPr lang="pt-BR" sz="9600" dirty="0">
                <a:latin typeface="Times New Roman" panose="02020603050405020304" pitchFamily="18" charset="0"/>
                <a:cs typeface="Times New Roman" panose="02020603050405020304" pitchFamily="18" charset="0"/>
              </a:rPr>
              <a:t>g – O cavalheiro e a </a:t>
            </a:r>
            <a:r>
              <a:rPr lang="pt-BR" sz="9600" b="1" dirty="0">
                <a:latin typeface="Times New Roman" panose="02020603050405020304" pitchFamily="18" charset="0"/>
                <a:cs typeface="Times New Roman" panose="02020603050405020304" pitchFamily="18" charset="0"/>
              </a:rPr>
              <a:t>DAMA</a:t>
            </a:r>
            <a:r>
              <a:rPr lang="pt-BR" sz="9600" dirty="0">
                <a:latin typeface="Times New Roman" panose="02020603050405020304" pitchFamily="18" charset="0"/>
                <a:cs typeface="Times New Roman" panose="02020603050405020304" pitchFamily="18" charset="0"/>
              </a:rPr>
              <a:t>.</a:t>
            </a:r>
          </a:p>
          <a:p>
            <a:pPr marL="0" indent="0">
              <a:buNone/>
            </a:pPr>
            <a:r>
              <a:rPr lang="pt-BR" sz="9600" dirty="0">
                <a:latin typeface="Times New Roman" panose="02020603050405020304" pitchFamily="18" charset="0"/>
                <a:cs typeface="Times New Roman" panose="02020603050405020304" pitchFamily="18" charset="0"/>
              </a:rPr>
              <a:t>h – O carneiro e a </a:t>
            </a:r>
            <a:r>
              <a:rPr lang="pt-BR" sz="9600" b="1" dirty="0">
                <a:latin typeface="Times New Roman" panose="02020603050405020304" pitchFamily="18" charset="0"/>
                <a:cs typeface="Times New Roman" panose="02020603050405020304" pitchFamily="18" charset="0"/>
              </a:rPr>
              <a:t>OVELHA</a:t>
            </a:r>
            <a:r>
              <a:rPr lang="pt-BR" sz="9600" dirty="0">
                <a:latin typeface="Times New Roman" panose="02020603050405020304" pitchFamily="18" charset="0"/>
                <a:cs typeface="Times New Roman" panose="02020603050405020304" pitchFamily="18" charset="0"/>
              </a:rPr>
              <a:t>.</a:t>
            </a:r>
          </a:p>
          <a:p>
            <a:pPr marL="0" indent="0">
              <a:buNone/>
            </a:pPr>
            <a:r>
              <a:rPr lang="pt-BR" sz="9600" dirty="0">
                <a:latin typeface="Times New Roman" panose="02020603050405020304" pitchFamily="18" charset="0"/>
                <a:cs typeface="Times New Roman" panose="02020603050405020304" pitchFamily="18" charset="0"/>
              </a:rPr>
              <a:t>i – O compadre e a </a:t>
            </a:r>
            <a:r>
              <a:rPr lang="pt-BR" sz="9600" b="1" dirty="0">
                <a:latin typeface="Times New Roman" panose="02020603050405020304" pitchFamily="18" charset="0"/>
                <a:cs typeface="Times New Roman" panose="02020603050405020304" pitchFamily="18" charset="0"/>
              </a:rPr>
              <a:t>COMADRE</a:t>
            </a:r>
            <a:r>
              <a:rPr lang="pt-BR" sz="9600" dirty="0">
                <a:latin typeface="Times New Roman" panose="02020603050405020304" pitchFamily="18" charset="0"/>
                <a:cs typeface="Times New Roman" panose="02020603050405020304" pitchFamily="18" charset="0"/>
              </a:rPr>
              <a:t>.</a:t>
            </a:r>
          </a:p>
          <a:p>
            <a:pPr marL="0" indent="0">
              <a:buNone/>
            </a:pPr>
            <a:r>
              <a:rPr lang="pt-BR" sz="9600" dirty="0">
                <a:latin typeface="Times New Roman" panose="02020603050405020304" pitchFamily="18" charset="0"/>
                <a:cs typeface="Times New Roman" panose="02020603050405020304" pitchFamily="18" charset="0"/>
              </a:rPr>
              <a:t>j- O padrasto e a </a:t>
            </a:r>
            <a:r>
              <a:rPr lang="pt-BR" sz="9600" b="1" dirty="0">
                <a:latin typeface="Times New Roman" panose="02020603050405020304" pitchFamily="18" charset="0"/>
                <a:cs typeface="Times New Roman" panose="02020603050405020304" pitchFamily="18" charset="0"/>
              </a:rPr>
              <a:t>MADRASTA</a:t>
            </a:r>
            <a:r>
              <a:rPr lang="pt-BR" sz="9600" dirty="0">
                <a:latin typeface="Times New Roman" panose="02020603050405020304" pitchFamily="18" charset="0"/>
                <a:cs typeface="Times New Roman" panose="02020603050405020304" pitchFamily="18" charset="0"/>
              </a:rPr>
              <a:t>.</a:t>
            </a:r>
          </a:p>
          <a:p>
            <a:pPr marL="0" indent="0">
              <a:buNone/>
            </a:pPr>
            <a:r>
              <a:rPr lang="pt-BR" sz="9600" dirty="0">
                <a:latin typeface="Times New Roman" panose="02020603050405020304" pitchFamily="18" charset="0"/>
                <a:cs typeface="Times New Roman" panose="02020603050405020304" pitchFamily="18" charset="0"/>
              </a:rPr>
              <a:t>k</a:t>
            </a:r>
            <a:r>
              <a:rPr lang="pt-BR" sz="9600" dirty="0" smtClean="0">
                <a:latin typeface="Times New Roman" panose="02020603050405020304" pitchFamily="18" charset="0"/>
                <a:cs typeface="Times New Roman" panose="02020603050405020304" pitchFamily="18" charset="0"/>
              </a:rPr>
              <a:t> </a:t>
            </a:r>
            <a:r>
              <a:rPr lang="pt-BR" sz="9600" dirty="0">
                <a:latin typeface="Times New Roman" panose="02020603050405020304" pitchFamily="18" charset="0"/>
                <a:cs typeface="Times New Roman" panose="02020603050405020304" pitchFamily="18" charset="0"/>
              </a:rPr>
              <a:t>– O bode e a </a:t>
            </a:r>
            <a:r>
              <a:rPr lang="pt-BR" sz="9600" b="1" dirty="0">
                <a:latin typeface="Times New Roman" panose="02020603050405020304" pitchFamily="18" charset="0"/>
                <a:cs typeface="Times New Roman" panose="02020603050405020304" pitchFamily="18" charset="0"/>
              </a:rPr>
              <a:t>CABRA</a:t>
            </a:r>
            <a:r>
              <a:rPr lang="pt-BR" sz="9600" dirty="0">
                <a:latin typeface="Times New Roman" panose="02020603050405020304" pitchFamily="18" charset="0"/>
                <a:cs typeface="Times New Roman" panose="02020603050405020304" pitchFamily="18" charset="0"/>
              </a:rPr>
              <a:t>.</a:t>
            </a:r>
          </a:p>
          <a:p>
            <a:pPr marL="0" indent="0">
              <a:buNone/>
            </a:pPr>
            <a:r>
              <a:rPr lang="pt-BR" sz="9600" dirty="0">
                <a:latin typeface="Times New Roman" panose="02020603050405020304" pitchFamily="18" charset="0"/>
                <a:cs typeface="Times New Roman" panose="02020603050405020304" pitchFamily="18" charset="0"/>
              </a:rPr>
              <a:t>l</a:t>
            </a:r>
            <a:r>
              <a:rPr lang="pt-BR" sz="9600" dirty="0" smtClean="0">
                <a:latin typeface="Times New Roman" panose="02020603050405020304" pitchFamily="18" charset="0"/>
                <a:cs typeface="Times New Roman" panose="02020603050405020304" pitchFamily="18" charset="0"/>
              </a:rPr>
              <a:t> </a:t>
            </a:r>
            <a:r>
              <a:rPr lang="pt-BR" sz="9600" dirty="0">
                <a:latin typeface="Times New Roman" panose="02020603050405020304" pitchFamily="18" charset="0"/>
                <a:cs typeface="Times New Roman" panose="02020603050405020304" pitchFamily="18" charset="0"/>
              </a:rPr>
              <a:t>– O cavaleiro e a </a:t>
            </a:r>
            <a:r>
              <a:rPr lang="pt-BR" sz="9600" b="1" dirty="0">
                <a:latin typeface="Times New Roman" panose="02020603050405020304" pitchFamily="18" charset="0"/>
                <a:cs typeface="Times New Roman" panose="02020603050405020304" pitchFamily="18" charset="0"/>
              </a:rPr>
              <a:t>AMAZONA</a:t>
            </a:r>
            <a:r>
              <a:rPr lang="pt-BR" sz="9600" dirty="0">
                <a:latin typeface="Times New Roman" panose="02020603050405020304" pitchFamily="18" charset="0"/>
                <a:cs typeface="Times New Roman" panose="02020603050405020304" pitchFamily="18" charset="0"/>
              </a:rPr>
              <a:t>.</a:t>
            </a:r>
          </a:p>
          <a:p>
            <a:endParaRPr lang="pt-BR" sz="2400" b="1" dirty="0" smtClean="0">
              <a:latin typeface="Times New Roman" panose="02020603050405020304" pitchFamily="18" charset="0"/>
              <a:cs typeface="Times New Roman" panose="02020603050405020304" pitchFamily="18" charset="0"/>
            </a:endParaRPr>
          </a:p>
          <a:p>
            <a:pPr marL="0" indent="0" algn="just">
              <a:buNone/>
            </a:pPr>
            <a:endParaRPr lang="pt-BR" sz="2400" dirty="0">
              <a:latin typeface="Times New Roman" panose="02020603050405020304" pitchFamily="18" charset="0"/>
              <a:cs typeface="Times New Roman" panose="02020603050405020304" pitchFamily="18" charset="0"/>
            </a:endParaRPr>
          </a:p>
          <a:p>
            <a:pPr marL="0" indent="0" algn="just">
              <a:buNone/>
            </a:pPr>
            <a:r>
              <a:rPr lang="pt-BR" sz="2400" dirty="0" smtClean="0">
                <a:latin typeface="Times New Roman" panose="02020603050405020304" pitchFamily="18" charset="0"/>
                <a:cs typeface="Times New Roman" panose="02020603050405020304" pitchFamily="18" charset="0"/>
              </a:rPr>
              <a:t> </a:t>
            </a:r>
            <a:endParaRPr lang="pt-BR" sz="2400" dirty="0">
              <a:latin typeface="Times New Roman" panose="02020603050405020304" pitchFamily="18" charset="0"/>
              <a:cs typeface="Times New Roman" panose="02020603050405020304" pitchFamily="18" charset="0"/>
            </a:endParaRPr>
          </a:p>
          <a:p>
            <a:pPr marL="0" indent="0" algn="just">
              <a:buNone/>
            </a:pPr>
            <a:endParaRPr lang="pt-BR" sz="2000" dirty="0" smtClean="0">
              <a:latin typeface="Times New Roman" panose="02020603050405020304" pitchFamily="18" charset="0"/>
              <a:cs typeface="Times New Roman" panose="02020603050405020304" pitchFamily="18" charset="0"/>
            </a:endParaRPr>
          </a:p>
        </p:txBody>
      </p:sp>
      <p:pic>
        <p:nvPicPr>
          <p:cNvPr id="1026" name="Picture 2" descr="Logo_Etec colorido"/>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67544" y="6124358"/>
            <a:ext cx="1123950" cy="714375"/>
          </a:xfrm>
          <a:prstGeom prst="rect">
            <a:avLst/>
          </a:prstGeom>
          <a:noFill/>
          <a:extLst>
            <a:ext uri="{909E8E84-426E-40DD-AFC4-6F175D3DCCD1}">
              <a14:hiddenFill xmlns:a14="http://schemas.microsoft.com/office/drawing/2010/main">
                <a:solidFill>
                  <a:srgbClr val="FFFFFF"/>
                </a:solidFill>
              </a14:hiddenFill>
            </a:ext>
          </a:extLst>
        </p:spPr>
      </p:pic>
      <p:pic>
        <p:nvPicPr>
          <p:cNvPr id="1025" name="Picture 1" descr="logo-novo-cps-co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04048" y="6200775"/>
            <a:ext cx="3600450" cy="657225"/>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pt-BR"/>
          </a:p>
        </p:txBody>
      </p:sp>
      <p:sp>
        <p:nvSpPr>
          <p:cNvPr id="7" name="Rectangle 4"/>
          <p:cNvSpPr>
            <a:spLocks noChangeArrowheads="1"/>
          </p:cNvSpPr>
          <p:nvPr/>
        </p:nvSpPr>
        <p:spPr bwMode="auto">
          <a:xfrm>
            <a:off x="0" y="71437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pt-BR" altLang="pt-BR" sz="6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               </a:t>
            </a:r>
            <a:endParaRPr kumimoji="0" lang="pt-BR" altLang="pt-BR" sz="1800" b="0" i="0" u="none" strike="noStrike" cap="none" normalizeH="0" baseline="0" smtClean="0">
              <a:ln>
                <a:noFill/>
              </a:ln>
              <a:solidFill>
                <a:schemeClr val="tx1"/>
              </a:solidFill>
              <a:effectLst/>
              <a:latin typeface="Arial" pitchFamily="34" charset="0"/>
              <a:cs typeface="Arial" pitchFamily="34" charset="0"/>
            </a:endParaRPr>
          </a:p>
        </p:txBody>
      </p:sp>
      <p:sp>
        <p:nvSpPr>
          <p:cNvPr id="8" name="Rectangle 5"/>
          <p:cNvSpPr>
            <a:spLocks noChangeArrowheads="1"/>
          </p:cNvSpPr>
          <p:nvPr/>
        </p:nvSpPr>
        <p:spPr bwMode="auto">
          <a:xfrm>
            <a:off x="0" y="13716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pt-BR" altLang="pt-BR" sz="6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
            </a:r>
            <a:br>
              <a:rPr kumimoji="0" lang="pt-BR" altLang="pt-BR" sz="600" b="0" i="0" u="none" strike="noStrike" cap="none" normalizeH="0" baseline="0" smtClean="0">
                <a:ln>
                  <a:noFill/>
                </a:ln>
                <a:solidFill>
                  <a:schemeClr val="tx1"/>
                </a:solidFill>
                <a:effectLst/>
                <a:latin typeface="Arial" pitchFamily="34" charset="0"/>
                <a:ea typeface="Times New Roman" pitchFamily="18" charset="0"/>
                <a:cs typeface="Arial" pitchFamily="34" charset="0"/>
              </a:rPr>
            </a:br>
            <a:r>
              <a:rPr kumimoji="0" lang="pt-BR" altLang="pt-BR" sz="6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
            </a:r>
            <a:br>
              <a:rPr kumimoji="0" lang="pt-BR" altLang="pt-BR" sz="600" b="0" i="0" u="none" strike="noStrike" cap="none" normalizeH="0" baseline="0" smtClean="0">
                <a:ln>
                  <a:noFill/>
                </a:ln>
                <a:solidFill>
                  <a:schemeClr val="tx1"/>
                </a:solidFill>
                <a:effectLst/>
                <a:latin typeface="Arial" pitchFamily="34" charset="0"/>
                <a:ea typeface="Times New Roman" pitchFamily="18" charset="0"/>
                <a:cs typeface="Arial" pitchFamily="34" charset="0"/>
              </a:rPr>
            </a:br>
            <a:endParaRPr kumimoji="0" lang="pt-BR" altLang="pt-BR" sz="1800" b="0" i="0" u="none" strike="noStrike" cap="none" normalizeH="0" baseline="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2491133915"/>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title"/>
          </p:nvPr>
        </p:nvSpPr>
        <p:spPr>
          <a:xfrm>
            <a:off x="457200" y="274638"/>
            <a:ext cx="8229600" cy="778098"/>
          </a:xfrm>
        </p:spPr>
        <p:txBody>
          <a:bodyPr>
            <a:noAutofit/>
          </a:bodyPr>
          <a:lstStyle/>
          <a:p>
            <a:r>
              <a:rPr lang="pt-BR" sz="2900" b="1" dirty="0" smtClean="0">
                <a:solidFill>
                  <a:srgbClr val="FF0000"/>
                </a:solidFill>
                <a:latin typeface="Times New Roman" panose="02020603050405020304" pitchFamily="18" charset="0"/>
                <a:cs typeface="Times New Roman" panose="02020603050405020304" pitchFamily="18" charset="0"/>
              </a:rPr>
              <a:t>EXERCÍCIOS</a:t>
            </a:r>
            <a:endParaRPr lang="pt-BR" sz="2900" b="1" dirty="0">
              <a:solidFill>
                <a:srgbClr val="FF0000"/>
              </a:solidFill>
              <a:latin typeface="Times New Roman" panose="02020603050405020304" pitchFamily="18" charset="0"/>
              <a:cs typeface="Times New Roman" panose="02020603050405020304" pitchFamily="18" charset="0"/>
            </a:endParaRPr>
          </a:p>
        </p:txBody>
      </p:sp>
      <p:sp>
        <p:nvSpPr>
          <p:cNvPr id="5" name="Espaço Reservado para Conteúdo 4"/>
          <p:cNvSpPr>
            <a:spLocks noGrp="1"/>
          </p:cNvSpPr>
          <p:nvPr>
            <p:ph idx="1"/>
          </p:nvPr>
        </p:nvSpPr>
        <p:spPr>
          <a:xfrm>
            <a:off x="457200" y="980728"/>
            <a:ext cx="8579296" cy="5220047"/>
          </a:xfrm>
        </p:spPr>
        <p:txBody>
          <a:bodyPr>
            <a:normAutofit fontScale="25000" lnSpcReduction="20000"/>
          </a:bodyPr>
          <a:lstStyle/>
          <a:p>
            <a:pPr marL="0" indent="0">
              <a:buNone/>
            </a:pPr>
            <a:r>
              <a:rPr lang="pt-BR" sz="9600" b="1" dirty="0" smtClean="0">
                <a:latin typeface="Times New Roman" panose="02020603050405020304" pitchFamily="18" charset="0"/>
                <a:cs typeface="Times New Roman" panose="02020603050405020304" pitchFamily="18" charset="0"/>
              </a:rPr>
              <a:t>3) </a:t>
            </a:r>
            <a:r>
              <a:rPr lang="pt-BR" sz="9600" dirty="0">
                <a:latin typeface="Times New Roman" panose="02020603050405020304" pitchFamily="18" charset="0"/>
                <a:cs typeface="Times New Roman" panose="02020603050405020304" pitchFamily="18" charset="0"/>
              </a:rPr>
              <a:t>Dê o feminino dos seguintes substantivos</a:t>
            </a:r>
            <a:r>
              <a:rPr lang="pt-BR" sz="9600" dirty="0" smtClean="0">
                <a:latin typeface="Times New Roman" panose="02020603050405020304" pitchFamily="18" charset="0"/>
                <a:cs typeface="Times New Roman" panose="02020603050405020304" pitchFamily="18" charset="0"/>
              </a:rPr>
              <a:t>:</a:t>
            </a:r>
          </a:p>
          <a:p>
            <a:pPr marL="0" indent="0">
              <a:buNone/>
            </a:pPr>
            <a:endParaRPr lang="pt-BR" sz="9600" dirty="0">
              <a:latin typeface="Times New Roman" panose="02020603050405020304" pitchFamily="18" charset="0"/>
              <a:cs typeface="Times New Roman" panose="02020603050405020304" pitchFamily="18" charset="0"/>
            </a:endParaRPr>
          </a:p>
          <a:p>
            <a:pPr marL="0" indent="0">
              <a:buNone/>
            </a:pPr>
            <a:r>
              <a:rPr lang="pt-BR" sz="9600" dirty="0">
                <a:latin typeface="Times New Roman" panose="02020603050405020304" pitchFamily="18" charset="0"/>
                <a:cs typeface="Times New Roman" panose="02020603050405020304" pitchFamily="18" charset="0"/>
              </a:rPr>
              <a:t>a – conde</a:t>
            </a:r>
            <a:br>
              <a:rPr lang="pt-BR" sz="9600" dirty="0">
                <a:latin typeface="Times New Roman" panose="02020603050405020304" pitchFamily="18" charset="0"/>
                <a:cs typeface="Times New Roman" panose="02020603050405020304" pitchFamily="18" charset="0"/>
              </a:rPr>
            </a:br>
            <a:r>
              <a:rPr lang="pt-BR" sz="9600" dirty="0">
                <a:latin typeface="Times New Roman" panose="02020603050405020304" pitchFamily="18" charset="0"/>
                <a:cs typeface="Times New Roman" panose="02020603050405020304" pitchFamily="18" charset="0"/>
              </a:rPr>
              <a:t>b – frade</a:t>
            </a:r>
            <a:br>
              <a:rPr lang="pt-BR" sz="9600" dirty="0">
                <a:latin typeface="Times New Roman" panose="02020603050405020304" pitchFamily="18" charset="0"/>
                <a:cs typeface="Times New Roman" panose="02020603050405020304" pitchFamily="18" charset="0"/>
              </a:rPr>
            </a:br>
            <a:r>
              <a:rPr lang="pt-BR" sz="9600" dirty="0">
                <a:latin typeface="Times New Roman" panose="02020603050405020304" pitchFamily="18" charset="0"/>
                <a:cs typeface="Times New Roman" panose="02020603050405020304" pitchFamily="18" charset="0"/>
              </a:rPr>
              <a:t>c – patrão</a:t>
            </a:r>
            <a:br>
              <a:rPr lang="pt-BR" sz="9600" dirty="0">
                <a:latin typeface="Times New Roman" panose="02020603050405020304" pitchFamily="18" charset="0"/>
                <a:cs typeface="Times New Roman" panose="02020603050405020304" pitchFamily="18" charset="0"/>
              </a:rPr>
            </a:br>
            <a:r>
              <a:rPr lang="pt-BR" sz="9600" dirty="0">
                <a:latin typeface="Times New Roman" panose="02020603050405020304" pitchFamily="18" charset="0"/>
                <a:cs typeface="Times New Roman" panose="02020603050405020304" pitchFamily="18" charset="0"/>
              </a:rPr>
              <a:t>d- herói</a:t>
            </a:r>
            <a:br>
              <a:rPr lang="pt-BR" sz="9600" dirty="0">
                <a:latin typeface="Times New Roman" panose="02020603050405020304" pitchFamily="18" charset="0"/>
                <a:cs typeface="Times New Roman" panose="02020603050405020304" pitchFamily="18" charset="0"/>
              </a:rPr>
            </a:br>
            <a:r>
              <a:rPr lang="pt-BR" sz="9600" dirty="0">
                <a:latin typeface="Times New Roman" panose="02020603050405020304" pitchFamily="18" charset="0"/>
                <a:cs typeface="Times New Roman" panose="02020603050405020304" pitchFamily="18" charset="0"/>
              </a:rPr>
              <a:t>e – parente</a:t>
            </a:r>
            <a:br>
              <a:rPr lang="pt-BR" sz="9600" dirty="0">
                <a:latin typeface="Times New Roman" panose="02020603050405020304" pitchFamily="18" charset="0"/>
                <a:cs typeface="Times New Roman" panose="02020603050405020304" pitchFamily="18" charset="0"/>
              </a:rPr>
            </a:br>
            <a:r>
              <a:rPr lang="pt-BR" sz="9600" dirty="0">
                <a:latin typeface="Times New Roman" panose="02020603050405020304" pitchFamily="18" charset="0"/>
                <a:cs typeface="Times New Roman" panose="02020603050405020304" pitchFamily="18" charset="0"/>
              </a:rPr>
              <a:t>f – tecelão</a:t>
            </a:r>
            <a:br>
              <a:rPr lang="pt-BR" sz="9600" dirty="0">
                <a:latin typeface="Times New Roman" panose="02020603050405020304" pitchFamily="18" charset="0"/>
                <a:cs typeface="Times New Roman" panose="02020603050405020304" pitchFamily="18" charset="0"/>
              </a:rPr>
            </a:br>
            <a:r>
              <a:rPr lang="pt-BR" sz="9600" dirty="0">
                <a:latin typeface="Times New Roman" panose="02020603050405020304" pitchFamily="18" charset="0"/>
                <a:cs typeface="Times New Roman" panose="02020603050405020304" pitchFamily="18" charset="0"/>
              </a:rPr>
              <a:t>g – zangão</a:t>
            </a:r>
            <a:br>
              <a:rPr lang="pt-BR" sz="9600" dirty="0">
                <a:latin typeface="Times New Roman" panose="02020603050405020304" pitchFamily="18" charset="0"/>
                <a:cs typeface="Times New Roman" panose="02020603050405020304" pitchFamily="18" charset="0"/>
              </a:rPr>
            </a:br>
            <a:r>
              <a:rPr lang="pt-BR" sz="9600" dirty="0">
                <a:latin typeface="Times New Roman" panose="02020603050405020304" pitchFamily="18" charset="0"/>
                <a:cs typeface="Times New Roman" panose="02020603050405020304" pitchFamily="18" charset="0"/>
              </a:rPr>
              <a:t>h – cônsul</a:t>
            </a:r>
            <a:br>
              <a:rPr lang="pt-BR" sz="9600" dirty="0">
                <a:latin typeface="Times New Roman" panose="02020603050405020304" pitchFamily="18" charset="0"/>
                <a:cs typeface="Times New Roman" panose="02020603050405020304" pitchFamily="18" charset="0"/>
              </a:rPr>
            </a:br>
            <a:r>
              <a:rPr lang="pt-BR" sz="9600" dirty="0">
                <a:latin typeface="Times New Roman" panose="02020603050405020304" pitchFamily="18" charset="0"/>
                <a:cs typeface="Times New Roman" panose="02020603050405020304" pitchFamily="18" charset="0"/>
              </a:rPr>
              <a:t>i - elefante</a:t>
            </a:r>
            <a:br>
              <a:rPr lang="pt-BR" sz="9600" dirty="0">
                <a:latin typeface="Times New Roman" panose="02020603050405020304" pitchFamily="18" charset="0"/>
                <a:cs typeface="Times New Roman" panose="02020603050405020304" pitchFamily="18" charset="0"/>
              </a:rPr>
            </a:br>
            <a:r>
              <a:rPr lang="pt-BR" sz="9600" dirty="0">
                <a:latin typeface="Times New Roman" panose="02020603050405020304" pitchFamily="18" charset="0"/>
                <a:cs typeface="Times New Roman" panose="02020603050405020304" pitchFamily="18" charset="0"/>
              </a:rPr>
              <a:t>j - ateu</a:t>
            </a:r>
            <a:br>
              <a:rPr lang="pt-BR" sz="9600" dirty="0">
                <a:latin typeface="Times New Roman" panose="02020603050405020304" pitchFamily="18" charset="0"/>
                <a:cs typeface="Times New Roman" panose="02020603050405020304" pitchFamily="18" charset="0"/>
              </a:rPr>
            </a:br>
            <a:r>
              <a:rPr lang="pt-BR" sz="9600" dirty="0" smtClean="0">
                <a:latin typeface="Times New Roman" panose="02020603050405020304" pitchFamily="18" charset="0"/>
                <a:cs typeface="Times New Roman" panose="02020603050405020304" pitchFamily="18" charset="0"/>
              </a:rPr>
              <a:t>k </a:t>
            </a:r>
            <a:r>
              <a:rPr lang="pt-BR" sz="9600" dirty="0">
                <a:latin typeface="Times New Roman" panose="02020603050405020304" pitchFamily="18" charset="0"/>
                <a:cs typeface="Times New Roman" panose="02020603050405020304" pitchFamily="18" charset="0"/>
              </a:rPr>
              <a:t>– abade</a:t>
            </a:r>
            <a:br>
              <a:rPr lang="pt-BR" sz="9600" dirty="0">
                <a:latin typeface="Times New Roman" panose="02020603050405020304" pitchFamily="18" charset="0"/>
                <a:cs typeface="Times New Roman" panose="02020603050405020304" pitchFamily="18" charset="0"/>
              </a:rPr>
            </a:br>
            <a:r>
              <a:rPr lang="pt-BR" sz="9600" dirty="0" smtClean="0">
                <a:latin typeface="Times New Roman" panose="02020603050405020304" pitchFamily="18" charset="0"/>
                <a:cs typeface="Times New Roman" panose="02020603050405020304" pitchFamily="18" charset="0"/>
              </a:rPr>
              <a:t>l </a:t>
            </a:r>
            <a:r>
              <a:rPr lang="pt-BR" sz="9600" dirty="0">
                <a:latin typeface="Times New Roman" panose="02020603050405020304" pitchFamily="18" charset="0"/>
                <a:cs typeface="Times New Roman" panose="02020603050405020304" pitchFamily="18" charset="0"/>
              </a:rPr>
              <a:t>– ator</a:t>
            </a:r>
            <a:br>
              <a:rPr lang="pt-BR" sz="9600" dirty="0">
                <a:latin typeface="Times New Roman" panose="02020603050405020304" pitchFamily="18" charset="0"/>
                <a:cs typeface="Times New Roman" panose="02020603050405020304" pitchFamily="18" charset="0"/>
              </a:rPr>
            </a:br>
            <a:r>
              <a:rPr lang="pt-BR" sz="9600" dirty="0" smtClean="0">
                <a:latin typeface="Times New Roman" panose="02020603050405020304" pitchFamily="18" charset="0"/>
                <a:cs typeface="Times New Roman" panose="02020603050405020304" pitchFamily="18" charset="0"/>
              </a:rPr>
              <a:t>m </a:t>
            </a:r>
            <a:r>
              <a:rPr lang="pt-BR" sz="9600" dirty="0">
                <a:latin typeface="Times New Roman" panose="02020603050405020304" pitchFamily="18" charset="0"/>
                <a:cs typeface="Times New Roman" panose="02020603050405020304" pitchFamily="18" charset="0"/>
              </a:rPr>
              <a:t>– imperador</a:t>
            </a:r>
          </a:p>
          <a:p>
            <a:endParaRPr lang="pt-BR" sz="2400" b="1" dirty="0" smtClean="0">
              <a:latin typeface="Times New Roman" panose="02020603050405020304" pitchFamily="18" charset="0"/>
              <a:cs typeface="Times New Roman" panose="02020603050405020304" pitchFamily="18" charset="0"/>
            </a:endParaRPr>
          </a:p>
          <a:p>
            <a:pPr marL="0" indent="0" algn="just">
              <a:buNone/>
            </a:pPr>
            <a:endParaRPr lang="pt-BR" sz="2400" dirty="0">
              <a:latin typeface="Times New Roman" panose="02020603050405020304" pitchFamily="18" charset="0"/>
              <a:cs typeface="Times New Roman" panose="02020603050405020304" pitchFamily="18" charset="0"/>
            </a:endParaRPr>
          </a:p>
          <a:p>
            <a:pPr marL="0" indent="0" algn="just">
              <a:buNone/>
            </a:pPr>
            <a:r>
              <a:rPr lang="pt-BR" sz="2400" dirty="0" smtClean="0">
                <a:latin typeface="Times New Roman" panose="02020603050405020304" pitchFamily="18" charset="0"/>
                <a:cs typeface="Times New Roman" panose="02020603050405020304" pitchFamily="18" charset="0"/>
              </a:rPr>
              <a:t> </a:t>
            </a:r>
            <a:endParaRPr lang="pt-BR" sz="2400" dirty="0">
              <a:latin typeface="Times New Roman" panose="02020603050405020304" pitchFamily="18" charset="0"/>
              <a:cs typeface="Times New Roman" panose="02020603050405020304" pitchFamily="18" charset="0"/>
            </a:endParaRPr>
          </a:p>
          <a:p>
            <a:pPr marL="0" indent="0" algn="just">
              <a:buNone/>
            </a:pPr>
            <a:endParaRPr lang="pt-BR" sz="2000" dirty="0" smtClean="0">
              <a:latin typeface="Times New Roman" panose="02020603050405020304" pitchFamily="18" charset="0"/>
              <a:cs typeface="Times New Roman" panose="02020603050405020304" pitchFamily="18" charset="0"/>
            </a:endParaRPr>
          </a:p>
        </p:txBody>
      </p:sp>
      <p:pic>
        <p:nvPicPr>
          <p:cNvPr id="1026" name="Picture 2" descr="Logo_Etec colorido"/>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67544" y="6124358"/>
            <a:ext cx="1123950" cy="714375"/>
          </a:xfrm>
          <a:prstGeom prst="rect">
            <a:avLst/>
          </a:prstGeom>
          <a:noFill/>
          <a:extLst>
            <a:ext uri="{909E8E84-426E-40DD-AFC4-6F175D3DCCD1}">
              <a14:hiddenFill xmlns:a14="http://schemas.microsoft.com/office/drawing/2010/main">
                <a:solidFill>
                  <a:srgbClr val="FFFFFF"/>
                </a:solidFill>
              </a14:hiddenFill>
            </a:ext>
          </a:extLst>
        </p:spPr>
      </p:pic>
      <p:pic>
        <p:nvPicPr>
          <p:cNvPr id="1025" name="Picture 1" descr="logo-novo-cps-co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04048" y="6200775"/>
            <a:ext cx="3600450" cy="657225"/>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pt-BR"/>
          </a:p>
        </p:txBody>
      </p:sp>
      <p:sp>
        <p:nvSpPr>
          <p:cNvPr id="7" name="Rectangle 4"/>
          <p:cNvSpPr>
            <a:spLocks noChangeArrowheads="1"/>
          </p:cNvSpPr>
          <p:nvPr/>
        </p:nvSpPr>
        <p:spPr bwMode="auto">
          <a:xfrm>
            <a:off x="0" y="71437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pt-BR" altLang="pt-BR" sz="6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               </a:t>
            </a:r>
            <a:endParaRPr kumimoji="0" lang="pt-BR" altLang="pt-BR" sz="1800" b="0" i="0" u="none" strike="noStrike" cap="none" normalizeH="0" baseline="0" smtClean="0">
              <a:ln>
                <a:noFill/>
              </a:ln>
              <a:solidFill>
                <a:schemeClr val="tx1"/>
              </a:solidFill>
              <a:effectLst/>
              <a:latin typeface="Arial" pitchFamily="34" charset="0"/>
              <a:cs typeface="Arial" pitchFamily="34" charset="0"/>
            </a:endParaRPr>
          </a:p>
        </p:txBody>
      </p:sp>
      <p:sp>
        <p:nvSpPr>
          <p:cNvPr id="8" name="Rectangle 5"/>
          <p:cNvSpPr>
            <a:spLocks noChangeArrowheads="1"/>
          </p:cNvSpPr>
          <p:nvPr/>
        </p:nvSpPr>
        <p:spPr bwMode="auto">
          <a:xfrm>
            <a:off x="0" y="13716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pt-BR" altLang="pt-BR" sz="6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
            </a:r>
            <a:br>
              <a:rPr kumimoji="0" lang="pt-BR" altLang="pt-BR" sz="600" b="0" i="0" u="none" strike="noStrike" cap="none" normalizeH="0" baseline="0" smtClean="0">
                <a:ln>
                  <a:noFill/>
                </a:ln>
                <a:solidFill>
                  <a:schemeClr val="tx1"/>
                </a:solidFill>
                <a:effectLst/>
                <a:latin typeface="Arial" pitchFamily="34" charset="0"/>
                <a:ea typeface="Times New Roman" pitchFamily="18" charset="0"/>
                <a:cs typeface="Arial" pitchFamily="34" charset="0"/>
              </a:rPr>
            </a:br>
            <a:r>
              <a:rPr kumimoji="0" lang="pt-BR" altLang="pt-BR" sz="6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
            </a:r>
            <a:br>
              <a:rPr kumimoji="0" lang="pt-BR" altLang="pt-BR" sz="600" b="0" i="0" u="none" strike="noStrike" cap="none" normalizeH="0" baseline="0" smtClean="0">
                <a:ln>
                  <a:noFill/>
                </a:ln>
                <a:solidFill>
                  <a:schemeClr val="tx1"/>
                </a:solidFill>
                <a:effectLst/>
                <a:latin typeface="Arial" pitchFamily="34" charset="0"/>
                <a:ea typeface="Times New Roman" pitchFamily="18" charset="0"/>
                <a:cs typeface="Arial" pitchFamily="34" charset="0"/>
              </a:rPr>
            </a:br>
            <a:endParaRPr kumimoji="0" lang="pt-BR" altLang="pt-BR" sz="1800" b="0" i="0" u="none" strike="noStrike" cap="none" normalizeH="0" baseline="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3778990636"/>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title"/>
          </p:nvPr>
        </p:nvSpPr>
        <p:spPr>
          <a:xfrm>
            <a:off x="457200" y="274638"/>
            <a:ext cx="8229600" cy="778098"/>
          </a:xfrm>
        </p:spPr>
        <p:txBody>
          <a:bodyPr>
            <a:noAutofit/>
          </a:bodyPr>
          <a:lstStyle/>
          <a:p>
            <a:r>
              <a:rPr lang="pt-BR" sz="2900" b="1" dirty="0" smtClean="0">
                <a:solidFill>
                  <a:srgbClr val="FF0000"/>
                </a:solidFill>
                <a:latin typeface="Times New Roman" panose="02020603050405020304" pitchFamily="18" charset="0"/>
                <a:cs typeface="Times New Roman" panose="02020603050405020304" pitchFamily="18" charset="0"/>
              </a:rPr>
              <a:t>EXERCÍCIOS</a:t>
            </a:r>
            <a:endParaRPr lang="pt-BR" sz="2900" b="1" dirty="0">
              <a:solidFill>
                <a:srgbClr val="FF0000"/>
              </a:solidFill>
              <a:latin typeface="Times New Roman" panose="02020603050405020304" pitchFamily="18" charset="0"/>
              <a:cs typeface="Times New Roman" panose="02020603050405020304" pitchFamily="18" charset="0"/>
            </a:endParaRPr>
          </a:p>
        </p:txBody>
      </p:sp>
      <p:sp>
        <p:nvSpPr>
          <p:cNvPr id="5" name="Espaço Reservado para Conteúdo 4"/>
          <p:cNvSpPr>
            <a:spLocks noGrp="1"/>
          </p:cNvSpPr>
          <p:nvPr>
            <p:ph idx="1"/>
          </p:nvPr>
        </p:nvSpPr>
        <p:spPr>
          <a:xfrm>
            <a:off x="457200" y="980728"/>
            <a:ext cx="8579296" cy="5220047"/>
          </a:xfrm>
        </p:spPr>
        <p:txBody>
          <a:bodyPr>
            <a:normAutofit fontScale="62500" lnSpcReduction="20000"/>
          </a:bodyPr>
          <a:lstStyle/>
          <a:p>
            <a:pPr marL="0" indent="0">
              <a:buNone/>
            </a:pPr>
            <a:r>
              <a:rPr lang="pt-BR" sz="3800" dirty="0" smtClean="0">
                <a:latin typeface="Times New Roman" panose="02020603050405020304" pitchFamily="18" charset="0"/>
                <a:cs typeface="Times New Roman" panose="02020603050405020304" pitchFamily="18" charset="0"/>
              </a:rPr>
              <a:t>3) Gabarito:</a:t>
            </a:r>
          </a:p>
          <a:p>
            <a:pPr marL="0" indent="0">
              <a:buNone/>
            </a:pPr>
            <a:endParaRPr lang="pt-BR" sz="3800" dirty="0">
              <a:latin typeface="Times New Roman" panose="02020603050405020304" pitchFamily="18" charset="0"/>
              <a:cs typeface="Times New Roman" panose="02020603050405020304" pitchFamily="18" charset="0"/>
            </a:endParaRPr>
          </a:p>
          <a:p>
            <a:pPr marL="0" indent="0">
              <a:buNone/>
            </a:pPr>
            <a:r>
              <a:rPr lang="pt-BR" sz="3800" dirty="0">
                <a:latin typeface="Times New Roman" panose="02020603050405020304" pitchFamily="18" charset="0"/>
                <a:cs typeface="Times New Roman" panose="02020603050405020304" pitchFamily="18" charset="0"/>
              </a:rPr>
              <a:t>a – condessa</a:t>
            </a:r>
            <a:br>
              <a:rPr lang="pt-BR" sz="3800" dirty="0">
                <a:latin typeface="Times New Roman" panose="02020603050405020304" pitchFamily="18" charset="0"/>
                <a:cs typeface="Times New Roman" panose="02020603050405020304" pitchFamily="18" charset="0"/>
              </a:rPr>
            </a:br>
            <a:r>
              <a:rPr lang="pt-BR" sz="3800" dirty="0">
                <a:latin typeface="Times New Roman" panose="02020603050405020304" pitchFamily="18" charset="0"/>
                <a:cs typeface="Times New Roman" panose="02020603050405020304" pitchFamily="18" charset="0"/>
              </a:rPr>
              <a:t>b – freira</a:t>
            </a:r>
            <a:br>
              <a:rPr lang="pt-BR" sz="3800" dirty="0">
                <a:latin typeface="Times New Roman" panose="02020603050405020304" pitchFamily="18" charset="0"/>
                <a:cs typeface="Times New Roman" panose="02020603050405020304" pitchFamily="18" charset="0"/>
              </a:rPr>
            </a:br>
            <a:r>
              <a:rPr lang="pt-BR" sz="3800" dirty="0">
                <a:latin typeface="Times New Roman" panose="02020603050405020304" pitchFamily="18" charset="0"/>
                <a:cs typeface="Times New Roman" panose="02020603050405020304" pitchFamily="18" charset="0"/>
              </a:rPr>
              <a:t>c – patroa</a:t>
            </a:r>
            <a:br>
              <a:rPr lang="pt-BR" sz="3800" dirty="0">
                <a:latin typeface="Times New Roman" panose="02020603050405020304" pitchFamily="18" charset="0"/>
                <a:cs typeface="Times New Roman" panose="02020603050405020304" pitchFamily="18" charset="0"/>
              </a:rPr>
            </a:br>
            <a:r>
              <a:rPr lang="pt-BR" sz="3800" dirty="0">
                <a:latin typeface="Times New Roman" panose="02020603050405020304" pitchFamily="18" charset="0"/>
                <a:cs typeface="Times New Roman" panose="02020603050405020304" pitchFamily="18" charset="0"/>
              </a:rPr>
              <a:t>d- heroína</a:t>
            </a:r>
            <a:br>
              <a:rPr lang="pt-BR" sz="3800" dirty="0">
                <a:latin typeface="Times New Roman" panose="02020603050405020304" pitchFamily="18" charset="0"/>
                <a:cs typeface="Times New Roman" panose="02020603050405020304" pitchFamily="18" charset="0"/>
              </a:rPr>
            </a:br>
            <a:r>
              <a:rPr lang="pt-BR" sz="3800" dirty="0">
                <a:latin typeface="Times New Roman" panose="02020603050405020304" pitchFamily="18" charset="0"/>
                <a:cs typeface="Times New Roman" panose="02020603050405020304" pitchFamily="18" charset="0"/>
              </a:rPr>
              <a:t>e – parenta</a:t>
            </a:r>
            <a:br>
              <a:rPr lang="pt-BR" sz="3800" dirty="0">
                <a:latin typeface="Times New Roman" panose="02020603050405020304" pitchFamily="18" charset="0"/>
                <a:cs typeface="Times New Roman" panose="02020603050405020304" pitchFamily="18" charset="0"/>
              </a:rPr>
            </a:br>
            <a:r>
              <a:rPr lang="pt-BR" sz="3800" dirty="0">
                <a:latin typeface="Times New Roman" panose="02020603050405020304" pitchFamily="18" charset="0"/>
                <a:cs typeface="Times New Roman" panose="02020603050405020304" pitchFamily="18" charset="0"/>
              </a:rPr>
              <a:t>f – tecelã</a:t>
            </a:r>
            <a:br>
              <a:rPr lang="pt-BR" sz="3800" dirty="0">
                <a:latin typeface="Times New Roman" panose="02020603050405020304" pitchFamily="18" charset="0"/>
                <a:cs typeface="Times New Roman" panose="02020603050405020304" pitchFamily="18" charset="0"/>
              </a:rPr>
            </a:br>
            <a:r>
              <a:rPr lang="pt-BR" sz="3800" dirty="0">
                <a:latin typeface="Times New Roman" panose="02020603050405020304" pitchFamily="18" charset="0"/>
                <a:cs typeface="Times New Roman" panose="02020603050405020304" pitchFamily="18" charset="0"/>
              </a:rPr>
              <a:t>g – abelha</a:t>
            </a:r>
            <a:br>
              <a:rPr lang="pt-BR" sz="3800" dirty="0">
                <a:latin typeface="Times New Roman" panose="02020603050405020304" pitchFamily="18" charset="0"/>
                <a:cs typeface="Times New Roman" panose="02020603050405020304" pitchFamily="18" charset="0"/>
              </a:rPr>
            </a:br>
            <a:r>
              <a:rPr lang="pt-BR" sz="3800" dirty="0">
                <a:latin typeface="Times New Roman" panose="02020603050405020304" pitchFamily="18" charset="0"/>
                <a:cs typeface="Times New Roman" panose="02020603050405020304" pitchFamily="18" charset="0"/>
              </a:rPr>
              <a:t>h – consulesa</a:t>
            </a:r>
            <a:br>
              <a:rPr lang="pt-BR" sz="3800" dirty="0">
                <a:latin typeface="Times New Roman" panose="02020603050405020304" pitchFamily="18" charset="0"/>
                <a:cs typeface="Times New Roman" panose="02020603050405020304" pitchFamily="18" charset="0"/>
              </a:rPr>
            </a:br>
            <a:r>
              <a:rPr lang="pt-BR" sz="3800" dirty="0">
                <a:latin typeface="Times New Roman" panose="02020603050405020304" pitchFamily="18" charset="0"/>
                <a:cs typeface="Times New Roman" panose="02020603050405020304" pitchFamily="18" charset="0"/>
              </a:rPr>
              <a:t>i - elefanta</a:t>
            </a:r>
            <a:br>
              <a:rPr lang="pt-BR" sz="3800" dirty="0">
                <a:latin typeface="Times New Roman" panose="02020603050405020304" pitchFamily="18" charset="0"/>
                <a:cs typeface="Times New Roman" panose="02020603050405020304" pitchFamily="18" charset="0"/>
              </a:rPr>
            </a:br>
            <a:r>
              <a:rPr lang="pt-BR" sz="3800" dirty="0">
                <a:latin typeface="Times New Roman" panose="02020603050405020304" pitchFamily="18" charset="0"/>
                <a:cs typeface="Times New Roman" panose="02020603050405020304" pitchFamily="18" charset="0"/>
              </a:rPr>
              <a:t>j - ateia</a:t>
            </a:r>
            <a:br>
              <a:rPr lang="pt-BR" sz="3800" dirty="0">
                <a:latin typeface="Times New Roman" panose="02020603050405020304" pitchFamily="18" charset="0"/>
                <a:cs typeface="Times New Roman" panose="02020603050405020304" pitchFamily="18" charset="0"/>
              </a:rPr>
            </a:br>
            <a:r>
              <a:rPr lang="pt-BR" sz="3800" dirty="0" smtClean="0">
                <a:latin typeface="Times New Roman" panose="02020603050405020304" pitchFamily="18" charset="0"/>
                <a:cs typeface="Times New Roman" panose="02020603050405020304" pitchFamily="18" charset="0"/>
              </a:rPr>
              <a:t>k </a:t>
            </a:r>
            <a:r>
              <a:rPr lang="pt-BR" sz="3800" dirty="0">
                <a:latin typeface="Times New Roman" panose="02020603050405020304" pitchFamily="18" charset="0"/>
                <a:cs typeface="Times New Roman" panose="02020603050405020304" pitchFamily="18" charset="0"/>
              </a:rPr>
              <a:t>– abadessa</a:t>
            </a:r>
            <a:r>
              <a:rPr lang="pt-BR" sz="3800">
                <a:latin typeface="Times New Roman" panose="02020603050405020304" pitchFamily="18" charset="0"/>
                <a:cs typeface="Times New Roman" panose="02020603050405020304" pitchFamily="18" charset="0"/>
              </a:rPr>
              <a:t/>
            </a:r>
            <a:br>
              <a:rPr lang="pt-BR" sz="3800">
                <a:latin typeface="Times New Roman" panose="02020603050405020304" pitchFamily="18" charset="0"/>
                <a:cs typeface="Times New Roman" panose="02020603050405020304" pitchFamily="18" charset="0"/>
              </a:rPr>
            </a:br>
            <a:r>
              <a:rPr lang="pt-BR" sz="3800" smtClean="0">
                <a:latin typeface="Times New Roman" panose="02020603050405020304" pitchFamily="18" charset="0"/>
                <a:cs typeface="Times New Roman" panose="02020603050405020304" pitchFamily="18" charset="0"/>
              </a:rPr>
              <a:t>l </a:t>
            </a:r>
            <a:r>
              <a:rPr lang="pt-BR" sz="3800" dirty="0">
                <a:latin typeface="Times New Roman" panose="02020603050405020304" pitchFamily="18" charset="0"/>
                <a:cs typeface="Times New Roman" panose="02020603050405020304" pitchFamily="18" charset="0"/>
              </a:rPr>
              <a:t>– atriz</a:t>
            </a:r>
            <a:r>
              <a:rPr lang="pt-BR" sz="3800">
                <a:latin typeface="Times New Roman" panose="02020603050405020304" pitchFamily="18" charset="0"/>
                <a:cs typeface="Times New Roman" panose="02020603050405020304" pitchFamily="18" charset="0"/>
              </a:rPr>
              <a:t/>
            </a:r>
            <a:br>
              <a:rPr lang="pt-BR" sz="3800">
                <a:latin typeface="Times New Roman" panose="02020603050405020304" pitchFamily="18" charset="0"/>
                <a:cs typeface="Times New Roman" panose="02020603050405020304" pitchFamily="18" charset="0"/>
              </a:rPr>
            </a:br>
            <a:r>
              <a:rPr lang="pt-BR" sz="3800" smtClean="0">
                <a:latin typeface="Times New Roman" panose="02020603050405020304" pitchFamily="18" charset="0"/>
                <a:cs typeface="Times New Roman" panose="02020603050405020304" pitchFamily="18" charset="0"/>
              </a:rPr>
              <a:t>m </a:t>
            </a:r>
            <a:r>
              <a:rPr lang="pt-BR" sz="3800" dirty="0">
                <a:latin typeface="Times New Roman" panose="02020603050405020304" pitchFamily="18" charset="0"/>
                <a:cs typeface="Times New Roman" panose="02020603050405020304" pitchFamily="18" charset="0"/>
              </a:rPr>
              <a:t>– imperatriz</a:t>
            </a:r>
            <a:endParaRPr lang="pt-BR" sz="3800" dirty="0" smtClean="0">
              <a:latin typeface="Times New Roman" panose="02020603050405020304" pitchFamily="18" charset="0"/>
              <a:cs typeface="Times New Roman" panose="02020603050405020304" pitchFamily="18" charset="0"/>
            </a:endParaRPr>
          </a:p>
          <a:p>
            <a:pPr marL="0" indent="0" algn="just">
              <a:buNone/>
            </a:pPr>
            <a:endParaRPr lang="pt-BR" sz="2400" dirty="0">
              <a:latin typeface="Times New Roman" panose="02020603050405020304" pitchFamily="18" charset="0"/>
              <a:cs typeface="Times New Roman" panose="02020603050405020304" pitchFamily="18" charset="0"/>
            </a:endParaRPr>
          </a:p>
          <a:p>
            <a:pPr marL="0" indent="0" algn="just">
              <a:buNone/>
            </a:pPr>
            <a:r>
              <a:rPr lang="pt-BR" sz="2400" dirty="0" smtClean="0">
                <a:latin typeface="Times New Roman" panose="02020603050405020304" pitchFamily="18" charset="0"/>
                <a:cs typeface="Times New Roman" panose="02020603050405020304" pitchFamily="18" charset="0"/>
              </a:rPr>
              <a:t> </a:t>
            </a:r>
            <a:endParaRPr lang="pt-BR" sz="2400" dirty="0">
              <a:latin typeface="Times New Roman" panose="02020603050405020304" pitchFamily="18" charset="0"/>
              <a:cs typeface="Times New Roman" panose="02020603050405020304" pitchFamily="18" charset="0"/>
            </a:endParaRPr>
          </a:p>
          <a:p>
            <a:pPr marL="0" indent="0" algn="just">
              <a:buNone/>
            </a:pPr>
            <a:endParaRPr lang="pt-BR" sz="2000" dirty="0" smtClean="0">
              <a:latin typeface="Times New Roman" panose="02020603050405020304" pitchFamily="18" charset="0"/>
              <a:cs typeface="Times New Roman" panose="02020603050405020304" pitchFamily="18" charset="0"/>
            </a:endParaRPr>
          </a:p>
        </p:txBody>
      </p:sp>
      <p:pic>
        <p:nvPicPr>
          <p:cNvPr id="1026" name="Picture 2" descr="Logo_Etec colorido"/>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67544" y="6124358"/>
            <a:ext cx="1123950" cy="714375"/>
          </a:xfrm>
          <a:prstGeom prst="rect">
            <a:avLst/>
          </a:prstGeom>
          <a:noFill/>
          <a:extLst>
            <a:ext uri="{909E8E84-426E-40DD-AFC4-6F175D3DCCD1}">
              <a14:hiddenFill xmlns:a14="http://schemas.microsoft.com/office/drawing/2010/main">
                <a:solidFill>
                  <a:srgbClr val="FFFFFF"/>
                </a:solidFill>
              </a14:hiddenFill>
            </a:ext>
          </a:extLst>
        </p:spPr>
      </p:pic>
      <p:pic>
        <p:nvPicPr>
          <p:cNvPr id="1025" name="Picture 1" descr="logo-novo-cps-co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04048" y="6200775"/>
            <a:ext cx="3600450" cy="657225"/>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pt-BR"/>
          </a:p>
        </p:txBody>
      </p:sp>
      <p:sp>
        <p:nvSpPr>
          <p:cNvPr id="7" name="Rectangle 4"/>
          <p:cNvSpPr>
            <a:spLocks noChangeArrowheads="1"/>
          </p:cNvSpPr>
          <p:nvPr/>
        </p:nvSpPr>
        <p:spPr bwMode="auto">
          <a:xfrm>
            <a:off x="0" y="71437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pt-BR" altLang="pt-BR" sz="6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               </a:t>
            </a:r>
            <a:endParaRPr kumimoji="0" lang="pt-BR" altLang="pt-BR" sz="1800" b="0" i="0" u="none" strike="noStrike" cap="none" normalizeH="0" baseline="0" smtClean="0">
              <a:ln>
                <a:noFill/>
              </a:ln>
              <a:solidFill>
                <a:schemeClr val="tx1"/>
              </a:solidFill>
              <a:effectLst/>
              <a:latin typeface="Arial" pitchFamily="34" charset="0"/>
              <a:cs typeface="Arial" pitchFamily="34" charset="0"/>
            </a:endParaRPr>
          </a:p>
        </p:txBody>
      </p:sp>
      <p:sp>
        <p:nvSpPr>
          <p:cNvPr id="8" name="Rectangle 5"/>
          <p:cNvSpPr>
            <a:spLocks noChangeArrowheads="1"/>
          </p:cNvSpPr>
          <p:nvPr/>
        </p:nvSpPr>
        <p:spPr bwMode="auto">
          <a:xfrm>
            <a:off x="0" y="13716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pt-BR" altLang="pt-BR" sz="6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
            </a:r>
            <a:br>
              <a:rPr kumimoji="0" lang="pt-BR" altLang="pt-BR" sz="600" b="0" i="0" u="none" strike="noStrike" cap="none" normalizeH="0" baseline="0" smtClean="0">
                <a:ln>
                  <a:noFill/>
                </a:ln>
                <a:solidFill>
                  <a:schemeClr val="tx1"/>
                </a:solidFill>
                <a:effectLst/>
                <a:latin typeface="Arial" pitchFamily="34" charset="0"/>
                <a:ea typeface="Times New Roman" pitchFamily="18" charset="0"/>
                <a:cs typeface="Arial" pitchFamily="34" charset="0"/>
              </a:rPr>
            </a:br>
            <a:r>
              <a:rPr kumimoji="0" lang="pt-BR" altLang="pt-BR" sz="6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
            </a:r>
            <a:br>
              <a:rPr kumimoji="0" lang="pt-BR" altLang="pt-BR" sz="600" b="0" i="0" u="none" strike="noStrike" cap="none" normalizeH="0" baseline="0" smtClean="0">
                <a:ln>
                  <a:noFill/>
                </a:ln>
                <a:solidFill>
                  <a:schemeClr val="tx1"/>
                </a:solidFill>
                <a:effectLst/>
                <a:latin typeface="Arial" pitchFamily="34" charset="0"/>
                <a:ea typeface="Times New Roman" pitchFamily="18" charset="0"/>
                <a:cs typeface="Arial" pitchFamily="34" charset="0"/>
              </a:rPr>
            </a:br>
            <a:endParaRPr kumimoji="0" lang="pt-BR" altLang="pt-BR" sz="1800" b="0" i="0" u="none" strike="noStrike" cap="none" normalizeH="0" baseline="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4002357878"/>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title"/>
          </p:nvPr>
        </p:nvSpPr>
        <p:spPr>
          <a:xfrm>
            <a:off x="457200" y="274638"/>
            <a:ext cx="8229600" cy="778098"/>
          </a:xfrm>
        </p:spPr>
        <p:txBody>
          <a:bodyPr>
            <a:noAutofit/>
          </a:bodyPr>
          <a:lstStyle/>
          <a:p>
            <a:r>
              <a:rPr lang="pt-BR" sz="2900" b="1" dirty="0" smtClean="0">
                <a:solidFill>
                  <a:srgbClr val="FF0000"/>
                </a:solidFill>
                <a:latin typeface="Times New Roman" panose="02020603050405020304" pitchFamily="18" charset="0"/>
                <a:cs typeface="Times New Roman" panose="02020603050405020304" pitchFamily="18" charset="0"/>
              </a:rPr>
              <a:t>EXERCÍCIOS</a:t>
            </a:r>
            <a:endParaRPr lang="pt-BR" sz="2900" b="1" dirty="0">
              <a:solidFill>
                <a:srgbClr val="FF0000"/>
              </a:solidFill>
              <a:latin typeface="Times New Roman" panose="02020603050405020304" pitchFamily="18" charset="0"/>
              <a:cs typeface="Times New Roman" panose="02020603050405020304" pitchFamily="18" charset="0"/>
            </a:endParaRPr>
          </a:p>
        </p:txBody>
      </p:sp>
      <p:sp>
        <p:nvSpPr>
          <p:cNvPr id="5" name="Espaço Reservado para Conteúdo 4"/>
          <p:cNvSpPr>
            <a:spLocks noGrp="1"/>
          </p:cNvSpPr>
          <p:nvPr>
            <p:ph idx="1"/>
          </p:nvPr>
        </p:nvSpPr>
        <p:spPr>
          <a:xfrm>
            <a:off x="457200" y="980728"/>
            <a:ext cx="8579296" cy="5220047"/>
          </a:xfrm>
        </p:spPr>
        <p:txBody>
          <a:bodyPr>
            <a:normAutofit/>
          </a:bodyPr>
          <a:lstStyle/>
          <a:p>
            <a:pPr marL="0" indent="0">
              <a:buNone/>
            </a:pPr>
            <a:r>
              <a:rPr lang="pt-BR" sz="2400" dirty="0">
                <a:latin typeface="Times New Roman" panose="02020603050405020304" pitchFamily="18" charset="0"/>
                <a:cs typeface="Times New Roman" panose="02020603050405020304" pitchFamily="18" charset="0"/>
              </a:rPr>
              <a:t>4</a:t>
            </a:r>
            <a:r>
              <a:rPr lang="pt-BR" sz="2400" dirty="0" smtClean="0">
                <a:latin typeface="Times New Roman" panose="02020603050405020304" pitchFamily="18" charset="0"/>
                <a:cs typeface="Times New Roman" panose="02020603050405020304" pitchFamily="18" charset="0"/>
              </a:rPr>
              <a:t>) </a:t>
            </a:r>
            <a:r>
              <a:rPr lang="pt-BR" sz="2400" b="1" dirty="0">
                <a:latin typeface="Times New Roman" panose="02020603050405020304" pitchFamily="18" charset="0"/>
                <a:cs typeface="Times New Roman" panose="02020603050405020304" pitchFamily="18" charset="0"/>
              </a:rPr>
              <a:t>(</a:t>
            </a:r>
            <a:r>
              <a:rPr lang="pt-BR" sz="2400" b="1" dirty="0" err="1" smtClean="0">
                <a:latin typeface="Times New Roman" panose="02020603050405020304" pitchFamily="18" charset="0"/>
                <a:cs typeface="Times New Roman" panose="02020603050405020304" pitchFamily="18" charset="0"/>
              </a:rPr>
              <a:t>Unemat</a:t>
            </a:r>
            <a:r>
              <a:rPr lang="pt-BR" sz="2400" b="1" dirty="0" smtClean="0">
                <a:latin typeface="Times New Roman" panose="02020603050405020304" pitchFamily="18" charset="0"/>
                <a:cs typeface="Times New Roman" panose="02020603050405020304" pitchFamily="18" charset="0"/>
              </a:rPr>
              <a:t>)</a:t>
            </a:r>
            <a:r>
              <a:rPr lang="pt-BR" sz="2400" dirty="0" smtClean="0">
                <a:latin typeface="Times New Roman" panose="02020603050405020304" pitchFamily="18" charset="0"/>
                <a:cs typeface="Times New Roman" panose="02020603050405020304" pitchFamily="18" charset="0"/>
              </a:rPr>
              <a:t> Assinale </a:t>
            </a:r>
            <a:r>
              <a:rPr lang="pt-BR" sz="2400" dirty="0">
                <a:latin typeface="Times New Roman" panose="02020603050405020304" pitchFamily="18" charset="0"/>
                <a:cs typeface="Times New Roman" panose="02020603050405020304" pitchFamily="18" charset="0"/>
              </a:rPr>
              <a:t>a alternativa em que todos os substantivos são do gênero masculino:</a:t>
            </a:r>
            <a:br>
              <a:rPr lang="pt-BR" sz="2400" dirty="0">
                <a:latin typeface="Times New Roman" panose="02020603050405020304" pitchFamily="18" charset="0"/>
                <a:cs typeface="Times New Roman" panose="02020603050405020304" pitchFamily="18" charset="0"/>
              </a:rPr>
            </a:br>
            <a:endParaRPr lang="pt-BR" sz="2400" dirty="0" smtClean="0">
              <a:latin typeface="Times New Roman" panose="02020603050405020304" pitchFamily="18" charset="0"/>
              <a:cs typeface="Times New Roman" panose="02020603050405020304" pitchFamily="18" charset="0"/>
            </a:endParaRPr>
          </a:p>
          <a:p>
            <a:pPr marL="0" indent="0" algn="just">
              <a:buNone/>
            </a:pPr>
            <a:r>
              <a:rPr lang="pt-BR" sz="2400" dirty="0">
                <a:latin typeface="Times New Roman" panose="02020603050405020304" pitchFamily="18" charset="0"/>
                <a:cs typeface="Times New Roman" panose="02020603050405020304" pitchFamily="18" charset="0"/>
              </a:rPr>
              <a:t/>
            </a:r>
            <a:br>
              <a:rPr lang="pt-BR" sz="2400" dirty="0">
                <a:latin typeface="Times New Roman" panose="02020603050405020304" pitchFamily="18" charset="0"/>
                <a:cs typeface="Times New Roman" panose="02020603050405020304" pitchFamily="18" charset="0"/>
              </a:rPr>
            </a:br>
            <a:r>
              <a:rPr lang="pt-BR" sz="2400" dirty="0">
                <a:latin typeface="Times New Roman" panose="02020603050405020304" pitchFamily="18" charset="0"/>
                <a:cs typeface="Times New Roman" panose="02020603050405020304" pitchFamily="18" charset="0"/>
              </a:rPr>
              <a:t>a – fantasma – assombração – </a:t>
            </a:r>
            <a:r>
              <a:rPr lang="pt-BR" sz="2400" dirty="0" smtClean="0">
                <a:latin typeface="Times New Roman" panose="02020603050405020304" pitchFamily="18" charset="0"/>
                <a:cs typeface="Times New Roman" panose="02020603050405020304" pitchFamily="18" charset="0"/>
              </a:rPr>
              <a:t>profeta.</a:t>
            </a:r>
            <a:endParaRPr lang="pt-BR" sz="2400" dirty="0">
              <a:latin typeface="Times New Roman" panose="02020603050405020304" pitchFamily="18" charset="0"/>
              <a:cs typeface="Times New Roman" panose="02020603050405020304" pitchFamily="18" charset="0"/>
            </a:endParaRPr>
          </a:p>
          <a:p>
            <a:pPr marL="0" indent="0" algn="just">
              <a:buNone/>
            </a:pPr>
            <a:r>
              <a:rPr lang="pt-BR" sz="2400" dirty="0">
                <a:latin typeface="Times New Roman" panose="02020603050405020304" pitchFamily="18" charset="0"/>
                <a:cs typeface="Times New Roman" panose="02020603050405020304" pitchFamily="18" charset="0"/>
              </a:rPr>
              <a:t>b – profeta – fantasma – </a:t>
            </a:r>
            <a:r>
              <a:rPr lang="pt-BR" sz="2400" dirty="0" smtClean="0">
                <a:latin typeface="Times New Roman" panose="02020603050405020304" pitchFamily="18" charset="0"/>
                <a:cs typeface="Times New Roman" panose="02020603050405020304" pitchFamily="18" charset="0"/>
              </a:rPr>
              <a:t>telefonema</a:t>
            </a:r>
            <a:r>
              <a:rPr lang="pt-BR" sz="2400" b="1" dirty="0" smtClean="0">
                <a:latin typeface="Times New Roman" panose="02020603050405020304" pitchFamily="18" charset="0"/>
                <a:cs typeface="Times New Roman" panose="02020603050405020304" pitchFamily="18" charset="0"/>
              </a:rPr>
              <a:t>.</a:t>
            </a:r>
            <a:endParaRPr lang="pt-BR" sz="2400" b="1" dirty="0">
              <a:latin typeface="Times New Roman" panose="02020603050405020304" pitchFamily="18" charset="0"/>
              <a:cs typeface="Times New Roman" panose="02020603050405020304" pitchFamily="18" charset="0"/>
            </a:endParaRPr>
          </a:p>
          <a:p>
            <a:pPr marL="0" indent="0" algn="just">
              <a:buNone/>
            </a:pPr>
            <a:r>
              <a:rPr lang="pt-BR" sz="2400" dirty="0">
                <a:latin typeface="Times New Roman" panose="02020603050405020304" pitchFamily="18" charset="0"/>
                <a:cs typeface="Times New Roman" panose="02020603050405020304" pitchFamily="18" charset="0"/>
              </a:rPr>
              <a:t>c – eclipse – alface – </a:t>
            </a:r>
            <a:r>
              <a:rPr lang="pt-BR" sz="2400" dirty="0" smtClean="0">
                <a:latin typeface="Times New Roman" panose="02020603050405020304" pitchFamily="18" charset="0"/>
                <a:cs typeface="Times New Roman" panose="02020603050405020304" pitchFamily="18" charset="0"/>
              </a:rPr>
              <a:t>champanha.</a:t>
            </a:r>
            <a:endParaRPr lang="pt-BR" sz="2400" dirty="0">
              <a:latin typeface="Times New Roman" panose="02020603050405020304" pitchFamily="18" charset="0"/>
              <a:cs typeface="Times New Roman" panose="02020603050405020304" pitchFamily="18" charset="0"/>
            </a:endParaRPr>
          </a:p>
          <a:p>
            <a:pPr marL="0" indent="0" algn="just">
              <a:buNone/>
            </a:pPr>
            <a:r>
              <a:rPr lang="pt-BR" sz="2400" dirty="0">
                <a:latin typeface="Times New Roman" panose="02020603050405020304" pitchFamily="18" charset="0"/>
                <a:cs typeface="Times New Roman" panose="02020603050405020304" pitchFamily="18" charset="0"/>
              </a:rPr>
              <a:t>d – mascote – assombração – </a:t>
            </a:r>
            <a:r>
              <a:rPr lang="pt-BR" sz="2400" dirty="0" smtClean="0">
                <a:latin typeface="Times New Roman" panose="02020603050405020304" pitchFamily="18" charset="0"/>
                <a:cs typeface="Times New Roman" panose="02020603050405020304" pitchFamily="18" charset="0"/>
              </a:rPr>
              <a:t>grama.</a:t>
            </a:r>
            <a:endParaRPr lang="pt-BR" sz="2400" dirty="0">
              <a:latin typeface="Times New Roman" panose="02020603050405020304" pitchFamily="18" charset="0"/>
              <a:cs typeface="Times New Roman" panose="02020603050405020304" pitchFamily="18" charset="0"/>
            </a:endParaRPr>
          </a:p>
          <a:p>
            <a:pPr marL="0" indent="0" algn="just">
              <a:buNone/>
            </a:pPr>
            <a:r>
              <a:rPr lang="pt-BR" sz="2400" dirty="0">
                <a:latin typeface="Times New Roman" panose="02020603050405020304" pitchFamily="18" charset="0"/>
                <a:cs typeface="Times New Roman" panose="02020603050405020304" pitchFamily="18" charset="0"/>
              </a:rPr>
              <a:t>e – cal – jacaré – </a:t>
            </a:r>
            <a:r>
              <a:rPr lang="pt-BR" sz="2400" dirty="0" smtClean="0">
                <a:latin typeface="Times New Roman" panose="02020603050405020304" pitchFamily="18" charset="0"/>
                <a:cs typeface="Times New Roman" panose="02020603050405020304" pitchFamily="18" charset="0"/>
              </a:rPr>
              <a:t>alface.</a:t>
            </a:r>
            <a:endParaRPr lang="pt-BR" sz="2400" dirty="0">
              <a:latin typeface="Times New Roman" panose="02020603050405020304" pitchFamily="18" charset="0"/>
              <a:cs typeface="Times New Roman" panose="02020603050405020304" pitchFamily="18" charset="0"/>
            </a:endParaRPr>
          </a:p>
          <a:p>
            <a:pPr marL="0" indent="0" algn="just">
              <a:buNone/>
            </a:pPr>
            <a:endParaRPr lang="pt-BR" sz="2400" dirty="0">
              <a:latin typeface="Times New Roman" panose="02020603050405020304" pitchFamily="18" charset="0"/>
              <a:cs typeface="Times New Roman" panose="02020603050405020304" pitchFamily="18" charset="0"/>
            </a:endParaRPr>
          </a:p>
          <a:p>
            <a:pPr marL="0" indent="0" algn="just">
              <a:buNone/>
            </a:pPr>
            <a:r>
              <a:rPr lang="pt-BR" sz="2400" dirty="0" smtClean="0">
                <a:latin typeface="Times New Roman" panose="02020603050405020304" pitchFamily="18" charset="0"/>
                <a:cs typeface="Times New Roman" panose="02020603050405020304" pitchFamily="18" charset="0"/>
              </a:rPr>
              <a:t> </a:t>
            </a:r>
            <a:endParaRPr lang="pt-BR" sz="2400" dirty="0">
              <a:latin typeface="Times New Roman" panose="02020603050405020304" pitchFamily="18" charset="0"/>
              <a:cs typeface="Times New Roman" panose="02020603050405020304" pitchFamily="18" charset="0"/>
            </a:endParaRPr>
          </a:p>
          <a:p>
            <a:pPr marL="0" indent="0" algn="just">
              <a:buNone/>
            </a:pPr>
            <a:endParaRPr lang="pt-BR" sz="2000" dirty="0" smtClean="0">
              <a:latin typeface="Times New Roman" panose="02020603050405020304" pitchFamily="18" charset="0"/>
              <a:cs typeface="Times New Roman" panose="02020603050405020304" pitchFamily="18" charset="0"/>
            </a:endParaRPr>
          </a:p>
        </p:txBody>
      </p:sp>
      <p:pic>
        <p:nvPicPr>
          <p:cNvPr id="1026" name="Picture 2" descr="Logo_Etec colorido"/>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67544" y="6124358"/>
            <a:ext cx="1123950" cy="714375"/>
          </a:xfrm>
          <a:prstGeom prst="rect">
            <a:avLst/>
          </a:prstGeom>
          <a:noFill/>
          <a:extLst>
            <a:ext uri="{909E8E84-426E-40DD-AFC4-6F175D3DCCD1}">
              <a14:hiddenFill xmlns:a14="http://schemas.microsoft.com/office/drawing/2010/main">
                <a:solidFill>
                  <a:srgbClr val="FFFFFF"/>
                </a:solidFill>
              </a14:hiddenFill>
            </a:ext>
          </a:extLst>
        </p:spPr>
      </p:pic>
      <p:pic>
        <p:nvPicPr>
          <p:cNvPr id="1025" name="Picture 1" descr="logo-novo-cps-co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04048" y="6200775"/>
            <a:ext cx="3600450" cy="657225"/>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pt-BR"/>
          </a:p>
        </p:txBody>
      </p:sp>
      <p:sp>
        <p:nvSpPr>
          <p:cNvPr id="7" name="Rectangle 4"/>
          <p:cNvSpPr>
            <a:spLocks noChangeArrowheads="1"/>
          </p:cNvSpPr>
          <p:nvPr/>
        </p:nvSpPr>
        <p:spPr bwMode="auto">
          <a:xfrm>
            <a:off x="0" y="71437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pt-BR" altLang="pt-BR" sz="6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               </a:t>
            </a:r>
            <a:endParaRPr kumimoji="0" lang="pt-BR" altLang="pt-BR" sz="1800" b="0" i="0" u="none" strike="noStrike" cap="none" normalizeH="0" baseline="0" smtClean="0">
              <a:ln>
                <a:noFill/>
              </a:ln>
              <a:solidFill>
                <a:schemeClr val="tx1"/>
              </a:solidFill>
              <a:effectLst/>
              <a:latin typeface="Arial" pitchFamily="34" charset="0"/>
              <a:cs typeface="Arial" pitchFamily="34" charset="0"/>
            </a:endParaRPr>
          </a:p>
        </p:txBody>
      </p:sp>
      <p:sp>
        <p:nvSpPr>
          <p:cNvPr id="8" name="Rectangle 5"/>
          <p:cNvSpPr>
            <a:spLocks noChangeArrowheads="1"/>
          </p:cNvSpPr>
          <p:nvPr/>
        </p:nvSpPr>
        <p:spPr bwMode="auto">
          <a:xfrm>
            <a:off x="0" y="13716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pt-BR" altLang="pt-BR" sz="6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
            </a:r>
            <a:br>
              <a:rPr kumimoji="0" lang="pt-BR" altLang="pt-BR" sz="600" b="0" i="0" u="none" strike="noStrike" cap="none" normalizeH="0" baseline="0" smtClean="0">
                <a:ln>
                  <a:noFill/>
                </a:ln>
                <a:solidFill>
                  <a:schemeClr val="tx1"/>
                </a:solidFill>
                <a:effectLst/>
                <a:latin typeface="Arial" pitchFamily="34" charset="0"/>
                <a:ea typeface="Times New Roman" pitchFamily="18" charset="0"/>
                <a:cs typeface="Arial" pitchFamily="34" charset="0"/>
              </a:rPr>
            </a:br>
            <a:r>
              <a:rPr kumimoji="0" lang="pt-BR" altLang="pt-BR" sz="6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
            </a:r>
            <a:br>
              <a:rPr kumimoji="0" lang="pt-BR" altLang="pt-BR" sz="600" b="0" i="0" u="none" strike="noStrike" cap="none" normalizeH="0" baseline="0" smtClean="0">
                <a:ln>
                  <a:noFill/>
                </a:ln>
                <a:solidFill>
                  <a:schemeClr val="tx1"/>
                </a:solidFill>
                <a:effectLst/>
                <a:latin typeface="Arial" pitchFamily="34" charset="0"/>
                <a:ea typeface="Times New Roman" pitchFamily="18" charset="0"/>
                <a:cs typeface="Arial" pitchFamily="34" charset="0"/>
              </a:rPr>
            </a:br>
            <a:endParaRPr kumimoji="0" lang="pt-BR" altLang="pt-BR" sz="1800" b="0" i="0" u="none" strike="noStrike" cap="none" normalizeH="0" baseline="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3719034973"/>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title"/>
          </p:nvPr>
        </p:nvSpPr>
        <p:spPr>
          <a:xfrm>
            <a:off x="457200" y="274638"/>
            <a:ext cx="8229600" cy="778098"/>
          </a:xfrm>
        </p:spPr>
        <p:txBody>
          <a:bodyPr>
            <a:noAutofit/>
          </a:bodyPr>
          <a:lstStyle/>
          <a:p>
            <a:r>
              <a:rPr lang="pt-BR" sz="2900" b="1" dirty="0" smtClean="0">
                <a:solidFill>
                  <a:srgbClr val="FF0000"/>
                </a:solidFill>
                <a:latin typeface="Times New Roman" panose="02020603050405020304" pitchFamily="18" charset="0"/>
                <a:cs typeface="Times New Roman" panose="02020603050405020304" pitchFamily="18" charset="0"/>
              </a:rPr>
              <a:t>EXERCÍCIOS</a:t>
            </a:r>
            <a:endParaRPr lang="pt-BR" sz="2900" b="1" dirty="0">
              <a:solidFill>
                <a:srgbClr val="FF0000"/>
              </a:solidFill>
              <a:latin typeface="Times New Roman" panose="02020603050405020304" pitchFamily="18" charset="0"/>
              <a:cs typeface="Times New Roman" panose="02020603050405020304" pitchFamily="18" charset="0"/>
            </a:endParaRPr>
          </a:p>
        </p:txBody>
      </p:sp>
      <p:sp>
        <p:nvSpPr>
          <p:cNvPr id="5" name="Espaço Reservado para Conteúdo 4"/>
          <p:cNvSpPr>
            <a:spLocks noGrp="1"/>
          </p:cNvSpPr>
          <p:nvPr>
            <p:ph idx="1"/>
          </p:nvPr>
        </p:nvSpPr>
        <p:spPr>
          <a:xfrm>
            <a:off x="457200" y="980728"/>
            <a:ext cx="8579296" cy="5220047"/>
          </a:xfrm>
        </p:spPr>
        <p:txBody>
          <a:bodyPr>
            <a:normAutofit/>
          </a:bodyPr>
          <a:lstStyle/>
          <a:p>
            <a:pPr marL="0" indent="0" algn="just">
              <a:buNone/>
            </a:pPr>
            <a:r>
              <a:rPr lang="pt-BR" sz="2400" dirty="0" smtClean="0">
                <a:latin typeface="Times New Roman" panose="02020603050405020304" pitchFamily="18" charset="0"/>
                <a:cs typeface="Times New Roman" panose="02020603050405020304" pitchFamily="18" charset="0"/>
              </a:rPr>
              <a:t>5) </a:t>
            </a:r>
            <a:r>
              <a:rPr lang="pt-BR" sz="2400" b="1" dirty="0">
                <a:latin typeface="Times New Roman" panose="02020603050405020304" pitchFamily="18" charset="0"/>
                <a:cs typeface="Times New Roman" panose="02020603050405020304" pitchFamily="18" charset="0"/>
              </a:rPr>
              <a:t>(UFSC)</a:t>
            </a:r>
            <a:r>
              <a:rPr lang="pt-BR" sz="2400" dirty="0">
                <a:latin typeface="Times New Roman" panose="02020603050405020304" pitchFamily="18" charset="0"/>
                <a:cs typeface="Times New Roman" panose="02020603050405020304" pitchFamily="18" charset="0"/>
              </a:rPr>
              <a:t>Há substantivos que têm um só gênero gramatical para designar pessoas de ambos os sexos. Uma das alternativas seguintes constituída de três substantivos desta espécie é</a:t>
            </a:r>
            <a:r>
              <a:rPr lang="pt-BR" sz="2400" dirty="0" smtClean="0">
                <a:latin typeface="Times New Roman" panose="02020603050405020304" pitchFamily="18" charset="0"/>
                <a:cs typeface="Times New Roman" panose="02020603050405020304" pitchFamily="18" charset="0"/>
              </a:rPr>
              <a:t>:</a:t>
            </a:r>
          </a:p>
          <a:p>
            <a:endParaRPr lang="pt-BR" sz="2400" dirty="0">
              <a:latin typeface="Times New Roman" panose="02020603050405020304" pitchFamily="18" charset="0"/>
              <a:cs typeface="Times New Roman" panose="02020603050405020304" pitchFamily="18" charset="0"/>
            </a:endParaRPr>
          </a:p>
          <a:p>
            <a:pPr marL="0" indent="0">
              <a:buNone/>
            </a:pPr>
            <a:r>
              <a:rPr lang="pt-BR" sz="2400" dirty="0">
                <a:latin typeface="Times New Roman" panose="02020603050405020304" pitchFamily="18" charset="0"/>
                <a:cs typeface="Times New Roman" panose="02020603050405020304" pitchFamily="18" charset="0"/>
              </a:rPr>
              <a:t>a)     A criança, a vítima, o selvagem.</a:t>
            </a:r>
          </a:p>
          <a:p>
            <a:pPr marL="0" indent="0">
              <a:buNone/>
            </a:pPr>
            <a:r>
              <a:rPr lang="pt-BR" sz="2400" dirty="0">
                <a:latin typeface="Times New Roman" panose="02020603050405020304" pitchFamily="18" charset="0"/>
                <a:cs typeface="Times New Roman" panose="02020603050405020304" pitchFamily="18" charset="0"/>
              </a:rPr>
              <a:t>b)     A criança, a testemunha, o agente.</a:t>
            </a:r>
          </a:p>
          <a:p>
            <a:pPr marL="0" indent="0">
              <a:buNone/>
            </a:pPr>
            <a:r>
              <a:rPr lang="pt-BR" sz="2400" dirty="0">
                <a:latin typeface="Times New Roman" panose="02020603050405020304" pitchFamily="18" charset="0"/>
                <a:cs typeface="Times New Roman" panose="02020603050405020304" pitchFamily="18" charset="0"/>
              </a:rPr>
              <a:t>c)     A vítima, a jovem, o parente.</a:t>
            </a:r>
          </a:p>
          <a:p>
            <a:pPr marL="0" indent="0">
              <a:buNone/>
            </a:pPr>
            <a:r>
              <a:rPr lang="pt-BR" sz="2400" dirty="0">
                <a:latin typeface="Times New Roman" panose="02020603050405020304" pitchFamily="18" charset="0"/>
                <a:cs typeface="Times New Roman" panose="02020603050405020304" pitchFamily="18" charset="0"/>
              </a:rPr>
              <a:t>d)     A criança, a vítima, o cônjuge</a:t>
            </a:r>
            <a:r>
              <a:rPr lang="pt-BR" sz="2400" b="1" dirty="0">
                <a:latin typeface="Times New Roman" panose="02020603050405020304" pitchFamily="18" charset="0"/>
                <a:cs typeface="Times New Roman" panose="02020603050405020304" pitchFamily="18" charset="0"/>
              </a:rPr>
              <a:t>.</a:t>
            </a:r>
          </a:p>
          <a:p>
            <a:pPr marL="0" indent="0">
              <a:buNone/>
            </a:pPr>
            <a:r>
              <a:rPr lang="pt-BR" sz="2400" dirty="0">
                <a:latin typeface="Times New Roman" panose="02020603050405020304" pitchFamily="18" charset="0"/>
                <a:cs typeface="Times New Roman" panose="02020603050405020304" pitchFamily="18" charset="0"/>
              </a:rPr>
              <a:t>e)     A testemunha, a patroa, o mestre.</a:t>
            </a:r>
          </a:p>
          <a:p>
            <a:pPr marL="0" indent="0" algn="just">
              <a:buNone/>
            </a:pPr>
            <a:endParaRPr lang="pt-BR" sz="2400" dirty="0">
              <a:latin typeface="Times New Roman" panose="02020603050405020304" pitchFamily="18" charset="0"/>
              <a:cs typeface="Times New Roman" panose="02020603050405020304" pitchFamily="18" charset="0"/>
            </a:endParaRPr>
          </a:p>
          <a:p>
            <a:pPr marL="0" indent="0" algn="just">
              <a:buNone/>
            </a:pPr>
            <a:r>
              <a:rPr lang="pt-BR" sz="2400" dirty="0" smtClean="0">
                <a:latin typeface="Times New Roman" panose="02020603050405020304" pitchFamily="18" charset="0"/>
                <a:cs typeface="Times New Roman" panose="02020603050405020304" pitchFamily="18" charset="0"/>
              </a:rPr>
              <a:t> </a:t>
            </a:r>
            <a:endParaRPr lang="pt-BR" sz="2400" dirty="0">
              <a:latin typeface="Times New Roman" panose="02020603050405020304" pitchFamily="18" charset="0"/>
              <a:cs typeface="Times New Roman" panose="02020603050405020304" pitchFamily="18" charset="0"/>
            </a:endParaRPr>
          </a:p>
          <a:p>
            <a:pPr marL="0" indent="0" algn="just">
              <a:buNone/>
            </a:pPr>
            <a:endParaRPr lang="pt-BR" sz="2000" dirty="0" smtClean="0">
              <a:latin typeface="Times New Roman" panose="02020603050405020304" pitchFamily="18" charset="0"/>
              <a:cs typeface="Times New Roman" panose="02020603050405020304" pitchFamily="18" charset="0"/>
            </a:endParaRPr>
          </a:p>
        </p:txBody>
      </p:sp>
      <p:pic>
        <p:nvPicPr>
          <p:cNvPr id="1026" name="Picture 2" descr="Logo_Etec colorido"/>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67544" y="6124358"/>
            <a:ext cx="1123950" cy="714375"/>
          </a:xfrm>
          <a:prstGeom prst="rect">
            <a:avLst/>
          </a:prstGeom>
          <a:noFill/>
          <a:extLst>
            <a:ext uri="{909E8E84-426E-40DD-AFC4-6F175D3DCCD1}">
              <a14:hiddenFill xmlns:a14="http://schemas.microsoft.com/office/drawing/2010/main">
                <a:solidFill>
                  <a:srgbClr val="FFFFFF"/>
                </a:solidFill>
              </a14:hiddenFill>
            </a:ext>
          </a:extLst>
        </p:spPr>
      </p:pic>
      <p:pic>
        <p:nvPicPr>
          <p:cNvPr id="1025" name="Picture 1" descr="logo-novo-cps-co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04048" y="6200775"/>
            <a:ext cx="3600450" cy="657225"/>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pt-BR"/>
          </a:p>
        </p:txBody>
      </p:sp>
      <p:sp>
        <p:nvSpPr>
          <p:cNvPr id="7" name="Rectangle 4"/>
          <p:cNvSpPr>
            <a:spLocks noChangeArrowheads="1"/>
          </p:cNvSpPr>
          <p:nvPr/>
        </p:nvSpPr>
        <p:spPr bwMode="auto">
          <a:xfrm>
            <a:off x="0" y="71437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pt-BR" altLang="pt-BR" sz="6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               </a:t>
            </a:r>
            <a:endParaRPr kumimoji="0" lang="pt-BR" altLang="pt-BR" sz="1800" b="0" i="0" u="none" strike="noStrike" cap="none" normalizeH="0" baseline="0" smtClean="0">
              <a:ln>
                <a:noFill/>
              </a:ln>
              <a:solidFill>
                <a:schemeClr val="tx1"/>
              </a:solidFill>
              <a:effectLst/>
              <a:latin typeface="Arial" pitchFamily="34" charset="0"/>
              <a:cs typeface="Arial" pitchFamily="34" charset="0"/>
            </a:endParaRPr>
          </a:p>
        </p:txBody>
      </p:sp>
      <p:sp>
        <p:nvSpPr>
          <p:cNvPr id="8" name="Rectangle 5"/>
          <p:cNvSpPr>
            <a:spLocks noChangeArrowheads="1"/>
          </p:cNvSpPr>
          <p:nvPr/>
        </p:nvSpPr>
        <p:spPr bwMode="auto">
          <a:xfrm>
            <a:off x="0" y="13716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pt-BR" altLang="pt-BR" sz="6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
            </a:r>
            <a:br>
              <a:rPr kumimoji="0" lang="pt-BR" altLang="pt-BR" sz="600" b="0" i="0" u="none" strike="noStrike" cap="none" normalizeH="0" baseline="0" smtClean="0">
                <a:ln>
                  <a:noFill/>
                </a:ln>
                <a:solidFill>
                  <a:schemeClr val="tx1"/>
                </a:solidFill>
                <a:effectLst/>
                <a:latin typeface="Arial" pitchFamily="34" charset="0"/>
                <a:ea typeface="Times New Roman" pitchFamily="18" charset="0"/>
                <a:cs typeface="Arial" pitchFamily="34" charset="0"/>
              </a:rPr>
            </a:br>
            <a:r>
              <a:rPr kumimoji="0" lang="pt-BR" altLang="pt-BR" sz="6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
            </a:r>
            <a:br>
              <a:rPr kumimoji="0" lang="pt-BR" altLang="pt-BR" sz="600" b="0" i="0" u="none" strike="noStrike" cap="none" normalizeH="0" baseline="0" smtClean="0">
                <a:ln>
                  <a:noFill/>
                </a:ln>
                <a:solidFill>
                  <a:schemeClr val="tx1"/>
                </a:solidFill>
                <a:effectLst/>
                <a:latin typeface="Arial" pitchFamily="34" charset="0"/>
                <a:ea typeface="Times New Roman" pitchFamily="18" charset="0"/>
                <a:cs typeface="Arial" pitchFamily="34" charset="0"/>
              </a:rPr>
            </a:br>
            <a:endParaRPr kumimoji="0" lang="pt-BR" altLang="pt-BR" sz="1800" b="0" i="0" u="none" strike="noStrike" cap="none" normalizeH="0" baseline="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592161505"/>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title"/>
          </p:nvPr>
        </p:nvSpPr>
        <p:spPr>
          <a:xfrm>
            <a:off x="457200" y="274638"/>
            <a:ext cx="8229600" cy="778098"/>
          </a:xfrm>
        </p:spPr>
        <p:txBody>
          <a:bodyPr>
            <a:noAutofit/>
          </a:bodyPr>
          <a:lstStyle/>
          <a:p>
            <a:r>
              <a:rPr lang="pt-BR" sz="2900" b="1" dirty="0" smtClean="0">
                <a:solidFill>
                  <a:srgbClr val="FF0000"/>
                </a:solidFill>
                <a:latin typeface="Times New Roman" panose="02020603050405020304" pitchFamily="18" charset="0"/>
                <a:cs typeface="Times New Roman" panose="02020603050405020304" pitchFamily="18" charset="0"/>
              </a:rPr>
              <a:t>EXERCÍCIOS</a:t>
            </a:r>
            <a:endParaRPr lang="pt-BR" sz="2900" b="1" dirty="0">
              <a:solidFill>
                <a:srgbClr val="FF0000"/>
              </a:solidFill>
              <a:latin typeface="Times New Roman" panose="02020603050405020304" pitchFamily="18" charset="0"/>
              <a:cs typeface="Times New Roman" panose="02020603050405020304" pitchFamily="18" charset="0"/>
            </a:endParaRPr>
          </a:p>
        </p:txBody>
      </p:sp>
      <p:sp>
        <p:nvSpPr>
          <p:cNvPr id="5" name="Espaço Reservado para Conteúdo 4"/>
          <p:cNvSpPr>
            <a:spLocks noGrp="1"/>
          </p:cNvSpPr>
          <p:nvPr>
            <p:ph idx="1"/>
          </p:nvPr>
        </p:nvSpPr>
        <p:spPr>
          <a:xfrm>
            <a:off x="457200" y="980728"/>
            <a:ext cx="8579296" cy="5220047"/>
          </a:xfrm>
        </p:spPr>
        <p:txBody>
          <a:bodyPr>
            <a:normAutofit/>
          </a:bodyPr>
          <a:lstStyle/>
          <a:p>
            <a:pPr marL="0" indent="0" algn="just">
              <a:buNone/>
            </a:pPr>
            <a:r>
              <a:rPr lang="pt-BR" sz="2400" dirty="0">
                <a:latin typeface="Times New Roman" panose="02020603050405020304" pitchFamily="18" charset="0"/>
                <a:cs typeface="Times New Roman" panose="02020603050405020304" pitchFamily="18" charset="0"/>
              </a:rPr>
              <a:t>6</a:t>
            </a:r>
            <a:r>
              <a:rPr lang="pt-BR" sz="2400" dirty="0" smtClean="0">
                <a:latin typeface="Times New Roman" panose="02020603050405020304" pitchFamily="18" charset="0"/>
                <a:cs typeface="Times New Roman" panose="02020603050405020304" pitchFamily="18" charset="0"/>
              </a:rPr>
              <a:t>) </a:t>
            </a:r>
            <a:r>
              <a:rPr lang="pt-BR" sz="2400" b="1" dirty="0" smtClean="0">
                <a:latin typeface="Times New Roman" panose="02020603050405020304" pitchFamily="18" charset="0"/>
                <a:cs typeface="Times New Roman" panose="02020603050405020304" pitchFamily="18" charset="0"/>
              </a:rPr>
              <a:t>(ELETROBRAS) A alternativa abaixo que apresenta um vocábulo do gênero feminino é:</a:t>
            </a:r>
            <a:endParaRPr lang="pt-BR" sz="2400" dirty="0" smtClean="0">
              <a:latin typeface="Times New Roman" panose="02020603050405020304" pitchFamily="18" charset="0"/>
              <a:cs typeface="Times New Roman" panose="02020603050405020304" pitchFamily="18" charset="0"/>
            </a:endParaRPr>
          </a:p>
          <a:p>
            <a:endParaRPr lang="pt-BR" sz="2400" dirty="0">
              <a:latin typeface="Times New Roman" panose="02020603050405020304" pitchFamily="18" charset="0"/>
              <a:cs typeface="Times New Roman" panose="02020603050405020304" pitchFamily="18" charset="0"/>
            </a:endParaRPr>
          </a:p>
          <a:p>
            <a:pPr marL="0" indent="0">
              <a:buNone/>
            </a:pPr>
            <a:r>
              <a:rPr lang="pt-BR" sz="2400" dirty="0">
                <a:latin typeface="Times New Roman" panose="02020603050405020304" pitchFamily="18" charset="0"/>
                <a:cs typeface="Times New Roman" panose="02020603050405020304" pitchFamily="18" charset="0"/>
              </a:rPr>
              <a:t>a)    </a:t>
            </a:r>
            <a:r>
              <a:rPr lang="pt-BR" sz="2400" dirty="0" smtClean="0">
                <a:latin typeface="Times New Roman" panose="02020603050405020304" pitchFamily="18" charset="0"/>
                <a:cs typeface="Times New Roman" panose="02020603050405020304" pitchFamily="18" charset="0"/>
              </a:rPr>
              <a:t>champanha/clã.</a:t>
            </a:r>
            <a:endParaRPr lang="pt-BR" sz="2400" dirty="0">
              <a:latin typeface="Times New Roman" panose="02020603050405020304" pitchFamily="18" charset="0"/>
              <a:cs typeface="Times New Roman" panose="02020603050405020304" pitchFamily="18" charset="0"/>
            </a:endParaRPr>
          </a:p>
          <a:p>
            <a:pPr marL="0" indent="0">
              <a:buNone/>
            </a:pPr>
            <a:r>
              <a:rPr lang="pt-BR" sz="2400" dirty="0">
                <a:latin typeface="Times New Roman" panose="02020603050405020304" pitchFamily="18" charset="0"/>
                <a:cs typeface="Times New Roman" panose="02020603050405020304" pitchFamily="18" charset="0"/>
              </a:rPr>
              <a:t>b)    </a:t>
            </a:r>
            <a:r>
              <a:rPr lang="pt-BR" sz="2400" dirty="0" smtClean="0">
                <a:latin typeface="Times New Roman" panose="02020603050405020304" pitchFamily="18" charset="0"/>
                <a:cs typeface="Times New Roman" panose="02020603050405020304" pitchFamily="18" charset="0"/>
              </a:rPr>
              <a:t>mármore/guaraná.</a:t>
            </a:r>
            <a:endParaRPr lang="pt-BR" sz="2400" dirty="0">
              <a:latin typeface="Times New Roman" panose="02020603050405020304" pitchFamily="18" charset="0"/>
              <a:cs typeface="Times New Roman" panose="02020603050405020304" pitchFamily="18" charset="0"/>
            </a:endParaRPr>
          </a:p>
          <a:p>
            <a:pPr marL="0" indent="0">
              <a:buNone/>
            </a:pPr>
            <a:r>
              <a:rPr lang="pt-BR" sz="2400" dirty="0">
                <a:latin typeface="Times New Roman" panose="02020603050405020304" pitchFamily="18" charset="0"/>
                <a:cs typeface="Times New Roman" panose="02020603050405020304" pitchFamily="18" charset="0"/>
              </a:rPr>
              <a:t>c)     </a:t>
            </a:r>
            <a:r>
              <a:rPr lang="pt-BR" sz="2400" dirty="0" smtClean="0">
                <a:latin typeface="Times New Roman" panose="02020603050405020304" pitchFamily="18" charset="0"/>
                <a:cs typeface="Times New Roman" panose="02020603050405020304" pitchFamily="18" charset="0"/>
              </a:rPr>
              <a:t>apetite/suéter.</a:t>
            </a:r>
            <a:endParaRPr lang="pt-BR" sz="2400" dirty="0">
              <a:latin typeface="Times New Roman" panose="02020603050405020304" pitchFamily="18" charset="0"/>
              <a:cs typeface="Times New Roman" panose="02020603050405020304" pitchFamily="18" charset="0"/>
            </a:endParaRPr>
          </a:p>
          <a:p>
            <a:pPr marL="0" indent="0">
              <a:buNone/>
            </a:pPr>
            <a:r>
              <a:rPr lang="pt-BR" sz="2400" dirty="0">
                <a:latin typeface="Times New Roman" panose="02020603050405020304" pitchFamily="18" charset="0"/>
                <a:cs typeface="Times New Roman" panose="02020603050405020304" pitchFamily="18" charset="0"/>
              </a:rPr>
              <a:t>d)     </a:t>
            </a:r>
            <a:r>
              <a:rPr lang="pt-BR" sz="2400" dirty="0" smtClean="0">
                <a:latin typeface="Times New Roman" panose="02020603050405020304" pitchFamily="18" charset="0"/>
                <a:cs typeface="Times New Roman" panose="02020603050405020304" pitchFamily="18" charset="0"/>
              </a:rPr>
              <a:t>pijama/saca-rolhas.</a:t>
            </a:r>
            <a:endParaRPr lang="pt-BR" sz="2400" b="1" dirty="0">
              <a:latin typeface="Times New Roman" panose="02020603050405020304" pitchFamily="18" charset="0"/>
              <a:cs typeface="Times New Roman" panose="02020603050405020304" pitchFamily="18" charset="0"/>
            </a:endParaRPr>
          </a:p>
          <a:p>
            <a:pPr marL="0" indent="0">
              <a:buNone/>
            </a:pPr>
            <a:r>
              <a:rPr lang="pt-BR" sz="2400" dirty="0">
                <a:latin typeface="Times New Roman" panose="02020603050405020304" pitchFamily="18" charset="0"/>
                <a:cs typeface="Times New Roman" panose="02020603050405020304" pitchFamily="18" charset="0"/>
              </a:rPr>
              <a:t>e)     </a:t>
            </a:r>
            <a:r>
              <a:rPr lang="pt-BR" sz="2400" dirty="0" smtClean="0">
                <a:latin typeface="Times New Roman" panose="02020603050405020304" pitchFamily="18" charset="0"/>
                <a:cs typeface="Times New Roman" panose="02020603050405020304" pitchFamily="18" charset="0"/>
              </a:rPr>
              <a:t>milhar/cal</a:t>
            </a:r>
            <a:r>
              <a:rPr lang="pt-BR" sz="2400" b="1" dirty="0" smtClean="0">
                <a:latin typeface="Times New Roman" panose="02020603050405020304" pitchFamily="18" charset="0"/>
                <a:cs typeface="Times New Roman" panose="02020603050405020304" pitchFamily="18" charset="0"/>
              </a:rPr>
              <a:t>.</a:t>
            </a:r>
            <a:endParaRPr lang="pt-BR" sz="2400" b="1" dirty="0">
              <a:latin typeface="Times New Roman" panose="02020603050405020304" pitchFamily="18" charset="0"/>
              <a:cs typeface="Times New Roman" panose="02020603050405020304" pitchFamily="18" charset="0"/>
            </a:endParaRPr>
          </a:p>
          <a:p>
            <a:pPr marL="0" indent="0" algn="just">
              <a:buNone/>
            </a:pPr>
            <a:endParaRPr lang="pt-BR" sz="2400" dirty="0">
              <a:latin typeface="Times New Roman" panose="02020603050405020304" pitchFamily="18" charset="0"/>
              <a:cs typeface="Times New Roman" panose="02020603050405020304" pitchFamily="18" charset="0"/>
            </a:endParaRPr>
          </a:p>
          <a:p>
            <a:pPr marL="0" indent="0" algn="just">
              <a:buNone/>
            </a:pPr>
            <a:r>
              <a:rPr lang="pt-BR" sz="2400" dirty="0" smtClean="0">
                <a:latin typeface="Times New Roman" panose="02020603050405020304" pitchFamily="18" charset="0"/>
                <a:cs typeface="Times New Roman" panose="02020603050405020304" pitchFamily="18" charset="0"/>
              </a:rPr>
              <a:t> </a:t>
            </a:r>
            <a:endParaRPr lang="pt-BR" sz="2400" dirty="0">
              <a:latin typeface="Times New Roman" panose="02020603050405020304" pitchFamily="18" charset="0"/>
              <a:cs typeface="Times New Roman" panose="02020603050405020304" pitchFamily="18" charset="0"/>
            </a:endParaRPr>
          </a:p>
          <a:p>
            <a:pPr marL="0" indent="0" algn="just">
              <a:buNone/>
            </a:pPr>
            <a:endParaRPr lang="pt-BR" sz="2000" dirty="0" smtClean="0">
              <a:latin typeface="Times New Roman" panose="02020603050405020304" pitchFamily="18" charset="0"/>
              <a:cs typeface="Times New Roman" panose="02020603050405020304" pitchFamily="18" charset="0"/>
            </a:endParaRPr>
          </a:p>
        </p:txBody>
      </p:sp>
      <p:pic>
        <p:nvPicPr>
          <p:cNvPr id="1026" name="Picture 2" descr="Logo_Etec colorido"/>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67544" y="6124358"/>
            <a:ext cx="1123950" cy="714375"/>
          </a:xfrm>
          <a:prstGeom prst="rect">
            <a:avLst/>
          </a:prstGeom>
          <a:noFill/>
          <a:extLst>
            <a:ext uri="{909E8E84-426E-40DD-AFC4-6F175D3DCCD1}">
              <a14:hiddenFill xmlns:a14="http://schemas.microsoft.com/office/drawing/2010/main">
                <a:solidFill>
                  <a:srgbClr val="FFFFFF"/>
                </a:solidFill>
              </a14:hiddenFill>
            </a:ext>
          </a:extLst>
        </p:spPr>
      </p:pic>
      <p:pic>
        <p:nvPicPr>
          <p:cNvPr id="1025" name="Picture 1" descr="logo-novo-cps-co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04048" y="6200775"/>
            <a:ext cx="3600450" cy="657225"/>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pt-BR"/>
          </a:p>
        </p:txBody>
      </p:sp>
      <p:sp>
        <p:nvSpPr>
          <p:cNvPr id="7" name="Rectangle 4"/>
          <p:cNvSpPr>
            <a:spLocks noChangeArrowheads="1"/>
          </p:cNvSpPr>
          <p:nvPr/>
        </p:nvSpPr>
        <p:spPr bwMode="auto">
          <a:xfrm>
            <a:off x="0" y="71437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pt-BR" altLang="pt-BR" sz="6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               </a:t>
            </a:r>
            <a:endParaRPr kumimoji="0" lang="pt-BR" altLang="pt-BR" sz="1800" b="0" i="0" u="none" strike="noStrike" cap="none" normalizeH="0" baseline="0" smtClean="0">
              <a:ln>
                <a:noFill/>
              </a:ln>
              <a:solidFill>
                <a:schemeClr val="tx1"/>
              </a:solidFill>
              <a:effectLst/>
              <a:latin typeface="Arial" pitchFamily="34" charset="0"/>
              <a:cs typeface="Arial" pitchFamily="34" charset="0"/>
            </a:endParaRPr>
          </a:p>
        </p:txBody>
      </p:sp>
      <p:sp>
        <p:nvSpPr>
          <p:cNvPr id="8" name="Rectangle 5"/>
          <p:cNvSpPr>
            <a:spLocks noChangeArrowheads="1"/>
          </p:cNvSpPr>
          <p:nvPr/>
        </p:nvSpPr>
        <p:spPr bwMode="auto">
          <a:xfrm>
            <a:off x="0" y="13716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pt-BR" altLang="pt-BR" sz="6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
            </a:r>
            <a:br>
              <a:rPr kumimoji="0" lang="pt-BR" altLang="pt-BR" sz="600" b="0" i="0" u="none" strike="noStrike" cap="none" normalizeH="0" baseline="0" smtClean="0">
                <a:ln>
                  <a:noFill/>
                </a:ln>
                <a:solidFill>
                  <a:schemeClr val="tx1"/>
                </a:solidFill>
                <a:effectLst/>
                <a:latin typeface="Arial" pitchFamily="34" charset="0"/>
                <a:ea typeface="Times New Roman" pitchFamily="18" charset="0"/>
                <a:cs typeface="Arial" pitchFamily="34" charset="0"/>
              </a:rPr>
            </a:br>
            <a:r>
              <a:rPr kumimoji="0" lang="pt-BR" altLang="pt-BR" sz="6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
            </a:r>
            <a:br>
              <a:rPr kumimoji="0" lang="pt-BR" altLang="pt-BR" sz="600" b="0" i="0" u="none" strike="noStrike" cap="none" normalizeH="0" baseline="0" smtClean="0">
                <a:ln>
                  <a:noFill/>
                </a:ln>
                <a:solidFill>
                  <a:schemeClr val="tx1"/>
                </a:solidFill>
                <a:effectLst/>
                <a:latin typeface="Arial" pitchFamily="34" charset="0"/>
                <a:ea typeface="Times New Roman" pitchFamily="18" charset="0"/>
                <a:cs typeface="Arial" pitchFamily="34" charset="0"/>
              </a:rPr>
            </a:br>
            <a:endParaRPr kumimoji="0" lang="pt-BR" altLang="pt-BR" sz="1800" b="0" i="0" u="none" strike="noStrike" cap="none" normalizeH="0" baseline="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2697860560"/>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title"/>
          </p:nvPr>
        </p:nvSpPr>
        <p:spPr>
          <a:xfrm>
            <a:off x="457200" y="274638"/>
            <a:ext cx="8229600" cy="778098"/>
          </a:xfrm>
        </p:spPr>
        <p:txBody>
          <a:bodyPr>
            <a:noAutofit/>
          </a:bodyPr>
          <a:lstStyle/>
          <a:p>
            <a:r>
              <a:rPr lang="pt-BR" sz="2900" b="1" dirty="0" smtClean="0">
                <a:solidFill>
                  <a:srgbClr val="FF0000"/>
                </a:solidFill>
                <a:latin typeface="Times New Roman" panose="02020603050405020304" pitchFamily="18" charset="0"/>
                <a:cs typeface="Times New Roman" panose="02020603050405020304" pitchFamily="18" charset="0"/>
              </a:rPr>
              <a:t>EXERCÍCIOS</a:t>
            </a:r>
            <a:endParaRPr lang="pt-BR" sz="2900" b="1" dirty="0">
              <a:solidFill>
                <a:srgbClr val="FF0000"/>
              </a:solidFill>
              <a:latin typeface="Times New Roman" panose="02020603050405020304" pitchFamily="18" charset="0"/>
              <a:cs typeface="Times New Roman" panose="02020603050405020304" pitchFamily="18" charset="0"/>
            </a:endParaRPr>
          </a:p>
        </p:txBody>
      </p:sp>
      <p:sp>
        <p:nvSpPr>
          <p:cNvPr id="5" name="Espaço Reservado para Conteúdo 4"/>
          <p:cNvSpPr>
            <a:spLocks noGrp="1"/>
          </p:cNvSpPr>
          <p:nvPr>
            <p:ph idx="1"/>
          </p:nvPr>
        </p:nvSpPr>
        <p:spPr>
          <a:xfrm>
            <a:off x="457200" y="980728"/>
            <a:ext cx="8579296" cy="5220047"/>
          </a:xfrm>
        </p:spPr>
        <p:txBody>
          <a:bodyPr>
            <a:normAutofit/>
          </a:bodyPr>
          <a:lstStyle/>
          <a:p>
            <a:pPr marL="0" indent="0" algn="just">
              <a:buNone/>
            </a:pPr>
            <a:r>
              <a:rPr lang="pt-BR" sz="2400" dirty="0" smtClean="0">
                <a:latin typeface="Times New Roman" panose="02020603050405020304" pitchFamily="18" charset="0"/>
                <a:cs typeface="Times New Roman" panose="02020603050405020304" pitchFamily="18" charset="0"/>
              </a:rPr>
              <a:t>7) </a:t>
            </a:r>
            <a:r>
              <a:rPr lang="pt-BR" sz="2400" dirty="0">
                <a:latin typeface="Times New Roman" panose="02020603050405020304" pitchFamily="18" charset="0"/>
                <a:cs typeface="Times New Roman" panose="02020603050405020304" pitchFamily="18" charset="0"/>
              </a:rPr>
              <a:t>Marque a alternativa que indica a flexão </a:t>
            </a:r>
            <a:r>
              <a:rPr lang="pt-BR" sz="2400" b="1" dirty="0">
                <a:latin typeface="Times New Roman" panose="02020603050405020304" pitchFamily="18" charset="0"/>
                <a:cs typeface="Times New Roman" panose="02020603050405020304" pitchFamily="18" charset="0"/>
              </a:rPr>
              <a:t>incorreta</a:t>
            </a:r>
            <a:r>
              <a:rPr lang="pt-BR" sz="2400" dirty="0">
                <a:latin typeface="Times New Roman" panose="02020603050405020304" pitchFamily="18" charset="0"/>
                <a:cs typeface="Times New Roman" panose="02020603050405020304" pitchFamily="18" charset="0"/>
              </a:rPr>
              <a:t> do gênero feminino dos substantivos</a:t>
            </a:r>
            <a:r>
              <a:rPr lang="pt-BR" sz="2400" dirty="0" smtClean="0">
                <a:latin typeface="Times New Roman" panose="02020603050405020304" pitchFamily="18" charset="0"/>
                <a:cs typeface="Times New Roman" panose="02020603050405020304" pitchFamily="18" charset="0"/>
              </a:rPr>
              <a:t>:</a:t>
            </a:r>
          </a:p>
          <a:p>
            <a:pPr marL="0" indent="0">
              <a:buNone/>
            </a:pPr>
            <a:endParaRPr lang="pt-BR" sz="2400" dirty="0">
              <a:latin typeface="Times New Roman" panose="02020603050405020304" pitchFamily="18" charset="0"/>
              <a:cs typeface="Times New Roman" panose="02020603050405020304" pitchFamily="18" charset="0"/>
            </a:endParaRPr>
          </a:p>
          <a:p>
            <a:pPr marL="0" indent="0">
              <a:buNone/>
            </a:pPr>
            <a:r>
              <a:rPr lang="pt-BR" sz="2400" dirty="0">
                <a:latin typeface="Times New Roman" panose="02020603050405020304" pitchFamily="18" charset="0"/>
                <a:cs typeface="Times New Roman" panose="02020603050405020304" pitchFamily="18" charset="0"/>
              </a:rPr>
              <a:t>a) duquesa – atriz – maestrina.</a:t>
            </a:r>
          </a:p>
          <a:p>
            <a:pPr marL="0" indent="0">
              <a:buNone/>
            </a:pPr>
            <a:r>
              <a:rPr lang="pt-BR" sz="2400" dirty="0">
                <a:latin typeface="Times New Roman" panose="02020603050405020304" pitchFamily="18" charset="0"/>
                <a:cs typeface="Times New Roman" panose="02020603050405020304" pitchFamily="18" charset="0"/>
              </a:rPr>
              <a:t>b) </a:t>
            </a:r>
            <a:r>
              <a:rPr lang="pt-BR" sz="2400" dirty="0" err="1">
                <a:latin typeface="Times New Roman" panose="02020603050405020304" pitchFamily="18" charset="0"/>
                <a:cs typeface="Times New Roman" panose="02020603050405020304" pitchFamily="18" charset="0"/>
              </a:rPr>
              <a:t>consulina</a:t>
            </a:r>
            <a:r>
              <a:rPr lang="pt-BR" sz="2400" dirty="0">
                <a:latin typeface="Times New Roman" panose="02020603050405020304" pitchFamily="18" charset="0"/>
                <a:cs typeface="Times New Roman" panose="02020603050405020304" pitchFamily="18" charset="0"/>
              </a:rPr>
              <a:t> – imperadora – cônega</a:t>
            </a:r>
            <a:r>
              <a:rPr lang="pt-BR" sz="2400" b="1" dirty="0">
                <a:latin typeface="Times New Roman" panose="02020603050405020304" pitchFamily="18" charset="0"/>
                <a:cs typeface="Times New Roman" panose="02020603050405020304" pitchFamily="18" charset="0"/>
              </a:rPr>
              <a:t>.</a:t>
            </a:r>
          </a:p>
          <a:p>
            <a:pPr marL="0" indent="0">
              <a:buNone/>
            </a:pPr>
            <a:r>
              <a:rPr lang="pt-BR" sz="2400" dirty="0">
                <a:latin typeface="Times New Roman" panose="02020603050405020304" pitchFamily="18" charset="0"/>
                <a:cs typeface="Times New Roman" panose="02020603050405020304" pitchFamily="18" charset="0"/>
              </a:rPr>
              <a:t>c) consulesa – imperatriz – profetisa.</a:t>
            </a:r>
          </a:p>
          <a:p>
            <a:pPr marL="0" indent="0">
              <a:buNone/>
            </a:pPr>
            <a:r>
              <a:rPr lang="pt-BR" sz="2400" dirty="0">
                <a:latin typeface="Times New Roman" panose="02020603050405020304" pitchFamily="18" charset="0"/>
                <a:cs typeface="Times New Roman" panose="02020603050405020304" pitchFamily="18" charset="0"/>
              </a:rPr>
              <a:t>d) heroína – poetisa – embaixadora.</a:t>
            </a:r>
          </a:p>
          <a:p>
            <a:pPr marL="0" indent="0">
              <a:buNone/>
            </a:pPr>
            <a:r>
              <a:rPr lang="pt-BR" sz="2400" dirty="0">
                <a:latin typeface="Times New Roman" panose="02020603050405020304" pitchFamily="18" charset="0"/>
                <a:cs typeface="Times New Roman" panose="02020603050405020304" pitchFamily="18" charset="0"/>
              </a:rPr>
              <a:t>e) madre – amazona – </a:t>
            </a:r>
            <a:r>
              <a:rPr lang="pt-BR" sz="2400" dirty="0" smtClean="0">
                <a:latin typeface="Times New Roman" panose="02020603050405020304" pitchFamily="18" charset="0"/>
                <a:cs typeface="Times New Roman" panose="02020603050405020304" pitchFamily="18" charset="0"/>
              </a:rPr>
              <a:t>ré.</a:t>
            </a:r>
            <a:endParaRPr lang="pt-BR" sz="2400" dirty="0">
              <a:latin typeface="Times New Roman" panose="02020603050405020304" pitchFamily="18" charset="0"/>
              <a:cs typeface="Times New Roman" panose="02020603050405020304" pitchFamily="18" charset="0"/>
            </a:endParaRPr>
          </a:p>
          <a:p>
            <a:pPr marL="0" indent="0" algn="just">
              <a:buNone/>
            </a:pPr>
            <a:endParaRPr lang="pt-BR" sz="2400" dirty="0">
              <a:latin typeface="Times New Roman" panose="02020603050405020304" pitchFamily="18" charset="0"/>
              <a:cs typeface="Times New Roman" panose="02020603050405020304" pitchFamily="18" charset="0"/>
            </a:endParaRPr>
          </a:p>
          <a:p>
            <a:pPr marL="0" indent="0" algn="just">
              <a:buNone/>
            </a:pPr>
            <a:r>
              <a:rPr lang="pt-BR" sz="2400" dirty="0" smtClean="0">
                <a:latin typeface="Times New Roman" panose="02020603050405020304" pitchFamily="18" charset="0"/>
                <a:cs typeface="Times New Roman" panose="02020603050405020304" pitchFamily="18" charset="0"/>
              </a:rPr>
              <a:t> </a:t>
            </a:r>
            <a:endParaRPr lang="pt-BR" sz="2400" dirty="0">
              <a:latin typeface="Times New Roman" panose="02020603050405020304" pitchFamily="18" charset="0"/>
              <a:cs typeface="Times New Roman" panose="02020603050405020304" pitchFamily="18" charset="0"/>
            </a:endParaRPr>
          </a:p>
          <a:p>
            <a:pPr marL="0" indent="0" algn="just">
              <a:buNone/>
            </a:pPr>
            <a:endParaRPr lang="pt-BR" sz="2000" dirty="0" smtClean="0">
              <a:latin typeface="Times New Roman" panose="02020603050405020304" pitchFamily="18" charset="0"/>
              <a:cs typeface="Times New Roman" panose="02020603050405020304" pitchFamily="18" charset="0"/>
            </a:endParaRPr>
          </a:p>
        </p:txBody>
      </p:sp>
      <p:pic>
        <p:nvPicPr>
          <p:cNvPr id="1026" name="Picture 2" descr="Logo_Etec colorido"/>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67544" y="6124358"/>
            <a:ext cx="1123950" cy="714375"/>
          </a:xfrm>
          <a:prstGeom prst="rect">
            <a:avLst/>
          </a:prstGeom>
          <a:noFill/>
          <a:extLst>
            <a:ext uri="{909E8E84-426E-40DD-AFC4-6F175D3DCCD1}">
              <a14:hiddenFill xmlns:a14="http://schemas.microsoft.com/office/drawing/2010/main">
                <a:solidFill>
                  <a:srgbClr val="FFFFFF"/>
                </a:solidFill>
              </a14:hiddenFill>
            </a:ext>
          </a:extLst>
        </p:spPr>
      </p:pic>
      <p:pic>
        <p:nvPicPr>
          <p:cNvPr id="1025" name="Picture 1" descr="logo-novo-cps-co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04048" y="6200775"/>
            <a:ext cx="3600450" cy="657225"/>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pt-BR"/>
          </a:p>
        </p:txBody>
      </p:sp>
      <p:sp>
        <p:nvSpPr>
          <p:cNvPr id="7" name="Rectangle 4"/>
          <p:cNvSpPr>
            <a:spLocks noChangeArrowheads="1"/>
          </p:cNvSpPr>
          <p:nvPr/>
        </p:nvSpPr>
        <p:spPr bwMode="auto">
          <a:xfrm>
            <a:off x="0" y="71437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pt-BR" altLang="pt-BR" sz="6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               </a:t>
            </a:r>
            <a:endParaRPr kumimoji="0" lang="pt-BR" altLang="pt-BR" sz="1800" b="0" i="0" u="none" strike="noStrike" cap="none" normalizeH="0" baseline="0" smtClean="0">
              <a:ln>
                <a:noFill/>
              </a:ln>
              <a:solidFill>
                <a:schemeClr val="tx1"/>
              </a:solidFill>
              <a:effectLst/>
              <a:latin typeface="Arial" pitchFamily="34" charset="0"/>
              <a:cs typeface="Arial" pitchFamily="34" charset="0"/>
            </a:endParaRPr>
          </a:p>
        </p:txBody>
      </p:sp>
      <p:sp>
        <p:nvSpPr>
          <p:cNvPr id="8" name="Rectangle 5"/>
          <p:cNvSpPr>
            <a:spLocks noChangeArrowheads="1"/>
          </p:cNvSpPr>
          <p:nvPr/>
        </p:nvSpPr>
        <p:spPr bwMode="auto">
          <a:xfrm>
            <a:off x="0" y="13716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pt-BR" altLang="pt-BR" sz="6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
            </a:r>
            <a:br>
              <a:rPr kumimoji="0" lang="pt-BR" altLang="pt-BR" sz="600" b="0" i="0" u="none" strike="noStrike" cap="none" normalizeH="0" baseline="0" smtClean="0">
                <a:ln>
                  <a:noFill/>
                </a:ln>
                <a:solidFill>
                  <a:schemeClr val="tx1"/>
                </a:solidFill>
                <a:effectLst/>
                <a:latin typeface="Arial" pitchFamily="34" charset="0"/>
                <a:ea typeface="Times New Roman" pitchFamily="18" charset="0"/>
                <a:cs typeface="Arial" pitchFamily="34" charset="0"/>
              </a:rPr>
            </a:br>
            <a:r>
              <a:rPr kumimoji="0" lang="pt-BR" altLang="pt-BR" sz="6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
            </a:r>
            <a:br>
              <a:rPr kumimoji="0" lang="pt-BR" altLang="pt-BR" sz="600" b="0" i="0" u="none" strike="noStrike" cap="none" normalizeH="0" baseline="0" smtClean="0">
                <a:ln>
                  <a:noFill/>
                </a:ln>
                <a:solidFill>
                  <a:schemeClr val="tx1"/>
                </a:solidFill>
                <a:effectLst/>
                <a:latin typeface="Arial" pitchFamily="34" charset="0"/>
                <a:ea typeface="Times New Roman" pitchFamily="18" charset="0"/>
                <a:cs typeface="Arial" pitchFamily="34" charset="0"/>
              </a:rPr>
            </a:br>
            <a:endParaRPr kumimoji="0" lang="pt-BR" altLang="pt-BR" sz="1800" b="0" i="0" u="none" strike="noStrike" cap="none" normalizeH="0" baseline="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148855492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title"/>
          </p:nvPr>
        </p:nvSpPr>
        <p:spPr>
          <a:xfrm>
            <a:off x="457200" y="274638"/>
            <a:ext cx="8229600" cy="778098"/>
          </a:xfrm>
        </p:spPr>
        <p:txBody>
          <a:bodyPr>
            <a:noAutofit/>
          </a:bodyPr>
          <a:lstStyle/>
          <a:p>
            <a:r>
              <a:rPr lang="pt-BR" sz="2900" b="1" dirty="0" smtClean="0">
                <a:solidFill>
                  <a:srgbClr val="FF0000"/>
                </a:solidFill>
                <a:latin typeface="Times New Roman" panose="02020603050405020304" pitchFamily="18" charset="0"/>
                <a:cs typeface="Times New Roman" panose="02020603050405020304" pitchFamily="18" charset="0"/>
              </a:rPr>
              <a:t>SUBSTANTIVO</a:t>
            </a:r>
            <a:endParaRPr lang="pt-BR" sz="2900" b="1" dirty="0">
              <a:solidFill>
                <a:srgbClr val="FF0000"/>
              </a:solidFill>
              <a:latin typeface="Times New Roman" panose="02020603050405020304" pitchFamily="18" charset="0"/>
              <a:cs typeface="Times New Roman" panose="02020603050405020304" pitchFamily="18" charset="0"/>
            </a:endParaRPr>
          </a:p>
        </p:txBody>
      </p:sp>
      <p:sp>
        <p:nvSpPr>
          <p:cNvPr id="5" name="Espaço Reservado para Conteúdo 4"/>
          <p:cNvSpPr>
            <a:spLocks noGrp="1"/>
          </p:cNvSpPr>
          <p:nvPr>
            <p:ph idx="1"/>
          </p:nvPr>
        </p:nvSpPr>
        <p:spPr>
          <a:xfrm>
            <a:off x="457200" y="908720"/>
            <a:ext cx="8579296" cy="5292055"/>
          </a:xfrm>
        </p:spPr>
        <p:txBody>
          <a:bodyPr>
            <a:normAutofit/>
          </a:bodyPr>
          <a:lstStyle/>
          <a:p>
            <a:pPr marL="0" indent="0" algn="just">
              <a:buNone/>
            </a:pPr>
            <a:r>
              <a:rPr lang="pt-BR" sz="2000" dirty="0" smtClean="0">
                <a:latin typeface="Times New Roman" panose="02020603050405020304" pitchFamily="18" charset="0"/>
                <a:cs typeface="Times New Roman" panose="02020603050405020304" pitchFamily="18" charset="0"/>
              </a:rPr>
              <a:t>• </a:t>
            </a:r>
            <a:r>
              <a:rPr lang="pt-BR" sz="2400" dirty="0" smtClean="0">
                <a:latin typeface="Times New Roman" panose="02020603050405020304" pitchFamily="18" charset="0"/>
                <a:cs typeface="Times New Roman" panose="02020603050405020304" pitchFamily="18" charset="0"/>
              </a:rPr>
              <a:t>Sintaticamente, desempenha a </a:t>
            </a:r>
            <a:r>
              <a:rPr lang="pt-BR" sz="2400" b="1" dirty="0" smtClean="0">
                <a:latin typeface="Times New Roman" panose="02020603050405020304" pitchFamily="18" charset="0"/>
                <a:cs typeface="Times New Roman" panose="02020603050405020304" pitchFamily="18" charset="0"/>
              </a:rPr>
              <a:t>função de núcleo </a:t>
            </a:r>
            <a:r>
              <a:rPr lang="pt-BR" sz="2400" dirty="0" smtClean="0">
                <a:latin typeface="Times New Roman" panose="02020603050405020304" pitchFamily="18" charset="0"/>
                <a:cs typeface="Times New Roman" panose="02020603050405020304" pitchFamily="18" charset="0"/>
              </a:rPr>
              <a:t>de vários termos:</a:t>
            </a:r>
          </a:p>
          <a:p>
            <a:pPr marL="0" indent="0" algn="just">
              <a:buNone/>
            </a:pPr>
            <a:endParaRPr lang="pt-BR" sz="2400" dirty="0">
              <a:latin typeface="Times New Roman" panose="02020603050405020304" pitchFamily="18" charset="0"/>
              <a:cs typeface="Times New Roman" panose="02020603050405020304" pitchFamily="18" charset="0"/>
            </a:endParaRPr>
          </a:p>
          <a:p>
            <a:pPr marL="0" indent="0" algn="just">
              <a:buNone/>
            </a:pPr>
            <a:r>
              <a:rPr lang="pt-BR" sz="2400" dirty="0" smtClean="0">
                <a:latin typeface="Times New Roman" panose="02020603050405020304" pitchFamily="18" charset="0"/>
                <a:cs typeface="Times New Roman" panose="02020603050405020304" pitchFamily="18" charset="0"/>
              </a:rPr>
              <a:t>• Sujeito: O </a:t>
            </a:r>
            <a:r>
              <a:rPr lang="pt-BR" sz="2400" b="1" dirty="0" smtClean="0">
                <a:latin typeface="Times New Roman" panose="02020603050405020304" pitchFamily="18" charset="0"/>
                <a:cs typeface="Times New Roman" panose="02020603050405020304" pitchFamily="18" charset="0"/>
              </a:rPr>
              <a:t>garoto</a:t>
            </a:r>
            <a:r>
              <a:rPr lang="pt-BR" sz="2400" dirty="0" smtClean="0">
                <a:latin typeface="Times New Roman" panose="02020603050405020304" pitchFamily="18" charset="0"/>
                <a:cs typeface="Times New Roman" panose="02020603050405020304" pitchFamily="18" charset="0"/>
              </a:rPr>
              <a:t> chutou a bola.</a:t>
            </a:r>
          </a:p>
          <a:p>
            <a:pPr marL="0" indent="0" algn="just">
              <a:buNone/>
            </a:pPr>
            <a:endParaRPr lang="pt-BR" sz="2400" dirty="0" smtClean="0">
              <a:latin typeface="Times New Roman" panose="02020603050405020304" pitchFamily="18" charset="0"/>
              <a:cs typeface="Times New Roman" panose="02020603050405020304" pitchFamily="18" charset="0"/>
            </a:endParaRPr>
          </a:p>
          <a:p>
            <a:pPr marL="0" indent="0" algn="just">
              <a:buNone/>
            </a:pPr>
            <a:r>
              <a:rPr lang="pt-BR" sz="2400" dirty="0" smtClean="0">
                <a:latin typeface="Times New Roman" panose="02020603050405020304" pitchFamily="18" charset="0"/>
                <a:cs typeface="Times New Roman" panose="02020603050405020304" pitchFamily="18" charset="0"/>
              </a:rPr>
              <a:t>• Objeto: A menina ganhou uma linda </a:t>
            </a:r>
            <a:r>
              <a:rPr lang="pt-BR" sz="2400" b="1" dirty="0" smtClean="0">
                <a:latin typeface="Times New Roman" panose="02020603050405020304" pitchFamily="18" charset="0"/>
                <a:cs typeface="Times New Roman" panose="02020603050405020304" pitchFamily="18" charset="0"/>
              </a:rPr>
              <a:t>boneca</a:t>
            </a:r>
            <a:r>
              <a:rPr lang="pt-BR" sz="2400" dirty="0" smtClean="0">
                <a:latin typeface="Times New Roman" panose="02020603050405020304" pitchFamily="18" charset="0"/>
                <a:cs typeface="Times New Roman" panose="02020603050405020304" pitchFamily="18" charset="0"/>
              </a:rPr>
              <a:t>.</a:t>
            </a:r>
            <a:endParaRPr lang="pt-BR" sz="2400" dirty="0">
              <a:latin typeface="Times New Roman" panose="02020603050405020304" pitchFamily="18" charset="0"/>
              <a:cs typeface="Times New Roman" panose="02020603050405020304" pitchFamily="18" charset="0"/>
            </a:endParaRPr>
          </a:p>
          <a:p>
            <a:pPr marL="0" indent="0" algn="just">
              <a:buNone/>
            </a:pPr>
            <a:r>
              <a:rPr lang="pt-BR" sz="2400" dirty="0" smtClean="0">
                <a:latin typeface="Times New Roman" panose="02020603050405020304" pitchFamily="18" charset="0"/>
                <a:cs typeface="Times New Roman" panose="02020603050405020304" pitchFamily="18" charset="0"/>
              </a:rPr>
              <a:t> </a:t>
            </a:r>
          </a:p>
          <a:p>
            <a:pPr marL="0" indent="0" algn="just">
              <a:buNone/>
            </a:pPr>
            <a:r>
              <a:rPr lang="pt-BR" sz="2400" dirty="0">
                <a:latin typeface="Times New Roman" panose="02020603050405020304" pitchFamily="18" charset="0"/>
                <a:cs typeface="Times New Roman" panose="02020603050405020304" pitchFamily="18" charset="0"/>
              </a:rPr>
              <a:t>• </a:t>
            </a:r>
            <a:r>
              <a:rPr lang="pt-BR" sz="2400" dirty="0" smtClean="0">
                <a:latin typeface="Times New Roman" panose="02020603050405020304" pitchFamily="18" charset="0"/>
                <a:cs typeface="Times New Roman" panose="02020603050405020304" pitchFamily="18" charset="0"/>
              </a:rPr>
              <a:t>Complemento nominal: Ana tem necessidade de </a:t>
            </a:r>
            <a:r>
              <a:rPr lang="pt-BR" sz="2400" b="1" dirty="0" smtClean="0">
                <a:latin typeface="Times New Roman" panose="02020603050405020304" pitchFamily="18" charset="0"/>
                <a:cs typeface="Times New Roman" panose="02020603050405020304" pitchFamily="18" charset="0"/>
              </a:rPr>
              <a:t>afeto</a:t>
            </a:r>
            <a:r>
              <a:rPr lang="pt-BR" sz="2400" dirty="0" smtClean="0">
                <a:latin typeface="Times New Roman" panose="02020603050405020304" pitchFamily="18" charset="0"/>
                <a:cs typeface="Times New Roman" panose="02020603050405020304" pitchFamily="18" charset="0"/>
              </a:rPr>
              <a:t> permanente.	</a:t>
            </a:r>
          </a:p>
          <a:p>
            <a:pPr marL="0" indent="0" algn="just">
              <a:buNone/>
            </a:pPr>
            <a:endParaRPr lang="pt-BR" sz="2400" dirty="0">
              <a:latin typeface="Times New Roman" panose="02020603050405020304" pitchFamily="18" charset="0"/>
              <a:cs typeface="Times New Roman" panose="02020603050405020304" pitchFamily="18" charset="0"/>
            </a:endParaRPr>
          </a:p>
          <a:p>
            <a:pPr marL="0" indent="0" algn="just">
              <a:buNone/>
            </a:pPr>
            <a:endParaRPr lang="pt-BR" sz="2000" dirty="0" smtClean="0">
              <a:latin typeface="Times New Roman" panose="02020603050405020304" pitchFamily="18" charset="0"/>
              <a:cs typeface="Times New Roman" panose="02020603050405020304" pitchFamily="18" charset="0"/>
            </a:endParaRPr>
          </a:p>
        </p:txBody>
      </p:sp>
      <p:pic>
        <p:nvPicPr>
          <p:cNvPr id="1026" name="Picture 2" descr="Logo_Etec colorido"/>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67544" y="6124358"/>
            <a:ext cx="1123950" cy="714375"/>
          </a:xfrm>
          <a:prstGeom prst="rect">
            <a:avLst/>
          </a:prstGeom>
          <a:noFill/>
          <a:extLst>
            <a:ext uri="{909E8E84-426E-40DD-AFC4-6F175D3DCCD1}">
              <a14:hiddenFill xmlns:a14="http://schemas.microsoft.com/office/drawing/2010/main">
                <a:solidFill>
                  <a:srgbClr val="FFFFFF"/>
                </a:solidFill>
              </a14:hiddenFill>
            </a:ext>
          </a:extLst>
        </p:spPr>
      </p:pic>
      <p:pic>
        <p:nvPicPr>
          <p:cNvPr id="1025" name="Picture 1" descr="logo-novo-cps-co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04048" y="6200775"/>
            <a:ext cx="3600450" cy="657225"/>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pt-BR"/>
          </a:p>
        </p:txBody>
      </p:sp>
      <p:sp>
        <p:nvSpPr>
          <p:cNvPr id="7" name="Rectangle 4"/>
          <p:cNvSpPr>
            <a:spLocks noChangeArrowheads="1"/>
          </p:cNvSpPr>
          <p:nvPr/>
        </p:nvSpPr>
        <p:spPr bwMode="auto">
          <a:xfrm>
            <a:off x="0" y="71437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pt-BR" altLang="pt-BR" sz="6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               </a:t>
            </a:r>
            <a:endParaRPr kumimoji="0" lang="pt-BR" altLang="pt-BR" sz="1800" b="0" i="0" u="none" strike="noStrike" cap="none" normalizeH="0" baseline="0" smtClean="0">
              <a:ln>
                <a:noFill/>
              </a:ln>
              <a:solidFill>
                <a:schemeClr val="tx1"/>
              </a:solidFill>
              <a:effectLst/>
              <a:latin typeface="Arial" pitchFamily="34" charset="0"/>
              <a:cs typeface="Arial" pitchFamily="34" charset="0"/>
            </a:endParaRPr>
          </a:p>
        </p:txBody>
      </p:sp>
      <p:sp>
        <p:nvSpPr>
          <p:cNvPr id="8" name="Rectangle 5"/>
          <p:cNvSpPr>
            <a:spLocks noChangeArrowheads="1"/>
          </p:cNvSpPr>
          <p:nvPr/>
        </p:nvSpPr>
        <p:spPr bwMode="auto">
          <a:xfrm>
            <a:off x="0" y="13716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pt-BR" altLang="pt-BR" sz="6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
            </a:r>
            <a:br>
              <a:rPr kumimoji="0" lang="pt-BR" altLang="pt-BR" sz="600" b="0" i="0" u="none" strike="noStrike" cap="none" normalizeH="0" baseline="0" smtClean="0">
                <a:ln>
                  <a:noFill/>
                </a:ln>
                <a:solidFill>
                  <a:schemeClr val="tx1"/>
                </a:solidFill>
                <a:effectLst/>
                <a:latin typeface="Arial" pitchFamily="34" charset="0"/>
                <a:ea typeface="Times New Roman" pitchFamily="18" charset="0"/>
                <a:cs typeface="Arial" pitchFamily="34" charset="0"/>
              </a:rPr>
            </a:br>
            <a:r>
              <a:rPr kumimoji="0" lang="pt-BR" altLang="pt-BR" sz="6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
            </a:r>
            <a:br>
              <a:rPr kumimoji="0" lang="pt-BR" altLang="pt-BR" sz="600" b="0" i="0" u="none" strike="noStrike" cap="none" normalizeH="0" baseline="0" smtClean="0">
                <a:ln>
                  <a:noFill/>
                </a:ln>
                <a:solidFill>
                  <a:schemeClr val="tx1"/>
                </a:solidFill>
                <a:effectLst/>
                <a:latin typeface="Arial" pitchFamily="34" charset="0"/>
                <a:ea typeface="Times New Roman" pitchFamily="18" charset="0"/>
                <a:cs typeface="Arial" pitchFamily="34" charset="0"/>
              </a:rPr>
            </a:br>
            <a:endParaRPr kumimoji="0" lang="pt-BR" altLang="pt-BR" sz="1800" b="0" i="0" u="none" strike="noStrike" cap="none" normalizeH="0" baseline="0" smtClean="0">
              <a:ln>
                <a:noFill/>
              </a:ln>
              <a:solidFill>
                <a:schemeClr val="tx1"/>
              </a:solidFill>
              <a:effectLst/>
              <a:latin typeface="Arial" pitchFamily="34" charset="0"/>
              <a:cs typeface="Arial" pitchFamily="34" charset="0"/>
            </a:endParaRPr>
          </a:p>
        </p:txBody>
      </p:sp>
      <p:pic>
        <p:nvPicPr>
          <p:cNvPr id="3074" name="Picture 2" descr="C:\Users\Usuário\JEC\Pictures\Educandário\Imagens para aulas\substantivo3.jpg"/>
          <p:cNvPicPr>
            <a:picLocks noChangeAspect="1" noChangeArrowheads="1"/>
          </p:cNvPicPr>
          <p:nvPr/>
        </p:nvPicPr>
        <p:blipFill rotWithShape="1">
          <a:blip r:embed="rId4">
            <a:extLst>
              <a:ext uri="{28A0092B-C50C-407E-A947-70E740481C1C}">
                <a14:useLocalDpi xmlns:a14="http://schemas.microsoft.com/office/drawing/2010/main" val="0"/>
              </a:ext>
            </a:extLst>
          </a:blip>
          <a:srcRect l="9164" r="9164"/>
          <a:stretch/>
        </p:blipFill>
        <p:spPr bwMode="auto">
          <a:xfrm>
            <a:off x="4139952" y="4150171"/>
            <a:ext cx="1381894" cy="17797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32157001"/>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title"/>
          </p:nvPr>
        </p:nvSpPr>
        <p:spPr>
          <a:xfrm>
            <a:off x="457200" y="274638"/>
            <a:ext cx="8229600" cy="778098"/>
          </a:xfrm>
        </p:spPr>
        <p:txBody>
          <a:bodyPr>
            <a:noAutofit/>
          </a:bodyPr>
          <a:lstStyle/>
          <a:p>
            <a:r>
              <a:rPr lang="pt-BR" sz="2900" b="1" dirty="0" smtClean="0">
                <a:solidFill>
                  <a:srgbClr val="FF0000"/>
                </a:solidFill>
                <a:latin typeface="Times New Roman" panose="02020603050405020304" pitchFamily="18" charset="0"/>
                <a:cs typeface="Times New Roman" panose="02020603050405020304" pitchFamily="18" charset="0"/>
              </a:rPr>
              <a:t>SUBSTANTIVO – FLEXÃO DE NÚMERO</a:t>
            </a:r>
            <a:endParaRPr lang="pt-BR" sz="2900" b="1" dirty="0">
              <a:solidFill>
                <a:srgbClr val="FF0000"/>
              </a:solidFill>
              <a:latin typeface="Times New Roman" panose="02020603050405020304" pitchFamily="18" charset="0"/>
              <a:cs typeface="Times New Roman" panose="02020603050405020304" pitchFamily="18" charset="0"/>
            </a:endParaRPr>
          </a:p>
        </p:txBody>
      </p:sp>
      <p:sp>
        <p:nvSpPr>
          <p:cNvPr id="5" name="Espaço Reservado para Conteúdo 4"/>
          <p:cNvSpPr>
            <a:spLocks noGrp="1"/>
          </p:cNvSpPr>
          <p:nvPr>
            <p:ph idx="1"/>
          </p:nvPr>
        </p:nvSpPr>
        <p:spPr>
          <a:xfrm>
            <a:off x="457200" y="980728"/>
            <a:ext cx="8579296" cy="5220047"/>
          </a:xfrm>
        </p:spPr>
        <p:txBody>
          <a:bodyPr>
            <a:normAutofit/>
          </a:bodyPr>
          <a:lstStyle/>
          <a:p>
            <a:pPr algn="just"/>
            <a:r>
              <a:rPr lang="pt-BR" sz="2400" dirty="0">
                <a:latin typeface="Times New Roman" panose="02020603050405020304" pitchFamily="18" charset="0"/>
                <a:cs typeface="Times New Roman" panose="02020603050405020304" pitchFamily="18" charset="0"/>
              </a:rPr>
              <a:t>Em português, há </a:t>
            </a:r>
            <a:r>
              <a:rPr lang="pt-BR" sz="2400" b="1" dirty="0">
                <a:latin typeface="Times New Roman" panose="02020603050405020304" pitchFamily="18" charset="0"/>
                <a:cs typeface="Times New Roman" panose="02020603050405020304" pitchFamily="18" charset="0"/>
              </a:rPr>
              <a:t>dois números </a:t>
            </a:r>
            <a:r>
              <a:rPr lang="pt-BR" sz="2400" dirty="0" smtClean="0">
                <a:latin typeface="Times New Roman" panose="02020603050405020304" pitchFamily="18" charset="0"/>
                <a:cs typeface="Times New Roman" panose="02020603050405020304" pitchFamily="18" charset="0"/>
              </a:rPr>
              <a:t>gramaticais:</a:t>
            </a:r>
          </a:p>
          <a:p>
            <a:pPr marL="0" indent="0" algn="just">
              <a:buNone/>
            </a:pPr>
            <a:endParaRPr lang="pt-BR" sz="2800" dirty="0">
              <a:latin typeface="Times New Roman" panose="02020603050405020304" pitchFamily="18" charset="0"/>
              <a:cs typeface="Times New Roman" panose="02020603050405020304" pitchFamily="18" charset="0"/>
            </a:endParaRPr>
          </a:p>
          <a:p>
            <a:pPr algn="just"/>
            <a:r>
              <a:rPr lang="pt-BR" sz="2400" dirty="0">
                <a:latin typeface="Times New Roman" panose="02020603050405020304" pitchFamily="18" charset="0"/>
                <a:cs typeface="Times New Roman" panose="02020603050405020304" pitchFamily="18" charset="0"/>
              </a:rPr>
              <a:t>O </a:t>
            </a:r>
            <a:r>
              <a:rPr lang="pt-BR" sz="2400" b="1" dirty="0">
                <a:latin typeface="Times New Roman" panose="02020603050405020304" pitchFamily="18" charset="0"/>
                <a:cs typeface="Times New Roman" panose="02020603050405020304" pitchFamily="18" charset="0"/>
              </a:rPr>
              <a:t>singular</a:t>
            </a:r>
            <a:r>
              <a:rPr lang="pt-BR" sz="2400" dirty="0">
                <a:latin typeface="Times New Roman" panose="02020603050405020304" pitchFamily="18" charset="0"/>
                <a:cs typeface="Times New Roman" panose="02020603050405020304" pitchFamily="18" charset="0"/>
              </a:rPr>
              <a:t>, que indica </a:t>
            </a:r>
            <a:r>
              <a:rPr lang="pt-BR" sz="2400" b="1" dirty="0">
                <a:latin typeface="Times New Roman" panose="02020603050405020304" pitchFamily="18" charset="0"/>
                <a:cs typeface="Times New Roman" panose="02020603050405020304" pitchFamily="18" charset="0"/>
              </a:rPr>
              <a:t>um ser ou um grupo de </a:t>
            </a:r>
            <a:r>
              <a:rPr lang="pt-BR" sz="2400" b="1" dirty="0" smtClean="0">
                <a:latin typeface="Times New Roman" panose="02020603050405020304" pitchFamily="18" charset="0"/>
                <a:cs typeface="Times New Roman" panose="02020603050405020304" pitchFamily="18" charset="0"/>
              </a:rPr>
              <a:t>seres</a:t>
            </a:r>
            <a:r>
              <a:rPr lang="pt-BR" sz="2400" dirty="0" smtClean="0">
                <a:latin typeface="Times New Roman" panose="02020603050405020304" pitchFamily="18" charset="0"/>
                <a:cs typeface="Times New Roman" panose="02020603050405020304" pitchFamily="18" charset="0"/>
              </a:rPr>
              <a:t>. </a:t>
            </a:r>
            <a:r>
              <a:rPr lang="pt-BR" sz="2400" dirty="0" err="1" smtClean="0">
                <a:latin typeface="Times New Roman" panose="02020603050405020304" pitchFamily="18" charset="0"/>
                <a:cs typeface="Times New Roman" panose="02020603050405020304" pitchFamily="18" charset="0"/>
              </a:rPr>
              <a:t>Ex</a:t>
            </a:r>
            <a:r>
              <a:rPr lang="pt-BR" sz="2400" dirty="0" smtClean="0">
                <a:latin typeface="Times New Roman" panose="02020603050405020304" pitchFamily="18" charset="0"/>
                <a:cs typeface="Times New Roman" panose="02020603050405020304" pitchFamily="18" charset="0"/>
              </a:rPr>
              <a:t>: menino, cão, amigo, rebanho.</a:t>
            </a:r>
            <a:endParaRPr lang="pt-BR" sz="2400" dirty="0">
              <a:latin typeface="Times New Roman" panose="02020603050405020304" pitchFamily="18" charset="0"/>
              <a:cs typeface="Times New Roman" panose="02020603050405020304" pitchFamily="18" charset="0"/>
            </a:endParaRPr>
          </a:p>
          <a:p>
            <a:pPr algn="just"/>
            <a:endParaRPr lang="pt-BR" sz="2400" dirty="0">
              <a:latin typeface="Times New Roman" panose="02020603050405020304" pitchFamily="18" charset="0"/>
              <a:cs typeface="Times New Roman" panose="02020603050405020304" pitchFamily="18" charset="0"/>
            </a:endParaRPr>
          </a:p>
          <a:p>
            <a:pPr algn="just"/>
            <a:r>
              <a:rPr lang="pt-BR" sz="2400" dirty="0">
                <a:latin typeface="Times New Roman" panose="02020603050405020304" pitchFamily="18" charset="0"/>
                <a:cs typeface="Times New Roman" panose="02020603050405020304" pitchFamily="18" charset="0"/>
              </a:rPr>
              <a:t>O </a:t>
            </a:r>
            <a:r>
              <a:rPr lang="pt-BR" sz="2400" b="1" dirty="0">
                <a:latin typeface="Times New Roman" panose="02020603050405020304" pitchFamily="18" charset="0"/>
                <a:cs typeface="Times New Roman" panose="02020603050405020304" pitchFamily="18" charset="0"/>
              </a:rPr>
              <a:t>plural</a:t>
            </a:r>
            <a:r>
              <a:rPr lang="pt-BR" sz="2400" dirty="0">
                <a:latin typeface="Times New Roman" panose="02020603050405020304" pitchFamily="18" charset="0"/>
                <a:cs typeface="Times New Roman" panose="02020603050405020304" pitchFamily="18" charset="0"/>
              </a:rPr>
              <a:t>, que indica </a:t>
            </a:r>
            <a:r>
              <a:rPr lang="pt-BR" sz="2400" b="1" dirty="0">
                <a:latin typeface="Times New Roman" panose="02020603050405020304" pitchFamily="18" charset="0"/>
                <a:cs typeface="Times New Roman" panose="02020603050405020304" pitchFamily="18" charset="0"/>
              </a:rPr>
              <a:t>mais de um ser ou grupo de seres</a:t>
            </a:r>
            <a:r>
              <a:rPr lang="pt-BR" sz="2400" dirty="0" smtClean="0">
                <a:latin typeface="Times New Roman" panose="02020603050405020304" pitchFamily="18" charset="0"/>
                <a:cs typeface="Times New Roman" panose="02020603050405020304" pitchFamily="18" charset="0"/>
              </a:rPr>
              <a:t>. </a:t>
            </a:r>
            <a:r>
              <a:rPr lang="pt-BR" sz="2400" dirty="0" err="1">
                <a:latin typeface="Times New Roman" panose="02020603050405020304" pitchFamily="18" charset="0"/>
                <a:cs typeface="Times New Roman" panose="02020603050405020304" pitchFamily="18" charset="0"/>
              </a:rPr>
              <a:t>Ex</a:t>
            </a:r>
            <a:r>
              <a:rPr lang="pt-BR" sz="2400" dirty="0">
                <a:latin typeface="Times New Roman" panose="02020603050405020304" pitchFamily="18" charset="0"/>
                <a:cs typeface="Times New Roman" panose="02020603050405020304" pitchFamily="18" charset="0"/>
              </a:rPr>
              <a:t>: </a:t>
            </a:r>
            <a:r>
              <a:rPr lang="pt-BR" sz="2400" dirty="0" smtClean="0">
                <a:latin typeface="Times New Roman" panose="02020603050405020304" pitchFamily="18" charset="0"/>
                <a:cs typeface="Times New Roman" panose="02020603050405020304" pitchFamily="18" charset="0"/>
              </a:rPr>
              <a:t>meninos, cães, amigos, rebanhos.</a:t>
            </a:r>
          </a:p>
          <a:p>
            <a:pPr marL="0" indent="0">
              <a:buNone/>
            </a:pPr>
            <a:endParaRPr lang="pt-BR" sz="2400" dirty="0">
              <a:latin typeface="Times New Roman" panose="02020603050405020304" pitchFamily="18" charset="0"/>
              <a:cs typeface="Times New Roman" panose="02020603050405020304" pitchFamily="18" charset="0"/>
            </a:endParaRPr>
          </a:p>
          <a:p>
            <a:r>
              <a:rPr lang="pt-BR" sz="2400" b="1" dirty="0">
                <a:latin typeface="Times New Roman" panose="02020603050405020304" pitchFamily="18" charset="0"/>
                <a:cs typeface="Times New Roman" panose="02020603050405020304" pitchFamily="18" charset="0"/>
              </a:rPr>
              <a:t>A característica do plural é o </a:t>
            </a:r>
            <a:r>
              <a:rPr lang="pt-BR" sz="2400" b="1" i="1" dirty="0">
                <a:latin typeface="Times New Roman" panose="02020603050405020304" pitchFamily="18" charset="0"/>
                <a:cs typeface="Times New Roman" panose="02020603050405020304" pitchFamily="18" charset="0"/>
              </a:rPr>
              <a:t>s</a:t>
            </a:r>
            <a:r>
              <a:rPr lang="pt-BR" sz="2400" b="1" dirty="0">
                <a:latin typeface="Times New Roman" panose="02020603050405020304" pitchFamily="18" charset="0"/>
                <a:cs typeface="Times New Roman" panose="02020603050405020304" pitchFamily="18" charset="0"/>
              </a:rPr>
              <a:t> final.</a:t>
            </a:r>
            <a:endParaRPr lang="pt-BR" sz="2400" dirty="0">
              <a:latin typeface="Times New Roman" panose="02020603050405020304" pitchFamily="18" charset="0"/>
              <a:cs typeface="Times New Roman" panose="02020603050405020304" pitchFamily="18" charset="0"/>
            </a:endParaRPr>
          </a:p>
          <a:p>
            <a:pPr marL="0" indent="0" algn="just">
              <a:buNone/>
            </a:pPr>
            <a:r>
              <a:rPr lang="pt-BR" sz="2400" dirty="0" smtClean="0">
                <a:latin typeface="Times New Roman" panose="02020603050405020304" pitchFamily="18" charset="0"/>
                <a:cs typeface="Times New Roman" panose="02020603050405020304" pitchFamily="18" charset="0"/>
              </a:rPr>
              <a:t> </a:t>
            </a:r>
            <a:endParaRPr lang="pt-BR" sz="2400" dirty="0">
              <a:latin typeface="Times New Roman" panose="02020603050405020304" pitchFamily="18" charset="0"/>
              <a:cs typeface="Times New Roman" panose="02020603050405020304" pitchFamily="18" charset="0"/>
            </a:endParaRPr>
          </a:p>
          <a:p>
            <a:pPr marL="0" indent="0" algn="just">
              <a:buNone/>
            </a:pPr>
            <a:endParaRPr lang="pt-BR" sz="2000" dirty="0" smtClean="0">
              <a:latin typeface="Times New Roman" panose="02020603050405020304" pitchFamily="18" charset="0"/>
              <a:cs typeface="Times New Roman" panose="02020603050405020304" pitchFamily="18" charset="0"/>
            </a:endParaRPr>
          </a:p>
        </p:txBody>
      </p:sp>
      <p:pic>
        <p:nvPicPr>
          <p:cNvPr id="1026" name="Picture 2" descr="Logo_Etec colorido"/>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67544" y="6124358"/>
            <a:ext cx="1123950" cy="714375"/>
          </a:xfrm>
          <a:prstGeom prst="rect">
            <a:avLst/>
          </a:prstGeom>
          <a:noFill/>
          <a:extLst>
            <a:ext uri="{909E8E84-426E-40DD-AFC4-6F175D3DCCD1}">
              <a14:hiddenFill xmlns:a14="http://schemas.microsoft.com/office/drawing/2010/main">
                <a:solidFill>
                  <a:srgbClr val="FFFFFF"/>
                </a:solidFill>
              </a14:hiddenFill>
            </a:ext>
          </a:extLst>
        </p:spPr>
      </p:pic>
      <p:pic>
        <p:nvPicPr>
          <p:cNvPr id="1025" name="Picture 1" descr="logo-novo-cps-co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04048" y="6200775"/>
            <a:ext cx="3600450" cy="657225"/>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pt-BR"/>
          </a:p>
        </p:txBody>
      </p:sp>
      <p:sp>
        <p:nvSpPr>
          <p:cNvPr id="7" name="Rectangle 4"/>
          <p:cNvSpPr>
            <a:spLocks noChangeArrowheads="1"/>
          </p:cNvSpPr>
          <p:nvPr/>
        </p:nvSpPr>
        <p:spPr bwMode="auto">
          <a:xfrm>
            <a:off x="0" y="71437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pt-BR" altLang="pt-BR" sz="6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               </a:t>
            </a:r>
            <a:endParaRPr kumimoji="0" lang="pt-BR" altLang="pt-BR" sz="1800" b="0" i="0" u="none" strike="noStrike" cap="none" normalizeH="0" baseline="0" smtClean="0">
              <a:ln>
                <a:noFill/>
              </a:ln>
              <a:solidFill>
                <a:schemeClr val="tx1"/>
              </a:solidFill>
              <a:effectLst/>
              <a:latin typeface="Arial" pitchFamily="34" charset="0"/>
              <a:cs typeface="Arial" pitchFamily="34" charset="0"/>
            </a:endParaRPr>
          </a:p>
        </p:txBody>
      </p:sp>
      <p:sp>
        <p:nvSpPr>
          <p:cNvPr id="8" name="Rectangle 5"/>
          <p:cNvSpPr>
            <a:spLocks noChangeArrowheads="1"/>
          </p:cNvSpPr>
          <p:nvPr/>
        </p:nvSpPr>
        <p:spPr bwMode="auto">
          <a:xfrm>
            <a:off x="0" y="13716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pt-BR" altLang="pt-BR" sz="6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
            </a:r>
            <a:br>
              <a:rPr kumimoji="0" lang="pt-BR" altLang="pt-BR" sz="600" b="0" i="0" u="none" strike="noStrike" cap="none" normalizeH="0" baseline="0" smtClean="0">
                <a:ln>
                  <a:noFill/>
                </a:ln>
                <a:solidFill>
                  <a:schemeClr val="tx1"/>
                </a:solidFill>
                <a:effectLst/>
                <a:latin typeface="Arial" pitchFamily="34" charset="0"/>
                <a:ea typeface="Times New Roman" pitchFamily="18" charset="0"/>
                <a:cs typeface="Arial" pitchFamily="34" charset="0"/>
              </a:rPr>
            </a:br>
            <a:r>
              <a:rPr kumimoji="0" lang="pt-BR" altLang="pt-BR" sz="6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
            </a:r>
            <a:br>
              <a:rPr kumimoji="0" lang="pt-BR" altLang="pt-BR" sz="600" b="0" i="0" u="none" strike="noStrike" cap="none" normalizeH="0" baseline="0" smtClean="0">
                <a:ln>
                  <a:noFill/>
                </a:ln>
                <a:solidFill>
                  <a:schemeClr val="tx1"/>
                </a:solidFill>
                <a:effectLst/>
                <a:latin typeface="Arial" pitchFamily="34" charset="0"/>
                <a:ea typeface="Times New Roman" pitchFamily="18" charset="0"/>
                <a:cs typeface="Arial" pitchFamily="34" charset="0"/>
              </a:rPr>
            </a:br>
            <a:endParaRPr kumimoji="0" lang="pt-BR" altLang="pt-BR" sz="1800" b="0" i="0" u="none" strike="noStrike" cap="none" normalizeH="0" baseline="0" smtClean="0">
              <a:ln>
                <a:noFill/>
              </a:ln>
              <a:solidFill>
                <a:schemeClr val="tx1"/>
              </a:solidFill>
              <a:effectLst/>
              <a:latin typeface="Arial" pitchFamily="34" charset="0"/>
              <a:cs typeface="Arial" pitchFamily="34" charset="0"/>
            </a:endParaRPr>
          </a:p>
        </p:txBody>
      </p:sp>
      <p:pic>
        <p:nvPicPr>
          <p:cNvPr id="1028" name="Picture 4" descr="C:\Users\Usuário\JEC\Pictures\Educandário\Imagens para aulas\cão6.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80301" y="4077072"/>
            <a:ext cx="2730881" cy="19015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21580808"/>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title"/>
          </p:nvPr>
        </p:nvSpPr>
        <p:spPr>
          <a:xfrm>
            <a:off x="457200" y="274638"/>
            <a:ext cx="8229600" cy="778098"/>
          </a:xfrm>
        </p:spPr>
        <p:txBody>
          <a:bodyPr>
            <a:noAutofit/>
          </a:bodyPr>
          <a:lstStyle/>
          <a:p>
            <a:r>
              <a:rPr lang="pt-BR" sz="2900" b="1" dirty="0" smtClean="0">
                <a:solidFill>
                  <a:srgbClr val="FF0000"/>
                </a:solidFill>
                <a:latin typeface="Times New Roman" panose="02020603050405020304" pitchFamily="18" charset="0"/>
                <a:cs typeface="Times New Roman" panose="02020603050405020304" pitchFamily="18" charset="0"/>
              </a:rPr>
              <a:t>SUBSTANTIVO – FLEXÃO DE NÚMERO</a:t>
            </a:r>
            <a:endParaRPr lang="pt-BR" sz="2900" b="1" dirty="0">
              <a:solidFill>
                <a:srgbClr val="FF0000"/>
              </a:solidFill>
              <a:latin typeface="Times New Roman" panose="02020603050405020304" pitchFamily="18" charset="0"/>
              <a:cs typeface="Times New Roman" panose="02020603050405020304" pitchFamily="18" charset="0"/>
            </a:endParaRPr>
          </a:p>
        </p:txBody>
      </p:sp>
      <p:sp>
        <p:nvSpPr>
          <p:cNvPr id="5" name="Espaço Reservado para Conteúdo 4"/>
          <p:cNvSpPr>
            <a:spLocks noGrp="1"/>
          </p:cNvSpPr>
          <p:nvPr>
            <p:ph idx="1"/>
          </p:nvPr>
        </p:nvSpPr>
        <p:spPr>
          <a:xfrm>
            <a:off x="457200" y="980728"/>
            <a:ext cx="8579296" cy="5220047"/>
          </a:xfrm>
        </p:spPr>
        <p:txBody>
          <a:bodyPr>
            <a:normAutofit/>
          </a:bodyPr>
          <a:lstStyle/>
          <a:p>
            <a:pPr algn="just"/>
            <a:r>
              <a:rPr lang="pt-BR" sz="2400" b="1" dirty="0" smtClean="0">
                <a:latin typeface="Times New Roman" panose="02020603050405020304" pitchFamily="18" charset="0"/>
                <a:cs typeface="Times New Roman" panose="02020603050405020304" pitchFamily="18" charset="0"/>
              </a:rPr>
              <a:t>Regra geral</a:t>
            </a:r>
            <a:r>
              <a:rPr lang="pt-BR" sz="2400" dirty="0" smtClean="0">
                <a:latin typeface="Times New Roman" panose="02020603050405020304" pitchFamily="18" charset="0"/>
                <a:cs typeface="Times New Roman" panose="02020603050405020304" pitchFamily="18" charset="0"/>
              </a:rPr>
              <a:t>: forma-se o plural pelo acréscimo de “s”. Veja:</a:t>
            </a:r>
          </a:p>
          <a:p>
            <a:pPr marL="0" indent="0" algn="just">
              <a:buNone/>
            </a:pPr>
            <a:endParaRPr lang="pt-BR" sz="2800" dirty="0">
              <a:latin typeface="Times New Roman" panose="02020603050405020304" pitchFamily="18" charset="0"/>
              <a:cs typeface="Times New Roman" panose="02020603050405020304" pitchFamily="18" charset="0"/>
            </a:endParaRPr>
          </a:p>
          <a:p>
            <a:r>
              <a:rPr lang="pt-BR" sz="2400" dirty="0" smtClean="0">
                <a:latin typeface="Times New Roman" panose="02020603050405020304" pitchFamily="18" charset="0"/>
                <a:cs typeface="Times New Roman" panose="02020603050405020304" pitchFamily="18" charset="0"/>
              </a:rPr>
              <a:t>Carro &gt; carro</a:t>
            </a:r>
            <a:r>
              <a:rPr lang="pt-BR" sz="2400" b="1" dirty="0" smtClean="0">
                <a:latin typeface="Times New Roman" panose="02020603050405020304" pitchFamily="18" charset="0"/>
                <a:cs typeface="Times New Roman" panose="02020603050405020304" pitchFamily="18" charset="0"/>
              </a:rPr>
              <a:t>s</a:t>
            </a:r>
            <a:r>
              <a:rPr lang="pt-BR" sz="2400" dirty="0" smtClean="0">
                <a:latin typeface="Times New Roman" panose="02020603050405020304" pitchFamily="18" charset="0"/>
                <a:cs typeface="Times New Roman" panose="02020603050405020304" pitchFamily="18" charset="0"/>
              </a:rPr>
              <a:t>. </a:t>
            </a:r>
            <a:endParaRPr lang="pt-BR" sz="2400" b="1" dirty="0" smtClean="0">
              <a:latin typeface="Times New Roman" panose="02020603050405020304" pitchFamily="18" charset="0"/>
              <a:cs typeface="Times New Roman" panose="02020603050405020304" pitchFamily="18" charset="0"/>
            </a:endParaRPr>
          </a:p>
          <a:p>
            <a:r>
              <a:rPr lang="pt-BR" sz="2400" dirty="0" smtClean="0">
                <a:latin typeface="Times New Roman" panose="02020603050405020304" pitchFamily="18" charset="0"/>
                <a:cs typeface="Times New Roman" panose="02020603050405020304" pitchFamily="18" charset="0"/>
              </a:rPr>
              <a:t>Casa &gt; casa</a:t>
            </a:r>
            <a:r>
              <a:rPr lang="pt-BR" sz="2400" b="1" dirty="0" smtClean="0">
                <a:latin typeface="Times New Roman" panose="02020603050405020304" pitchFamily="18" charset="0"/>
                <a:cs typeface="Times New Roman" panose="02020603050405020304" pitchFamily="18" charset="0"/>
              </a:rPr>
              <a:t>s</a:t>
            </a:r>
            <a:r>
              <a:rPr lang="pt-BR" sz="2400" dirty="0" smtClean="0">
                <a:latin typeface="Times New Roman" panose="02020603050405020304" pitchFamily="18" charset="0"/>
                <a:cs typeface="Times New Roman" panose="02020603050405020304" pitchFamily="18" charset="0"/>
              </a:rPr>
              <a:t>.</a:t>
            </a:r>
          </a:p>
          <a:p>
            <a:r>
              <a:rPr lang="pt-BR" sz="2400" dirty="0" smtClean="0">
                <a:latin typeface="Times New Roman" panose="02020603050405020304" pitchFamily="18" charset="0"/>
                <a:cs typeface="Times New Roman" panose="02020603050405020304" pitchFamily="18" charset="0"/>
              </a:rPr>
              <a:t>Pedido &gt; pedido</a:t>
            </a:r>
            <a:r>
              <a:rPr lang="pt-BR" sz="2400" b="1" dirty="0" smtClean="0">
                <a:latin typeface="Times New Roman" panose="02020603050405020304" pitchFamily="18" charset="0"/>
                <a:cs typeface="Times New Roman" panose="02020603050405020304" pitchFamily="18" charset="0"/>
              </a:rPr>
              <a:t>s</a:t>
            </a:r>
            <a:r>
              <a:rPr lang="pt-BR" sz="2400" dirty="0" smtClean="0">
                <a:latin typeface="Times New Roman" panose="02020603050405020304" pitchFamily="18" charset="0"/>
                <a:cs typeface="Times New Roman" panose="02020603050405020304" pitchFamily="18" charset="0"/>
              </a:rPr>
              <a:t>.</a:t>
            </a:r>
          </a:p>
          <a:p>
            <a:r>
              <a:rPr lang="pt-BR" sz="2400" dirty="0" smtClean="0">
                <a:latin typeface="Times New Roman" panose="02020603050405020304" pitchFamily="18" charset="0"/>
                <a:cs typeface="Times New Roman" panose="02020603050405020304" pitchFamily="18" charset="0"/>
              </a:rPr>
              <a:t>Gato &gt; gato</a:t>
            </a:r>
            <a:r>
              <a:rPr lang="pt-BR" sz="2400" b="1" dirty="0" smtClean="0">
                <a:latin typeface="Times New Roman" panose="02020603050405020304" pitchFamily="18" charset="0"/>
                <a:cs typeface="Times New Roman" panose="02020603050405020304" pitchFamily="18" charset="0"/>
              </a:rPr>
              <a:t>s</a:t>
            </a:r>
            <a:r>
              <a:rPr lang="pt-BR" sz="2400" dirty="0" smtClean="0">
                <a:latin typeface="Times New Roman" panose="02020603050405020304" pitchFamily="18" charset="0"/>
                <a:cs typeface="Times New Roman" panose="02020603050405020304" pitchFamily="18" charset="0"/>
              </a:rPr>
              <a:t>.</a:t>
            </a:r>
          </a:p>
          <a:p>
            <a:pPr marL="0" indent="0" algn="just">
              <a:buNone/>
            </a:pPr>
            <a:endParaRPr lang="pt-BR" sz="2400" dirty="0">
              <a:latin typeface="Times New Roman" panose="02020603050405020304" pitchFamily="18" charset="0"/>
              <a:cs typeface="Times New Roman" panose="02020603050405020304" pitchFamily="18" charset="0"/>
            </a:endParaRPr>
          </a:p>
          <a:p>
            <a:pPr marL="0" indent="0" algn="just">
              <a:buNone/>
            </a:pPr>
            <a:r>
              <a:rPr lang="pt-BR" sz="2400" dirty="0" smtClean="0">
                <a:latin typeface="Times New Roman" panose="02020603050405020304" pitchFamily="18" charset="0"/>
                <a:cs typeface="Times New Roman" panose="02020603050405020304" pitchFamily="18" charset="0"/>
              </a:rPr>
              <a:t> </a:t>
            </a:r>
            <a:endParaRPr lang="pt-BR" sz="2400" dirty="0">
              <a:latin typeface="Times New Roman" panose="02020603050405020304" pitchFamily="18" charset="0"/>
              <a:cs typeface="Times New Roman" panose="02020603050405020304" pitchFamily="18" charset="0"/>
            </a:endParaRPr>
          </a:p>
          <a:p>
            <a:pPr marL="0" indent="0" algn="just">
              <a:buNone/>
            </a:pPr>
            <a:endParaRPr lang="pt-BR" sz="2000" dirty="0" smtClean="0">
              <a:latin typeface="Times New Roman" panose="02020603050405020304" pitchFamily="18" charset="0"/>
              <a:cs typeface="Times New Roman" panose="02020603050405020304" pitchFamily="18" charset="0"/>
            </a:endParaRPr>
          </a:p>
        </p:txBody>
      </p:sp>
      <p:pic>
        <p:nvPicPr>
          <p:cNvPr id="1026" name="Picture 2" descr="Logo_Etec colorido"/>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67544" y="6124358"/>
            <a:ext cx="1123950" cy="714375"/>
          </a:xfrm>
          <a:prstGeom prst="rect">
            <a:avLst/>
          </a:prstGeom>
          <a:noFill/>
          <a:extLst>
            <a:ext uri="{909E8E84-426E-40DD-AFC4-6F175D3DCCD1}">
              <a14:hiddenFill xmlns:a14="http://schemas.microsoft.com/office/drawing/2010/main">
                <a:solidFill>
                  <a:srgbClr val="FFFFFF"/>
                </a:solidFill>
              </a14:hiddenFill>
            </a:ext>
          </a:extLst>
        </p:spPr>
      </p:pic>
      <p:pic>
        <p:nvPicPr>
          <p:cNvPr id="1025" name="Picture 1" descr="logo-novo-cps-co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04048" y="6200775"/>
            <a:ext cx="3600450" cy="657225"/>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pt-BR"/>
          </a:p>
        </p:txBody>
      </p:sp>
      <p:sp>
        <p:nvSpPr>
          <p:cNvPr id="7" name="Rectangle 4"/>
          <p:cNvSpPr>
            <a:spLocks noChangeArrowheads="1"/>
          </p:cNvSpPr>
          <p:nvPr/>
        </p:nvSpPr>
        <p:spPr bwMode="auto">
          <a:xfrm>
            <a:off x="0" y="71437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pt-BR" altLang="pt-BR" sz="6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               </a:t>
            </a:r>
            <a:endParaRPr kumimoji="0" lang="pt-BR" altLang="pt-BR" sz="1800" b="0" i="0" u="none" strike="noStrike" cap="none" normalizeH="0" baseline="0" smtClean="0">
              <a:ln>
                <a:noFill/>
              </a:ln>
              <a:solidFill>
                <a:schemeClr val="tx1"/>
              </a:solidFill>
              <a:effectLst/>
              <a:latin typeface="Arial" pitchFamily="34" charset="0"/>
              <a:cs typeface="Arial" pitchFamily="34" charset="0"/>
            </a:endParaRPr>
          </a:p>
        </p:txBody>
      </p:sp>
      <p:sp>
        <p:nvSpPr>
          <p:cNvPr id="8" name="Rectangle 5"/>
          <p:cNvSpPr>
            <a:spLocks noChangeArrowheads="1"/>
          </p:cNvSpPr>
          <p:nvPr/>
        </p:nvSpPr>
        <p:spPr bwMode="auto">
          <a:xfrm>
            <a:off x="0" y="13716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pt-BR" altLang="pt-BR" sz="6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
            </a:r>
            <a:br>
              <a:rPr kumimoji="0" lang="pt-BR" altLang="pt-BR" sz="600" b="0" i="0" u="none" strike="noStrike" cap="none" normalizeH="0" baseline="0" smtClean="0">
                <a:ln>
                  <a:noFill/>
                </a:ln>
                <a:solidFill>
                  <a:schemeClr val="tx1"/>
                </a:solidFill>
                <a:effectLst/>
                <a:latin typeface="Arial" pitchFamily="34" charset="0"/>
                <a:ea typeface="Times New Roman" pitchFamily="18" charset="0"/>
                <a:cs typeface="Arial" pitchFamily="34" charset="0"/>
              </a:rPr>
            </a:br>
            <a:r>
              <a:rPr kumimoji="0" lang="pt-BR" altLang="pt-BR" sz="6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
            </a:r>
            <a:br>
              <a:rPr kumimoji="0" lang="pt-BR" altLang="pt-BR" sz="600" b="0" i="0" u="none" strike="noStrike" cap="none" normalizeH="0" baseline="0" smtClean="0">
                <a:ln>
                  <a:noFill/>
                </a:ln>
                <a:solidFill>
                  <a:schemeClr val="tx1"/>
                </a:solidFill>
                <a:effectLst/>
                <a:latin typeface="Arial" pitchFamily="34" charset="0"/>
                <a:ea typeface="Times New Roman" pitchFamily="18" charset="0"/>
                <a:cs typeface="Arial" pitchFamily="34" charset="0"/>
              </a:rPr>
            </a:br>
            <a:endParaRPr kumimoji="0" lang="pt-BR" altLang="pt-BR" sz="1800" b="0" i="0" u="none" strike="noStrike" cap="none" normalizeH="0" baseline="0" smtClean="0">
              <a:ln>
                <a:noFill/>
              </a:ln>
              <a:solidFill>
                <a:schemeClr val="tx1"/>
              </a:solidFill>
              <a:effectLst/>
              <a:latin typeface="Arial" pitchFamily="34" charset="0"/>
              <a:cs typeface="Arial" pitchFamily="34" charset="0"/>
            </a:endParaRPr>
          </a:p>
        </p:txBody>
      </p:sp>
      <p:pic>
        <p:nvPicPr>
          <p:cNvPr id="2" name="Picture 2" descr="C:\Users\Usuário\JEC\Pictures\Educandário\Imagens para aulas\cat4.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35896" y="3798930"/>
            <a:ext cx="2592288" cy="22010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80047875"/>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title"/>
          </p:nvPr>
        </p:nvSpPr>
        <p:spPr>
          <a:xfrm>
            <a:off x="457200" y="274638"/>
            <a:ext cx="8229600" cy="778098"/>
          </a:xfrm>
        </p:spPr>
        <p:txBody>
          <a:bodyPr>
            <a:noAutofit/>
          </a:bodyPr>
          <a:lstStyle/>
          <a:p>
            <a:r>
              <a:rPr lang="pt-BR" sz="2900" b="1" dirty="0" smtClean="0">
                <a:solidFill>
                  <a:srgbClr val="FF0000"/>
                </a:solidFill>
                <a:latin typeface="Times New Roman" panose="02020603050405020304" pitchFamily="18" charset="0"/>
                <a:cs typeface="Times New Roman" panose="02020603050405020304" pitchFamily="18" charset="0"/>
              </a:rPr>
              <a:t>SUBSTANTIVO – FLEXÃO DE NÚMERO</a:t>
            </a:r>
            <a:endParaRPr lang="pt-BR" sz="2900" b="1" dirty="0">
              <a:solidFill>
                <a:srgbClr val="FF0000"/>
              </a:solidFill>
              <a:latin typeface="Times New Roman" panose="02020603050405020304" pitchFamily="18" charset="0"/>
              <a:cs typeface="Times New Roman" panose="02020603050405020304" pitchFamily="18" charset="0"/>
            </a:endParaRPr>
          </a:p>
        </p:txBody>
      </p:sp>
      <p:sp>
        <p:nvSpPr>
          <p:cNvPr id="5" name="Espaço Reservado para Conteúdo 4"/>
          <p:cNvSpPr>
            <a:spLocks noGrp="1"/>
          </p:cNvSpPr>
          <p:nvPr>
            <p:ph idx="1"/>
          </p:nvPr>
        </p:nvSpPr>
        <p:spPr>
          <a:xfrm>
            <a:off x="457200" y="980728"/>
            <a:ext cx="8579296" cy="5220047"/>
          </a:xfrm>
        </p:spPr>
        <p:txBody>
          <a:bodyPr>
            <a:normAutofit/>
          </a:bodyPr>
          <a:lstStyle/>
          <a:p>
            <a:pPr algn="just"/>
            <a:r>
              <a:rPr lang="pt-BR" sz="2400" b="1" dirty="0" smtClean="0">
                <a:latin typeface="Times New Roman" panose="02020603050405020304" pitchFamily="18" charset="0"/>
                <a:cs typeface="Times New Roman" panose="02020603050405020304" pitchFamily="18" charset="0"/>
              </a:rPr>
              <a:t>Outras formas de plural – substantivos simples</a:t>
            </a:r>
            <a:r>
              <a:rPr lang="pt-BR" sz="2400" dirty="0" smtClean="0">
                <a:latin typeface="Times New Roman" panose="02020603050405020304" pitchFamily="18" charset="0"/>
                <a:cs typeface="Times New Roman" panose="02020603050405020304" pitchFamily="18" charset="0"/>
              </a:rPr>
              <a:t>:</a:t>
            </a:r>
          </a:p>
          <a:p>
            <a:pPr marL="0" indent="0" algn="just">
              <a:buNone/>
            </a:pPr>
            <a:endParaRPr lang="pt-BR" sz="2800" dirty="0">
              <a:latin typeface="Times New Roman" panose="02020603050405020304" pitchFamily="18" charset="0"/>
              <a:cs typeface="Times New Roman" panose="02020603050405020304" pitchFamily="18" charset="0"/>
            </a:endParaRPr>
          </a:p>
          <a:p>
            <a:r>
              <a:rPr lang="pt-BR" sz="2400" dirty="0" smtClean="0">
                <a:latin typeface="Times New Roman" panose="02020603050405020304" pitchFamily="18" charset="0"/>
                <a:cs typeface="Times New Roman" panose="02020603050405020304" pitchFamily="18" charset="0"/>
              </a:rPr>
              <a:t>1. </a:t>
            </a:r>
            <a:r>
              <a:rPr lang="pt-BR" sz="2400" dirty="0">
                <a:latin typeface="Times New Roman" panose="02020603050405020304" pitchFamily="18" charset="0"/>
                <a:cs typeface="Times New Roman" panose="02020603050405020304" pitchFamily="18" charset="0"/>
              </a:rPr>
              <a:t>Os substantivos terminados em “</a:t>
            </a:r>
            <a:r>
              <a:rPr lang="pt-BR" sz="2400" b="1" dirty="0">
                <a:latin typeface="Times New Roman" panose="02020603050405020304" pitchFamily="18" charset="0"/>
                <a:cs typeface="Times New Roman" panose="02020603050405020304" pitchFamily="18" charset="0"/>
              </a:rPr>
              <a:t>m</a:t>
            </a:r>
            <a:r>
              <a:rPr lang="pt-BR" sz="2400" dirty="0">
                <a:latin typeface="Times New Roman" panose="02020603050405020304" pitchFamily="18" charset="0"/>
                <a:cs typeface="Times New Roman" panose="02020603050405020304" pitchFamily="18" charset="0"/>
              </a:rPr>
              <a:t>” fazem o plural em “</a:t>
            </a:r>
            <a:r>
              <a:rPr lang="pt-BR" sz="2400" b="1" dirty="0" err="1">
                <a:latin typeface="Times New Roman" panose="02020603050405020304" pitchFamily="18" charset="0"/>
                <a:cs typeface="Times New Roman" panose="02020603050405020304" pitchFamily="18" charset="0"/>
              </a:rPr>
              <a:t>ns</a:t>
            </a:r>
            <a:r>
              <a:rPr lang="pt-BR" sz="2400" dirty="0" smtClean="0">
                <a:latin typeface="Times New Roman" panose="02020603050405020304" pitchFamily="18" charset="0"/>
                <a:cs typeface="Times New Roman" panose="02020603050405020304" pitchFamily="18" charset="0"/>
              </a:rPr>
              <a:t>”:</a:t>
            </a:r>
          </a:p>
          <a:p>
            <a:endParaRPr lang="pt-BR" sz="2400" dirty="0">
              <a:latin typeface="Times New Roman" panose="02020603050405020304" pitchFamily="18" charset="0"/>
              <a:cs typeface="Times New Roman" panose="02020603050405020304" pitchFamily="18" charset="0"/>
            </a:endParaRPr>
          </a:p>
          <a:p>
            <a:r>
              <a:rPr lang="pt-BR" sz="2400" dirty="0">
                <a:latin typeface="Times New Roman" panose="02020603050405020304" pitchFamily="18" charset="0"/>
                <a:cs typeface="Times New Roman" panose="02020603050405020304" pitchFamily="18" charset="0"/>
              </a:rPr>
              <a:t>H</a:t>
            </a:r>
            <a:r>
              <a:rPr lang="pt-BR" sz="2400" dirty="0" smtClean="0">
                <a:latin typeface="Times New Roman" panose="02020603050405020304" pitchFamily="18" charset="0"/>
                <a:cs typeface="Times New Roman" panose="02020603050405020304" pitchFamily="18" charset="0"/>
              </a:rPr>
              <a:t>ome</a:t>
            </a:r>
            <a:r>
              <a:rPr lang="pt-BR" sz="2400" b="1" dirty="0" smtClean="0">
                <a:latin typeface="Times New Roman" panose="02020603050405020304" pitchFamily="18" charset="0"/>
                <a:cs typeface="Times New Roman" panose="02020603050405020304" pitchFamily="18" charset="0"/>
              </a:rPr>
              <a:t>m</a:t>
            </a:r>
            <a:r>
              <a:rPr lang="pt-BR" sz="2400" dirty="0" smtClean="0">
                <a:latin typeface="Times New Roman" panose="02020603050405020304" pitchFamily="18" charset="0"/>
                <a:cs typeface="Times New Roman" panose="02020603050405020304" pitchFamily="18" charset="0"/>
              </a:rPr>
              <a:t> &gt; home</a:t>
            </a:r>
            <a:r>
              <a:rPr lang="pt-BR" sz="2400" b="1" dirty="0" smtClean="0">
                <a:latin typeface="Times New Roman" panose="02020603050405020304" pitchFamily="18" charset="0"/>
                <a:cs typeface="Times New Roman" panose="02020603050405020304" pitchFamily="18" charset="0"/>
              </a:rPr>
              <a:t>ns</a:t>
            </a:r>
            <a:r>
              <a:rPr lang="pt-BR" sz="2400" dirty="0" smtClean="0">
                <a:latin typeface="Times New Roman" panose="02020603050405020304" pitchFamily="18" charset="0"/>
                <a:cs typeface="Times New Roman" panose="02020603050405020304" pitchFamily="18" charset="0"/>
              </a:rPr>
              <a:t>;</a:t>
            </a:r>
          </a:p>
          <a:p>
            <a:r>
              <a:rPr lang="pt-BR" sz="2400" dirty="0" smtClean="0">
                <a:latin typeface="Times New Roman" panose="02020603050405020304" pitchFamily="18" charset="0"/>
                <a:cs typeface="Times New Roman" panose="02020603050405020304" pitchFamily="18" charset="0"/>
              </a:rPr>
              <a:t>Tote</a:t>
            </a:r>
            <a:r>
              <a:rPr lang="pt-BR" sz="2400" b="1" dirty="0" smtClean="0">
                <a:latin typeface="Times New Roman" panose="02020603050405020304" pitchFamily="18" charset="0"/>
                <a:cs typeface="Times New Roman" panose="02020603050405020304" pitchFamily="18" charset="0"/>
              </a:rPr>
              <a:t>m</a:t>
            </a:r>
            <a:r>
              <a:rPr lang="pt-BR" sz="2400" dirty="0" smtClean="0">
                <a:latin typeface="Times New Roman" panose="02020603050405020304" pitchFamily="18" charset="0"/>
                <a:cs typeface="Times New Roman" panose="02020603050405020304" pitchFamily="18" charset="0"/>
              </a:rPr>
              <a:t> &gt; tote</a:t>
            </a:r>
            <a:r>
              <a:rPr lang="pt-BR" sz="2400" b="1" dirty="0" smtClean="0">
                <a:latin typeface="Times New Roman" panose="02020603050405020304" pitchFamily="18" charset="0"/>
                <a:cs typeface="Times New Roman" panose="02020603050405020304" pitchFamily="18" charset="0"/>
              </a:rPr>
              <a:t>ns</a:t>
            </a:r>
            <a:r>
              <a:rPr lang="pt-BR" sz="2400" dirty="0" smtClean="0">
                <a:latin typeface="Times New Roman" panose="02020603050405020304" pitchFamily="18" charset="0"/>
                <a:cs typeface="Times New Roman" panose="02020603050405020304" pitchFamily="18" charset="0"/>
              </a:rPr>
              <a:t>;</a:t>
            </a:r>
          </a:p>
          <a:p>
            <a:r>
              <a:rPr lang="pt-BR" sz="2400" dirty="0" smtClean="0">
                <a:latin typeface="Times New Roman" panose="02020603050405020304" pitchFamily="18" charset="0"/>
                <a:cs typeface="Times New Roman" panose="02020603050405020304" pitchFamily="18" charset="0"/>
              </a:rPr>
              <a:t>Bombo</a:t>
            </a:r>
            <a:r>
              <a:rPr lang="pt-BR" sz="2400" b="1" dirty="0" smtClean="0">
                <a:latin typeface="Times New Roman" panose="02020603050405020304" pitchFamily="18" charset="0"/>
                <a:cs typeface="Times New Roman" panose="02020603050405020304" pitchFamily="18" charset="0"/>
              </a:rPr>
              <a:t>m</a:t>
            </a:r>
            <a:r>
              <a:rPr lang="pt-BR" sz="2400" dirty="0" smtClean="0">
                <a:latin typeface="Times New Roman" panose="02020603050405020304" pitchFamily="18" charset="0"/>
                <a:cs typeface="Times New Roman" panose="02020603050405020304" pitchFamily="18" charset="0"/>
              </a:rPr>
              <a:t> &gt; bombo</a:t>
            </a:r>
            <a:r>
              <a:rPr lang="pt-BR" sz="2400" b="1" dirty="0" smtClean="0">
                <a:latin typeface="Times New Roman" panose="02020603050405020304" pitchFamily="18" charset="0"/>
                <a:cs typeface="Times New Roman" panose="02020603050405020304" pitchFamily="18" charset="0"/>
              </a:rPr>
              <a:t>ns</a:t>
            </a:r>
            <a:r>
              <a:rPr lang="pt-BR" sz="2400" dirty="0" smtClean="0">
                <a:latin typeface="Times New Roman" panose="02020603050405020304" pitchFamily="18" charset="0"/>
                <a:cs typeface="Times New Roman" panose="02020603050405020304" pitchFamily="18" charset="0"/>
              </a:rPr>
              <a:t>.</a:t>
            </a:r>
            <a:endParaRPr lang="pt-BR" sz="2400" dirty="0">
              <a:latin typeface="Times New Roman" panose="02020603050405020304" pitchFamily="18" charset="0"/>
              <a:cs typeface="Times New Roman" panose="02020603050405020304" pitchFamily="18" charset="0"/>
            </a:endParaRPr>
          </a:p>
          <a:p>
            <a:pPr marL="0" indent="0" algn="just">
              <a:buNone/>
            </a:pPr>
            <a:r>
              <a:rPr lang="pt-BR" sz="2400" dirty="0" smtClean="0">
                <a:latin typeface="Times New Roman" panose="02020603050405020304" pitchFamily="18" charset="0"/>
                <a:cs typeface="Times New Roman" panose="02020603050405020304" pitchFamily="18" charset="0"/>
              </a:rPr>
              <a:t> </a:t>
            </a:r>
            <a:endParaRPr lang="pt-BR" sz="2400" dirty="0">
              <a:latin typeface="Times New Roman" panose="02020603050405020304" pitchFamily="18" charset="0"/>
              <a:cs typeface="Times New Roman" panose="02020603050405020304" pitchFamily="18" charset="0"/>
            </a:endParaRPr>
          </a:p>
          <a:p>
            <a:pPr marL="0" indent="0" algn="just">
              <a:buNone/>
            </a:pPr>
            <a:endParaRPr lang="pt-BR" sz="2000" dirty="0" smtClean="0">
              <a:latin typeface="Times New Roman" panose="02020603050405020304" pitchFamily="18" charset="0"/>
              <a:cs typeface="Times New Roman" panose="02020603050405020304" pitchFamily="18" charset="0"/>
            </a:endParaRPr>
          </a:p>
        </p:txBody>
      </p:sp>
      <p:pic>
        <p:nvPicPr>
          <p:cNvPr id="1026" name="Picture 2" descr="Logo_Etec colorido"/>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67544" y="6124358"/>
            <a:ext cx="1123950" cy="714375"/>
          </a:xfrm>
          <a:prstGeom prst="rect">
            <a:avLst/>
          </a:prstGeom>
          <a:noFill/>
          <a:extLst>
            <a:ext uri="{909E8E84-426E-40DD-AFC4-6F175D3DCCD1}">
              <a14:hiddenFill xmlns:a14="http://schemas.microsoft.com/office/drawing/2010/main">
                <a:solidFill>
                  <a:srgbClr val="FFFFFF"/>
                </a:solidFill>
              </a14:hiddenFill>
            </a:ext>
          </a:extLst>
        </p:spPr>
      </p:pic>
      <p:pic>
        <p:nvPicPr>
          <p:cNvPr id="1025" name="Picture 1" descr="logo-novo-cps-co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04048" y="6200775"/>
            <a:ext cx="3600450" cy="657225"/>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pt-BR"/>
          </a:p>
        </p:txBody>
      </p:sp>
      <p:sp>
        <p:nvSpPr>
          <p:cNvPr id="7" name="Rectangle 4"/>
          <p:cNvSpPr>
            <a:spLocks noChangeArrowheads="1"/>
          </p:cNvSpPr>
          <p:nvPr/>
        </p:nvSpPr>
        <p:spPr bwMode="auto">
          <a:xfrm>
            <a:off x="0" y="71437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pt-BR" altLang="pt-BR" sz="6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               </a:t>
            </a:r>
            <a:endParaRPr kumimoji="0" lang="pt-BR" altLang="pt-BR" sz="1800" b="0" i="0" u="none" strike="noStrike" cap="none" normalizeH="0" baseline="0" smtClean="0">
              <a:ln>
                <a:noFill/>
              </a:ln>
              <a:solidFill>
                <a:schemeClr val="tx1"/>
              </a:solidFill>
              <a:effectLst/>
              <a:latin typeface="Arial" pitchFamily="34" charset="0"/>
              <a:cs typeface="Arial" pitchFamily="34" charset="0"/>
            </a:endParaRPr>
          </a:p>
        </p:txBody>
      </p:sp>
      <p:sp>
        <p:nvSpPr>
          <p:cNvPr id="8" name="Rectangle 5"/>
          <p:cNvSpPr>
            <a:spLocks noChangeArrowheads="1"/>
          </p:cNvSpPr>
          <p:nvPr/>
        </p:nvSpPr>
        <p:spPr bwMode="auto">
          <a:xfrm>
            <a:off x="0" y="13716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pt-BR" altLang="pt-BR" sz="6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
            </a:r>
            <a:br>
              <a:rPr kumimoji="0" lang="pt-BR" altLang="pt-BR" sz="600" b="0" i="0" u="none" strike="noStrike" cap="none" normalizeH="0" baseline="0" smtClean="0">
                <a:ln>
                  <a:noFill/>
                </a:ln>
                <a:solidFill>
                  <a:schemeClr val="tx1"/>
                </a:solidFill>
                <a:effectLst/>
                <a:latin typeface="Arial" pitchFamily="34" charset="0"/>
                <a:ea typeface="Times New Roman" pitchFamily="18" charset="0"/>
                <a:cs typeface="Arial" pitchFamily="34" charset="0"/>
              </a:rPr>
            </a:br>
            <a:r>
              <a:rPr kumimoji="0" lang="pt-BR" altLang="pt-BR" sz="6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
            </a:r>
            <a:br>
              <a:rPr kumimoji="0" lang="pt-BR" altLang="pt-BR" sz="600" b="0" i="0" u="none" strike="noStrike" cap="none" normalizeH="0" baseline="0" smtClean="0">
                <a:ln>
                  <a:noFill/>
                </a:ln>
                <a:solidFill>
                  <a:schemeClr val="tx1"/>
                </a:solidFill>
                <a:effectLst/>
                <a:latin typeface="Arial" pitchFamily="34" charset="0"/>
                <a:ea typeface="Times New Roman" pitchFamily="18" charset="0"/>
                <a:cs typeface="Arial" pitchFamily="34" charset="0"/>
              </a:rPr>
            </a:br>
            <a:endParaRPr kumimoji="0" lang="pt-BR" altLang="pt-BR" sz="1800" b="0" i="0" u="none" strike="noStrike" cap="none" normalizeH="0" baseline="0" smtClean="0">
              <a:ln>
                <a:noFill/>
              </a:ln>
              <a:solidFill>
                <a:schemeClr val="tx1"/>
              </a:solidFill>
              <a:effectLst/>
              <a:latin typeface="Arial" pitchFamily="34" charset="0"/>
              <a:cs typeface="Arial" pitchFamily="34" charset="0"/>
            </a:endParaRPr>
          </a:p>
        </p:txBody>
      </p:sp>
      <p:pic>
        <p:nvPicPr>
          <p:cNvPr id="3073" name="Picture 1" descr="C:\Users\Usuário\JEC\Pictures\Educandário\Imagens para aulas\bombons.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47864" y="4365104"/>
            <a:ext cx="2847975" cy="1600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51932466"/>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title"/>
          </p:nvPr>
        </p:nvSpPr>
        <p:spPr>
          <a:xfrm>
            <a:off x="457200" y="274638"/>
            <a:ext cx="8229600" cy="778098"/>
          </a:xfrm>
        </p:spPr>
        <p:txBody>
          <a:bodyPr>
            <a:noAutofit/>
          </a:bodyPr>
          <a:lstStyle/>
          <a:p>
            <a:r>
              <a:rPr lang="pt-BR" sz="2900" b="1" dirty="0" smtClean="0">
                <a:solidFill>
                  <a:srgbClr val="FF0000"/>
                </a:solidFill>
                <a:latin typeface="Times New Roman" panose="02020603050405020304" pitchFamily="18" charset="0"/>
                <a:cs typeface="Times New Roman" panose="02020603050405020304" pitchFamily="18" charset="0"/>
              </a:rPr>
              <a:t>SUBSTANTIVO – FLEXÃO DE NÚMERO</a:t>
            </a:r>
            <a:endParaRPr lang="pt-BR" sz="2900" b="1" dirty="0">
              <a:solidFill>
                <a:srgbClr val="FF0000"/>
              </a:solidFill>
              <a:latin typeface="Times New Roman" panose="02020603050405020304" pitchFamily="18" charset="0"/>
              <a:cs typeface="Times New Roman" panose="02020603050405020304" pitchFamily="18" charset="0"/>
            </a:endParaRPr>
          </a:p>
        </p:txBody>
      </p:sp>
      <p:sp>
        <p:nvSpPr>
          <p:cNvPr id="5" name="Espaço Reservado para Conteúdo 4"/>
          <p:cNvSpPr>
            <a:spLocks noGrp="1"/>
          </p:cNvSpPr>
          <p:nvPr>
            <p:ph idx="1"/>
          </p:nvPr>
        </p:nvSpPr>
        <p:spPr>
          <a:xfrm>
            <a:off x="457200" y="980728"/>
            <a:ext cx="8579296" cy="5220047"/>
          </a:xfrm>
        </p:spPr>
        <p:txBody>
          <a:bodyPr>
            <a:normAutofit/>
          </a:bodyPr>
          <a:lstStyle/>
          <a:p>
            <a:pPr algn="just"/>
            <a:r>
              <a:rPr lang="pt-BR" sz="2400" dirty="0" smtClean="0">
                <a:latin typeface="Times New Roman" panose="02020603050405020304" pitchFamily="18" charset="0"/>
                <a:cs typeface="Times New Roman" panose="02020603050405020304" pitchFamily="18" charset="0"/>
              </a:rPr>
              <a:t>2. </a:t>
            </a:r>
            <a:r>
              <a:rPr lang="pt-BR" sz="2400" dirty="0">
                <a:latin typeface="Times New Roman" panose="02020603050405020304" pitchFamily="18" charset="0"/>
                <a:cs typeface="Times New Roman" panose="02020603050405020304" pitchFamily="18" charset="0"/>
              </a:rPr>
              <a:t>Os substantivos terminados em “</a:t>
            </a:r>
            <a:r>
              <a:rPr lang="pt-BR" sz="2400" b="1" dirty="0">
                <a:latin typeface="Times New Roman" panose="02020603050405020304" pitchFamily="18" charset="0"/>
                <a:cs typeface="Times New Roman" panose="02020603050405020304" pitchFamily="18" charset="0"/>
              </a:rPr>
              <a:t>r</a:t>
            </a:r>
            <a:r>
              <a:rPr lang="pt-BR" sz="2400" dirty="0">
                <a:latin typeface="Times New Roman" panose="02020603050405020304" pitchFamily="18" charset="0"/>
                <a:cs typeface="Times New Roman" panose="02020603050405020304" pitchFamily="18" charset="0"/>
              </a:rPr>
              <a:t>” e “</a:t>
            </a:r>
            <a:r>
              <a:rPr lang="pt-BR" sz="2400" b="1" dirty="0">
                <a:latin typeface="Times New Roman" panose="02020603050405020304" pitchFamily="18" charset="0"/>
                <a:cs typeface="Times New Roman" panose="02020603050405020304" pitchFamily="18" charset="0"/>
              </a:rPr>
              <a:t>z</a:t>
            </a:r>
            <a:r>
              <a:rPr lang="pt-BR" sz="2400" dirty="0">
                <a:latin typeface="Times New Roman" panose="02020603050405020304" pitchFamily="18" charset="0"/>
                <a:cs typeface="Times New Roman" panose="02020603050405020304" pitchFamily="18" charset="0"/>
              </a:rPr>
              <a:t>” fazem o plural pelo acréscimo de “</a:t>
            </a:r>
            <a:r>
              <a:rPr lang="pt-BR" sz="2400" b="1" dirty="0">
                <a:latin typeface="Times New Roman" panose="02020603050405020304" pitchFamily="18" charset="0"/>
                <a:cs typeface="Times New Roman" panose="02020603050405020304" pitchFamily="18" charset="0"/>
              </a:rPr>
              <a:t>es</a:t>
            </a:r>
            <a:r>
              <a:rPr lang="pt-BR" sz="2400" dirty="0" smtClean="0">
                <a:latin typeface="Times New Roman" panose="02020603050405020304" pitchFamily="18" charset="0"/>
                <a:cs typeface="Times New Roman" panose="02020603050405020304" pitchFamily="18" charset="0"/>
              </a:rPr>
              <a:t>”:</a:t>
            </a:r>
          </a:p>
          <a:p>
            <a:pPr marL="0" indent="0">
              <a:buNone/>
            </a:pPr>
            <a:endParaRPr lang="pt-BR" sz="2400" dirty="0">
              <a:latin typeface="Times New Roman" panose="02020603050405020304" pitchFamily="18" charset="0"/>
              <a:cs typeface="Times New Roman" panose="02020603050405020304" pitchFamily="18" charset="0"/>
            </a:endParaRPr>
          </a:p>
          <a:p>
            <a:r>
              <a:rPr lang="pt-BR" sz="2400" dirty="0">
                <a:latin typeface="Times New Roman" panose="02020603050405020304" pitchFamily="18" charset="0"/>
                <a:cs typeface="Times New Roman" panose="02020603050405020304" pitchFamily="18" charset="0"/>
              </a:rPr>
              <a:t>R</a:t>
            </a:r>
            <a:r>
              <a:rPr lang="pt-BR" sz="2400" dirty="0" smtClean="0">
                <a:latin typeface="Times New Roman" panose="02020603050405020304" pitchFamily="18" charset="0"/>
                <a:cs typeface="Times New Roman" panose="02020603050405020304" pitchFamily="18" charset="0"/>
              </a:rPr>
              <a:t>evólve</a:t>
            </a:r>
            <a:r>
              <a:rPr lang="pt-BR" sz="2400" b="1" dirty="0" smtClean="0">
                <a:latin typeface="Times New Roman" panose="02020603050405020304" pitchFamily="18" charset="0"/>
                <a:cs typeface="Times New Roman" panose="02020603050405020304" pitchFamily="18" charset="0"/>
              </a:rPr>
              <a:t>r</a:t>
            </a:r>
            <a:r>
              <a:rPr lang="pt-BR" sz="2400" dirty="0" smtClean="0">
                <a:latin typeface="Times New Roman" panose="02020603050405020304" pitchFamily="18" charset="0"/>
                <a:cs typeface="Times New Roman" panose="02020603050405020304" pitchFamily="18" charset="0"/>
              </a:rPr>
              <a:t> &gt; revólver</a:t>
            </a:r>
            <a:r>
              <a:rPr lang="pt-BR" sz="2400" b="1" dirty="0" smtClean="0">
                <a:latin typeface="Times New Roman" panose="02020603050405020304" pitchFamily="18" charset="0"/>
                <a:cs typeface="Times New Roman" panose="02020603050405020304" pitchFamily="18" charset="0"/>
              </a:rPr>
              <a:t>es</a:t>
            </a:r>
            <a:r>
              <a:rPr lang="pt-BR" sz="2400" dirty="0" smtClean="0">
                <a:latin typeface="Times New Roman" panose="02020603050405020304" pitchFamily="18" charset="0"/>
                <a:cs typeface="Times New Roman" panose="02020603050405020304" pitchFamily="18" charset="0"/>
              </a:rPr>
              <a:t>;</a:t>
            </a:r>
          </a:p>
          <a:p>
            <a:r>
              <a:rPr lang="pt-BR" sz="2400" dirty="0">
                <a:latin typeface="Times New Roman" panose="02020603050405020304" pitchFamily="18" charset="0"/>
                <a:cs typeface="Times New Roman" panose="02020603050405020304" pitchFamily="18" charset="0"/>
              </a:rPr>
              <a:t>R</a:t>
            </a:r>
            <a:r>
              <a:rPr lang="pt-BR" sz="2400" dirty="0" smtClean="0">
                <a:latin typeface="Times New Roman" panose="02020603050405020304" pitchFamily="18" charset="0"/>
                <a:cs typeface="Times New Roman" panose="02020603050405020304" pitchFamily="18" charset="0"/>
              </a:rPr>
              <a:t>ai</a:t>
            </a:r>
            <a:r>
              <a:rPr lang="pt-BR" sz="2400" b="1" dirty="0" smtClean="0">
                <a:latin typeface="Times New Roman" panose="02020603050405020304" pitchFamily="18" charset="0"/>
                <a:cs typeface="Times New Roman" panose="02020603050405020304" pitchFamily="18" charset="0"/>
              </a:rPr>
              <a:t>z</a:t>
            </a:r>
            <a:r>
              <a:rPr lang="pt-BR" sz="2400" dirty="0" smtClean="0">
                <a:latin typeface="Times New Roman" panose="02020603050405020304" pitchFamily="18" charset="0"/>
                <a:cs typeface="Times New Roman" panose="02020603050405020304" pitchFamily="18" charset="0"/>
              </a:rPr>
              <a:t> &gt; raíz</a:t>
            </a:r>
            <a:r>
              <a:rPr lang="pt-BR" sz="2400" b="1" dirty="0" smtClean="0">
                <a:latin typeface="Times New Roman" panose="02020603050405020304" pitchFamily="18" charset="0"/>
                <a:cs typeface="Times New Roman" panose="02020603050405020304" pitchFamily="18" charset="0"/>
              </a:rPr>
              <a:t>es</a:t>
            </a:r>
            <a:r>
              <a:rPr lang="pt-BR" sz="2400" dirty="0" smtClean="0">
                <a:latin typeface="Times New Roman" panose="02020603050405020304" pitchFamily="18" charset="0"/>
                <a:cs typeface="Times New Roman" panose="02020603050405020304" pitchFamily="18" charset="0"/>
              </a:rPr>
              <a:t>;</a:t>
            </a:r>
          </a:p>
          <a:p>
            <a:r>
              <a:rPr lang="pt-BR" sz="2400" dirty="0" smtClean="0">
                <a:latin typeface="Times New Roman" panose="02020603050405020304" pitchFamily="18" charset="0"/>
                <a:cs typeface="Times New Roman" panose="02020603050405020304" pitchFamily="18" charset="0"/>
              </a:rPr>
              <a:t>Pa</a:t>
            </a:r>
            <a:r>
              <a:rPr lang="pt-BR" sz="2400" b="1" dirty="0" smtClean="0">
                <a:latin typeface="Times New Roman" panose="02020603050405020304" pitchFamily="18" charset="0"/>
                <a:cs typeface="Times New Roman" panose="02020603050405020304" pitchFamily="18" charset="0"/>
              </a:rPr>
              <a:t>r</a:t>
            </a:r>
            <a:r>
              <a:rPr lang="pt-BR" sz="2400" dirty="0" smtClean="0">
                <a:latin typeface="Times New Roman" panose="02020603050405020304" pitchFamily="18" charset="0"/>
                <a:cs typeface="Times New Roman" panose="02020603050405020304" pitchFamily="18" charset="0"/>
              </a:rPr>
              <a:t> &gt; par</a:t>
            </a:r>
            <a:r>
              <a:rPr lang="pt-BR" sz="2400" b="1" dirty="0" smtClean="0">
                <a:latin typeface="Times New Roman" panose="02020603050405020304" pitchFamily="18" charset="0"/>
                <a:cs typeface="Times New Roman" panose="02020603050405020304" pitchFamily="18" charset="0"/>
              </a:rPr>
              <a:t>es</a:t>
            </a:r>
            <a:r>
              <a:rPr lang="pt-BR" sz="2400" dirty="0" smtClean="0">
                <a:latin typeface="Times New Roman" panose="02020603050405020304" pitchFamily="18" charset="0"/>
                <a:cs typeface="Times New Roman" panose="02020603050405020304" pitchFamily="18" charset="0"/>
              </a:rPr>
              <a:t>.</a:t>
            </a:r>
            <a:endParaRPr lang="pt-BR" sz="2400" dirty="0">
              <a:latin typeface="Times New Roman" panose="02020603050405020304" pitchFamily="18" charset="0"/>
              <a:cs typeface="Times New Roman" panose="02020603050405020304" pitchFamily="18" charset="0"/>
            </a:endParaRPr>
          </a:p>
          <a:p>
            <a:r>
              <a:rPr lang="pt-BR" sz="2400" dirty="0">
                <a:latin typeface="Times New Roman" panose="02020603050405020304" pitchFamily="18" charset="0"/>
                <a:cs typeface="Times New Roman" panose="02020603050405020304" pitchFamily="18" charset="0"/>
              </a:rPr>
              <a:t>Atenção: O plural de caráter é caracteres.</a:t>
            </a:r>
          </a:p>
          <a:p>
            <a:pPr marL="0" indent="0" algn="just">
              <a:buNone/>
            </a:pPr>
            <a:r>
              <a:rPr lang="pt-BR" sz="2400" dirty="0" smtClean="0">
                <a:latin typeface="Times New Roman" panose="02020603050405020304" pitchFamily="18" charset="0"/>
                <a:cs typeface="Times New Roman" panose="02020603050405020304" pitchFamily="18" charset="0"/>
              </a:rPr>
              <a:t> </a:t>
            </a:r>
            <a:endParaRPr lang="pt-BR" sz="2400" dirty="0">
              <a:latin typeface="Times New Roman" panose="02020603050405020304" pitchFamily="18" charset="0"/>
              <a:cs typeface="Times New Roman" panose="02020603050405020304" pitchFamily="18" charset="0"/>
            </a:endParaRPr>
          </a:p>
          <a:p>
            <a:pPr marL="0" indent="0" algn="just">
              <a:buNone/>
            </a:pPr>
            <a:endParaRPr lang="pt-BR" sz="2000" dirty="0" smtClean="0">
              <a:latin typeface="Times New Roman" panose="02020603050405020304" pitchFamily="18" charset="0"/>
              <a:cs typeface="Times New Roman" panose="02020603050405020304" pitchFamily="18" charset="0"/>
            </a:endParaRPr>
          </a:p>
        </p:txBody>
      </p:sp>
      <p:pic>
        <p:nvPicPr>
          <p:cNvPr id="1026" name="Picture 2" descr="Logo_Etec colorido"/>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67544" y="6124358"/>
            <a:ext cx="1123950" cy="714375"/>
          </a:xfrm>
          <a:prstGeom prst="rect">
            <a:avLst/>
          </a:prstGeom>
          <a:noFill/>
          <a:extLst>
            <a:ext uri="{909E8E84-426E-40DD-AFC4-6F175D3DCCD1}">
              <a14:hiddenFill xmlns:a14="http://schemas.microsoft.com/office/drawing/2010/main">
                <a:solidFill>
                  <a:srgbClr val="FFFFFF"/>
                </a:solidFill>
              </a14:hiddenFill>
            </a:ext>
          </a:extLst>
        </p:spPr>
      </p:pic>
      <p:pic>
        <p:nvPicPr>
          <p:cNvPr id="1025" name="Picture 1" descr="logo-novo-cps-co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04048" y="6200775"/>
            <a:ext cx="3600450" cy="657225"/>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pt-BR"/>
          </a:p>
        </p:txBody>
      </p:sp>
      <p:sp>
        <p:nvSpPr>
          <p:cNvPr id="7" name="Rectangle 4"/>
          <p:cNvSpPr>
            <a:spLocks noChangeArrowheads="1"/>
          </p:cNvSpPr>
          <p:nvPr/>
        </p:nvSpPr>
        <p:spPr bwMode="auto">
          <a:xfrm>
            <a:off x="0" y="71437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pt-BR" altLang="pt-BR" sz="6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               </a:t>
            </a:r>
            <a:endParaRPr kumimoji="0" lang="pt-BR" altLang="pt-BR" sz="1800" b="0" i="0" u="none" strike="noStrike" cap="none" normalizeH="0" baseline="0" smtClean="0">
              <a:ln>
                <a:noFill/>
              </a:ln>
              <a:solidFill>
                <a:schemeClr val="tx1"/>
              </a:solidFill>
              <a:effectLst/>
              <a:latin typeface="Arial" pitchFamily="34" charset="0"/>
              <a:cs typeface="Arial" pitchFamily="34" charset="0"/>
            </a:endParaRPr>
          </a:p>
        </p:txBody>
      </p:sp>
      <p:sp>
        <p:nvSpPr>
          <p:cNvPr id="8" name="Rectangle 5"/>
          <p:cNvSpPr>
            <a:spLocks noChangeArrowheads="1"/>
          </p:cNvSpPr>
          <p:nvPr/>
        </p:nvSpPr>
        <p:spPr bwMode="auto">
          <a:xfrm>
            <a:off x="0" y="13716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pt-BR" altLang="pt-BR" sz="6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
            </a:r>
            <a:br>
              <a:rPr kumimoji="0" lang="pt-BR" altLang="pt-BR" sz="600" b="0" i="0" u="none" strike="noStrike" cap="none" normalizeH="0" baseline="0" smtClean="0">
                <a:ln>
                  <a:noFill/>
                </a:ln>
                <a:solidFill>
                  <a:schemeClr val="tx1"/>
                </a:solidFill>
                <a:effectLst/>
                <a:latin typeface="Arial" pitchFamily="34" charset="0"/>
                <a:ea typeface="Times New Roman" pitchFamily="18" charset="0"/>
                <a:cs typeface="Arial" pitchFamily="34" charset="0"/>
              </a:rPr>
            </a:br>
            <a:r>
              <a:rPr kumimoji="0" lang="pt-BR" altLang="pt-BR" sz="6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
            </a:r>
            <a:br>
              <a:rPr kumimoji="0" lang="pt-BR" altLang="pt-BR" sz="600" b="0" i="0" u="none" strike="noStrike" cap="none" normalizeH="0" baseline="0" smtClean="0">
                <a:ln>
                  <a:noFill/>
                </a:ln>
                <a:solidFill>
                  <a:schemeClr val="tx1"/>
                </a:solidFill>
                <a:effectLst/>
                <a:latin typeface="Arial" pitchFamily="34" charset="0"/>
                <a:ea typeface="Times New Roman" pitchFamily="18" charset="0"/>
                <a:cs typeface="Arial" pitchFamily="34" charset="0"/>
              </a:rPr>
            </a:br>
            <a:endParaRPr kumimoji="0" lang="pt-BR" altLang="pt-BR" sz="1800" b="0" i="0" u="none" strike="noStrike" cap="none" normalizeH="0" baseline="0" smtClean="0">
              <a:ln>
                <a:noFill/>
              </a:ln>
              <a:solidFill>
                <a:schemeClr val="tx1"/>
              </a:solidFill>
              <a:effectLst/>
              <a:latin typeface="Arial" pitchFamily="34" charset="0"/>
              <a:cs typeface="Arial" pitchFamily="34" charset="0"/>
            </a:endParaRPr>
          </a:p>
        </p:txBody>
      </p:sp>
      <p:pic>
        <p:nvPicPr>
          <p:cNvPr id="4098" name="Picture 2" descr="C:\Users\Usuário\JEC\Pictures\Educandário\Imagens para aulas\revolver.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05175" y="4221088"/>
            <a:ext cx="2533650" cy="18097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17739753"/>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title"/>
          </p:nvPr>
        </p:nvSpPr>
        <p:spPr>
          <a:xfrm>
            <a:off x="457200" y="274638"/>
            <a:ext cx="8229600" cy="778098"/>
          </a:xfrm>
        </p:spPr>
        <p:txBody>
          <a:bodyPr>
            <a:noAutofit/>
          </a:bodyPr>
          <a:lstStyle/>
          <a:p>
            <a:r>
              <a:rPr lang="pt-BR" sz="2900" b="1" dirty="0" smtClean="0">
                <a:solidFill>
                  <a:srgbClr val="FF0000"/>
                </a:solidFill>
                <a:latin typeface="Times New Roman" panose="02020603050405020304" pitchFamily="18" charset="0"/>
                <a:cs typeface="Times New Roman" panose="02020603050405020304" pitchFamily="18" charset="0"/>
              </a:rPr>
              <a:t>SUBSTANTIVO – FLEXÃO DE NÚMERO</a:t>
            </a:r>
            <a:endParaRPr lang="pt-BR" sz="2900" b="1" dirty="0">
              <a:solidFill>
                <a:srgbClr val="FF0000"/>
              </a:solidFill>
              <a:latin typeface="Times New Roman" panose="02020603050405020304" pitchFamily="18" charset="0"/>
              <a:cs typeface="Times New Roman" panose="02020603050405020304" pitchFamily="18" charset="0"/>
            </a:endParaRPr>
          </a:p>
        </p:txBody>
      </p:sp>
      <p:sp>
        <p:nvSpPr>
          <p:cNvPr id="5" name="Espaço Reservado para Conteúdo 4"/>
          <p:cNvSpPr>
            <a:spLocks noGrp="1"/>
          </p:cNvSpPr>
          <p:nvPr>
            <p:ph idx="1"/>
          </p:nvPr>
        </p:nvSpPr>
        <p:spPr>
          <a:xfrm>
            <a:off x="457200" y="980728"/>
            <a:ext cx="8579296" cy="5220047"/>
          </a:xfrm>
        </p:spPr>
        <p:txBody>
          <a:bodyPr>
            <a:normAutofit/>
          </a:bodyPr>
          <a:lstStyle/>
          <a:p>
            <a:pPr algn="just"/>
            <a:r>
              <a:rPr lang="pt-BR" sz="2400" dirty="0" smtClean="0">
                <a:latin typeface="Times New Roman" panose="02020603050405020304" pitchFamily="18" charset="0"/>
                <a:cs typeface="Times New Roman" panose="02020603050405020304" pitchFamily="18" charset="0"/>
              </a:rPr>
              <a:t>3.Os </a:t>
            </a:r>
            <a:r>
              <a:rPr lang="pt-BR" sz="2400" dirty="0">
                <a:latin typeface="Times New Roman" panose="02020603050405020304" pitchFamily="18" charset="0"/>
                <a:cs typeface="Times New Roman" panose="02020603050405020304" pitchFamily="18" charset="0"/>
              </a:rPr>
              <a:t>substantivos terminados </a:t>
            </a:r>
            <a:r>
              <a:rPr lang="pt-BR" sz="2400" dirty="0" smtClean="0">
                <a:latin typeface="Times New Roman" panose="02020603050405020304" pitchFamily="18" charset="0"/>
                <a:cs typeface="Times New Roman" panose="02020603050405020304" pitchFamily="18" charset="0"/>
              </a:rPr>
              <a:t>em</a:t>
            </a:r>
            <a:r>
              <a:rPr lang="pt-BR" sz="2400" dirty="0">
                <a:latin typeface="Times New Roman" panose="02020603050405020304" pitchFamily="18" charset="0"/>
                <a:cs typeface="Times New Roman" panose="02020603050405020304" pitchFamily="18" charset="0"/>
              </a:rPr>
              <a:t> “</a:t>
            </a:r>
            <a:r>
              <a:rPr lang="pt-BR" sz="2400" b="1" dirty="0">
                <a:latin typeface="Times New Roman" panose="02020603050405020304" pitchFamily="18" charset="0"/>
                <a:cs typeface="Times New Roman" panose="02020603050405020304" pitchFamily="18" charset="0"/>
              </a:rPr>
              <a:t>al</a:t>
            </a:r>
            <a:r>
              <a:rPr lang="pt-BR" sz="2400" dirty="0">
                <a:latin typeface="Times New Roman" panose="02020603050405020304" pitchFamily="18" charset="0"/>
                <a:cs typeface="Times New Roman" panose="02020603050405020304" pitchFamily="18" charset="0"/>
              </a:rPr>
              <a:t>”, “</a:t>
            </a:r>
            <a:r>
              <a:rPr lang="pt-BR" sz="2400" b="1" dirty="0" err="1">
                <a:latin typeface="Times New Roman" panose="02020603050405020304" pitchFamily="18" charset="0"/>
                <a:cs typeface="Times New Roman" panose="02020603050405020304" pitchFamily="18" charset="0"/>
              </a:rPr>
              <a:t>el</a:t>
            </a:r>
            <a:r>
              <a:rPr lang="pt-BR" sz="2400" dirty="0">
                <a:latin typeface="Times New Roman" panose="02020603050405020304" pitchFamily="18" charset="0"/>
                <a:cs typeface="Times New Roman" panose="02020603050405020304" pitchFamily="18" charset="0"/>
              </a:rPr>
              <a:t>”, “</a:t>
            </a:r>
            <a:r>
              <a:rPr lang="pt-BR" sz="2400" b="1" dirty="0" err="1">
                <a:latin typeface="Times New Roman" panose="02020603050405020304" pitchFamily="18" charset="0"/>
                <a:cs typeface="Times New Roman" panose="02020603050405020304" pitchFamily="18" charset="0"/>
              </a:rPr>
              <a:t>ol</a:t>
            </a:r>
            <a:r>
              <a:rPr lang="pt-BR" sz="2400" dirty="0">
                <a:latin typeface="Times New Roman" panose="02020603050405020304" pitchFamily="18" charset="0"/>
                <a:cs typeface="Times New Roman" panose="02020603050405020304" pitchFamily="18" charset="0"/>
              </a:rPr>
              <a:t>”, “</a:t>
            </a:r>
            <a:r>
              <a:rPr lang="pt-BR" sz="2400" b="1" dirty="0" err="1">
                <a:latin typeface="Times New Roman" panose="02020603050405020304" pitchFamily="18" charset="0"/>
                <a:cs typeface="Times New Roman" panose="02020603050405020304" pitchFamily="18" charset="0"/>
              </a:rPr>
              <a:t>ul</a:t>
            </a:r>
            <a:r>
              <a:rPr lang="pt-BR" sz="2400" dirty="0">
                <a:latin typeface="Times New Roman" panose="02020603050405020304" pitchFamily="18" charset="0"/>
                <a:cs typeface="Times New Roman" panose="02020603050405020304" pitchFamily="18" charset="0"/>
              </a:rPr>
              <a:t>” flexionam-se no plural, trocando o “</a:t>
            </a:r>
            <a:r>
              <a:rPr lang="pt-BR" sz="2400" b="1" dirty="0">
                <a:latin typeface="Times New Roman" panose="02020603050405020304" pitchFamily="18" charset="0"/>
                <a:cs typeface="Times New Roman" panose="02020603050405020304" pitchFamily="18" charset="0"/>
              </a:rPr>
              <a:t>l</a:t>
            </a:r>
            <a:r>
              <a:rPr lang="pt-BR" sz="2400" dirty="0">
                <a:latin typeface="Times New Roman" panose="02020603050405020304" pitchFamily="18" charset="0"/>
                <a:cs typeface="Times New Roman" panose="02020603050405020304" pitchFamily="18" charset="0"/>
              </a:rPr>
              <a:t>” por “</a:t>
            </a:r>
            <a:r>
              <a:rPr lang="pt-BR" sz="2400" b="1" dirty="0" err="1">
                <a:latin typeface="Times New Roman" panose="02020603050405020304" pitchFamily="18" charset="0"/>
                <a:cs typeface="Times New Roman" panose="02020603050405020304" pitchFamily="18" charset="0"/>
              </a:rPr>
              <a:t>is</a:t>
            </a:r>
            <a:r>
              <a:rPr lang="pt-BR" sz="2400" dirty="0" smtClean="0">
                <a:latin typeface="Times New Roman" panose="02020603050405020304" pitchFamily="18" charset="0"/>
                <a:cs typeface="Times New Roman" panose="02020603050405020304" pitchFamily="18" charset="0"/>
              </a:rPr>
              <a:t>”:</a:t>
            </a:r>
          </a:p>
          <a:p>
            <a:endParaRPr lang="pt-BR" sz="2400" dirty="0">
              <a:latin typeface="Times New Roman" panose="02020603050405020304" pitchFamily="18" charset="0"/>
              <a:cs typeface="Times New Roman" panose="02020603050405020304" pitchFamily="18" charset="0"/>
            </a:endParaRPr>
          </a:p>
          <a:p>
            <a:r>
              <a:rPr lang="pt-BR" sz="2400" dirty="0">
                <a:latin typeface="Times New Roman" panose="02020603050405020304" pitchFamily="18" charset="0"/>
                <a:cs typeface="Times New Roman" panose="02020603050405020304" pitchFamily="18" charset="0"/>
              </a:rPr>
              <a:t>quint</a:t>
            </a:r>
            <a:r>
              <a:rPr lang="pt-BR" sz="2400" b="1" dirty="0">
                <a:latin typeface="Times New Roman" panose="02020603050405020304" pitchFamily="18" charset="0"/>
                <a:cs typeface="Times New Roman" panose="02020603050405020304" pitchFamily="18" charset="0"/>
              </a:rPr>
              <a:t>al</a:t>
            </a:r>
            <a:r>
              <a:rPr lang="pt-BR" sz="2400" dirty="0">
                <a:latin typeface="Times New Roman" panose="02020603050405020304" pitchFamily="18" charset="0"/>
                <a:cs typeface="Times New Roman" panose="02020603050405020304" pitchFamily="18" charset="0"/>
              </a:rPr>
              <a:t> </a:t>
            </a:r>
            <a:r>
              <a:rPr lang="pt-BR" sz="2400" dirty="0" smtClean="0">
                <a:latin typeface="Times New Roman" panose="02020603050405020304" pitchFamily="18" charset="0"/>
                <a:cs typeface="Times New Roman" panose="02020603050405020304" pitchFamily="18" charset="0"/>
              </a:rPr>
              <a:t>&gt; quinta</a:t>
            </a:r>
            <a:r>
              <a:rPr lang="pt-BR" sz="2400" b="1" dirty="0" smtClean="0">
                <a:latin typeface="Times New Roman" panose="02020603050405020304" pitchFamily="18" charset="0"/>
                <a:cs typeface="Times New Roman" panose="02020603050405020304" pitchFamily="18" charset="0"/>
              </a:rPr>
              <a:t>is</a:t>
            </a:r>
            <a:r>
              <a:rPr lang="pt-BR" sz="2400" dirty="0" smtClean="0">
                <a:latin typeface="Times New Roman" panose="02020603050405020304" pitchFamily="18" charset="0"/>
                <a:cs typeface="Times New Roman" panose="02020603050405020304" pitchFamily="18" charset="0"/>
              </a:rPr>
              <a:t>;</a:t>
            </a:r>
          </a:p>
          <a:p>
            <a:r>
              <a:rPr lang="pt-BR" sz="2400" dirty="0" smtClean="0">
                <a:latin typeface="Times New Roman" panose="02020603050405020304" pitchFamily="18" charset="0"/>
                <a:cs typeface="Times New Roman" panose="02020603050405020304" pitchFamily="18" charset="0"/>
              </a:rPr>
              <a:t>An</a:t>
            </a:r>
            <a:r>
              <a:rPr lang="pt-BR" sz="2400" b="1" dirty="0" smtClean="0">
                <a:latin typeface="Times New Roman" panose="02020603050405020304" pitchFamily="18" charset="0"/>
                <a:cs typeface="Times New Roman" panose="02020603050405020304" pitchFamily="18" charset="0"/>
              </a:rPr>
              <a:t>el</a:t>
            </a:r>
            <a:r>
              <a:rPr lang="pt-BR" sz="2400" dirty="0" smtClean="0">
                <a:latin typeface="Times New Roman" panose="02020603050405020304" pitchFamily="18" charset="0"/>
                <a:cs typeface="Times New Roman" panose="02020603050405020304" pitchFamily="18" charset="0"/>
              </a:rPr>
              <a:t> &gt; ané</a:t>
            </a:r>
            <a:r>
              <a:rPr lang="pt-BR" sz="2400" b="1" dirty="0" smtClean="0">
                <a:latin typeface="Times New Roman" panose="02020603050405020304" pitchFamily="18" charset="0"/>
                <a:cs typeface="Times New Roman" panose="02020603050405020304" pitchFamily="18" charset="0"/>
              </a:rPr>
              <a:t>is</a:t>
            </a:r>
            <a:r>
              <a:rPr lang="pt-BR" sz="2400" dirty="0" smtClean="0">
                <a:latin typeface="Times New Roman" panose="02020603050405020304" pitchFamily="18" charset="0"/>
                <a:cs typeface="Times New Roman" panose="02020603050405020304" pitchFamily="18" charset="0"/>
              </a:rPr>
              <a:t>;</a:t>
            </a:r>
          </a:p>
          <a:p>
            <a:r>
              <a:rPr lang="pt-BR" sz="2400" dirty="0" smtClean="0">
                <a:latin typeface="Times New Roman" panose="02020603050405020304" pitchFamily="18" charset="0"/>
                <a:cs typeface="Times New Roman" panose="02020603050405020304" pitchFamily="18" charset="0"/>
              </a:rPr>
              <a:t>carac</a:t>
            </a:r>
            <a:r>
              <a:rPr lang="pt-BR" sz="2400" b="1" dirty="0" smtClean="0">
                <a:latin typeface="Times New Roman" panose="02020603050405020304" pitchFamily="18" charset="0"/>
                <a:cs typeface="Times New Roman" panose="02020603050405020304" pitchFamily="18" charset="0"/>
              </a:rPr>
              <a:t>ol</a:t>
            </a:r>
            <a:r>
              <a:rPr lang="pt-BR" sz="2400" dirty="0" smtClean="0">
                <a:latin typeface="Times New Roman" panose="02020603050405020304" pitchFamily="18" charset="0"/>
                <a:cs typeface="Times New Roman" panose="02020603050405020304" pitchFamily="18" charset="0"/>
              </a:rPr>
              <a:t> &gt; caracó</a:t>
            </a:r>
            <a:r>
              <a:rPr lang="pt-BR" sz="2400" b="1" dirty="0" smtClean="0">
                <a:latin typeface="Times New Roman" panose="02020603050405020304" pitchFamily="18" charset="0"/>
                <a:cs typeface="Times New Roman" panose="02020603050405020304" pitchFamily="18" charset="0"/>
              </a:rPr>
              <a:t>is</a:t>
            </a:r>
            <a:r>
              <a:rPr lang="pt-BR" sz="2400" dirty="0" smtClean="0">
                <a:latin typeface="Times New Roman" panose="02020603050405020304" pitchFamily="18" charset="0"/>
                <a:cs typeface="Times New Roman" panose="02020603050405020304" pitchFamily="18" charset="0"/>
              </a:rPr>
              <a:t>;</a:t>
            </a:r>
          </a:p>
          <a:p>
            <a:r>
              <a:rPr lang="pt-BR" sz="2400" dirty="0" smtClean="0">
                <a:latin typeface="Times New Roman" panose="02020603050405020304" pitchFamily="18" charset="0"/>
                <a:cs typeface="Times New Roman" panose="02020603050405020304" pitchFamily="18" charset="0"/>
              </a:rPr>
              <a:t>Ra</a:t>
            </a:r>
            <a:r>
              <a:rPr lang="pt-BR" sz="2400" b="1" dirty="0" smtClean="0">
                <a:latin typeface="Times New Roman" panose="02020603050405020304" pitchFamily="18" charset="0"/>
                <a:cs typeface="Times New Roman" panose="02020603050405020304" pitchFamily="18" charset="0"/>
              </a:rPr>
              <a:t>ul</a:t>
            </a:r>
            <a:r>
              <a:rPr lang="pt-BR" sz="2400" dirty="0" smtClean="0">
                <a:latin typeface="Times New Roman" panose="02020603050405020304" pitchFamily="18" charset="0"/>
                <a:cs typeface="Times New Roman" panose="02020603050405020304" pitchFamily="18" charset="0"/>
              </a:rPr>
              <a:t> </a:t>
            </a:r>
            <a:r>
              <a:rPr lang="pt-BR" sz="2400" dirty="0">
                <a:latin typeface="Times New Roman" panose="02020603050405020304" pitchFamily="18" charset="0"/>
                <a:cs typeface="Times New Roman" panose="02020603050405020304" pitchFamily="18" charset="0"/>
              </a:rPr>
              <a:t>&gt;</a:t>
            </a:r>
            <a:r>
              <a:rPr lang="pt-BR" sz="2400" dirty="0" smtClean="0">
                <a:latin typeface="Times New Roman" panose="02020603050405020304" pitchFamily="18" charset="0"/>
                <a:cs typeface="Times New Roman" panose="02020603050405020304" pitchFamily="18" charset="0"/>
              </a:rPr>
              <a:t> </a:t>
            </a:r>
            <a:r>
              <a:rPr lang="pt-BR" sz="2400" dirty="0" err="1" smtClean="0">
                <a:latin typeface="Times New Roman" panose="02020603050405020304" pitchFamily="18" charset="0"/>
                <a:cs typeface="Times New Roman" panose="02020603050405020304" pitchFamily="18" charset="0"/>
              </a:rPr>
              <a:t>Rau</a:t>
            </a:r>
            <a:r>
              <a:rPr lang="pt-BR" sz="2400" b="1" dirty="0" err="1" smtClean="0">
                <a:latin typeface="Times New Roman" panose="02020603050405020304" pitchFamily="18" charset="0"/>
                <a:cs typeface="Times New Roman" panose="02020603050405020304" pitchFamily="18" charset="0"/>
              </a:rPr>
              <a:t>is</a:t>
            </a:r>
            <a:r>
              <a:rPr lang="pt-BR" sz="2400" dirty="0" smtClean="0">
                <a:latin typeface="Times New Roman" panose="02020603050405020304" pitchFamily="18" charset="0"/>
                <a:cs typeface="Times New Roman" panose="02020603050405020304" pitchFamily="18" charset="0"/>
              </a:rPr>
              <a:t>.</a:t>
            </a:r>
            <a:endParaRPr lang="pt-BR" sz="2400" dirty="0">
              <a:latin typeface="Times New Roman" panose="02020603050405020304" pitchFamily="18" charset="0"/>
              <a:cs typeface="Times New Roman" panose="02020603050405020304" pitchFamily="18" charset="0"/>
            </a:endParaRPr>
          </a:p>
          <a:p>
            <a:r>
              <a:rPr lang="pt-BR" sz="2400" dirty="0">
                <a:latin typeface="Times New Roman" panose="02020603050405020304" pitchFamily="18" charset="0"/>
                <a:cs typeface="Times New Roman" panose="02020603050405020304" pitchFamily="18" charset="0"/>
              </a:rPr>
              <a:t>Exceções: mal </a:t>
            </a:r>
            <a:r>
              <a:rPr lang="pt-BR" sz="2400" dirty="0" smtClean="0">
                <a:latin typeface="Times New Roman" panose="02020603050405020304" pitchFamily="18" charset="0"/>
                <a:cs typeface="Times New Roman" panose="02020603050405020304" pitchFamily="18" charset="0"/>
              </a:rPr>
              <a:t>&gt; males; </a:t>
            </a:r>
            <a:r>
              <a:rPr lang="pt-BR" sz="2400" dirty="0">
                <a:latin typeface="Times New Roman" panose="02020603050405020304" pitchFamily="18" charset="0"/>
                <a:cs typeface="Times New Roman" panose="02020603050405020304" pitchFamily="18" charset="0"/>
              </a:rPr>
              <a:t>cônsul </a:t>
            </a:r>
            <a:r>
              <a:rPr lang="pt-BR" sz="2400" dirty="0" smtClean="0">
                <a:latin typeface="Times New Roman" panose="02020603050405020304" pitchFamily="18" charset="0"/>
                <a:cs typeface="Times New Roman" panose="02020603050405020304" pitchFamily="18" charset="0"/>
              </a:rPr>
              <a:t>&gt; </a:t>
            </a:r>
            <a:r>
              <a:rPr lang="pt-BR" sz="2400" dirty="0">
                <a:latin typeface="Times New Roman" panose="02020603050405020304" pitchFamily="18" charset="0"/>
                <a:cs typeface="Times New Roman" panose="02020603050405020304" pitchFamily="18" charset="0"/>
              </a:rPr>
              <a:t>cônsules.</a:t>
            </a:r>
          </a:p>
          <a:p>
            <a:pPr marL="0" indent="0" algn="just">
              <a:buNone/>
            </a:pPr>
            <a:r>
              <a:rPr lang="pt-BR" sz="2400" dirty="0" smtClean="0">
                <a:latin typeface="Times New Roman" panose="02020603050405020304" pitchFamily="18" charset="0"/>
                <a:cs typeface="Times New Roman" panose="02020603050405020304" pitchFamily="18" charset="0"/>
              </a:rPr>
              <a:t> </a:t>
            </a:r>
            <a:endParaRPr lang="pt-BR" sz="2400" dirty="0">
              <a:latin typeface="Times New Roman" panose="02020603050405020304" pitchFamily="18" charset="0"/>
              <a:cs typeface="Times New Roman" panose="02020603050405020304" pitchFamily="18" charset="0"/>
            </a:endParaRPr>
          </a:p>
          <a:p>
            <a:pPr marL="0" indent="0" algn="just">
              <a:buNone/>
            </a:pPr>
            <a:endParaRPr lang="pt-BR" sz="2000" dirty="0" smtClean="0">
              <a:latin typeface="Times New Roman" panose="02020603050405020304" pitchFamily="18" charset="0"/>
              <a:cs typeface="Times New Roman" panose="02020603050405020304" pitchFamily="18" charset="0"/>
            </a:endParaRPr>
          </a:p>
        </p:txBody>
      </p:sp>
      <p:pic>
        <p:nvPicPr>
          <p:cNvPr id="1026" name="Picture 2" descr="Logo_Etec colorido"/>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67544" y="6124358"/>
            <a:ext cx="1123950" cy="714375"/>
          </a:xfrm>
          <a:prstGeom prst="rect">
            <a:avLst/>
          </a:prstGeom>
          <a:noFill/>
          <a:extLst>
            <a:ext uri="{909E8E84-426E-40DD-AFC4-6F175D3DCCD1}">
              <a14:hiddenFill xmlns:a14="http://schemas.microsoft.com/office/drawing/2010/main">
                <a:solidFill>
                  <a:srgbClr val="FFFFFF"/>
                </a:solidFill>
              </a14:hiddenFill>
            </a:ext>
          </a:extLst>
        </p:spPr>
      </p:pic>
      <p:pic>
        <p:nvPicPr>
          <p:cNvPr id="1025" name="Picture 1" descr="logo-novo-cps-co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04048" y="6200775"/>
            <a:ext cx="3600450" cy="657225"/>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pt-BR"/>
          </a:p>
        </p:txBody>
      </p:sp>
      <p:sp>
        <p:nvSpPr>
          <p:cNvPr id="7" name="Rectangle 4"/>
          <p:cNvSpPr>
            <a:spLocks noChangeArrowheads="1"/>
          </p:cNvSpPr>
          <p:nvPr/>
        </p:nvSpPr>
        <p:spPr bwMode="auto">
          <a:xfrm>
            <a:off x="0" y="71437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pt-BR" altLang="pt-BR" sz="6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               </a:t>
            </a:r>
            <a:endParaRPr kumimoji="0" lang="pt-BR" altLang="pt-BR" sz="1800" b="0" i="0" u="none" strike="noStrike" cap="none" normalizeH="0" baseline="0" smtClean="0">
              <a:ln>
                <a:noFill/>
              </a:ln>
              <a:solidFill>
                <a:schemeClr val="tx1"/>
              </a:solidFill>
              <a:effectLst/>
              <a:latin typeface="Arial" pitchFamily="34" charset="0"/>
              <a:cs typeface="Arial" pitchFamily="34" charset="0"/>
            </a:endParaRPr>
          </a:p>
        </p:txBody>
      </p:sp>
      <p:sp>
        <p:nvSpPr>
          <p:cNvPr id="8" name="Rectangle 5"/>
          <p:cNvSpPr>
            <a:spLocks noChangeArrowheads="1"/>
          </p:cNvSpPr>
          <p:nvPr/>
        </p:nvSpPr>
        <p:spPr bwMode="auto">
          <a:xfrm>
            <a:off x="0" y="13716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pt-BR" altLang="pt-BR" sz="6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
            </a:r>
            <a:br>
              <a:rPr kumimoji="0" lang="pt-BR" altLang="pt-BR" sz="600" b="0" i="0" u="none" strike="noStrike" cap="none" normalizeH="0" baseline="0" smtClean="0">
                <a:ln>
                  <a:noFill/>
                </a:ln>
                <a:solidFill>
                  <a:schemeClr val="tx1"/>
                </a:solidFill>
                <a:effectLst/>
                <a:latin typeface="Arial" pitchFamily="34" charset="0"/>
                <a:ea typeface="Times New Roman" pitchFamily="18" charset="0"/>
                <a:cs typeface="Arial" pitchFamily="34" charset="0"/>
              </a:rPr>
            </a:br>
            <a:r>
              <a:rPr kumimoji="0" lang="pt-BR" altLang="pt-BR" sz="6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
            </a:r>
            <a:br>
              <a:rPr kumimoji="0" lang="pt-BR" altLang="pt-BR" sz="600" b="0" i="0" u="none" strike="noStrike" cap="none" normalizeH="0" baseline="0" smtClean="0">
                <a:ln>
                  <a:noFill/>
                </a:ln>
                <a:solidFill>
                  <a:schemeClr val="tx1"/>
                </a:solidFill>
                <a:effectLst/>
                <a:latin typeface="Arial" pitchFamily="34" charset="0"/>
                <a:ea typeface="Times New Roman" pitchFamily="18" charset="0"/>
                <a:cs typeface="Arial" pitchFamily="34" charset="0"/>
              </a:rPr>
            </a:br>
            <a:endParaRPr kumimoji="0" lang="pt-BR" altLang="pt-BR" sz="1800" b="0" i="0" u="none" strike="noStrike" cap="none" normalizeH="0" baseline="0" smtClean="0">
              <a:ln>
                <a:noFill/>
              </a:ln>
              <a:solidFill>
                <a:schemeClr val="tx1"/>
              </a:solidFill>
              <a:effectLst/>
              <a:latin typeface="Arial" pitchFamily="34" charset="0"/>
              <a:cs typeface="Arial" pitchFamily="34" charset="0"/>
            </a:endParaRPr>
          </a:p>
        </p:txBody>
      </p:sp>
      <p:pic>
        <p:nvPicPr>
          <p:cNvPr id="5122" name="Picture 2" descr="C:\Users\Usuário\JEC\Pictures\Educandário\Imagens para aulas\caracol.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23928" y="4614204"/>
            <a:ext cx="1781944" cy="148495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41925370"/>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title"/>
          </p:nvPr>
        </p:nvSpPr>
        <p:spPr>
          <a:xfrm>
            <a:off x="457200" y="274638"/>
            <a:ext cx="8229600" cy="778098"/>
          </a:xfrm>
        </p:spPr>
        <p:txBody>
          <a:bodyPr>
            <a:noAutofit/>
          </a:bodyPr>
          <a:lstStyle/>
          <a:p>
            <a:r>
              <a:rPr lang="pt-BR" sz="2900" b="1" dirty="0" smtClean="0">
                <a:solidFill>
                  <a:srgbClr val="FF0000"/>
                </a:solidFill>
                <a:latin typeface="Times New Roman" panose="02020603050405020304" pitchFamily="18" charset="0"/>
                <a:cs typeface="Times New Roman" panose="02020603050405020304" pitchFamily="18" charset="0"/>
              </a:rPr>
              <a:t>SUBSTANTIVO – FLEXÃO DE NÚMERO</a:t>
            </a:r>
            <a:endParaRPr lang="pt-BR" sz="2900" b="1" dirty="0">
              <a:solidFill>
                <a:srgbClr val="FF0000"/>
              </a:solidFill>
              <a:latin typeface="Times New Roman" panose="02020603050405020304" pitchFamily="18" charset="0"/>
              <a:cs typeface="Times New Roman" panose="02020603050405020304" pitchFamily="18" charset="0"/>
            </a:endParaRPr>
          </a:p>
        </p:txBody>
      </p:sp>
      <p:sp>
        <p:nvSpPr>
          <p:cNvPr id="5" name="Espaço Reservado para Conteúdo 4"/>
          <p:cNvSpPr>
            <a:spLocks noGrp="1"/>
          </p:cNvSpPr>
          <p:nvPr>
            <p:ph idx="1"/>
          </p:nvPr>
        </p:nvSpPr>
        <p:spPr>
          <a:xfrm>
            <a:off x="457200" y="980728"/>
            <a:ext cx="8579296" cy="5220047"/>
          </a:xfrm>
        </p:spPr>
        <p:txBody>
          <a:bodyPr>
            <a:normAutofit/>
          </a:bodyPr>
          <a:lstStyle/>
          <a:p>
            <a:pPr algn="just"/>
            <a:r>
              <a:rPr lang="pt-BR" sz="2400" dirty="0">
                <a:latin typeface="Times New Roman" panose="02020603050405020304" pitchFamily="18" charset="0"/>
                <a:cs typeface="Times New Roman" panose="02020603050405020304" pitchFamily="18" charset="0"/>
              </a:rPr>
              <a:t>4</a:t>
            </a:r>
            <a:r>
              <a:rPr lang="pt-BR" sz="2400" dirty="0" smtClean="0">
                <a:latin typeface="Times New Roman" panose="02020603050405020304" pitchFamily="18" charset="0"/>
                <a:cs typeface="Times New Roman" panose="02020603050405020304" pitchFamily="18" charset="0"/>
              </a:rPr>
              <a:t>. </a:t>
            </a:r>
            <a:r>
              <a:rPr lang="pt-BR" sz="2400" dirty="0">
                <a:latin typeface="Times New Roman" panose="02020603050405020304" pitchFamily="18" charset="0"/>
                <a:cs typeface="Times New Roman" panose="02020603050405020304" pitchFamily="18" charset="0"/>
              </a:rPr>
              <a:t>Os substantivos terminados em “</a:t>
            </a:r>
            <a:r>
              <a:rPr lang="pt-BR" sz="2400" b="1" dirty="0" err="1">
                <a:latin typeface="Times New Roman" panose="02020603050405020304" pitchFamily="18" charset="0"/>
                <a:cs typeface="Times New Roman" panose="02020603050405020304" pitchFamily="18" charset="0"/>
              </a:rPr>
              <a:t>il</a:t>
            </a:r>
            <a:r>
              <a:rPr lang="pt-BR" sz="2400" dirty="0">
                <a:latin typeface="Times New Roman" panose="02020603050405020304" pitchFamily="18" charset="0"/>
                <a:cs typeface="Times New Roman" panose="02020603050405020304" pitchFamily="18" charset="0"/>
              </a:rPr>
              <a:t>” fazem o plural de duas maneiras</a:t>
            </a:r>
            <a:r>
              <a:rPr lang="pt-BR" sz="2400" dirty="0" smtClean="0">
                <a:latin typeface="Times New Roman" panose="02020603050405020304" pitchFamily="18" charset="0"/>
                <a:cs typeface="Times New Roman" panose="02020603050405020304" pitchFamily="18" charset="0"/>
              </a:rPr>
              <a:t>:</a:t>
            </a:r>
          </a:p>
          <a:p>
            <a:endParaRPr lang="pt-BR" sz="2400" dirty="0">
              <a:latin typeface="Times New Roman" panose="02020603050405020304" pitchFamily="18" charset="0"/>
              <a:cs typeface="Times New Roman" panose="02020603050405020304" pitchFamily="18" charset="0"/>
            </a:endParaRPr>
          </a:p>
          <a:p>
            <a:r>
              <a:rPr lang="pt-BR" sz="2400" dirty="0" smtClean="0">
                <a:latin typeface="Times New Roman" panose="02020603050405020304" pitchFamily="18" charset="0"/>
                <a:cs typeface="Times New Roman" panose="02020603050405020304" pitchFamily="18" charset="0"/>
              </a:rPr>
              <a:t>4.1: Quando</a:t>
            </a:r>
            <a:r>
              <a:rPr lang="pt-BR" sz="2400" dirty="0">
                <a:latin typeface="Times New Roman" panose="02020603050405020304" pitchFamily="18" charset="0"/>
                <a:cs typeface="Times New Roman" panose="02020603050405020304" pitchFamily="18" charset="0"/>
              </a:rPr>
              <a:t> </a:t>
            </a:r>
            <a:r>
              <a:rPr lang="pt-BR" sz="2400" b="1" dirty="0" smtClean="0">
                <a:latin typeface="Times New Roman" panose="02020603050405020304" pitchFamily="18" charset="0"/>
                <a:cs typeface="Times New Roman" panose="02020603050405020304" pitchFamily="18" charset="0"/>
              </a:rPr>
              <a:t>oxítonos</a:t>
            </a:r>
            <a:r>
              <a:rPr lang="pt-BR" sz="2400" dirty="0" smtClean="0">
                <a:latin typeface="Times New Roman" panose="02020603050405020304" pitchFamily="18" charset="0"/>
                <a:cs typeface="Times New Roman" panose="02020603050405020304" pitchFamily="18" charset="0"/>
              </a:rPr>
              <a:t>: trocar “</a:t>
            </a:r>
            <a:r>
              <a:rPr lang="pt-BR" sz="2400" b="1" dirty="0" smtClean="0">
                <a:latin typeface="Times New Roman" panose="02020603050405020304" pitchFamily="18" charset="0"/>
                <a:cs typeface="Times New Roman" panose="02020603050405020304" pitchFamily="18" charset="0"/>
              </a:rPr>
              <a:t>l</a:t>
            </a:r>
            <a:r>
              <a:rPr lang="pt-BR" sz="2400" dirty="0" smtClean="0">
                <a:latin typeface="Times New Roman" panose="02020603050405020304" pitchFamily="18" charset="0"/>
                <a:cs typeface="Times New Roman" panose="02020603050405020304" pitchFamily="18" charset="0"/>
              </a:rPr>
              <a:t>” por</a:t>
            </a:r>
            <a:r>
              <a:rPr lang="pt-BR" sz="2400" dirty="0">
                <a:latin typeface="Times New Roman" panose="02020603050405020304" pitchFamily="18" charset="0"/>
                <a:cs typeface="Times New Roman" panose="02020603050405020304" pitchFamily="18" charset="0"/>
              </a:rPr>
              <a:t> </a:t>
            </a:r>
            <a:r>
              <a:rPr lang="pt-BR" sz="2400" dirty="0" smtClean="0">
                <a:latin typeface="Times New Roman" panose="02020603050405020304" pitchFamily="18" charset="0"/>
                <a:cs typeface="Times New Roman" panose="02020603050405020304" pitchFamily="18" charset="0"/>
              </a:rPr>
              <a:t>“</a:t>
            </a:r>
            <a:r>
              <a:rPr lang="pt-BR" sz="2400" b="1" dirty="0" smtClean="0">
                <a:latin typeface="Times New Roman" panose="02020603050405020304" pitchFamily="18" charset="0"/>
                <a:cs typeface="Times New Roman" panose="02020603050405020304" pitchFamily="18" charset="0"/>
              </a:rPr>
              <a:t>s</a:t>
            </a:r>
            <a:r>
              <a:rPr lang="pt-BR" sz="2400" dirty="0" smtClean="0">
                <a:latin typeface="Times New Roman" panose="02020603050405020304" pitchFamily="18" charset="0"/>
                <a:cs typeface="Times New Roman" panose="02020603050405020304" pitchFamily="18" charset="0"/>
              </a:rPr>
              <a:t>”:</a:t>
            </a:r>
          </a:p>
          <a:p>
            <a:pPr marL="0" indent="0">
              <a:buNone/>
            </a:pPr>
            <a:endParaRPr lang="pt-BR" sz="2400" dirty="0">
              <a:latin typeface="Times New Roman" panose="02020603050405020304" pitchFamily="18" charset="0"/>
              <a:cs typeface="Times New Roman" panose="02020603050405020304" pitchFamily="18" charset="0"/>
            </a:endParaRPr>
          </a:p>
          <a:p>
            <a:r>
              <a:rPr lang="pt-BR" sz="2400" dirty="0">
                <a:latin typeface="Times New Roman" panose="02020603050405020304" pitchFamily="18" charset="0"/>
                <a:cs typeface="Times New Roman" panose="02020603050405020304" pitchFamily="18" charset="0"/>
              </a:rPr>
              <a:t>C</a:t>
            </a:r>
            <a:r>
              <a:rPr lang="pt-BR" sz="2400" dirty="0" smtClean="0">
                <a:latin typeface="Times New Roman" panose="02020603050405020304" pitchFamily="18" charset="0"/>
                <a:cs typeface="Times New Roman" panose="02020603050405020304" pitchFamily="18" charset="0"/>
              </a:rPr>
              <a:t>ani</a:t>
            </a:r>
            <a:r>
              <a:rPr lang="pt-BR" sz="2400" b="1" dirty="0" smtClean="0">
                <a:latin typeface="Times New Roman" panose="02020603050405020304" pitchFamily="18" charset="0"/>
                <a:cs typeface="Times New Roman" panose="02020603050405020304" pitchFamily="18" charset="0"/>
              </a:rPr>
              <a:t>l</a:t>
            </a:r>
            <a:r>
              <a:rPr lang="pt-BR" sz="2400" dirty="0" smtClean="0">
                <a:latin typeface="Times New Roman" panose="02020603050405020304" pitchFamily="18" charset="0"/>
                <a:cs typeface="Times New Roman" panose="02020603050405020304" pitchFamily="18" charset="0"/>
              </a:rPr>
              <a:t> &gt; cani</a:t>
            </a:r>
            <a:r>
              <a:rPr lang="pt-BR" sz="2400" b="1" dirty="0" smtClean="0">
                <a:latin typeface="Times New Roman" panose="02020603050405020304" pitchFamily="18" charset="0"/>
                <a:cs typeface="Times New Roman" panose="02020603050405020304" pitchFamily="18" charset="0"/>
              </a:rPr>
              <a:t>s</a:t>
            </a:r>
            <a:r>
              <a:rPr lang="pt-BR" sz="2400" dirty="0" smtClean="0">
                <a:latin typeface="Times New Roman" panose="02020603050405020304" pitchFamily="18" charset="0"/>
                <a:cs typeface="Times New Roman" panose="02020603050405020304" pitchFamily="18" charset="0"/>
              </a:rPr>
              <a:t>;</a:t>
            </a:r>
          </a:p>
          <a:p>
            <a:r>
              <a:rPr lang="pt-BR" sz="2400" dirty="0" smtClean="0">
                <a:latin typeface="Times New Roman" panose="02020603050405020304" pitchFamily="18" charset="0"/>
                <a:cs typeface="Times New Roman" panose="02020603050405020304" pitchFamily="18" charset="0"/>
              </a:rPr>
              <a:t>Fuzi</a:t>
            </a:r>
            <a:r>
              <a:rPr lang="pt-BR" sz="2400" b="1" dirty="0" smtClean="0">
                <a:latin typeface="Times New Roman" panose="02020603050405020304" pitchFamily="18" charset="0"/>
                <a:cs typeface="Times New Roman" panose="02020603050405020304" pitchFamily="18" charset="0"/>
              </a:rPr>
              <a:t>l</a:t>
            </a:r>
            <a:r>
              <a:rPr lang="pt-BR" sz="2400" dirty="0" smtClean="0">
                <a:latin typeface="Times New Roman" panose="02020603050405020304" pitchFamily="18" charset="0"/>
                <a:cs typeface="Times New Roman" panose="02020603050405020304" pitchFamily="18" charset="0"/>
              </a:rPr>
              <a:t> &gt; fuzi</a:t>
            </a:r>
            <a:r>
              <a:rPr lang="pt-BR" sz="2400" b="1" dirty="0" smtClean="0">
                <a:latin typeface="Times New Roman" panose="02020603050405020304" pitchFamily="18" charset="0"/>
                <a:cs typeface="Times New Roman" panose="02020603050405020304" pitchFamily="18" charset="0"/>
              </a:rPr>
              <a:t>s</a:t>
            </a:r>
            <a:r>
              <a:rPr lang="pt-BR" sz="2400" dirty="0" smtClean="0">
                <a:latin typeface="Times New Roman" panose="02020603050405020304" pitchFamily="18" charset="0"/>
                <a:cs typeface="Times New Roman" panose="02020603050405020304" pitchFamily="18" charset="0"/>
              </a:rPr>
              <a:t>;</a:t>
            </a:r>
          </a:p>
          <a:p>
            <a:r>
              <a:rPr lang="pt-BR" sz="2400" dirty="0" smtClean="0">
                <a:latin typeface="Times New Roman" panose="02020603050405020304" pitchFamily="18" charset="0"/>
                <a:cs typeface="Times New Roman" panose="02020603050405020304" pitchFamily="18" charset="0"/>
              </a:rPr>
              <a:t>Perfi</a:t>
            </a:r>
            <a:r>
              <a:rPr lang="pt-BR" sz="2400" b="1" dirty="0" smtClean="0">
                <a:latin typeface="Times New Roman" panose="02020603050405020304" pitchFamily="18" charset="0"/>
                <a:cs typeface="Times New Roman" panose="02020603050405020304" pitchFamily="18" charset="0"/>
              </a:rPr>
              <a:t>l</a:t>
            </a:r>
            <a:r>
              <a:rPr lang="pt-BR" sz="2400" dirty="0" smtClean="0">
                <a:latin typeface="Times New Roman" panose="02020603050405020304" pitchFamily="18" charset="0"/>
                <a:cs typeface="Times New Roman" panose="02020603050405020304" pitchFamily="18" charset="0"/>
              </a:rPr>
              <a:t> &gt; perfi</a:t>
            </a:r>
            <a:r>
              <a:rPr lang="pt-BR" sz="2400" b="1" dirty="0" smtClean="0">
                <a:latin typeface="Times New Roman" panose="02020603050405020304" pitchFamily="18" charset="0"/>
                <a:cs typeface="Times New Roman" panose="02020603050405020304" pitchFamily="18" charset="0"/>
              </a:rPr>
              <a:t>s</a:t>
            </a:r>
            <a:r>
              <a:rPr lang="pt-BR" sz="2400" dirty="0" smtClean="0">
                <a:latin typeface="Times New Roman" panose="02020603050405020304" pitchFamily="18" charset="0"/>
                <a:cs typeface="Times New Roman" panose="02020603050405020304" pitchFamily="18" charset="0"/>
              </a:rPr>
              <a:t>.</a:t>
            </a:r>
            <a:endParaRPr lang="pt-BR" sz="2400" dirty="0">
              <a:latin typeface="Times New Roman" panose="02020603050405020304" pitchFamily="18" charset="0"/>
              <a:cs typeface="Times New Roman" panose="02020603050405020304" pitchFamily="18" charset="0"/>
            </a:endParaRPr>
          </a:p>
          <a:p>
            <a:pPr marL="0" indent="0" algn="just">
              <a:buNone/>
            </a:pPr>
            <a:r>
              <a:rPr lang="pt-BR" sz="2400" dirty="0" smtClean="0">
                <a:latin typeface="Times New Roman" panose="02020603050405020304" pitchFamily="18" charset="0"/>
                <a:cs typeface="Times New Roman" panose="02020603050405020304" pitchFamily="18" charset="0"/>
              </a:rPr>
              <a:t> </a:t>
            </a:r>
            <a:endParaRPr lang="pt-BR" sz="2400" dirty="0">
              <a:latin typeface="Times New Roman" panose="02020603050405020304" pitchFamily="18" charset="0"/>
              <a:cs typeface="Times New Roman" panose="02020603050405020304" pitchFamily="18" charset="0"/>
            </a:endParaRPr>
          </a:p>
          <a:p>
            <a:pPr marL="0" indent="0" algn="just">
              <a:buNone/>
            </a:pPr>
            <a:endParaRPr lang="pt-BR" sz="2000" dirty="0" smtClean="0">
              <a:latin typeface="Times New Roman" panose="02020603050405020304" pitchFamily="18" charset="0"/>
              <a:cs typeface="Times New Roman" panose="02020603050405020304" pitchFamily="18" charset="0"/>
            </a:endParaRPr>
          </a:p>
        </p:txBody>
      </p:sp>
      <p:pic>
        <p:nvPicPr>
          <p:cNvPr id="1026" name="Picture 2" descr="Logo_Etec colorido"/>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67544" y="6124358"/>
            <a:ext cx="1123950" cy="714375"/>
          </a:xfrm>
          <a:prstGeom prst="rect">
            <a:avLst/>
          </a:prstGeom>
          <a:noFill/>
          <a:extLst>
            <a:ext uri="{909E8E84-426E-40DD-AFC4-6F175D3DCCD1}">
              <a14:hiddenFill xmlns:a14="http://schemas.microsoft.com/office/drawing/2010/main">
                <a:solidFill>
                  <a:srgbClr val="FFFFFF"/>
                </a:solidFill>
              </a14:hiddenFill>
            </a:ext>
          </a:extLst>
        </p:spPr>
      </p:pic>
      <p:pic>
        <p:nvPicPr>
          <p:cNvPr id="1025" name="Picture 1" descr="logo-novo-cps-co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04048" y="6200775"/>
            <a:ext cx="3600450" cy="657225"/>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pt-BR"/>
          </a:p>
        </p:txBody>
      </p:sp>
      <p:sp>
        <p:nvSpPr>
          <p:cNvPr id="7" name="Rectangle 4"/>
          <p:cNvSpPr>
            <a:spLocks noChangeArrowheads="1"/>
          </p:cNvSpPr>
          <p:nvPr/>
        </p:nvSpPr>
        <p:spPr bwMode="auto">
          <a:xfrm>
            <a:off x="0" y="71437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pt-BR" altLang="pt-BR" sz="6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               </a:t>
            </a:r>
            <a:endParaRPr kumimoji="0" lang="pt-BR" altLang="pt-BR" sz="1800" b="0" i="0" u="none" strike="noStrike" cap="none" normalizeH="0" baseline="0" smtClean="0">
              <a:ln>
                <a:noFill/>
              </a:ln>
              <a:solidFill>
                <a:schemeClr val="tx1"/>
              </a:solidFill>
              <a:effectLst/>
              <a:latin typeface="Arial" pitchFamily="34" charset="0"/>
              <a:cs typeface="Arial" pitchFamily="34" charset="0"/>
            </a:endParaRPr>
          </a:p>
        </p:txBody>
      </p:sp>
      <p:sp>
        <p:nvSpPr>
          <p:cNvPr id="8" name="Rectangle 5"/>
          <p:cNvSpPr>
            <a:spLocks noChangeArrowheads="1"/>
          </p:cNvSpPr>
          <p:nvPr/>
        </p:nvSpPr>
        <p:spPr bwMode="auto">
          <a:xfrm>
            <a:off x="0" y="13716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pt-BR" altLang="pt-BR" sz="6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
            </a:r>
            <a:br>
              <a:rPr kumimoji="0" lang="pt-BR" altLang="pt-BR" sz="600" b="0" i="0" u="none" strike="noStrike" cap="none" normalizeH="0" baseline="0" smtClean="0">
                <a:ln>
                  <a:noFill/>
                </a:ln>
                <a:solidFill>
                  <a:schemeClr val="tx1"/>
                </a:solidFill>
                <a:effectLst/>
                <a:latin typeface="Arial" pitchFamily="34" charset="0"/>
                <a:ea typeface="Times New Roman" pitchFamily="18" charset="0"/>
                <a:cs typeface="Arial" pitchFamily="34" charset="0"/>
              </a:rPr>
            </a:br>
            <a:r>
              <a:rPr kumimoji="0" lang="pt-BR" altLang="pt-BR" sz="6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
            </a:r>
            <a:br>
              <a:rPr kumimoji="0" lang="pt-BR" altLang="pt-BR" sz="600" b="0" i="0" u="none" strike="noStrike" cap="none" normalizeH="0" baseline="0" smtClean="0">
                <a:ln>
                  <a:noFill/>
                </a:ln>
                <a:solidFill>
                  <a:schemeClr val="tx1"/>
                </a:solidFill>
                <a:effectLst/>
                <a:latin typeface="Arial" pitchFamily="34" charset="0"/>
                <a:ea typeface="Times New Roman" pitchFamily="18" charset="0"/>
                <a:cs typeface="Arial" pitchFamily="34" charset="0"/>
              </a:rPr>
            </a:br>
            <a:endParaRPr kumimoji="0" lang="pt-BR" altLang="pt-BR" sz="1800" b="0" i="0" u="none" strike="noStrike" cap="none" normalizeH="0" baseline="0" smtClean="0">
              <a:ln>
                <a:noFill/>
              </a:ln>
              <a:solidFill>
                <a:schemeClr val="tx1"/>
              </a:solidFill>
              <a:effectLst/>
              <a:latin typeface="Arial" pitchFamily="34" charset="0"/>
              <a:cs typeface="Arial" pitchFamily="34" charset="0"/>
            </a:endParaRPr>
          </a:p>
        </p:txBody>
      </p:sp>
      <p:pic>
        <p:nvPicPr>
          <p:cNvPr id="6146" name="Picture 2" descr="C:\Users\Usuário\JEC\Pictures\Educandário\Imagens para aulas\cão14.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72213" y="4581128"/>
            <a:ext cx="3143250" cy="14573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44855980"/>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title"/>
          </p:nvPr>
        </p:nvSpPr>
        <p:spPr>
          <a:xfrm>
            <a:off x="457200" y="274638"/>
            <a:ext cx="8229600" cy="778098"/>
          </a:xfrm>
        </p:spPr>
        <p:txBody>
          <a:bodyPr>
            <a:noAutofit/>
          </a:bodyPr>
          <a:lstStyle/>
          <a:p>
            <a:r>
              <a:rPr lang="pt-BR" sz="2900" b="1" dirty="0" smtClean="0">
                <a:solidFill>
                  <a:srgbClr val="FF0000"/>
                </a:solidFill>
                <a:latin typeface="Times New Roman" panose="02020603050405020304" pitchFamily="18" charset="0"/>
                <a:cs typeface="Times New Roman" panose="02020603050405020304" pitchFamily="18" charset="0"/>
              </a:rPr>
              <a:t>SUBSTANTIVO – FLEXÃO DE NÚMERO</a:t>
            </a:r>
            <a:endParaRPr lang="pt-BR" sz="2900" b="1" dirty="0">
              <a:solidFill>
                <a:srgbClr val="FF0000"/>
              </a:solidFill>
              <a:latin typeface="Times New Roman" panose="02020603050405020304" pitchFamily="18" charset="0"/>
              <a:cs typeface="Times New Roman" panose="02020603050405020304" pitchFamily="18" charset="0"/>
            </a:endParaRPr>
          </a:p>
        </p:txBody>
      </p:sp>
      <p:sp>
        <p:nvSpPr>
          <p:cNvPr id="5" name="Espaço Reservado para Conteúdo 4"/>
          <p:cNvSpPr>
            <a:spLocks noGrp="1"/>
          </p:cNvSpPr>
          <p:nvPr>
            <p:ph idx="1"/>
          </p:nvPr>
        </p:nvSpPr>
        <p:spPr>
          <a:xfrm>
            <a:off x="457200" y="980728"/>
            <a:ext cx="8579296" cy="5220047"/>
          </a:xfrm>
        </p:spPr>
        <p:txBody>
          <a:bodyPr>
            <a:normAutofit/>
          </a:bodyPr>
          <a:lstStyle/>
          <a:p>
            <a:pPr algn="just"/>
            <a:r>
              <a:rPr lang="pt-BR" sz="2400" dirty="0">
                <a:latin typeface="Times New Roman" panose="02020603050405020304" pitchFamily="18" charset="0"/>
                <a:cs typeface="Times New Roman" panose="02020603050405020304" pitchFamily="18" charset="0"/>
              </a:rPr>
              <a:t>4</a:t>
            </a:r>
            <a:r>
              <a:rPr lang="pt-BR" sz="2400" dirty="0" smtClean="0">
                <a:latin typeface="Times New Roman" panose="02020603050405020304" pitchFamily="18" charset="0"/>
                <a:cs typeface="Times New Roman" panose="02020603050405020304" pitchFamily="18" charset="0"/>
              </a:rPr>
              <a:t>. </a:t>
            </a:r>
            <a:r>
              <a:rPr lang="pt-BR" sz="2400" dirty="0">
                <a:latin typeface="Times New Roman" panose="02020603050405020304" pitchFamily="18" charset="0"/>
                <a:cs typeface="Times New Roman" panose="02020603050405020304" pitchFamily="18" charset="0"/>
              </a:rPr>
              <a:t>Os substantivos terminados em “</a:t>
            </a:r>
            <a:r>
              <a:rPr lang="pt-BR" sz="2400" b="1" dirty="0" err="1">
                <a:latin typeface="Times New Roman" panose="02020603050405020304" pitchFamily="18" charset="0"/>
                <a:cs typeface="Times New Roman" panose="02020603050405020304" pitchFamily="18" charset="0"/>
              </a:rPr>
              <a:t>il</a:t>
            </a:r>
            <a:r>
              <a:rPr lang="pt-BR" sz="2400" dirty="0">
                <a:latin typeface="Times New Roman" panose="02020603050405020304" pitchFamily="18" charset="0"/>
                <a:cs typeface="Times New Roman" panose="02020603050405020304" pitchFamily="18" charset="0"/>
              </a:rPr>
              <a:t>” fazem o plural de duas maneiras</a:t>
            </a:r>
            <a:r>
              <a:rPr lang="pt-BR" sz="2400" dirty="0" smtClean="0">
                <a:latin typeface="Times New Roman" panose="02020603050405020304" pitchFamily="18" charset="0"/>
                <a:cs typeface="Times New Roman" panose="02020603050405020304" pitchFamily="18" charset="0"/>
              </a:rPr>
              <a:t>:</a:t>
            </a:r>
          </a:p>
          <a:p>
            <a:endParaRPr lang="pt-BR" sz="2400" dirty="0">
              <a:latin typeface="Times New Roman" panose="02020603050405020304" pitchFamily="18" charset="0"/>
              <a:cs typeface="Times New Roman" panose="02020603050405020304" pitchFamily="18" charset="0"/>
            </a:endParaRPr>
          </a:p>
          <a:p>
            <a:r>
              <a:rPr lang="pt-BR" sz="2400" dirty="0" smtClean="0">
                <a:latin typeface="Times New Roman" panose="02020603050405020304" pitchFamily="18" charset="0"/>
                <a:cs typeface="Times New Roman" panose="02020603050405020304" pitchFamily="18" charset="0"/>
              </a:rPr>
              <a:t>4.2: Quando</a:t>
            </a:r>
            <a:r>
              <a:rPr lang="pt-BR" sz="2400" dirty="0">
                <a:latin typeface="Times New Roman" panose="02020603050405020304" pitchFamily="18" charset="0"/>
                <a:cs typeface="Times New Roman" panose="02020603050405020304" pitchFamily="18" charset="0"/>
              </a:rPr>
              <a:t> </a:t>
            </a:r>
            <a:r>
              <a:rPr lang="pt-BR" sz="2400" b="1" dirty="0" smtClean="0">
                <a:latin typeface="Times New Roman" panose="02020603050405020304" pitchFamily="18" charset="0"/>
                <a:cs typeface="Times New Roman" panose="02020603050405020304" pitchFamily="18" charset="0"/>
              </a:rPr>
              <a:t>paroxítonos</a:t>
            </a:r>
            <a:r>
              <a:rPr lang="pt-BR" sz="2400" dirty="0" smtClean="0">
                <a:latin typeface="Times New Roman" panose="02020603050405020304" pitchFamily="18" charset="0"/>
                <a:cs typeface="Times New Roman" panose="02020603050405020304" pitchFamily="18" charset="0"/>
              </a:rPr>
              <a:t>: trocar “</a:t>
            </a:r>
            <a:r>
              <a:rPr lang="pt-BR" sz="2400" b="1" dirty="0" err="1" smtClean="0">
                <a:latin typeface="Times New Roman" panose="02020603050405020304" pitchFamily="18" charset="0"/>
                <a:cs typeface="Times New Roman" panose="02020603050405020304" pitchFamily="18" charset="0"/>
              </a:rPr>
              <a:t>il</a:t>
            </a:r>
            <a:r>
              <a:rPr lang="pt-BR" sz="2400" dirty="0" smtClean="0">
                <a:latin typeface="Times New Roman" panose="02020603050405020304" pitchFamily="18" charset="0"/>
                <a:cs typeface="Times New Roman" panose="02020603050405020304" pitchFamily="18" charset="0"/>
              </a:rPr>
              <a:t>” por</a:t>
            </a:r>
            <a:r>
              <a:rPr lang="pt-BR" sz="2400" dirty="0">
                <a:latin typeface="Times New Roman" panose="02020603050405020304" pitchFamily="18" charset="0"/>
                <a:cs typeface="Times New Roman" panose="02020603050405020304" pitchFamily="18" charset="0"/>
              </a:rPr>
              <a:t> </a:t>
            </a:r>
            <a:r>
              <a:rPr lang="pt-BR" sz="2400" dirty="0" smtClean="0">
                <a:latin typeface="Times New Roman" panose="02020603050405020304" pitchFamily="18" charset="0"/>
                <a:cs typeface="Times New Roman" panose="02020603050405020304" pitchFamily="18" charset="0"/>
              </a:rPr>
              <a:t>“</a:t>
            </a:r>
            <a:r>
              <a:rPr lang="pt-BR" sz="2400" b="1" dirty="0" smtClean="0">
                <a:latin typeface="Times New Roman" panose="02020603050405020304" pitchFamily="18" charset="0"/>
                <a:cs typeface="Times New Roman" panose="02020603050405020304" pitchFamily="18" charset="0"/>
              </a:rPr>
              <a:t>eis</a:t>
            </a:r>
            <a:r>
              <a:rPr lang="pt-BR" sz="2400" dirty="0" smtClean="0">
                <a:latin typeface="Times New Roman" panose="02020603050405020304" pitchFamily="18" charset="0"/>
                <a:cs typeface="Times New Roman" panose="02020603050405020304" pitchFamily="18" charset="0"/>
              </a:rPr>
              <a:t>”:</a:t>
            </a:r>
          </a:p>
          <a:p>
            <a:pPr marL="0" indent="0">
              <a:buNone/>
            </a:pPr>
            <a:endParaRPr lang="pt-BR" sz="2400" dirty="0">
              <a:latin typeface="Times New Roman" panose="02020603050405020304" pitchFamily="18" charset="0"/>
              <a:cs typeface="Times New Roman" panose="02020603050405020304" pitchFamily="18" charset="0"/>
            </a:endParaRPr>
          </a:p>
          <a:p>
            <a:r>
              <a:rPr lang="pt-BR" sz="2400" dirty="0" smtClean="0">
                <a:latin typeface="Times New Roman" panose="02020603050405020304" pitchFamily="18" charset="0"/>
                <a:cs typeface="Times New Roman" panose="02020603050405020304" pitchFamily="18" charset="0"/>
              </a:rPr>
              <a:t>Fóss</a:t>
            </a:r>
            <a:r>
              <a:rPr lang="pt-BR" sz="2400" b="1" dirty="0" smtClean="0">
                <a:latin typeface="Times New Roman" panose="02020603050405020304" pitchFamily="18" charset="0"/>
                <a:cs typeface="Times New Roman" panose="02020603050405020304" pitchFamily="18" charset="0"/>
              </a:rPr>
              <a:t>il</a:t>
            </a:r>
            <a:r>
              <a:rPr lang="pt-BR" sz="2400" dirty="0" smtClean="0">
                <a:latin typeface="Times New Roman" panose="02020603050405020304" pitchFamily="18" charset="0"/>
                <a:cs typeface="Times New Roman" panose="02020603050405020304" pitchFamily="18" charset="0"/>
              </a:rPr>
              <a:t> &gt; fóss</a:t>
            </a:r>
            <a:r>
              <a:rPr lang="pt-BR" sz="2400" b="1" dirty="0" smtClean="0">
                <a:latin typeface="Times New Roman" panose="02020603050405020304" pitchFamily="18" charset="0"/>
                <a:cs typeface="Times New Roman" panose="02020603050405020304" pitchFamily="18" charset="0"/>
              </a:rPr>
              <a:t>eis</a:t>
            </a:r>
            <a:r>
              <a:rPr lang="pt-BR" sz="2400" dirty="0" smtClean="0">
                <a:latin typeface="Times New Roman" panose="02020603050405020304" pitchFamily="18" charset="0"/>
                <a:cs typeface="Times New Roman" panose="02020603050405020304" pitchFamily="18" charset="0"/>
              </a:rPr>
              <a:t>;</a:t>
            </a:r>
          </a:p>
          <a:p>
            <a:r>
              <a:rPr lang="pt-BR" sz="2400" dirty="0" smtClean="0">
                <a:latin typeface="Times New Roman" panose="02020603050405020304" pitchFamily="18" charset="0"/>
                <a:cs typeface="Times New Roman" panose="02020603050405020304" pitchFamily="18" charset="0"/>
              </a:rPr>
              <a:t>Têxt</a:t>
            </a:r>
            <a:r>
              <a:rPr lang="pt-BR" sz="2400" b="1" dirty="0" smtClean="0">
                <a:latin typeface="Times New Roman" panose="02020603050405020304" pitchFamily="18" charset="0"/>
                <a:cs typeface="Times New Roman" panose="02020603050405020304" pitchFamily="18" charset="0"/>
              </a:rPr>
              <a:t>il</a:t>
            </a:r>
            <a:r>
              <a:rPr lang="pt-BR" sz="2400" dirty="0" smtClean="0">
                <a:latin typeface="Times New Roman" panose="02020603050405020304" pitchFamily="18" charset="0"/>
                <a:cs typeface="Times New Roman" panose="02020603050405020304" pitchFamily="18" charset="0"/>
              </a:rPr>
              <a:t> &gt; têxt</a:t>
            </a:r>
            <a:r>
              <a:rPr lang="pt-BR" sz="2400" b="1" dirty="0" smtClean="0">
                <a:latin typeface="Times New Roman" panose="02020603050405020304" pitchFamily="18" charset="0"/>
                <a:cs typeface="Times New Roman" panose="02020603050405020304" pitchFamily="18" charset="0"/>
              </a:rPr>
              <a:t>eis</a:t>
            </a:r>
            <a:r>
              <a:rPr lang="pt-BR" sz="2400" dirty="0" smtClean="0">
                <a:latin typeface="Times New Roman" panose="02020603050405020304" pitchFamily="18" charset="0"/>
                <a:cs typeface="Times New Roman" panose="02020603050405020304" pitchFamily="18" charset="0"/>
              </a:rPr>
              <a:t>;</a:t>
            </a:r>
          </a:p>
          <a:p>
            <a:r>
              <a:rPr lang="pt-BR" sz="2400" dirty="0" smtClean="0">
                <a:latin typeface="Times New Roman" panose="02020603050405020304" pitchFamily="18" charset="0"/>
                <a:cs typeface="Times New Roman" panose="02020603050405020304" pitchFamily="18" charset="0"/>
              </a:rPr>
              <a:t>Míss</a:t>
            </a:r>
            <a:r>
              <a:rPr lang="pt-BR" sz="2400" b="1" dirty="0" smtClean="0">
                <a:latin typeface="Times New Roman" panose="02020603050405020304" pitchFamily="18" charset="0"/>
                <a:cs typeface="Times New Roman" panose="02020603050405020304" pitchFamily="18" charset="0"/>
              </a:rPr>
              <a:t>il</a:t>
            </a:r>
            <a:r>
              <a:rPr lang="pt-BR" sz="2400" dirty="0" smtClean="0">
                <a:latin typeface="Times New Roman" panose="02020603050405020304" pitchFamily="18" charset="0"/>
                <a:cs typeface="Times New Roman" panose="02020603050405020304" pitchFamily="18" charset="0"/>
              </a:rPr>
              <a:t> &gt; míss</a:t>
            </a:r>
            <a:r>
              <a:rPr lang="pt-BR" sz="2400" b="1" dirty="0" smtClean="0">
                <a:latin typeface="Times New Roman" panose="02020603050405020304" pitchFamily="18" charset="0"/>
                <a:cs typeface="Times New Roman" panose="02020603050405020304" pitchFamily="18" charset="0"/>
              </a:rPr>
              <a:t>eis</a:t>
            </a:r>
            <a:r>
              <a:rPr lang="pt-BR" sz="2400" dirty="0" smtClean="0">
                <a:latin typeface="Times New Roman" panose="02020603050405020304" pitchFamily="18" charset="0"/>
                <a:cs typeface="Times New Roman" panose="02020603050405020304" pitchFamily="18" charset="0"/>
              </a:rPr>
              <a:t>.</a:t>
            </a:r>
            <a:endParaRPr lang="pt-BR" sz="2400" dirty="0">
              <a:latin typeface="Times New Roman" panose="02020603050405020304" pitchFamily="18" charset="0"/>
              <a:cs typeface="Times New Roman" panose="02020603050405020304" pitchFamily="18" charset="0"/>
            </a:endParaRPr>
          </a:p>
          <a:p>
            <a:pPr marL="0" indent="0" algn="just">
              <a:buNone/>
            </a:pPr>
            <a:r>
              <a:rPr lang="pt-BR" sz="2400" dirty="0" smtClean="0">
                <a:latin typeface="Times New Roman" panose="02020603050405020304" pitchFamily="18" charset="0"/>
                <a:cs typeface="Times New Roman" panose="02020603050405020304" pitchFamily="18" charset="0"/>
              </a:rPr>
              <a:t> </a:t>
            </a:r>
            <a:endParaRPr lang="pt-BR" sz="2400" dirty="0">
              <a:latin typeface="Times New Roman" panose="02020603050405020304" pitchFamily="18" charset="0"/>
              <a:cs typeface="Times New Roman" panose="02020603050405020304" pitchFamily="18" charset="0"/>
            </a:endParaRPr>
          </a:p>
          <a:p>
            <a:pPr marL="0" indent="0" algn="just">
              <a:buNone/>
            </a:pPr>
            <a:endParaRPr lang="pt-BR" sz="2000" dirty="0" smtClean="0">
              <a:latin typeface="Times New Roman" panose="02020603050405020304" pitchFamily="18" charset="0"/>
              <a:cs typeface="Times New Roman" panose="02020603050405020304" pitchFamily="18" charset="0"/>
            </a:endParaRPr>
          </a:p>
        </p:txBody>
      </p:sp>
      <p:pic>
        <p:nvPicPr>
          <p:cNvPr id="1026" name="Picture 2" descr="Logo_Etec colorido"/>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67544" y="6124358"/>
            <a:ext cx="1123950" cy="714375"/>
          </a:xfrm>
          <a:prstGeom prst="rect">
            <a:avLst/>
          </a:prstGeom>
          <a:noFill/>
          <a:extLst>
            <a:ext uri="{909E8E84-426E-40DD-AFC4-6F175D3DCCD1}">
              <a14:hiddenFill xmlns:a14="http://schemas.microsoft.com/office/drawing/2010/main">
                <a:solidFill>
                  <a:srgbClr val="FFFFFF"/>
                </a:solidFill>
              </a14:hiddenFill>
            </a:ext>
          </a:extLst>
        </p:spPr>
      </p:pic>
      <p:pic>
        <p:nvPicPr>
          <p:cNvPr id="1025" name="Picture 1" descr="logo-novo-cps-co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04048" y="6200775"/>
            <a:ext cx="3600450" cy="657225"/>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pt-BR"/>
          </a:p>
        </p:txBody>
      </p:sp>
      <p:sp>
        <p:nvSpPr>
          <p:cNvPr id="7" name="Rectangle 4"/>
          <p:cNvSpPr>
            <a:spLocks noChangeArrowheads="1"/>
          </p:cNvSpPr>
          <p:nvPr/>
        </p:nvSpPr>
        <p:spPr bwMode="auto">
          <a:xfrm>
            <a:off x="0" y="71437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pt-BR" altLang="pt-BR" sz="6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               </a:t>
            </a:r>
            <a:endParaRPr kumimoji="0" lang="pt-BR" altLang="pt-BR" sz="1800" b="0" i="0" u="none" strike="noStrike" cap="none" normalizeH="0" baseline="0" smtClean="0">
              <a:ln>
                <a:noFill/>
              </a:ln>
              <a:solidFill>
                <a:schemeClr val="tx1"/>
              </a:solidFill>
              <a:effectLst/>
              <a:latin typeface="Arial" pitchFamily="34" charset="0"/>
              <a:cs typeface="Arial" pitchFamily="34" charset="0"/>
            </a:endParaRPr>
          </a:p>
        </p:txBody>
      </p:sp>
      <p:sp>
        <p:nvSpPr>
          <p:cNvPr id="8" name="Rectangle 5"/>
          <p:cNvSpPr>
            <a:spLocks noChangeArrowheads="1"/>
          </p:cNvSpPr>
          <p:nvPr/>
        </p:nvSpPr>
        <p:spPr bwMode="auto">
          <a:xfrm>
            <a:off x="0" y="13716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pt-BR" altLang="pt-BR" sz="6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
            </a:r>
            <a:br>
              <a:rPr kumimoji="0" lang="pt-BR" altLang="pt-BR" sz="600" b="0" i="0" u="none" strike="noStrike" cap="none" normalizeH="0" baseline="0" smtClean="0">
                <a:ln>
                  <a:noFill/>
                </a:ln>
                <a:solidFill>
                  <a:schemeClr val="tx1"/>
                </a:solidFill>
                <a:effectLst/>
                <a:latin typeface="Arial" pitchFamily="34" charset="0"/>
                <a:ea typeface="Times New Roman" pitchFamily="18" charset="0"/>
                <a:cs typeface="Arial" pitchFamily="34" charset="0"/>
              </a:rPr>
            </a:br>
            <a:r>
              <a:rPr kumimoji="0" lang="pt-BR" altLang="pt-BR" sz="6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
            </a:r>
            <a:br>
              <a:rPr kumimoji="0" lang="pt-BR" altLang="pt-BR" sz="600" b="0" i="0" u="none" strike="noStrike" cap="none" normalizeH="0" baseline="0" smtClean="0">
                <a:ln>
                  <a:noFill/>
                </a:ln>
                <a:solidFill>
                  <a:schemeClr val="tx1"/>
                </a:solidFill>
                <a:effectLst/>
                <a:latin typeface="Arial" pitchFamily="34" charset="0"/>
                <a:ea typeface="Times New Roman" pitchFamily="18" charset="0"/>
                <a:cs typeface="Arial" pitchFamily="34" charset="0"/>
              </a:rPr>
            </a:br>
            <a:endParaRPr kumimoji="0" lang="pt-BR" altLang="pt-BR" sz="1800" b="0" i="0" u="none" strike="noStrike" cap="none" normalizeH="0" baseline="0" smtClean="0">
              <a:ln>
                <a:noFill/>
              </a:ln>
              <a:solidFill>
                <a:schemeClr val="tx1"/>
              </a:solidFill>
              <a:effectLst/>
              <a:latin typeface="Arial" pitchFamily="34" charset="0"/>
              <a:cs typeface="Arial" pitchFamily="34" charset="0"/>
            </a:endParaRPr>
          </a:p>
        </p:txBody>
      </p:sp>
      <p:pic>
        <p:nvPicPr>
          <p:cNvPr id="7170" name="Picture 2" descr="C:\Users\Usuário\JEC\Pictures\Educandário\Imagens para aulas\fossil.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51920" y="4414170"/>
            <a:ext cx="2222376" cy="17101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88047915"/>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title"/>
          </p:nvPr>
        </p:nvSpPr>
        <p:spPr>
          <a:xfrm>
            <a:off x="457200" y="274638"/>
            <a:ext cx="8229600" cy="778098"/>
          </a:xfrm>
        </p:spPr>
        <p:txBody>
          <a:bodyPr>
            <a:noAutofit/>
          </a:bodyPr>
          <a:lstStyle/>
          <a:p>
            <a:r>
              <a:rPr lang="pt-BR" sz="2900" b="1" dirty="0" smtClean="0">
                <a:solidFill>
                  <a:srgbClr val="FF0000"/>
                </a:solidFill>
                <a:latin typeface="Times New Roman" panose="02020603050405020304" pitchFamily="18" charset="0"/>
                <a:cs typeface="Times New Roman" panose="02020603050405020304" pitchFamily="18" charset="0"/>
              </a:rPr>
              <a:t>SUBSTANTIVO – FLEXÃO DE NÚMERO</a:t>
            </a:r>
            <a:endParaRPr lang="pt-BR" sz="2900" b="1" dirty="0">
              <a:solidFill>
                <a:srgbClr val="FF0000"/>
              </a:solidFill>
              <a:latin typeface="Times New Roman" panose="02020603050405020304" pitchFamily="18" charset="0"/>
              <a:cs typeface="Times New Roman" panose="02020603050405020304" pitchFamily="18" charset="0"/>
            </a:endParaRPr>
          </a:p>
        </p:txBody>
      </p:sp>
      <p:sp>
        <p:nvSpPr>
          <p:cNvPr id="5" name="Espaço Reservado para Conteúdo 4"/>
          <p:cNvSpPr>
            <a:spLocks noGrp="1"/>
          </p:cNvSpPr>
          <p:nvPr>
            <p:ph idx="1"/>
          </p:nvPr>
        </p:nvSpPr>
        <p:spPr>
          <a:xfrm>
            <a:off x="457200" y="980728"/>
            <a:ext cx="8579296" cy="5220047"/>
          </a:xfrm>
        </p:spPr>
        <p:txBody>
          <a:bodyPr>
            <a:normAutofit/>
          </a:bodyPr>
          <a:lstStyle/>
          <a:p>
            <a:pPr algn="just"/>
            <a:r>
              <a:rPr lang="pt-BR" sz="2400" dirty="0" smtClean="0">
                <a:latin typeface="Times New Roman" panose="02020603050405020304" pitchFamily="18" charset="0"/>
                <a:cs typeface="Times New Roman" panose="02020603050405020304" pitchFamily="18" charset="0"/>
              </a:rPr>
              <a:t>5. </a:t>
            </a:r>
            <a:r>
              <a:rPr lang="pt-BR" sz="2400" dirty="0">
                <a:latin typeface="Times New Roman" panose="02020603050405020304" pitchFamily="18" charset="0"/>
                <a:cs typeface="Times New Roman" panose="02020603050405020304" pitchFamily="18" charset="0"/>
              </a:rPr>
              <a:t>Os substantivos terminados em “</a:t>
            </a:r>
            <a:r>
              <a:rPr lang="pt-BR" sz="2400" b="1" dirty="0">
                <a:latin typeface="Times New Roman" panose="02020603050405020304" pitchFamily="18" charset="0"/>
                <a:cs typeface="Times New Roman" panose="02020603050405020304" pitchFamily="18" charset="0"/>
              </a:rPr>
              <a:t>s</a:t>
            </a:r>
            <a:r>
              <a:rPr lang="pt-BR" sz="2400" dirty="0">
                <a:latin typeface="Times New Roman" panose="02020603050405020304" pitchFamily="18" charset="0"/>
                <a:cs typeface="Times New Roman" panose="02020603050405020304" pitchFamily="18" charset="0"/>
              </a:rPr>
              <a:t>” fazem o plural de duas maneiras</a:t>
            </a:r>
            <a:r>
              <a:rPr lang="pt-BR" sz="2400" dirty="0" smtClean="0">
                <a:latin typeface="Times New Roman" panose="02020603050405020304" pitchFamily="18" charset="0"/>
                <a:cs typeface="Times New Roman" panose="02020603050405020304" pitchFamily="18" charset="0"/>
              </a:rPr>
              <a:t>:</a:t>
            </a:r>
          </a:p>
          <a:p>
            <a:pPr algn="just"/>
            <a:endParaRPr lang="pt-BR" sz="2400" dirty="0">
              <a:latin typeface="Times New Roman" panose="02020603050405020304" pitchFamily="18" charset="0"/>
              <a:cs typeface="Times New Roman" panose="02020603050405020304" pitchFamily="18" charset="0"/>
            </a:endParaRPr>
          </a:p>
          <a:p>
            <a:r>
              <a:rPr lang="pt-BR" sz="2400" dirty="0" smtClean="0">
                <a:latin typeface="Times New Roman" panose="02020603050405020304" pitchFamily="18" charset="0"/>
                <a:cs typeface="Times New Roman" panose="02020603050405020304" pitchFamily="18" charset="0"/>
              </a:rPr>
              <a:t>5.1: Quando</a:t>
            </a:r>
            <a:r>
              <a:rPr lang="pt-BR" sz="2400" dirty="0">
                <a:latin typeface="Times New Roman" panose="02020603050405020304" pitchFamily="18" charset="0"/>
                <a:cs typeface="Times New Roman" panose="02020603050405020304" pitchFamily="18" charset="0"/>
              </a:rPr>
              <a:t> </a:t>
            </a:r>
            <a:r>
              <a:rPr lang="pt-BR" sz="2400" b="1" dirty="0">
                <a:latin typeface="Times New Roman" panose="02020603050405020304" pitchFamily="18" charset="0"/>
                <a:cs typeface="Times New Roman" panose="02020603050405020304" pitchFamily="18" charset="0"/>
              </a:rPr>
              <a:t>monossilábicos</a:t>
            </a:r>
            <a:r>
              <a:rPr lang="pt-BR" sz="2400" dirty="0">
                <a:latin typeface="Times New Roman" panose="02020603050405020304" pitchFamily="18" charset="0"/>
                <a:cs typeface="Times New Roman" panose="02020603050405020304" pitchFamily="18" charset="0"/>
              </a:rPr>
              <a:t> ou </a:t>
            </a:r>
            <a:r>
              <a:rPr lang="pt-BR" sz="2400" b="1" dirty="0">
                <a:latin typeface="Times New Roman" panose="02020603050405020304" pitchFamily="18" charset="0"/>
                <a:cs typeface="Times New Roman" panose="02020603050405020304" pitchFamily="18" charset="0"/>
              </a:rPr>
              <a:t>oxítonos</a:t>
            </a:r>
            <a:r>
              <a:rPr lang="pt-BR" sz="2400" dirty="0">
                <a:latin typeface="Times New Roman" panose="02020603050405020304" pitchFamily="18" charset="0"/>
                <a:cs typeface="Times New Roman" panose="02020603050405020304" pitchFamily="18" charset="0"/>
              </a:rPr>
              <a:t>, mediante o acréscimo de </a:t>
            </a:r>
            <a:r>
              <a:rPr lang="pt-BR" sz="2400" dirty="0" smtClean="0">
                <a:latin typeface="Times New Roman" panose="02020603050405020304" pitchFamily="18" charset="0"/>
                <a:cs typeface="Times New Roman" panose="02020603050405020304" pitchFamily="18" charset="0"/>
              </a:rPr>
              <a:t>“</a:t>
            </a:r>
            <a:r>
              <a:rPr lang="pt-BR" sz="2400" b="1" dirty="0" smtClean="0">
                <a:latin typeface="Times New Roman" panose="02020603050405020304" pitchFamily="18" charset="0"/>
                <a:cs typeface="Times New Roman" panose="02020603050405020304" pitchFamily="18" charset="0"/>
              </a:rPr>
              <a:t>es</a:t>
            </a:r>
            <a:r>
              <a:rPr lang="pt-BR" sz="2400" dirty="0" smtClean="0">
                <a:latin typeface="Times New Roman" panose="02020603050405020304" pitchFamily="18" charset="0"/>
                <a:cs typeface="Times New Roman" panose="02020603050405020304" pitchFamily="18" charset="0"/>
              </a:rPr>
              <a:t>”:</a:t>
            </a:r>
          </a:p>
          <a:p>
            <a:endParaRPr lang="pt-BR" sz="2400" dirty="0">
              <a:latin typeface="Times New Roman" panose="02020603050405020304" pitchFamily="18" charset="0"/>
              <a:cs typeface="Times New Roman" panose="02020603050405020304" pitchFamily="18" charset="0"/>
            </a:endParaRPr>
          </a:p>
          <a:p>
            <a:r>
              <a:rPr lang="pt-BR" sz="2400" dirty="0">
                <a:latin typeface="Times New Roman" panose="02020603050405020304" pitchFamily="18" charset="0"/>
                <a:cs typeface="Times New Roman" panose="02020603050405020304" pitchFamily="18" charset="0"/>
              </a:rPr>
              <a:t>Á</a:t>
            </a:r>
            <a:r>
              <a:rPr lang="pt-BR" sz="2400" b="1" dirty="0" smtClean="0">
                <a:latin typeface="Times New Roman" panose="02020603050405020304" pitchFamily="18" charset="0"/>
                <a:cs typeface="Times New Roman" panose="02020603050405020304" pitchFamily="18" charset="0"/>
              </a:rPr>
              <a:t>s</a:t>
            </a:r>
            <a:r>
              <a:rPr lang="pt-BR" sz="2400" dirty="0" smtClean="0">
                <a:latin typeface="Times New Roman" panose="02020603050405020304" pitchFamily="18" charset="0"/>
                <a:cs typeface="Times New Roman" panose="02020603050405020304" pitchFamily="18" charset="0"/>
              </a:rPr>
              <a:t> &gt; as</a:t>
            </a:r>
            <a:r>
              <a:rPr lang="pt-BR" sz="2400" b="1" dirty="0" smtClean="0">
                <a:latin typeface="Times New Roman" panose="02020603050405020304" pitchFamily="18" charset="0"/>
                <a:cs typeface="Times New Roman" panose="02020603050405020304" pitchFamily="18" charset="0"/>
              </a:rPr>
              <a:t>es</a:t>
            </a:r>
            <a:r>
              <a:rPr lang="pt-BR" sz="2400" dirty="0" smtClean="0">
                <a:latin typeface="Times New Roman" panose="02020603050405020304" pitchFamily="18" charset="0"/>
                <a:cs typeface="Times New Roman" panose="02020603050405020304" pitchFamily="18" charset="0"/>
              </a:rPr>
              <a:t>;</a:t>
            </a:r>
          </a:p>
          <a:p>
            <a:r>
              <a:rPr lang="pt-BR" sz="2400" dirty="0">
                <a:latin typeface="Times New Roman" panose="02020603050405020304" pitchFamily="18" charset="0"/>
                <a:cs typeface="Times New Roman" panose="02020603050405020304" pitchFamily="18" charset="0"/>
              </a:rPr>
              <a:t>R</a:t>
            </a:r>
            <a:r>
              <a:rPr lang="pt-BR" sz="2400" dirty="0" smtClean="0">
                <a:latin typeface="Times New Roman" panose="02020603050405020304" pitchFamily="18" charset="0"/>
                <a:cs typeface="Times New Roman" panose="02020603050405020304" pitchFamily="18" charset="0"/>
              </a:rPr>
              <a:t>etró</a:t>
            </a:r>
            <a:r>
              <a:rPr lang="pt-BR" sz="2400" b="1" dirty="0" smtClean="0">
                <a:latin typeface="Times New Roman" panose="02020603050405020304" pitchFamily="18" charset="0"/>
                <a:cs typeface="Times New Roman" panose="02020603050405020304" pitchFamily="18" charset="0"/>
              </a:rPr>
              <a:t>s</a:t>
            </a:r>
            <a:r>
              <a:rPr lang="pt-BR" sz="2400" dirty="0" smtClean="0">
                <a:latin typeface="Times New Roman" panose="02020603050405020304" pitchFamily="18" charset="0"/>
                <a:cs typeface="Times New Roman" panose="02020603050405020304" pitchFamily="18" charset="0"/>
              </a:rPr>
              <a:t> </a:t>
            </a:r>
            <a:r>
              <a:rPr lang="pt-BR" sz="2400" dirty="0">
                <a:latin typeface="Times New Roman" panose="02020603050405020304" pitchFamily="18" charset="0"/>
                <a:cs typeface="Times New Roman" panose="02020603050405020304" pitchFamily="18" charset="0"/>
              </a:rPr>
              <a:t>&gt;</a:t>
            </a:r>
            <a:r>
              <a:rPr lang="pt-BR" sz="2400" dirty="0" smtClean="0">
                <a:latin typeface="Times New Roman" panose="02020603050405020304" pitchFamily="18" charset="0"/>
                <a:cs typeface="Times New Roman" panose="02020603050405020304" pitchFamily="18" charset="0"/>
              </a:rPr>
              <a:t> retros</a:t>
            </a:r>
            <a:r>
              <a:rPr lang="pt-BR" sz="2400" b="1" dirty="0" smtClean="0">
                <a:latin typeface="Times New Roman" panose="02020603050405020304" pitchFamily="18" charset="0"/>
                <a:cs typeface="Times New Roman" panose="02020603050405020304" pitchFamily="18" charset="0"/>
              </a:rPr>
              <a:t>es </a:t>
            </a:r>
            <a:r>
              <a:rPr lang="pt-BR" sz="2400" dirty="0" smtClean="0">
                <a:latin typeface="Times New Roman" panose="02020603050405020304" pitchFamily="18" charset="0"/>
                <a:cs typeface="Times New Roman" panose="02020603050405020304" pitchFamily="18" charset="0"/>
              </a:rPr>
              <a:t>(fio de seda ou algodão);</a:t>
            </a:r>
          </a:p>
          <a:p>
            <a:r>
              <a:rPr lang="pt-BR" sz="2400" dirty="0" smtClean="0">
                <a:latin typeface="Times New Roman" panose="02020603050405020304" pitchFamily="18" charset="0"/>
                <a:cs typeface="Times New Roman" panose="02020603050405020304" pitchFamily="18" charset="0"/>
              </a:rPr>
              <a:t>Mê</a:t>
            </a:r>
            <a:r>
              <a:rPr lang="pt-BR" sz="2400" b="1" dirty="0" smtClean="0">
                <a:latin typeface="Times New Roman" panose="02020603050405020304" pitchFamily="18" charset="0"/>
                <a:cs typeface="Times New Roman" panose="02020603050405020304" pitchFamily="18" charset="0"/>
              </a:rPr>
              <a:t>s</a:t>
            </a:r>
            <a:r>
              <a:rPr lang="pt-BR" sz="2400" dirty="0" smtClean="0">
                <a:latin typeface="Times New Roman" panose="02020603050405020304" pitchFamily="18" charset="0"/>
                <a:cs typeface="Times New Roman" panose="02020603050405020304" pitchFamily="18" charset="0"/>
              </a:rPr>
              <a:t> &gt; mes</a:t>
            </a:r>
            <a:r>
              <a:rPr lang="pt-BR" sz="2400" b="1" dirty="0" smtClean="0">
                <a:latin typeface="Times New Roman" panose="02020603050405020304" pitchFamily="18" charset="0"/>
                <a:cs typeface="Times New Roman" panose="02020603050405020304" pitchFamily="18" charset="0"/>
              </a:rPr>
              <a:t>es</a:t>
            </a:r>
            <a:r>
              <a:rPr lang="pt-BR" sz="2400" dirty="0" smtClean="0">
                <a:latin typeface="Times New Roman" panose="02020603050405020304" pitchFamily="18" charset="0"/>
                <a:cs typeface="Times New Roman" panose="02020603050405020304" pitchFamily="18" charset="0"/>
              </a:rPr>
              <a:t>.</a:t>
            </a:r>
            <a:endParaRPr lang="pt-BR" sz="2400" dirty="0">
              <a:latin typeface="Times New Roman" panose="02020603050405020304" pitchFamily="18" charset="0"/>
              <a:cs typeface="Times New Roman" panose="02020603050405020304" pitchFamily="18" charset="0"/>
            </a:endParaRPr>
          </a:p>
          <a:p>
            <a:pPr marL="0" indent="0" algn="just">
              <a:buNone/>
            </a:pPr>
            <a:r>
              <a:rPr lang="pt-BR" sz="2400" dirty="0" smtClean="0">
                <a:latin typeface="Times New Roman" panose="02020603050405020304" pitchFamily="18" charset="0"/>
                <a:cs typeface="Times New Roman" panose="02020603050405020304" pitchFamily="18" charset="0"/>
              </a:rPr>
              <a:t> </a:t>
            </a:r>
            <a:endParaRPr lang="pt-BR" sz="2400" dirty="0">
              <a:latin typeface="Times New Roman" panose="02020603050405020304" pitchFamily="18" charset="0"/>
              <a:cs typeface="Times New Roman" panose="02020603050405020304" pitchFamily="18" charset="0"/>
            </a:endParaRPr>
          </a:p>
          <a:p>
            <a:pPr marL="0" indent="0" algn="just">
              <a:buNone/>
            </a:pPr>
            <a:endParaRPr lang="pt-BR" sz="2000" dirty="0" smtClean="0">
              <a:latin typeface="Times New Roman" panose="02020603050405020304" pitchFamily="18" charset="0"/>
              <a:cs typeface="Times New Roman" panose="02020603050405020304" pitchFamily="18" charset="0"/>
            </a:endParaRPr>
          </a:p>
        </p:txBody>
      </p:sp>
      <p:pic>
        <p:nvPicPr>
          <p:cNvPr id="1026" name="Picture 2" descr="Logo_Etec colorido"/>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67544" y="6124358"/>
            <a:ext cx="1123950" cy="714375"/>
          </a:xfrm>
          <a:prstGeom prst="rect">
            <a:avLst/>
          </a:prstGeom>
          <a:noFill/>
          <a:extLst>
            <a:ext uri="{909E8E84-426E-40DD-AFC4-6F175D3DCCD1}">
              <a14:hiddenFill xmlns:a14="http://schemas.microsoft.com/office/drawing/2010/main">
                <a:solidFill>
                  <a:srgbClr val="FFFFFF"/>
                </a:solidFill>
              </a14:hiddenFill>
            </a:ext>
          </a:extLst>
        </p:spPr>
      </p:pic>
      <p:pic>
        <p:nvPicPr>
          <p:cNvPr id="1025" name="Picture 1" descr="logo-novo-cps-co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04048" y="6200775"/>
            <a:ext cx="3600450" cy="657225"/>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pt-BR"/>
          </a:p>
        </p:txBody>
      </p:sp>
      <p:sp>
        <p:nvSpPr>
          <p:cNvPr id="7" name="Rectangle 4"/>
          <p:cNvSpPr>
            <a:spLocks noChangeArrowheads="1"/>
          </p:cNvSpPr>
          <p:nvPr/>
        </p:nvSpPr>
        <p:spPr bwMode="auto">
          <a:xfrm>
            <a:off x="0" y="71437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pt-BR" altLang="pt-BR" sz="6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               </a:t>
            </a:r>
            <a:endParaRPr kumimoji="0" lang="pt-BR" altLang="pt-BR" sz="1800" b="0" i="0" u="none" strike="noStrike" cap="none" normalizeH="0" baseline="0" smtClean="0">
              <a:ln>
                <a:noFill/>
              </a:ln>
              <a:solidFill>
                <a:schemeClr val="tx1"/>
              </a:solidFill>
              <a:effectLst/>
              <a:latin typeface="Arial" pitchFamily="34" charset="0"/>
              <a:cs typeface="Arial" pitchFamily="34" charset="0"/>
            </a:endParaRPr>
          </a:p>
        </p:txBody>
      </p:sp>
      <p:sp>
        <p:nvSpPr>
          <p:cNvPr id="8" name="Rectangle 5"/>
          <p:cNvSpPr>
            <a:spLocks noChangeArrowheads="1"/>
          </p:cNvSpPr>
          <p:nvPr/>
        </p:nvSpPr>
        <p:spPr bwMode="auto">
          <a:xfrm>
            <a:off x="0" y="13716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pt-BR" altLang="pt-BR" sz="6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
            </a:r>
            <a:br>
              <a:rPr kumimoji="0" lang="pt-BR" altLang="pt-BR" sz="600" b="0" i="0" u="none" strike="noStrike" cap="none" normalizeH="0" baseline="0" smtClean="0">
                <a:ln>
                  <a:noFill/>
                </a:ln>
                <a:solidFill>
                  <a:schemeClr val="tx1"/>
                </a:solidFill>
                <a:effectLst/>
                <a:latin typeface="Arial" pitchFamily="34" charset="0"/>
                <a:ea typeface="Times New Roman" pitchFamily="18" charset="0"/>
                <a:cs typeface="Arial" pitchFamily="34" charset="0"/>
              </a:rPr>
            </a:br>
            <a:r>
              <a:rPr kumimoji="0" lang="pt-BR" altLang="pt-BR" sz="6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
            </a:r>
            <a:br>
              <a:rPr kumimoji="0" lang="pt-BR" altLang="pt-BR" sz="600" b="0" i="0" u="none" strike="noStrike" cap="none" normalizeH="0" baseline="0" smtClean="0">
                <a:ln>
                  <a:noFill/>
                </a:ln>
                <a:solidFill>
                  <a:schemeClr val="tx1"/>
                </a:solidFill>
                <a:effectLst/>
                <a:latin typeface="Arial" pitchFamily="34" charset="0"/>
                <a:ea typeface="Times New Roman" pitchFamily="18" charset="0"/>
                <a:cs typeface="Arial" pitchFamily="34" charset="0"/>
              </a:rPr>
            </a:br>
            <a:endParaRPr kumimoji="0" lang="pt-BR" altLang="pt-BR" sz="1800" b="0" i="0" u="none" strike="noStrike" cap="none" normalizeH="0" baseline="0" smtClean="0">
              <a:ln>
                <a:noFill/>
              </a:ln>
              <a:solidFill>
                <a:schemeClr val="tx1"/>
              </a:solidFill>
              <a:effectLst/>
              <a:latin typeface="Arial" pitchFamily="34" charset="0"/>
              <a:cs typeface="Arial" pitchFamily="34" charset="0"/>
            </a:endParaRPr>
          </a:p>
        </p:txBody>
      </p:sp>
      <p:pic>
        <p:nvPicPr>
          <p:cNvPr id="8194" name="Picture 2" descr="C:\Users\Usuário\JEC\Pictures\Educandário\Imagens para aulas\ás.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61373" y="3212976"/>
            <a:ext cx="2143125" cy="279119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59183611"/>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title"/>
          </p:nvPr>
        </p:nvSpPr>
        <p:spPr>
          <a:xfrm>
            <a:off x="457200" y="274638"/>
            <a:ext cx="8229600" cy="778098"/>
          </a:xfrm>
        </p:spPr>
        <p:txBody>
          <a:bodyPr>
            <a:noAutofit/>
          </a:bodyPr>
          <a:lstStyle/>
          <a:p>
            <a:r>
              <a:rPr lang="pt-BR" sz="2900" b="1" dirty="0" smtClean="0">
                <a:solidFill>
                  <a:srgbClr val="FF0000"/>
                </a:solidFill>
                <a:latin typeface="Times New Roman" panose="02020603050405020304" pitchFamily="18" charset="0"/>
                <a:cs typeface="Times New Roman" panose="02020603050405020304" pitchFamily="18" charset="0"/>
              </a:rPr>
              <a:t>SUBSTANTIVO – FLEXÃO DE NÚMERO</a:t>
            </a:r>
            <a:endParaRPr lang="pt-BR" sz="2900" b="1" dirty="0">
              <a:solidFill>
                <a:srgbClr val="FF0000"/>
              </a:solidFill>
              <a:latin typeface="Times New Roman" panose="02020603050405020304" pitchFamily="18" charset="0"/>
              <a:cs typeface="Times New Roman" panose="02020603050405020304" pitchFamily="18" charset="0"/>
            </a:endParaRPr>
          </a:p>
        </p:txBody>
      </p:sp>
      <p:sp>
        <p:nvSpPr>
          <p:cNvPr id="5" name="Espaço Reservado para Conteúdo 4"/>
          <p:cNvSpPr>
            <a:spLocks noGrp="1"/>
          </p:cNvSpPr>
          <p:nvPr>
            <p:ph idx="1"/>
          </p:nvPr>
        </p:nvSpPr>
        <p:spPr>
          <a:xfrm>
            <a:off x="457200" y="980728"/>
            <a:ext cx="8579296" cy="5220047"/>
          </a:xfrm>
        </p:spPr>
        <p:txBody>
          <a:bodyPr>
            <a:normAutofit/>
          </a:bodyPr>
          <a:lstStyle/>
          <a:p>
            <a:r>
              <a:rPr lang="pt-BR" sz="2400" dirty="0" smtClean="0">
                <a:latin typeface="Times New Roman" panose="02020603050405020304" pitchFamily="18" charset="0"/>
                <a:cs typeface="Times New Roman" panose="02020603050405020304" pitchFamily="18" charset="0"/>
              </a:rPr>
              <a:t>5.2: </a:t>
            </a:r>
            <a:r>
              <a:rPr lang="pt-BR" sz="2400" dirty="0">
                <a:latin typeface="Times New Roman" panose="02020603050405020304" pitchFamily="18" charset="0"/>
                <a:cs typeface="Times New Roman" panose="02020603050405020304" pitchFamily="18" charset="0"/>
              </a:rPr>
              <a:t>Quando </a:t>
            </a:r>
            <a:r>
              <a:rPr lang="pt-BR" sz="2400" b="1" dirty="0">
                <a:latin typeface="Times New Roman" panose="02020603050405020304" pitchFamily="18" charset="0"/>
                <a:cs typeface="Times New Roman" panose="02020603050405020304" pitchFamily="18" charset="0"/>
              </a:rPr>
              <a:t>paroxítonos</a:t>
            </a:r>
            <a:r>
              <a:rPr lang="pt-BR" sz="2400" dirty="0">
                <a:latin typeface="Times New Roman" panose="02020603050405020304" pitchFamily="18" charset="0"/>
                <a:cs typeface="Times New Roman" panose="02020603050405020304" pitchFamily="18" charset="0"/>
              </a:rPr>
              <a:t> ou </a:t>
            </a:r>
            <a:r>
              <a:rPr lang="pt-BR" sz="2400" b="1" dirty="0">
                <a:latin typeface="Times New Roman" panose="02020603050405020304" pitchFamily="18" charset="0"/>
                <a:cs typeface="Times New Roman" panose="02020603050405020304" pitchFamily="18" charset="0"/>
              </a:rPr>
              <a:t>proparoxítonos</a:t>
            </a:r>
            <a:r>
              <a:rPr lang="pt-BR" sz="2400" dirty="0">
                <a:latin typeface="Times New Roman" panose="02020603050405020304" pitchFamily="18" charset="0"/>
                <a:cs typeface="Times New Roman" panose="02020603050405020304" pitchFamily="18" charset="0"/>
              </a:rPr>
              <a:t>, ficam </a:t>
            </a:r>
            <a:r>
              <a:rPr lang="pt-BR" sz="2400" dirty="0" smtClean="0">
                <a:latin typeface="Times New Roman" panose="02020603050405020304" pitchFamily="18" charset="0"/>
                <a:cs typeface="Times New Roman" panose="02020603050405020304" pitchFamily="18" charset="0"/>
              </a:rPr>
              <a:t>invariáveis:</a:t>
            </a:r>
          </a:p>
          <a:p>
            <a:endParaRPr lang="pt-BR" sz="2400" dirty="0">
              <a:latin typeface="Times New Roman" panose="02020603050405020304" pitchFamily="18" charset="0"/>
              <a:cs typeface="Times New Roman" panose="02020603050405020304" pitchFamily="18" charset="0"/>
            </a:endParaRPr>
          </a:p>
          <a:p>
            <a:r>
              <a:rPr lang="pt-BR" sz="2400" dirty="0">
                <a:latin typeface="Times New Roman" panose="02020603050405020304" pitchFamily="18" charset="0"/>
                <a:cs typeface="Times New Roman" panose="02020603050405020304" pitchFamily="18" charset="0"/>
              </a:rPr>
              <a:t>O</a:t>
            </a:r>
            <a:r>
              <a:rPr lang="pt-BR" sz="2400" dirty="0" smtClean="0">
                <a:latin typeface="Times New Roman" panose="02020603050405020304" pitchFamily="18" charset="0"/>
                <a:cs typeface="Times New Roman" panose="02020603050405020304" pitchFamily="18" charset="0"/>
              </a:rPr>
              <a:t> </a:t>
            </a:r>
            <a:r>
              <a:rPr lang="pt-BR" sz="2400" dirty="0">
                <a:latin typeface="Times New Roman" panose="02020603050405020304" pitchFamily="18" charset="0"/>
                <a:cs typeface="Times New Roman" panose="02020603050405020304" pitchFamily="18" charset="0"/>
              </a:rPr>
              <a:t>lápi</a:t>
            </a:r>
            <a:r>
              <a:rPr lang="pt-BR" sz="2400" b="1" dirty="0">
                <a:latin typeface="Times New Roman" panose="02020603050405020304" pitchFamily="18" charset="0"/>
                <a:cs typeface="Times New Roman" panose="02020603050405020304" pitchFamily="18" charset="0"/>
              </a:rPr>
              <a:t>s</a:t>
            </a:r>
            <a:r>
              <a:rPr lang="pt-BR" sz="2400" dirty="0">
                <a:latin typeface="Times New Roman" panose="02020603050405020304" pitchFamily="18" charset="0"/>
                <a:cs typeface="Times New Roman" panose="02020603050405020304" pitchFamily="18" charset="0"/>
              </a:rPr>
              <a:t> </a:t>
            </a:r>
            <a:r>
              <a:rPr lang="pt-BR" sz="2400" dirty="0" smtClean="0">
                <a:latin typeface="Times New Roman" panose="02020603050405020304" pitchFamily="18" charset="0"/>
                <a:cs typeface="Times New Roman" panose="02020603050405020304" pitchFamily="18" charset="0"/>
              </a:rPr>
              <a:t>&gt; </a:t>
            </a:r>
            <a:r>
              <a:rPr lang="pt-BR" sz="2400" b="1" dirty="0">
                <a:latin typeface="Times New Roman" panose="02020603050405020304" pitchFamily="18" charset="0"/>
                <a:cs typeface="Times New Roman" panose="02020603050405020304" pitchFamily="18" charset="0"/>
              </a:rPr>
              <a:t>os</a:t>
            </a:r>
            <a:r>
              <a:rPr lang="pt-BR" sz="2400" dirty="0">
                <a:latin typeface="Times New Roman" panose="02020603050405020304" pitchFamily="18" charset="0"/>
                <a:cs typeface="Times New Roman" panose="02020603050405020304" pitchFamily="18" charset="0"/>
              </a:rPr>
              <a:t> </a:t>
            </a:r>
            <a:r>
              <a:rPr lang="pt-BR" sz="2400" dirty="0" smtClean="0">
                <a:latin typeface="Times New Roman" panose="02020603050405020304" pitchFamily="18" charset="0"/>
                <a:cs typeface="Times New Roman" panose="02020603050405020304" pitchFamily="18" charset="0"/>
              </a:rPr>
              <a:t>lápis;</a:t>
            </a:r>
          </a:p>
          <a:p>
            <a:r>
              <a:rPr lang="pt-BR" sz="2400" dirty="0">
                <a:latin typeface="Times New Roman" panose="02020603050405020304" pitchFamily="18" charset="0"/>
                <a:cs typeface="Times New Roman" panose="02020603050405020304" pitchFamily="18" charset="0"/>
              </a:rPr>
              <a:t>O</a:t>
            </a:r>
            <a:r>
              <a:rPr lang="pt-BR" sz="2400" dirty="0" smtClean="0">
                <a:latin typeface="Times New Roman" panose="02020603050405020304" pitchFamily="18" charset="0"/>
                <a:cs typeface="Times New Roman" panose="02020603050405020304" pitchFamily="18" charset="0"/>
              </a:rPr>
              <a:t> </a:t>
            </a:r>
            <a:r>
              <a:rPr lang="pt-BR" sz="2400" dirty="0">
                <a:latin typeface="Times New Roman" panose="02020603050405020304" pitchFamily="18" charset="0"/>
                <a:cs typeface="Times New Roman" panose="02020603050405020304" pitchFamily="18" charset="0"/>
              </a:rPr>
              <a:t>ônibu</a:t>
            </a:r>
            <a:r>
              <a:rPr lang="pt-BR" sz="2400" b="1" dirty="0">
                <a:latin typeface="Times New Roman" panose="02020603050405020304" pitchFamily="18" charset="0"/>
                <a:cs typeface="Times New Roman" panose="02020603050405020304" pitchFamily="18" charset="0"/>
              </a:rPr>
              <a:t>s</a:t>
            </a:r>
            <a:r>
              <a:rPr lang="pt-BR" sz="2400" dirty="0">
                <a:latin typeface="Times New Roman" panose="02020603050405020304" pitchFamily="18" charset="0"/>
                <a:cs typeface="Times New Roman" panose="02020603050405020304" pitchFamily="18" charset="0"/>
              </a:rPr>
              <a:t> </a:t>
            </a:r>
            <a:r>
              <a:rPr lang="pt-BR" sz="2400" dirty="0" smtClean="0">
                <a:latin typeface="Times New Roman" panose="02020603050405020304" pitchFamily="18" charset="0"/>
                <a:cs typeface="Times New Roman" panose="02020603050405020304" pitchFamily="18" charset="0"/>
              </a:rPr>
              <a:t>&gt; </a:t>
            </a:r>
            <a:r>
              <a:rPr lang="pt-BR" sz="2400" b="1" dirty="0">
                <a:latin typeface="Times New Roman" panose="02020603050405020304" pitchFamily="18" charset="0"/>
                <a:cs typeface="Times New Roman" panose="02020603050405020304" pitchFamily="18" charset="0"/>
              </a:rPr>
              <a:t>os</a:t>
            </a:r>
            <a:r>
              <a:rPr lang="pt-BR" sz="2400" dirty="0">
                <a:latin typeface="Times New Roman" panose="02020603050405020304" pitchFamily="18" charset="0"/>
                <a:cs typeface="Times New Roman" panose="02020603050405020304" pitchFamily="18" charset="0"/>
              </a:rPr>
              <a:t> </a:t>
            </a:r>
            <a:r>
              <a:rPr lang="pt-BR" sz="2400" dirty="0" smtClean="0">
                <a:latin typeface="Times New Roman" panose="02020603050405020304" pitchFamily="18" charset="0"/>
                <a:cs typeface="Times New Roman" panose="02020603050405020304" pitchFamily="18" charset="0"/>
              </a:rPr>
              <a:t>ônibus</a:t>
            </a:r>
            <a:r>
              <a:rPr lang="pt-BR" sz="2400" dirty="0">
                <a:latin typeface="Times New Roman" panose="02020603050405020304" pitchFamily="18" charset="0"/>
                <a:cs typeface="Times New Roman" panose="02020603050405020304" pitchFamily="18" charset="0"/>
              </a:rPr>
              <a:t>;</a:t>
            </a:r>
            <a:endParaRPr lang="pt-BR" sz="2400" dirty="0" smtClean="0">
              <a:latin typeface="Times New Roman" panose="02020603050405020304" pitchFamily="18" charset="0"/>
              <a:cs typeface="Times New Roman" panose="02020603050405020304" pitchFamily="18" charset="0"/>
            </a:endParaRPr>
          </a:p>
          <a:p>
            <a:r>
              <a:rPr lang="pt-BR" sz="2400" dirty="0" smtClean="0">
                <a:latin typeface="Times New Roman" panose="02020603050405020304" pitchFamily="18" charset="0"/>
                <a:cs typeface="Times New Roman" panose="02020603050405020304" pitchFamily="18" charset="0"/>
              </a:rPr>
              <a:t>O pire</a:t>
            </a:r>
            <a:r>
              <a:rPr lang="pt-BR" sz="2400" b="1" dirty="0" smtClean="0">
                <a:latin typeface="Times New Roman" panose="02020603050405020304" pitchFamily="18" charset="0"/>
                <a:cs typeface="Times New Roman" panose="02020603050405020304" pitchFamily="18" charset="0"/>
              </a:rPr>
              <a:t>s</a:t>
            </a:r>
            <a:r>
              <a:rPr lang="pt-BR" sz="2400" dirty="0" smtClean="0">
                <a:latin typeface="Times New Roman" panose="02020603050405020304" pitchFamily="18" charset="0"/>
                <a:cs typeface="Times New Roman" panose="02020603050405020304" pitchFamily="18" charset="0"/>
              </a:rPr>
              <a:t> &gt; </a:t>
            </a:r>
            <a:r>
              <a:rPr lang="pt-BR" sz="2400" b="1" dirty="0" smtClean="0">
                <a:latin typeface="Times New Roman" panose="02020603050405020304" pitchFamily="18" charset="0"/>
                <a:cs typeface="Times New Roman" panose="02020603050405020304" pitchFamily="18" charset="0"/>
              </a:rPr>
              <a:t>os</a:t>
            </a:r>
            <a:r>
              <a:rPr lang="pt-BR" sz="2400" dirty="0" smtClean="0">
                <a:latin typeface="Times New Roman" panose="02020603050405020304" pitchFamily="18" charset="0"/>
                <a:cs typeface="Times New Roman" panose="02020603050405020304" pitchFamily="18" charset="0"/>
              </a:rPr>
              <a:t> pires.</a:t>
            </a:r>
            <a:endParaRPr lang="pt-BR" sz="2400" dirty="0">
              <a:latin typeface="Times New Roman" panose="02020603050405020304" pitchFamily="18" charset="0"/>
              <a:cs typeface="Times New Roman" panose="02020603050405020304" pitchFamily="18" charset="0"/>
            </a:endParaRPr>
          </a:p>
          <a:p>
            <a:pPr marL="0" indent="0" algn="just">
              <a:buNone/>
            </a:pPr>
            <a:r>
              <a:rPr lang="pt-BR" sz="2400" dirty="0" smtClean="0">
                <a:latin typeface="Times New Roman" panose="02020603050405020304" pitchFamily="18" charset="0"/>
                <a:cs typeface="Times New Roman" panose="02020603050405020304" pitchFamily="18" charset="0"/>
              </a:rPr>
              <a:t> </a:t>
            </a:r>
            <a:endParaRPr lang="pt-BR" sz="2400" dirty="0">
              <a:latin typeface="Times New Roman" panose="02020603050405020304" pitchFamily="18" charset="0"/>
              <a:cs typeface="Times New Roman" panose="02020603050405020304" pitchFamily="18" charset="0"/>
            </a:endParaRPr>
          </a:p>
          <a:p>
            <a:pPr marL="0" indent="0" algn="just">
              <a:buNone/>
            </a:pPr>
            <a:endParaRPr lang="pt-BR" sz="2000" dirty="0" smtClean="0">
              <a:latin typeface="Times New Roman" panose="02020603050405020304" pitchFamily="18" charset="0"/>
              <a:cs typeface="Times New Roman" panose="02020603050405020304" pitchFamily="18" charset="0"/>
            </a:endParaRPr>
          </a:p>
        </p:txBody>
      </p:sp>
      <p:pic>
        <p:nvPicPr>
          <p:cNvPr id="1026" name="Picture 2" descr="Logo_Etec colorido"/>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67544" y="6124358"/>
            <a:ext cx="1123950" cy="714375"/>
          </a:xfrm>
          <a:prstGeom prst="rect">
            <a:avLst/>
          </a:prstGeom>
          <a:noFill/>
          <a:extLst>
            <a:ext uri="{909E8E84-426E-40DD-AFC4-6F175D3DCCD1}">
              <a14:hiddenFill xmlns:a14="http://schemas.microsoft.com/office/drawing/2010/main">
                <a:solidFill>
                  <a:srgbClr val="FFFFFF"/>
                </a:solidFill>
              </a14:hiddenFill>
            </a:ext>
          </a:extLst>
        </p:spPr>
      </p:pic>
      <p:pic>
        <p:nvPicPr>
          <p:cNvPr id="1025" name="Picture 1" descr="logo-novo-cps-co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04048" y="6200775"/>
            <a:ext cx="3600450" cy="657225"/>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pt-BR"/>
          </a:p>
        </p:txBody>
      </p:sp>
      <p:sp>
        <p:nvSpPr>
          <p:cNvPr id="7" name="Rectangle 4"/>
          <p:cNvSpPr>
            <a:spLocks noChangeArrowheads="1"/>
          </p:cNvSpPr>
          <p:nvPr/>
        </p:nvSpPr>
        <p:spPr bwMode="auto">
          <a:xfrm>
            <a:off x="0" y="71437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pt-BR" altLang="pt-BR" sz="6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               </a:t>
            </a:r>
            <a:endParaRPr kumimoji="0" lang="pt-BR" altLang="pt-BR" sz="1800" b="0" i="0" u="none" strike="noStrike" cap="none" normalizeH="0" baseline="0" smtClean="0">
              <a:ln>
                <a:noFill/>
              </a:ln>
              <a:solidFill>
                <a:schemeClr val="tx1"/>
              </a:solidFill>
              <a:effectLst/>
              <a:latin typeface="Arial" pitchFamily="34" charset="0"/>
              <a:cs typeface="Arial" pitchFamily="34" charset="0"/>
            </a:endParaRPr>
          </a:p>
        </p:txBody>
      </p:sp>
      <p:sp>
        <p:nvSpPr>
          <p:cNvPr id="8" name="Rectangle 5"/>
          <p:cNvSpPr>
            <a:spLocks noChangeArrowheads="1"/>
          </p:cNvSpPr>
          <p:nvPr/>
        </p:nvSpPr>
        <p:spPr bwMode="auto">
          <a:xfrm>
            <a:off x="0" y="13716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pt-BR" altLang="pt-BR" sz="6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
            </a:r>
            <a:br>
              <a:rPr kumimoji="0" lang="pt-BR" altLang="pt-BR" sz="600" b="0" i="0" u="none" strike="noStrike" cap="none" normalizeH="0" baseline="0" smtClean="0">
                <a:ln>
                  <a:noFill/>
                </a:ln>
                <a:solidFill>
                  <a:schemeClr val="tx1"/>
                </a:solidFill>
                <a:effectLst/>
                <a:latin typeface="Arial" pitchFamily="34" charset="0"/>
                <a:ea typeface="Times New Roman" pitchFamily="18" charset="0"/>
                <a:cs typeface="Arial" pitchFamily="34" charset="0"/>
              </a:rPr>
            </a:br>
            <a:r>
              <a:rPr kumimoji="0" lang="pt-BR" altLang="pt-BR" sz="6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
            </a:r>
            <a:br>
              <a:rPr kumimoji="0" lang="pt-BR" altLang="pt-BR" sz="600" b="0" i="0" u="none" strike="noStrike" cap="none" normalizeH="0" baseline="0" smtClean="0">
                <a:ln>
                  <a:noFill/>
                </a:ln>
                <a:solidFill>
                  <a:schemeClr val="tx1"/>
                </a:solidFill>
                <a:effectLst/>
                <a:latin typeface="Arial" pitchFamily="34" charset="0"/>
                <a:ea typeface="Times New Roman" pitchFamily="18" charset="0"/>
                <a:cs typeface="Arial" pitchFamily="34" charset="0"/>
              </a:rPr>
            </a:br>
            <a:endParaRPr kumimoji="0" lang="pt-BR" altLang="pt-BR" sz="1800" b="0" i="0" u="none" strike="noStrike" cap="none" normalizeH="0" baseline="0" smtClean="0">
              <a:ln>
                <a:noFill/>
              </a:ln>
              <a:solidFill>
                <a:schemeClr val="tx1"/>
              </a:solidFill>
              <a:effectLst/>
              <a:latin typeface="Arial" pitchFamily="34" charset="0"/>
              <a:cs typeface="Arial" pitchFamily="34" charset="0"/>
            </a:endParaRPr>
          </a:p>
        </p:txBody>
      </p:sp>
      <p:pic>
        <p:nvPicPr>
          <p:cNvPr id="9218" name="Picture 2" descr="C:\Users\Usuário\JEC\Pictures\Educandário\Imagens para aulas\lápis.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87824" y="3989936"/>
            <a:ext cx="3240360" cy="181460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28151787"/>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title"/>
          </p:nvPr>
        </p:nvSpPr>
        <p:spPr>
          <a:xfrm>
            <a:off x="457200" y="274638"/>
            <a:ext cx="8229600" cy="778098"/>
          </a:xfrm>
        </p:spPr>
        <p:txBody>
          <a:bodyPr>
            <a:noAutofit/>
          </a:bodyPr>
          <a:lstStyle/>
          <a:p>
            <a:r>
              <a:rPr lang="pt-BR" sz="2900" b="1" dirty="0" smtClean="0">
                <a:solidFill>
                  <a:srgbClr val="FF0000"/>
                </a:solidFill>
                <a:latin typeface="Times New Roman" panose="02020603050405020304" pitchFamily="18" charset="0"/>
                <a:cs typeface="Times New Roman" panose="02020603050405020304" pitchFamily="18" charset="0"/>
              </a:rPr>
              <a:t>SUBSTANTIVO – FLEXÃO DE NÚMERO</a:t>
            </a:r>
            <a:endParaRPr lang="pt-BR" sz="2900" b="1" dirty="0">
              <a:solidFill>
                <a:srgbClr val="FF0000"/>
              </a:solidFill>
              <a:latin typeface="Times New Roman" panose="02020603050405020304" pitchFamily="18" charset="0"/>
              <a:cs typeface="Times New Roman" panose="02020603050405020304" pitchFamily="18" charset="0"/>
            </a:endParaRPr>
          </a:p>
        </p:txBody>
      </p:sp>
      <p:sp>
        <p:nvSpPr>
          <p:cNvPr id="5" name="Espaço Reservado para Conteúdo 4"/>
          <p:cNvSpPr>
            <a:spLocks noGrp="1"/>
          </p:cNvSpPr>
          <p:nvPr>
            <p:ph idx="1"/>
          </p:nvPr>
        </p:nvSpPr>
        <p:spPr>
          <a:xfrm>
            <a:off x="457200" y="980728"/>
            <a:ext cx="8579296" cy="5220047"/>
          </a:xfrm>
        </p:spPr>
        <p:txBody>
          <a:bodyPr>
            <a:normAutofit/>
          </a:bodyPr>
          <a:lstStyle/>
          <a:p>
            <a:r>
              <a:rPr lang="pt-BR" sz="2400" dirty="0" smtClean="0">
                <a:latin typeface="Times New Roman" panose="02020603050405020304" pitchFamily="18" charset="0"/>
                <a:cs typeface="Times New Roman" panose="02020603050405020304" pitchFamily="18" charset="0"/>
              </a:rPr>
              <a:t>6. </a:t>
            </a:r>
            <a:r>
              <a:rPr lang="pt-BR" sz="2400" dirty="0">
                <a:latin typeface="Times New Roman" panose="02020603050405020304" pitchFamily="18" charset="0"/>
                <a:cs typeface="Times New Roman" panose="02020603050405020304" pitchFamily="18" charset="0"/>
              </a:rPr>
              <a:t>Os substantivos terminados em </a:t>
            </a:r>
            <a:r>
              <a:rPr lang="pt-BR" sz="2400" dirty="0" smtClean="0">
                <a:latin typeface="Times New Roman" panose="02020603050405020304" pitchFamily="18" charset="0"/>
                <a:cs typeface="Times New Roman" panose="02020603050405020304" pitchFamily="18" charset="0"/>
              </a:rPr>
              <a:t>“</a:t>
            </a:r>
            <a:r>
              <a:rPr lang="pt-BR" sz="2400" b="1" dirty="0" smtClean="0">
                <a:latin typeface="Times New Roman" panose="02020603050405020304" pitchFamily="18" charset="0"/>
                <a:cs typeface="Times New Roman" panose="02020603050405020304" pitchFamily="18" charset="0"/>
              </a:rPr>
              <a:t>x</a:t>
            </a:r>
            <a:r>
              <a:rPr lang="pt-BR" sz="2400" dirty="0" smtClean="0">
                <a:latin typeface="Times New Roman" panose="02020603050405020304" pitchFamily="18" charset="0"/>
                <a:cs typeface="Times New Roman" panose="02020603050405020304" pitchFamily="18" charset="0"/>
              </a:rPr>
              <a:t>”</a:t>
            </a:r>
            <a:r>
              <a:rPr lang="pt-BR" sz="2400" dirty="0">
                <a:latin typeface="Times New Roman" panose="02020603050405020304" pitchFamily="18" charset="0"/>
                <a:cs typeface="Times New Roman" panose="02020603050405020304" pitchFamily="18" charset="0"/>
              </a:rPr>
              <a:t> ficam </a:t>
            </a:r>
            <a:r>
              <a:rPr lang="pt-BR" sz="2400" b="1" dirty="0" smtClean="0">
                <a:latin typeface="Times New Roman" panose="02020603050405020304" pitchFamily="18" charset="0"/>
                <a:cs typeface="Times New Roman" panose="02020603050405020304" pitchFamily="18" charset="0"/>
              </a:rPr>
              <a:t>invariáveis</a:t>
            </a:r>
            <a:r>
              <a:rPr lang="pt-BR" sz="2400" dirty="0">
                <a:latin typeface="Times New Roman" panose="02020603050405020304" pitchFamily="18" charset="0"/>
                <a:cs typeface="Times New Roman" panose="02020603050405020304" pitchFamily="18" charset="0"/>
              </a:rPr>
              <a:t>:</a:t>
            </a:r>
            <a:endParaRPr lang="pt-BR" sz="2400" dirty="0" smtClean="0">
              <a:latin typeface="Times New Roman" panose="02020603050405020304" pitchFamily="18" charset="0"/>
              <a:cs typeface="Times New Roman" panose="02020603050405020304" pitchFamily="18" charset="0"/>
            </a:endParaRPr>
          </a:p>
          <a:p>
            <a:endParaRPr lang="pt-BR" sz="2400" dirty="0">
              <a:latin typeface="Times New Roman" panose="02020603050405020304" pitchFamily="18" charset="0"/>
              <a:cs typeface="Times New Roman" panose="02020603050405020304" pitchFamily="18" charset="0"/>
            </a:endParaRPr>
          </a:p>
          <a:p>
            <a:r>
              <a:rPr lang="pt-BR" sz="2400" dirty="0" smtClean="0">
                <a:latin typeface="Times New Roman" panose="02020603050405020304" pitchFamily="18" charset="0"/>
                <a:cs typeface="Times New Roman" panose="02020603050405020304" pitchFamily="18" charset="0"/>
              </a:rPr>
              <a:t>o </a:t>
            </a:r>
            <a:r>
              <a:rPr lang="pt-BR" sz="2400" dirty="0">
                <a:latin typeface="Times New Roman" panose="02020603050405020304" pitchFamily="18" charset="0"/>
                <a:cs typeface="Times New Roman" panose="02020603050405020304" pitchFamily="18" charset="0"/>
              </a:rPr>
              <a:t>láte</a:t>
            </a:r>
            <a:r>
              <a:rPr lang="pt-BR" sz="2400" b="1" dirty="0">
                <a:latin typeface="Times New Roman" panose="02020603050405020304" pitchFamily="18" charset="0"/>
                <a:cs typeface="Times New Roman" panose="02020603050405020304" pitchFamily="18" charset="0"/>
              </a:rPr>
              <a:t>x</a:t>
            </a:r>
            <a:r>
              <a:rPr lang="pt-BR" sz="2400" dirty="0">
                <a:latin typeface="Times New Roman" panose="02020603050405020304" pitchFamily="18" charset="0"/>
                <a:cs typeface="Times New Roman" panose="02020603050405020304" pitchFamily="18" charset="0"/>
              </a:rPr>
              <a:t> </a:t>
            </a:r>
            <a:r>
              <a:rPr lang="pt-BR" sz="2400" dirty="0" smtClean="0">
                <a:latin typeface="Times New Roman" panose="02020603050405020304" pitchFamily="18" charset="0"/>
                <a:cs typeface="Times New Roman" panose="02020603050405020304" pitchFamily="18" charset="0"/>
              </a:rPr>
              <a:t>&gt; </a:t>
            </a:r>
            <a:r>
              <a:rPr lang="pt-BR" sz="2400" b="1" dirty="0">
                <a:latin typeface="Times New Roman" panose="02020603050405020304" pitchFamily="18" charset="0"/>
                <a:cs typeface="Times New Roman" panose="02020603050405020304" pitchFamily="18" charset="0"/>
              </a:rPr>
              <a:t>os</a:t>
            </a:r>
            <a:r>
              <a:rPr lang="pt-BR" sz="2400" dirty="0">
                <a:latin typeface="Times New Roman" panose="02020603050405020304" pitchFamily="18" charset="0"/>
                <a:cs typeface="Times New Roman" panose="02020603050405020304" pitchFamily="18" charset="0"/>
              </a:rPr>
              <a:t> látex</a:t>
            </a:r>
            <a:r>
              <a:rPr lang="pt-BR" sz="2400" dirty="0" smtClean="0">
                <a:latin typeface="Times New Roman" panose="02020603050405020304" pitchFamily="18" charset="0"/>
                <a:cs typeface="Times New Roman" panose="02020603050405020304" pitchFamily="18" charset="0"/>
              </a:rPr>
              <a:t>.</a:t>
            </a:r>
          </a:p>
          <a:p>
            <a:r>
              <a:rPr lang="pt-BR" sz="2400" dirty="0" smtClean="0">
                <a:latin typeface="Times New Roman" panose="02020603050405020304" pitchFamily="18" charset="0"/>
                <a:cs typeface="Times New Roman" panose="02020603050405020304" pitchFamily="18" charset="0"/>
              </a:rPr>
              <a:t>O xéro</a:t>
            </a:r>
            <a:r>
              <a:rPr lang="pt-BR" sz="2400" b="1" dirty="0" smtClean="0">
                <a:latin typeface="Times New Roman" panose="02020603050405020304" pitchFamily="18" charset="0"/>
                <a:cs typeface="Times New Roman" panose="02020603050405020304" pitchFamily="18" charset="0"/>
              </a:rPr>
              <a:t>x</a:t>
            </a:r>
            <a:r>
              <a:rPr lang="pt-BR" sz="2400" dirty="0" smtClean="0">
                <a:latin typeface="Times New Roman" panose="02020603050405020304" pitchFamily="18" charset="0"/>
                <a:cs typeface="Times New Roman" panose="02020603050405020304" pitchFamily="18" charset="0"/>
              </a:rPr>
              <a:t> &gt; </a:t>
            </a:r>
            <a:r>
              <a:rPr lang="pt-BR" sz="2400" b="1" dirty="0" smtClean="0">
                <a:latin typeface="Times New Roman" panose="02020603050405020304" pitchFamily="18" charset="0"/>
                <a:cs typeface="Times New Roman" panose="02020603050405020304" pitchFamily="18" charset="0"/>
              </a:rPr>
              <a:t>os</a:t>
            </a:r>
            <a:r>
              <a:rPr lang="pt-BR" sz="2400" dirty="0" smtClean="0">
                <a:latin typeface="Times New Roman" panose="02020603050405020304" pitchFamily="18" charset="0"/>
                <a:cs typeface="Times New Roman" panose="02020603050405020304" pitchFamily="18" charset="0"/>
              </a:rPr>
              <a:t> xérox;</a:t>
            </a:r>
          </a:p>
          <a:p>
            <a:r>
              <a:rPr lang="pt-BR" sz="2400" dirty="0" smtClean="0">
                <a:latin typeface="Times New Roman" panose="02020603050405020304" pitchFamily="18" charset="0"/>
                <a:cs typeface="Times New Roman" panose="02020603050405020304" pitchFamily="18" charset="0"/>
              </a:rPr>
              <a:t>O tóra</a:t>
            </a:r>
            <a:r>
              <a:rPr lang="pt-BR" sz="2400" b="1" dirty="0" smtClean="0">
                <a:latin typeface="Times New Roman" panose="02020603050405020304" pitchFamily="18" charset="0"/>
                <a:cs typeface="Times New Roman" panose="02020603050405020304" pitchFamily="18" charset="0"/>
              </a:rPr>
              <a:t>x</a:t>
            </a:r>
            <a:r>
              <a:rPr lang="pt-BR" sz="2400" dirty="0" smtClean="0">
                <a:latin typeface="Times New Roman" panose="02020603050405020304" pitchFamily="18" charset="0"/>
                <a:cs typeface="Times New Roman" panose="02020603050405020304" pitchFamily="18" charset="0"/>
              </a:rPr>
              <a:t> &gt; </a:t>
            </a:r>
            <a:r>
              <a:rPr lang="pt-BR" sz="2400" b="1" dirty="0" smtClean="0">
                <a:latin typeface="Times New Roman" panose="02020603050405020304" pitchFamily="18" charset="0"/>
                <a:cs typeface="Times New Roman" panose="02020603050405020304" pitchFamily="18" charset="0"/>
              </a:rPr>
              <a:t>os</a:t>
            </a:r>
            <a:r>
              <a:rPr lang="pt-BR" sz="2400" dirty="0" smtClean="0">
                <a:latin typeface="Times New Roman" panose="02020603050405020304" pitchFamily="18" charset="0"/>
                <a:cs typeface="Times New Roman" panose="02020603050405020304" pitchFamily="18" charset="0"/>
              </a:rPr>
              <a:t> tórax.</a:t>
            </a:r>
            <a:endParaRPr lang="pt-BR" sz="2400" dirty="0">
              <a:latin typeface="Times New Roman" panose="02020603050405020304" pitchFamily="18" charset="0"/>
              <a:cs typeface="Times New Roman" panose="02020603050405020304" pitchFamily="18" charset="0"/>
            </a:endParaRPr>
          </a:p>
          <a:p>
            <a:pPr marL="0" indent="0" algn="just">
              <a:buNone/>
            </a:pPr>
            <a:r>
              <a:rPr lang="pt-BR" sz="2400" dirty="0" smtClean="0">
                <a:latin typeface="Times New Roman" panose="02020603050405020304" pitchFamily="18" charset="0"/>
                <a:cs typeface="Times New Roman" panose="02020603050405020304" pitchFamily="18" charset="0"/>
              </a:rPr>
              <a:t> </a:t>
            </a:r>
            <a:endParaRPr lang="pt-BR" sz="2400" dirty="0">
              <a:latin typeface="Times New Roman" panose="02020603050405020304" pitchFamily="18" charset="0"/>
              <a:cs typeface="Times New Roman" panose="02020603050405020304" pitchFamily="18" charset="0"/>
            </a:endParaRPr>
          </a:p>
          <a:p>
            <a:pPr marL="0" indent="0" algn="just">
              <a:buNone/>
            </a:pPr>
            <a:endParaRPr lang="pt-BR" sz="2000" dirty="0" smtClean="0">
              <a:latin typeface="Times New Roman" panose="02020603050405020304" pitchFamily="18" charset="0"/>
              <a:cs typeface="Times New Roman" panose="02020603050405020304" pitchFamily="18" charset="0"/>
            </a:endParaRPr>
          </a:p>
        </p:txBody>
      </p:sp>
      <p:pic>
        <p:nvPicPr>
          <p:cNvPr id="1026" name="Picture 2" descr="Logo_Etec colorido"/>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67544" y="6124358"/>
            <a:ext cx="1123950" cy="714375"/>
          </a:xfrm>
          <a:prstGeom prst="rect">
            <a:avLst/>
          </a:prstGeom>
          <a:noFill/>
          <a:extLst>
            <a:ext uri="{909E8E84-426E-40DD-AFC4-6F175D3DCCD1}">
              <a14:hiddenFill xmlns:a14="http://schemas.microsoft.com/office/drawing/2010/main">
                <a:solidFill>
                  <a:srgbClr val="FFFFFF"/>
                </a:solidFill>
              </a14:hiddenFill>
            </a:ext>
          </a:extLst>
        </p:spPr>
      </p:pic>
      <p:pic>
        <p:nvPicPr>
          <p:cNvPr id="1025" name="Picture 1" descr="logo-novo-cps-co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04048" y="6200775"/>
            <a:ext cx="3600450" cy="657225"/>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pt-BR"/>
          </a:p>
        </p:txBody>
      </p:sp>
      <p:sp>
        <p:nvSpPr>
          <p:cNvPr id="7" name="Rectangle 4"/>
          <p:cNvSpPr>
            <a:spLocks noChangeArrowheads="1"/>
          </p:cNvSpPr>
          <p:nvPr/>
        </p:nvSpPr>
        <p:spPr bwMode="auto">
          <a:xfrm>
            <a:off x="0" y="71437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pt-BR" altLang="pt-BR" sz="6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               </a:t>
            </a:r>
            <a:endParaRPr kumimoji="0" lang="pt-BR" altLang="pt-BR" sz="1800" b="0" i="0" u="none" strike="noStrike" cap="none" normalizeH="0" baseline="0" smtClean="0">
              <a:ln>
                <a:noFill/>
              </a:ln>
              <a:solidFill>
                <a:schemeClr val="tx1"/>
              </a:solidFill>
              <a:effectLst/>
              <a:latin typeface="Arial" pitchFamily="34" charset="0"/>
              <a:cs typeface="Arial" pitchFamily="34" charset="0"/>
            </a:endParaRPr>
          </a:p>
        </p:txBody>
      </p:sp>
      <p:sp>
        <p:nvSpPr>
          <p:cNvPr id="8" name="Rectangle 5"/>
          <p:cNvSpPr>
            <a:spLocks noChangeArrowheads="1"/>
          </p:cNvSpPr>
          <p:nvPr/>
        </p:nvSpPr>
        <p:spPr bwMode="auto">
          <a:xfrm>
            <a:off x="0" y="13716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pt-BR" altLang="pt-BR" sz="6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
            </a:r>
            <a:br>
              <a:rPr kumimoji="0" lang="pt-BR" altLang="pt-BR" sz="600" b="0" i="0" u="none" strike="noStrike" cap="none" normalizeH="0" baseline="0" smtClean="0">
                <a:ln>
                  <a:noFill/>
                </a:ln>
                <a:solidFill>
                  <a:schemeClr val="tx1"/>
                </a:solidFill>
                <a:effectLst/>
                <a:latin typeface="Arial" pitchFamily="34" charset="0"/>
                <a:ea typeface="Times New Roman" pitchFamily="18" charset="0"/>
                <a:cs typeface="Arial" pitchFamily="34" charset="0"/>
              </a:rPr>
            </a:br>
            <a:r>
              <a:rPr kumimoji="0" lang="pt-BR" altLang="pt-BR" sz="6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
            </a:r>
            <a:br>
              <a:rPr kumimoji="0" lang="pt-BR" altLang="pt-BR" sz="600" b="0" i="0" u="none" strike="noStrike" cap="none" normalizeH="0" baseline="0" smtClean="0">
                <a:ln>
                  <a:noFill/>
                </a:ln>
                <a:solidFill>
                  <a:schemeClr val="tx1"/>
                </a:solidFill>
                <a:effectLst/>
                <a:latin typeface="Arial" pitchFamily="34" charset="0"/>
                <a:ea typeface="Times New Roman" pitchFamily="18" charset="0"/>
                <a:cs typeface="Arial" pitchFamily="34" charset="0"/>
              </a:rPr>
            </a:br>
            <a:endParaRPr kumimoji="0" lang="pt-BR" altLang="pt-BR" sz="1800" b="0" i="0" u="none" strike="noStrike" cap="none" normalizeH="0" baseline="0" smtClean="0">
              <a:ln>
                <a:noFill/>
              </a:ln>
              <a:solidFill>
                <a:schemeClr val="tx1"/>
              </a:solidFill>
              <a:effectLst/>
              <a:latin typeface="Arial" pitchFamily="34" charset="0"/>
              <a:cs typeface="Arial" pitchFamily="34" charset="0"/>
            </a:endParaRPr>
          </a:p>
        </p:txBody>
      </p:sp>
      <p:pic>
        <p:nvPicPr>
          <p:cNvPr id="10243" name="Picture 3" descr="C:\Users\Usuário\JEC\Pictures\Educandário\Imagens para aulas\x.jpg"/>
          <p:cNvPicPr>
            <a:picLocks noChangeAspect="1" noChangeArrowheads="1"/>
          </p:cNvPicPr>
          <p:nvPr/>
        </p:nvPicPr>
        <p:blipFill rotWithShape="1">
          <a:blip r:embed="rId4">
            <a:extLst>
              <a:ext uri="{28A0092B-C50C-407E-A947-70E740481C1C}">
                <a14:useLocalDpi xmlns:a14="http://schemas.microsoft.com/office/drawing/2010/main" val="0"/>
              </a:ext>
            </a:extLst>
          </a:blip>
          <a:srcRect l="-2" r="8319"/>
          <a:stretch/>
        </p:blipFill>
        <p:spPr bwMode="auto">
          <a:xfrm>
            <a:off x="3491880" y="3450272"/>
            <a:ext cx="2088232" cy="256647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2158684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title"/>
          </p:nvPr>
        </p:nvSpPr>
        <p:spPr>
          <a:xfrm>
            <a:off x="457200" y="274638"/>
            <a:ext cx="8229600" cy="778098"/>
          </a:xfrm>
        </p:spPr>
        <p:txBody>
          <a:bodyPr>
            <a:noAutofit/>
          </a:bodyPr>
          <a:lstStyle/>
          <a:p>
            <a:r>
              <a:rPr lang="pt-BR" sz="2900" b="1" dirty="0" smtClean="0">
                <a:solidFill>
                  <a:srgbClr val="FF0000"/>
                </a:solidFill>
                <a:latin typeface="Times New Roman" panose="02020603050405020304" pitchFamily="18" charset="0"/>
                <a:cs typeface="Times New Roman" panose="02020603050405020304" pitchFamily="18" charset="0"/>
              </a:rPr>
              <a:t>SUBSTANTIVO</a:t>
            </a:r>
            <a:endParaRPr lang="pt-BR" sz="2900" b="1" dirty="0">
              <a:solidFill>
                <a:srgbClr val="FF0000"/>
              </a:solidFill>
              <a:latin typeface="Times New Roman" panose="02020603050405020304" pitchFamily="18" charset="0"/>
              <a:cs typeface="Times New Roman" panose="02020603050405020304" pitchFamily="18" charset="0"/>
            </a:endParaRPr>
          </a:p>
        </p:txBody>
      </p:sp>
      <p:sp>
        <p:nvSpPr>
          <p:cNvPr id="5" name="Espaço Reservado para Conteúdo 4"/>
          <p:cNvSpPr>
            <a:spLocks noGrp="1"/>
          </p:cNvSpPr>
          <p:nvPr>
            <p:ph idx="1"/>
          </p:nvPr>
        </p:nvSpPr>
        <p:spPr>
          <a:xfrm>
            <a:off x="457200" y="908720"/>
            <a:ext cx="8579296" cy="5292055"/>
          </a:xfrm>
        </p:spPr>
        <p:txBody>
          <a:bodyPr>
            <a:normAutofit/>
          </a:bodyPr>
          <a:lstStyle/>
          <a:p>
            <a:pPr marL="0" indent="0" algn="just">
              <a:buNone/>
            </a:pPr>
            <a:r>
              <a:rPr lang="pt-BR" sz="2000" dirty="0" smtClean="0">
                <a:latin typeface="Times New Roman" panose="02020603050405020304" pitchFamily="18" charset="0"/>
                <a:cs typeface="Times New Roman" panose="02020603050405020304" pitchFamily="18" charset="0"/>
              </a:rPr>
              <a:t>• </a:t>
            </a:r>
            <a:r>
              <a:rPr lang="pt-BR" sz="2400" b="1" dirty="0" smtClean="0">
                <a:latin typeface="Times New Roman" panose="02020603050405020304" pitchFamily="18" charset="0"/>
                <a:cs typeface="Times New Roman" panose="02020603050405020304" pitchFamily="18" charset="0"/>
              </a:rPr>
              <a:t>Substantivação</a:t>
            </a:r>
            <a:r>
              <a:rPr lang="pt-BR" sz="2400" dirty="0" smtClean="0">
                <a:latin typeface="Times New Roman" panose="02020603050405020304" pitchFamily="18" charset="0"/>
                <a:cs typeface="Times New Roman" panose="02020603050405020304" pitchFamily="18" charset="0"/>
              </a:rPr>
              <a:t>: qualquer vocábulo ou expressão pode se tornar substantivo, desde que esteja acompanhado de um </a:t>
            </a:r>
            <a:r>
              <a:rPr lang="pt-BR" sz="2400" b="1" dirty="0" smtClean="0">
                <a:latin typeface="Times New Roman" panose="02020603050405020304" pitchFamily="18" charset="0"/>
                <a:cs typeface="Times New Roman" panose="02020603050405020304" pitchFamily="18" charset="0"/>
              </a:rPr>
              <a:t>determinante</a:t>
            </a:r>
            <a:r>
              <a:rPr lang="pt-BR" sz="2400" dirty="0" smtClean="0">
                <a:latin typeface="Times New Roman" panose="02020603050405020304" pitchFamily="18" charset="0"/>
                <a:cs typeface="Times New Roman" panose="02020603050405020304" pitchFamily="18" charset="0"/>
              </a:rPr>
              <a:t>: </a:t>
            </a:r>
          </a:p>
          <a:p>
            <a:pPr marL="0" indent="0" algn="just">
              <a:buNone/>
            </a:pPr>
            <a:endParaRPr lang="pt-BR" sz="2400" dirty="0">
              <a:latin typeface="Times New Roman" panose="02020603050405020304" pitchFamily="18" charset="0"/>
              <a:cs typeface="Times New Roman" panose="02020603050405020304" pitchFamily="18" charset="0"/>
            </a:endParaRPr>
          </a:p>
          <a:p>
            <a:pPr marL="0" indent="0" algn="just">
              <a:buNone/>
            </a:pPr>
            <a:r>
              <a:rPr lang="pt-BR" sz="2400" dirty="0" smtClean="0">
                <a:latin typeface="Times New Roman" panose="02020603050405020304" pitchFamily="18" charset="0"/>
                <a:cs typeface="Times New Roman" panose="02020603050405020304" pitchFamily="18" charset="0"/>
              </a:rPr>
              <a:t>• Deixe </a:t>
            </a:r>
            <a:r>
              <a:rPr lang="pt-BR" sz="2400" b="1" dirty="0" smtClean="0">
                <a:latin typeface="Times New Roman" panose="02020603050405020304" pitchFamily="18" charset="0"/>
                <a:cs typeface="Times New Roman" panose="02020603050405020304" pitchFamily="18" charset="0"/>
              </a:rPr>
              <a:t>o</a:t>
            </a:r>
            <a:r>
              <a:rPr lang="pt-BR" sz="2400" dirty="0" smtClean="0">
                <a:latin typeface="Times New Roman" panose="02020603050405020304" pitchFamily="18" charset="0"/>
                <a:cs typeface="Times New Roman" panose="02020603050405020304" pitchFamily="18" charset="0"/>
              </a:rPr>
              <a:t> </a:t>
            </a:r>
            <a:r>
              <a:rPr lang="pt-BR" sz="2400" b="1" dirty="0" smtClean="0">
                <a:latin typeface="Times New Roman" panose="02020603050405020304" pitchFamily="18" charset="0"/>
                <a:cs typeface="Times New Roman" panose="02020603050405020304" pitchFamily="18" charset="0"/>
              </a:rPr>
              <a:t>porquê</a:t>
            </a:r>
            <a:r>
              <a:rPr lang="pt-BR" sz="2400" dirty="0" smtClean="0">
                <a:latin typeface="Times New Roman" panose="02020603050405020304" pitchFamily="18" charset="0"/>
                <a:cs typeface="Times New Roman" panose="02020603050405020304" pitchFamily="18" charset="0"/>
              </a:rPr>
              <a:t> para depois.</a:t>
            </a:r>
          </a:p>
          <a:p>
            <a:pPr marL="0" indent="0" algn="just">
              <a:buNone/>
            </a:pPr>
            <a:r>
              <a:rPr lang="pt-BR" sz="2400" dirty="0">
                <a:latin typeface="Times New Roman" panose="02020603050405020304" pitchFamily="18" charset="0"/>
                <a:cs typeface="Times New Roman" panose="02020603050405020304" pitchFamily="18" charset="0"/>
              </a:rPr>
              <a:t>	</a:t>
            </a:r>
            <a:endParaRPr lang="pt-BR" sz="2400" dirty="0" smtClean="0">
              <a:latin typeface="Times New Roman" panose="02020603050405020304" pitchFamily="18" charset="0"/>
              <a:cs typeface="Times New Roman" panose="02020603050405020304" pitchFamily="18" charset="0"/>
            </a:endParaRPr>
          </a:p>
          <a:p>
            <a:pPr marL="0" indent="0" algn="just">
              <a:buNone/>
            </a:pPr>
            <a:r>
              <a:rPr lang="pt-BR" sz="2400" dirty="0" smtClean="0">
                <a:latin typeface="Times New Roman" panose="02020603050405020304" pitchFamily="18" charset="0"/>
                <a:cs typeface="Times New Roman" panose="02020603050405020304" pitchFamily="18" charset="0"/>
              </a:rPr>
              <a:t>• </a:t>
            </a:r>
            <a:r>
              <a:rPr lang="pt-BR" sz="2400" b="1" dirty="0">
                <a:latin typeface="Times New Roman" panose="02020603050405020304" pitchFamily="18" charset="0"/>
                <a:cs typeface="Times New Roman" panose="02020603050405020304" pitchFamily="18" charset="0"/>
              </a:rPr>
              <a:t>O</a:t>
            </a:r>
            <a:r>
              <a:rPr lang="pt-BR" sz="2400" dirty="0">
                <a:latin typeface="Times New Roman" panose="02020603050405020304" pitchFamily="18" charset="0"/>
                <a:cs typeface="Times New Roman" panose="02020603050405020304" pitchFamily="18" charset="0"/>
              </a:rPr>
              <a:t> </a:t>
            </a:r>
            <a:r>
              <a:rPr lang="pt-BR" sz="2400" b="1" dirty="0">
                <a:latin typeface="Times New Roman" panose="02020603050405020304" pitchFamily="18" charset="0"/>
                <a:cs typeface="Times New Roman" panose="02020603050405020304" pitchFamily="18" charset="0"/>
              </a:rPr>
              <a:t>anda</a:t>
            </a:r>
            <a:r>
              <a:rPr lang="pt-BR" sz="2400" dirty="0">
                <a:latin typeface="Times New Roman" panose="02020603050405020304" pitchFamily="18" charset="0"/>
                <a:cs typeface="Times New Roman" panose="02020603050405020304" pitchFamily="18" charset="0"/>
              </a:rPr>
              <a:t>r de Regina era triste.</a:t>
            </a:r>
          </a:p>
          <a:p>
            <a:pPr marL="0" indent="0" algn="just">
              <a:buNone/>
            </a:pPr>
            <a:r>
              <a:rPr lang="pt-BR" sz="2400" dirty="0" smtClean="0">
                <a:latin typeface="Times New Roman" panose="02020603050405020304" pitchFamily="18" charset="0"/>
                <a:cs typeface="Times New Roman" panose="02020603050405020304" pitchFamily="18" charset="0"/>
              </a:rPr>
              <a:t> </a:t>
            </a:r>
          </a:p>
          <a:p>
            <a:pPr marL="0" indent="0" algn="just">
              <a:buNone/>
            </a:pPr>
            <a:r>
              <a:rPr lang="pt-BR" sz="2400" dirty="0">
                <a:latin typeface="Times New Roman" panose="02020603050405020304" pitchFamily="18" charset="0"/>
                <a:cs typeface="Times New Roman" panose="02020603050405020304" pitchFamily="18" charset="0"/>
              </a:rPr>
              <a:t>• </a:t>
            </a:r>
            <a:r>
              <a:rPr lang="pt-BR" sz="2400" dirty="0" smtClean="0">
                <a:latin typeface="Times New Roman" panose="02020603050405020304" pitchFamily="18" charset="0"/>
                <a:cs typeface="Times New Roman" panose="02020603050405020304" pitchFamily="18" charset="0"/>
              </a:rPr>
              <a:t>João disse </a:t>
            </a:r>
            <a:r>
              <a:rPr lang="pt-BR" sz="2400" b="1" dirty="0" smtClean="0">
                <a:latin typeface="Times New Roman" panose="02020603050405020304" pitchFamily="18" charset="0"/>
                <a:cs typeface="Times New Roman" panose="02020603050405020304" pitchFamily="18" charset="0"/>
              </a:rPr>
              <a:t>um</a:t>
            </a:r>
            <a:r>
              <a:rPr lang="pt-BR" sz="2400" dirty="0" smtClean="0">
                <a:latin typeface="Times New Roman" panose="02020603050405020304" pitchFamily="18" charset="0"/>
                <a:cs typeface="Times New Roman" panose="02020603050405020304" pitchFamily="18" charset="0"/>
              </a:rPr>
              <a:t> </a:t>
            </a:r>
            <a:r>
              <a:rPr lang="pt-BR" sz="2400" b="1" dirty="0" smtClean="0">
                <a:latin typeface="Times New Roman" panose="02020603050405020304" pitchFamily="18" charset="0"/>
                <a:cs typeface="Times New Roman" panose="02020603050405020304" pitchFamily="18" charset="0"/>
              </a:rPr>
              <a:t>não</a:t>
            </a:r>
            <a:r>
              <a:rPr lang="pt-BR" sz="2400" dirty="0" smtClean="0">
                <a:latin typeface="Times New Roman" panose="02020603050405020304" pitchFamily="18" charset="0"/>
                <a:cs typeface="Times New Roman" panose="02020603050405020304" pitchFamily="18" charset="0"/>
              </a:rPr>
              <a:t> bem grosseiro.</a:t>
            </a:r>
          </a:p>
          <a:p>
            <a:pPr marL="0" indent="0" algn="just">
              <a:buNone/>
            </a:pPr>
            <a:endParaRPr lang="pt-BR" sz="2400" dirty="0">
              <a:latin typeface="Times New Roman" panose="02020603050405020304" pitchFamily="18" charset="0"/>
              <a:cs typeface="Times New Roman" panose="02020603050405020304" pitchFamily="18" charset="0"/>
            </a:endParaRPr>
          </a:p>
          <a:p>
            <a:pPr marL="0" indent="0" algn="just">
              <a:buNone/>
            </a:pPr>
            <a:r>
              <a:rPr lang="pt-BR" sz="2400" dirty="0">
                <a:latin typeface="Times New Roman" panose="02020603050405020304" pitchFamily="18" charset="0"/>
                <a:cs typeface="Times New Roman" panose="02020603050405020304" pitchFamily="18" charset="0"/>
              </a:rPr>
              <a:t>• </a:t>
            </a:r>
            <a:r>
              <a:rPr lang="pt-BR" sz="2400" b="1" dirty="0" smtClean="0">
                <a:latin typeface="Times New Roman" panose="02020603050405020304" pitchFamily="18" charset="0"/>
                <a:cs typeface="Times New Roman" panose="02020603050405020304" pitchFamily="18" charset="0"/>
              </a:rPr>
              <a:t>Meu</a:t>
            </a:r>
            <a:r>
              <a:rPr lang="pt-BR" sz="2400" dirty="0" smtClean="0">
                <a:latin typeface="Times New Roman" panose="02020603050405020304" pitchFamily="18" charset="0"/>
                <a:cs typeface="Times New Roman" panose="02020603050405020304" pitchFamily="18" charset="0"/>
              </a:rPr>
              <a:t> </a:t>
            </a:r>
            <a:r>
              <a:rPr lang="pt-BR" sz="2400" b="1" dirty="0" smtClean="0">
                <a:latin typeface="Times New Roman" panose="02020603050405020304" pitchFamily="18" charset="0"/>
                <a:cs typeface="Times New Roman" panose="02020603050405020304" pitchFamily="18" charset="0"/>
              </a:rPr>
              <a:t>eu</a:t>
            </a:r>
            <a:r>
              <a:rPr lang="pt-BR" sz="2400" dirty="0" smtClean="0">
                <a:latin typeface="Times New Roman" panose="02020603050405020304" pitchFamily="18" charset="0"/>
                <a:cs typeface="Times New Roman" panose="02020603050405020304" pitchFamily="18" charset="0"/>
              </a:rPr>
              <a:t> está sempre em conflito.	</a:t>
            </a:r>
          </a:p>
          <a:p>
            <a:pPr marL="0" indent="0" algn="just">
              <a:buNone/>
            </a:pPr>
            <a:endParaRPr lang="pt-BR" sz="2400" dirty="0">
              <a:latin typeface="Times New Roman" panose="02020603050405020304" pitchFamily="18" charset="0"/>
              <a:cs typeface="Times New Roman" panose="02020603050405020304" pitchFamily="18" charset="0"/>
            </a:endParaRPr>
          </a:p>
          <a:p>
            <a:pPr marL="0" indent="0" algn="just">
              <a:buNone/>
            </a:pPr>
            <a:endParaRPr lang="pt-BR" sz="2000" dirty="0" smtClean="0">
              <a:latin typeface="Times New Roman" panose="02020603050405020304" pitchFamily="18" charset="0"/>
              <a:cs typeface="Times New Roman" panose="02020603050405020304" pitchFamily="18" charset="0"/>
            </a:endParaRPr>
          </a:p>
        </p:txBody>
      </p:sp>
      <p:pic>
        <p:nvPicPr>
          <p:cNvPr id="1026" name="Picture 2" descr="Logo_Etec colorido"/>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67544" y="6124358"/>
            <a:ext cx="1123950" cy="714375"/>
          </a:xfrm>
          <a:prstGeom prst="rect">
            <a:avLst/>
          </a:prstGeom>
          <a:noFill/>
          <a:extLst>
            <a:ext uri="{909E8E84-426E-40DD-AFC4-6F175D3DCCD1}">
              <a14:hiddenFill xmlns:a14="http://schemas.microsoft.com/office/drawing/2010/main">
                <a:solidFill>
                  <a:srgbClr val="FFFFFF"/>
                </a:solidFill>
              </a14:hiddenFill>
            </a:ext>
          </a:extLst>
        </p:spPr>
      </p:pic>
      <p:pic>
        <p:nvPicPr>
          <p:cNvPr id="1025" name="Picture 1" descr="logo-novo-cps-co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04048" y="6200775"/>
            <a:ext cx="3600450" cy="657225"/>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pt-BR"/>
          </a:p>
        </p:txBody>
      </p:sp>
      <p:sp>
        <p:nvSpPr>
          <p:cNvPr id="7" name="Rectangle 4"/>
          <p:cNvSpPr>
            <a:spLocks noChangeArrowheads="1"/>
          </p:cNvSpPr>
          <p:nvPr/>
        </p:nvSpPr>
        <p:spPr bwMode="auto">
          <a:xfrm>
            <a:off x="0" y="71437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pt-BR" altLang="pt-BR" sz="6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               </a:t>
            </a:r>
            <a:endParaRPr kumimoji="0" lang="pt-BR" altLang="pt-BR" sz="1800" b="0" i="0" u="none" strike="noStrike" cap="none" normalizeH="0" baseline="0" smtClean="0">
              <a:ln>
                <a:noFill/>
              </a:ln>
              <a:solidFill>
                <a:schemeClr val="tx1"/>
              </a:solidFill>
              <a:effectLst/>
              <a:latin typeface="Arial" pitchFamily="34" charset="0"/>
              <a:cs typeface="Arial" pitchFamily="34" charset="0"/>
            </a:endParaRPr>
          </a:p>
        </p:txBody>
      </p:sp>
      <p:sp>
        <p:nvSpPr>
          <p:cNvPr id="8" name="Rectangle 5"/>
          <p:cNvSpPr>
            <a:spLocks noChangeArrowheads="1"/>
          </p:cNvSpPr>
          <p:nvPr/>
        </p:nvSpPr>
        <p:spPr bwMode="auto">
          <a:xfrm>
            <a:off x="0" y="13716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pt-BR" altLang="pt-BR" sz="6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
            </a:r>
            <a:br>
              <a:rPr kumimoji="0" lang="pt-BR" altLang="pt-BR" sz="600" b="0" i="0" u="none" strike="noStrike" cap="none" normalizeH="0" baseline="0" smtClean="0">
                <a:ln>
                  <a:noFill/>
                </a:ln>
                <a:solidFill>
                  <a:schemeClr val="tx1"/>
                </a:solidFill>
                <a:effectLst/>
                <a:latin typeface="Arial" pitchFamily="34" charset="0"/>
                <a:ea typeface="Times New Roman" pitchFamily="18" charset="0"/>
                <a:cs typeface="Arial" pitchFamily="34" charset="0"/>
              </a:rPr>
            </a:br>
            <a:r>
              <a:rPr kumimoji="0" lang="pt-BR" altLang="pt-BR" sz="6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
            </a:r>
            <a:br>
              <a:rPr kumimoji="0" lang="pt-BR" altLang="pt-BR" sz="600" b="0" i="0" u="none" strike="noStrike" cap="none" normalizeH="0" baseline="0" smtClean="0">
                <a:ln>
                  <a:noFill/>
                </a:ln>
                <a:solidFill>
                  <a:schemeClr val="tx1"/>
                </a:solidFill>
                <a:effectLst/>
                <a:latin typeface="Arial" pitchFamily="34" charset="0"/>
                <a:ea typeface="Times New Roman" pitchFamily="18" charset="0"/>
                <a:cs typeface="Arial" pitchFamily="34" charset="0"/>
              </a:rPr>
            </a:br>
            <a:endParaRPr kumimoji="0" lang="pt-BR" altLang="pt-BR" sz="1800" b="0" i="0" u="none" strike="noStrike" cap="none" normalizeH="0" baseline="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665626166"/>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title"/>
          </p:nvPr>
        </p:nvSpPr>
        <p:spPr>
          <a:xfrm>
            <a:off x="457200" y="274638"/>
            <a:ext cx="8229600" cy="778098"/>
          </a:xfrm>
        </p:spPr>
        <p:txBody>
          <a:bodyPr>
            <a:noAutofit/>
          </a:bodyPr>
          <a:lstStyle/>
          <a:p>
            <a:r>
              <a:rPr lang="pt-BR" sz="2900" b="1" dirty="0" smtClean="0">
                <a:solidFill>
                  <a:srgbClr val="FF0000"/>
                </a:solidFill>
                <a:latin typeface="Times New Roman" panose="02020603050405020304" pitchFamily="18" charset="0"/>
                <a:cs typeface="Times New Roman" panose="02020603050405020304" pitchFamily="18" charset="0"/>
              </a:rPr>
              <a:t>SUBSTANTIVO – FLEXÃO DE NÚMERO</a:t>
            </a:r>
            <a:endParaRPr lang="pt-BR" sz="2900" b="1" dirty="0">
              <a:solidFill>
                <a:srgbClr val="FF0000"/>
              </a:solidFill>
              <a:latin typeface="Times New Roman" panose="02020603050405020304" pitchFamily="18" charset="0"/>
              <a:cs typeface="Times New Roman" panose="02020603050405020304" pitchFamily="18" charset="0"/>
            </a:endParaRPr>
          </a:p>
        </p:txBody>
      </p:sp>
      <p:sp>
        <p:nvSpPr>
          <p:cNvPr id="5" name="Espaço Reservado para Conteúdo 4"/>
          <p:cNvSpPr>
            <a:spLocks noGrp="1"/>
          </p:cNvSpPr>
          <p:nvPr>
            <p:ph idx="1"/>
          </p:nvPr>
        </p:nvSpPr>
        <p:spPr>
          <a:xfrm>
            <a:off x="457200" y="980728"/>
            <a:ext cx="8579296" cy="5220047"/>
          </a:xfrm>
        </p:spPr>
        <p:txBody>
          <a:bodyPr>
            <a:normAutofit/>
          </a:bodyPr>
          <a:lstStyle/>
          <a:p>
            <a:r>
              <a:rPr lang="pt-BR" sz="2400" dirty="0">
                <a:latin typeface="Times New Roman" panose="02020603050405020304" pitchFamily="18" charset="0"/>
                <a:cs typeface="Times New Roman" panose="02020603050405020304" pitchFamily="18" charset="0"/>
              </a:rPr>
              <a:t>7</a:t>
            </a:r>
            <a:r>
              <a:rPr lang="pt-BR" sz="2400" dirty="0" smtClean="0">
                <a:latin typeface="Times New Roman" panose="02020603050405020304" pitchFamily="18" charset="0"/>
                <a:cs typeface="Times New Roman" panose="02020603050405020304" pitchFamily="18" charset="0"/>
              </a:rPr>
              <a:t>. Palavras terminadas em “</a:t>
            </a:r>
            <a:r>
              <a:rPr lang="pt-BR" sz="2400" b="1" dirty="0" smtClean="0">
                <a:latin typeface="Times New Roman" panose="02020603050405020304" pitchFamily="18" charset="0"/>
                <a:cs typeface="Times New Roman" panose="02020603050405020304" pitchFamily="18" charset="0"/>
              </a:rPr>
              <a:t>n</a:t>
            </a:r>
            <a:r>
              <a:rPr lang="pt-BR" sz="2400" dirty="0" smtClean="0">
                <a:latin typeface="Times New Roman" panose="02020603050405020304" pitchFamily="18" charset="0"/>
                <a:cs typeface="Times New Roman" panose="02020603050405020304" pitchFamily="18" charset="0"/>
              </a:rPr>
              <a:t>” - plural com “</a:t>
            </a:r>
            <a:r>
              <a:rPr lang="pt-BR" sz="2400" b="1" dirty="0" smtClean="0">
                <a:latin typeface="Times New Roman" panose="02020603050405020304" pitchFamily="18" charset="0"/>
                <a:cs typeface="Times New Roman" panose="02020603050405020304" pitchFamily="18" charset="0"/>
              </a:rPr>
              <a:t>s</a:t>
            </a:r>
            <a:r>
              <a:rPr lang="pt-BR" sz="2400" dirty="0" smtClean="0">
                <a:latin typeface="Times New Roman" panose="02020603050405020304" pitchFamily="18" charset="0"/>
                <a:cs typeface="Times New Roman" panose="02020603050405020304" pitchFamily="18" charset="0"/>
              </a:rPr>
              <a:t>” ou “</a:t>
            </a:r>
            <a:r>
              <a:rPr lang="pt-BR" sz="2400" b="1" dirty="0" smtClean="0">
                <a:latin typeface="Times New Roman" panose="02020603050405020304" pitchFamily="18" charset="0"/>
                <a:cs typeface="Times New Roman" panose="02020603050405020304" pitchFamily="18" charset="0"/>
              </a:rPr>
              <a:t>es</a:t>
            </a:r>
            <a:r>
              <a:rPr lang="pt-BR" sz="2400" dirty="0" smtClean="0">
                <a:latin typeface="Times New Roman" panose="02020603050405020304" pitchFamily="18" charset="0"/>
                <a:cs typeface="Times New Roman" panose="02020603050405020304" pitchFamily="18" charset="0"/>
              </a:rPr>
              <a:t>”:</a:t>
            </a:r>
          </a:p>
          <a:p>
            <a:endParaRPr lang="pt-BR" sz="2400" dirty="0">
              <a:latin typeface="Times New Roman" panose="02020603050405020304" pitchFamily="18" charset="0"/>
              <a:cs typeface="Times New Roman" panose="02020603050405020304" pitchFamily="18" charset="0"/>
            </a:endParaRPr>
          </a:p>
          <a:p>
            <a:r>
              <a:rPr lang="pt-BR" sz="2400" dirty="0" smtClean="0">
                <a:latin typeface="Times New Roman" panose="02020603050405020304" pitchFamily="18" charset="0"/>
                <a:cs typeface="Times New Roman" panose="02020603050405020304" pitchFamily="18" charset="0"/>
              </a:rPr>
              <a:t>Abdôme</a:t>
            </a:r>
            <a:r>
              <a:rPr lang="pt-BR" sz="2400" b="1" dirty="0" smtClean="0">
                <a:latin typeface="Times New Roman" panose="02020603050405020304" pitchFamily="18" charset="0"/>
                <a:cs typeface="Times New Roman" panose="02020603050405020304" pitchFamily="18" charset="0"/>
              </a:rPr>
              <a:t>n</a:t>
            </a:r>
            <a:r>
              <a:rPr lang="pt-BR" sz="2400" dirty="0" smtClean="0">
                <a:latin typeface="Times New Roman" panose="02020603050405020304" pitchFamily="18" charset="0"/>
                <a:cs typeface="Times New Roman" panose="02020603050405020304" pitchFamily="18" charset="0"/>
              </a:rPr>
              <a:t> &gt; abdomen</a:t>
            </a:r>
            <a:r>
              <a:rPr lang="pt-BR" sz="2400" b="1" dirty="0" smtClean="0">
                <a:latin typeface="Times New Roman" panose="02020603050405020304" pitchFamily="18" charset="0"/>
                <a:cs typeface="Times New Roman" panose="02020603050405020304" pitchFamily="18" charset="0"/>
              </a:rPr>
              <a:t>s </a:t>
            </a:r>
            <a:r>
              <a:rPr lang="pt-BR" sz="2400" dirty="0" smtClean="0">
                <a:latin typeface="Times New Roman" panose="02020603050405020304" pitchFamily="18" charset="0"/>
                <a:cs typeface="Times New Roman" panose="02020603050405020304" pitchFamily="18" charset="0"/>
              </a:rPr>
              <a:t>ou abdômen</a:t>
            </a:r>
            <a:r>
              <a:rPr lang="pt-BR" sz="2400" b="1" dirty="0" smtClean="0">
                <a:latin typeface="Times New Roman" panose="02020603050405020304" pitchFamily="18" charset="0"/>
                <a:cs typeface="Times New Roman" panose="02020603050405020304" pitchFamily="18" charset="0"/>
              </a:rPr>
              <a:t>es</a:t>
            </a:r>
            <a:r>
              <a:rPr lang="pt-BR" sz="2400" dirty="0">
                <a:latin typeface="Times New Roman" panose="02020603050405020304" pitchFamily="18" charset="0"/>
                <a:cs typeface="Times New Roman" panose="02020603050405020304" pitchFamily="18" charset="0"/>
              </a:rPr>
              <a:t>;</a:t>
            </a:r>
            <a:endParaRPr lang="pt-BR" sz="2400" dirty="0" smtClean="0">
              <a:latin typeface="Times New Roman" panose="02020603050405020304" pitchFamily="18" charset="0"/>
              <a:cs typeface="Times New Roman" panose="02020603050405020304" pitchFamily="18" charset="0"/>
            </a:endParaRPr>
          </a:p>
          <a:p>
            <a:r>
              <a:rPr lang="pt-BR" sz="2400" dirty="0" smtClean="0">
                <a:latin typeface="Times New Roman" panose="02020603050405020304" pitchFamily="18" charset="0"/>
                <a:cs typeface="Times New Roman" panose="02020603050405020304" pitchFamily="18" charset="0"/>
              </a:rPr>
              <a:t>Hífe</a:t>
            </a:r>
            <a:r>
              <a:rPr lang="pt-BR" sz="2400" b="1" dirty="0" smtClean="0">
                <a:latin typeface="Times New Roman" panose="02020603050405020304" pitchFamily="18" charset="0"/>
                <a:cs typeface="Times New Roman" panose="02020603050405020304" pitchFamily="18" charset="0"/>
              </a:rPr>
              <a:t>n</a:t>
            </a:r>
            <a:r>
              <a:rPr lang="pt-BR" sz="2400" dirty="0" smtClean="0">
                <a:latin typeface="Times New Roman" panose="02020603050405020304" pitchFamily="18" charset="0"/>
                <a:cs typeface="Times New Roman" panose="02020603050405020304" pitchFamily="18" charset="0"/>
              </a:rPr>
              <a:t> &gt; hifen</a:t>
            </a:r>
            <a:r>
              <a:rPr lang="pt-BR" sz="2400" b="1" dirty="0" smtClean="0">
                <a:latin typeface="Times New Roman" panose="02020603050405020304" pitchFamily="18" charset="0"/>
                <a:cs typeface="Times New Roman" panose="02020603050405020304" pitchFamily="18" charset="0"/>
              </a:rPr>
              <a:t>s</a:t>
            </a:r>
            <a:r>
              <a:rPr lang="pt-BR" sz="2400" dirty="0" smtClean="0">
                <a:latin typeface="Times New Roman" panose="02020603050405020304" pitchFamily="18" charset="0"/>
                <a:cs typeface="Times New Roman" panose="02020603050405020304" pitchFamily="18" charset="0"/>
              </a:rPr>
              <a:t> ou hífen</a:t>
            </a:r>
            <a:r>
              <a:rPr lang="pt-BR" sz="2400" b="1" dirty="0" smtClean="0">
                <a:latin typeface="Times New Roman" panose="02020603050405020304" pitchFamily="18" charset="0"/>
                <a:cs typeface="Times New Roman" panose="02020603050405020304" pitchFamily="18" charset="0"/>
              </a:rPr>
              <a:t>es</a:t>
            </a:r>
            <a:r>
              <a:rPr lang="pt-BR" sz="2400" dirty="0" smtClean="0">
                <a:latin typeface="Times New Roman" panose="02020603050405020304" pitchFamily="18" charset="0"/>
                <a:cs typeface="Times New Roman" panose="02020603050405020304" pitchFamily="18" charset="0"/>
              </a:rPr>
              <a:t>.</a:t>
            </a:r>
            <a:endParaRPr lang="pt-BR" sz="2400" dirty="0">
              <a:latin typeface="Times New Roman" panose="02020603050405020304" pitchFamily="18" charset="0"/>
              <a:cs typeface="Times New Roman" panose="02020603050405020304" pitchFamily="18" charset="0"/>
            </a:endParaRPr>
          </a:p>
          <a:p>
            <a:pPr marL="0" indent="0" algn="just">
              <a:buNone/>
            </a:pPr>
            <a:endParaRPr lang="pt-BR" sz="2000" dirty="0" smtClean="0">
              <a:latin typeface="Times New Roman" panose="02020603050405020304" pitchFamily="18" charset="0"/>
              <a:cs typeface="Times New Roman" panose="02020603050405020304" pitchFamily="18" charset="0"/>
            </a:endParaRPr>
          </a:p>
        </p:txBody>
      </p:sp>
      <p:pic>
        <p:nvPicPr>
          <p:cNvPr id="1026" name="Picture 2" descr="Logo_Etec colorido"/>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67544" y="6124358"/>
            <a:ext cx="1123950" cy="714375"/>
          </a:xfrm>
          <a:prstGeom prst="rect">
            <a:avLst/>
          </a:prstGeom>
          <a:noFill/>
          <a:extLst>
            <a:ext uri="{909E8E84-426E-40DD-AFC4-6F175D3DCCD1}">
              <a14:hiddenFill xmlns:a14="http://schemas.microsoft.com/office/drawing/2010/main">
                <a:solidFill>
                  <a:srgbClr val="FFFFFF"/>
                </a:solidFill>
              </a14:hiddenFill>
            </a:ext>
          </a:extLst>
        </p:spPr>
      </p:pic>
      <p:pic>
        <p:nvPicPr>
          <p:cNvPr id="1025" name="Picture 1" descr="logo-novo-cps-co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04048" y="6200775"/>
            <a:ext cx="3600450" cy="657225"/>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pt-BR"/>
          </a:p>
        </p:txBody>
      </p:sp>
      <p:sp>
        <p:nvSpPr>
          <p:cNvPr id="7" name="Rectangle 4"/>
          <p:cNvSpPr>
            <a:spLocks noChangeArrowheads="1"/>
          </p:cNvSpPr>
          <p:nvPr/>
        </p:nvSpPr>
        <p:spPr bwMode="auto">
          <a:xfrm>
            <a:off x="0" y="71437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pt-BR" altLang="pt-BR" sz="6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               </a:t>
            </a:r>
            <a:endParaRPr kumimoji="0" lang="pt-BR" altLang="pt-BR" sz="1800" b="0" i="0" u="none" strike="noStrike" cap="none" normalizeH="0" baseline="0" smtClean="0">
              <a:ln>
                <a:noFill/>
              </a:ln>
              <a:solidFill>
                <a:schemeClr val="tx1"/>
              </a:solidFill>
              <a:effectLst/>
              <a:latin typeface="Arial" pitchFamily="34" charset="0"/>
              <a:cs typeface="Arial" pitchFamily="34" charset="0"/>
            </a:endParaRPr>
          </a:p>
        </p:txBody>
      </p:sp>
      <p:sp>
        <p:nvSpPr>
          <p:cNvPr id="8" name="Rectangle 5"/>
          <p:cNvSpPr>
            <a:spLocks noChangeArrowheads="1"/>
          </p:cNvSpPr>
          <p:nvPr/>
        </p:nvSpPr>
        <p:spPr bwMode="auto">
          <a:xfrm>
            <a:off x="0" y="13716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pt-BR" altLang="pt-BR" sz="6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
            </a:r>
            <a:br>
              <a:rPr kumimoji="0" lang="pt-BR" altLang="pt-BR" sz="600" b="0" i="0" u="none" strike="noStrike" cap="none" normalizeH="0" baseline="0" smtClean="0">
                <a:ln>
                  <a:noFill/>
                </a:ln>
                <a:solidFill>
                  <a:schemeClr val="tx1"/>
                </a:solidFill>
                <a:effectLst/>
                <a:latin typeface="Arial" pitchFamily="34" charset="0"/>
                <a:ea typeface="Times New Roman" pitchFamily="18" charset="0"/>
                <a:cs typeface="Arial" pitchFamily="34" charset="0"/>
              </a:rPr>
            </a:br>
            <a:r>
              <a:rPr kumimoji="0" lang="pt-BR" altLang="pt-BR" sz="6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
            </a:r>
            <a:br>
              <a:rPr kumimoji="0" lang="pt-BR" altLang="pt-BR" sz="600" b="0" i="0" u="none" strike="noStrike" cap="none" normalizeH="0" baseline="0" smtClean="0">
                <a:ln>
                  <a:noFill/>
                </a:ln>
                <a:solidFill>
                  <a:schemeClr val="tx1"/>
                </a:solidFill>
                <a:effectLst/>
                <a:latin typeface="Arial" pitchFamily="34" charset="0"/>
                <a:ea typeface="Times New Roman" pitchFamily="18" charset="0"/>
                <a:cs typeface="Arial" pitchFamily="34" charset="0"/>
              </a:rPr>
            </a:br>
            <a:endParaRPr kumimoji="0" lang="pt-BR" altLang="pt-BR" sz="1800" b="0" i="0" u="none" strike="noStrike" cap="none" normalizeH="0" baseline="0" smtClean="0">
              <a:ln>
                <a:noFill/>
              </a:ln>
              <a:solidFill>
                <a:schemeClr val="tx1"/>
              </a:solidFill>
              <a:effectLst/>
              <a:latin typeface="Arial" pitchFamily="34" charset="0"/>
              <a:cs typeface="Arial" pitchFamily="34" charset="0"/>
            </a:endParaRPr>
          </a:p>
        </p:txBody>
      </p:sp>
      <p:pic>
        <p:nvPicPr>
          <p:cNvPr id="2" name="Imagem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675285" y="3601427"/>
            <a:ext cx="2143125" cy="2143125"/>
          </a:xfrm>
          <a:prstGeom prst="rect">
            <a:avLst/>
          </a:prstGeom>
        </p:spPr>
      </p:pic>
    </p:spTree>
    <p:extLst>
      <p:ext uri="{BB962C8B-B14F-4D97-AF65-F5344CB8AC3E}">
        <p14:creationId xmlns:p14="http://schemas.microsoft.com/office/powerpoint/2010/main" val="499841175"/>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title"/>
          </p:nvPr>
        </p:nvSpPr>
        <p:spPr>
          <a:xfrm>
            <a:off x="457200" y="274638"/>
            <a:ext cx="8229600" cy="778098"/>
          </a:xfrm>
        </p:spPr>
        <p:txBody>
          <a:bodyPr>
            <a:noAutofit/>
          </a:bodyPr>
          <a:lstStyle/>
          <a:p>
            <a:r>
              <a:rPr lang="pt-BR" sz="2900" b="1" dirty="0" smtClean="0">
                <a:solidFill>
                  <a:srgbClr val="FF0000"/>
                </a:solidFill>
                <a:latin typeface="Times New Roman" panose="02020603050405020304" pitchFamily="18" charset="0"/>
                <a:cs typeface="Times New Roman" panose="02020603050405020304" pitchFamily="18" charset="0"/>
              </a:rPr>
              <a:t>SUBSTANTIVO – FLEXÃO DE NÚMERO</a:t>
            </a:r>
            <a:endParaRPr lang="pt-BR" sz="2900" b="1" dirty="0">
              <a:solidFill>
                <a:srgbClr val="FF0000"/>
              </a:solidFill>
              <a:latin typeface="Times New Roman" panose="02020603050405020304" pitchFamily="18" charset="0"/>
              <a:cs typeface="Times New Roman" panose="02020603050405020304" pitchFamily="18" charset="0"/>
            </a:endParaRPr>
          </a:p>
        </p:txBody>
      </p:sp>
      <p:sp>
        <p:nvSpPr>
          <p:cNvPr id="5" name="Espaço Reservado para Conteúdo 4"/>
          <p:cNvSpPr>
            <a:spLocks noGrp="1"/>
          </p:cNvSpPr>
          <p:nvPr>
            <p:ph idx="1"/>
          </p:nvPr>
        </p:nvSpPr>
        <p:spPr>
          <a:xfrm>
            <a:off x="457200" y="980728"/>
            <a:ext cx="8579296" cy="5220047"/>
          </a:xfrm>
        </p:spPr>
        <p:txBody>
          <a:bodyPr>
            <a:normAutofit/>
          </a:bodyPr>
          <a:lstStyle/>
          <a:p>
            <a:pPr algn="just"/>
            <a:r>
              <a:rPr lang="pt-BR" sz="2400" dirty="0" smtClean="0">
                <a:latin typeface="Times New Roman" panose="02020603050405020304" pitchFamily="18" charset="0"/>
                <a:cs typeface="Times New Roman" panose="02020603050405020304" pitchFamily="18" charset="0"/>
              </a:rPr>
              <a:t>8. </a:t>
            </a:r>
            <a:r>
              <a:rPr lang="pt-BR" sz="2400" b="1" dirty="0">
                <a:latin typeface="Times New Roman" panose="02020603050405020304" pitchFamily="18" charset="0"/>
                <a:cs typeface="Times New Roman" panose="02020603050405020304" pitchFamily="18" charset="0"/>
              </a:rPr>
              <a:t>Plural dos </a:t>
            </a:r>
            <a:r>
              <a:rPr lang="pt-BR" sz="2400" b="1" dirty="0" smtClean="0">
                <a:latin typeface="Times New Roman" panose="02020603050405020304" pitchFamily="18" charset="0"/>
                <a:cs typeface="Times New Roman" panose="02020603050405020304" pitchFamily="18" charset="0"/>
              </a:rPr>
              <a:t>Diminutivos: </a:t>
            </a:r>
            <a:r>
              <a:rPr lang="pt-BR" sz="2400" dirty="0" smtClean="0">
                <a:latin typeface="Times New Roman" panose="02020603050405020304" pitchFamily="18" charset="0"/>
                <a:cs typeface="Times New Roman" panose="02020603050405020304" pitchFamily="18" charset="0"/>
              </a:rPr>
              <a:t>flexiona-se </a:t>
            </a:r>
            <a:r>
              <a:rPr lang="pt-BR" sz="2400" dirty="0">
                <a:latin typeface="Times New Roman" panose="02020603050405020304" pitchFamily="18" charset="0"/>
                <a:cs typeface="Times New Roman" panose="02020603050405020304" pitchFamily="18" charset="0"/>
              </a:rPr>
              <a:t>o substantivo no </a:t>
            </a:r>
            <a:r>
              <a:rPr lang="pt-BR" sz="2400" b="1" dirty="0">
                <a:latin typeface="Times New Roman" panose="02020603050405020304" pitchFamily="18" charset="0"/>
                <a:cs typeface="Times New Roman" panose="02020603050405020304" pitchFamily="18" charset="0"/>
              </a:rPr>
              <a:t>plural</a:t>
            </a:r>
            <a:r>
              <a:rPr lang="pt-BR" sz="2400" dirty="0">
                <a:latin typeface="Times New Roman" panose="02020603050405020304" pitchFamily="18" charset="0"/>
                <a:cs typeface="Times New Roman" panose="02020603050405020304" pitchFamily="18" charset="0"/>
              </a:rPr>
              <a:t>, </a:t>
            </a:r>
            <a:r>
              <a:rPr lang="pt-BR" sz="2400" b="1" dirty="0">
                <a:latin typeface="Times New Roman" panose="02020603050405020304" pitchFamily="18" charset="0"/>
                <a:cs typeface="Times New Roman" panose="02020603050405020304" pitchFamily="18" charset="0"/>
              </a:rPr>
              <a:t>retira-se o </a:t>
            </a:r>
            <a:r>
              <a:rPr lang="pt-BR" sz="2400" b="1" dirty="0" smtClean="0">
                <a:latin typeface="Times New Roman" panose="02020603050405020304" pitchFamily="18" charset="0"/>
                <a:cs typeface="Times New Roman" panose="02020603050405020304" pitchFamily="18" charset="0"/>
              </a:rPr>
              <a:t>“s”</a:t>
            </a:r>
            <a:r>
              <a:rPr lang="pt-BR" sz="2400" dirty="0">
                <a:latin typeface="Times New Roman" panose="02020603050405020304" pitchFamily="18" charset="0"/>
                <a:cs typeface="Times New Roman" panose="02020603050405020304" pitchFamily="18" charset="0"/>
              </a:rPr>
              <a:t> final e </a:t>
            </a:r>
            <a:r>
              <a:rPr lang="pt-BR" sz="2400" b="1" dirty="0">
                <a:latin typeface="Times New Roman" panose="02020603050405020304" pitchFamily="18" charset="0"/>
                <a:cs typeface="Times New Roman" panose="02020603050405020304" pitchFamily="18" charset="0"/>
              </a:rPr>
              <a:t>acrescenta-se o sufixo diminutivo</a:t>
            </a:r>
            <a:r>
              <a:rPr lang="pt-BR" sz="2400" dirty="0">
                <a:latin typeface="Times New Roman" panose="02020603050405020304" pitchFamily="18" charset="0"/>
                <a:cs typeface="Times New Roman" panose="02020603050405020304" pitchFamily="18" charset="0"/>
              </a:rPr>
              <a:t>.</a:t>
            </a:r>
          </a:p>
          <a:p>
            <a:pPr marL="0" indent="0">
              <a:buNone/>
            </a:pPr>
            <a:r>
              <a:rPr lang="pt-BR" sz="2400" dirty="0">
                <a:latin typeface="Times New Roman" panose="02020603050405020304" pitchFamily="18" charset="0"/>
                <a:cs typeface="Times New Roman" panose="02020603050405020304" pitchFamily="18" charset="0"/>
              </a:rPr>
              <a:t> </a:t>
            </a:r>
          </a:p>
          <a:p>
            <a:r>
              <a:rPr lang="pt-BR" sz="2400" dirty="0" err="1">
                <a:latin typeface="Times New Roman" panose="02020603050405020304" pitchFamily="18" charset="0"/>
                <a:cs typeface="Times New Roman" panose="02020603050405020304" pitchFamily="18" charset="0"/>
              </a:rPr>
              <a:t>pãe</a:t>
            </a:r>
            <a:r>
              <a:rPr lang="pt-BR" sz="2400" dirty="0">
                <a:latin typeface="Times New Roman" panose="02020603050405020304" pitchFamily="18" charset="0"/>
                <a:cs typeface="Times New Roman" panose="02020603050405020304" pitchFamily="18" charset="0"/>
              </a:rPr>
              <a:t>(s) + </a:t>
            </a:r>
            <a:r>
              <a:rPr lang="pt-BR" sz="2400" dirty="0" err="1">
                <a:latin typeface="Times New Roman" panose="02020603050405020304" pitchFamily="18" charset="0"/>
                <a:cs typeface="Times New Roman" panose="02020603050405020304" pitchFamily="18" charset="0"/>
              </a:rPr>
              <a:t>zinhos</a:t>
            </a:r>
            <a:r>
              <a:rPr lang="pt-BR" sz="2400" dirty="0">
                <a:latin typeface="Times New Roman" panose="02020603050405020304" pitchFamily="18" charset="0"/>
                <a:cs typeface="Times New Roman" panose="02020603050405020304" pitchFamily="18" charset="0"/>
              </a:rPr>
              <a:t> = </a:t>
            </a:r>
            <a:r>
              <a:rPr lang="pt-BR" sz="2400" dirty="0" smtClean="0">
                <a:latin typeface="Times New Roman" panose="02020603050405020304" pitchFamily="18" charset="0"/>
                <a:cs typeface="Times New Roman" panose="02020603050405020304" pitchFamily="18" charset="0"/>
              </a:rPr>
              <a:t>pãezinhos;</a:t>
            </a:r>
            <a:endParaRPr lang="pt-BR" sz="2400" dirty="0">
              <a:latin typeface="Times New Roman" panose="02020603050405020304" pitchFamily="18" charset="0"/>
              <a:cs typeface="Times New Roman" panose="02020603050405020304" pitchFamily="18" charset="0"/>
            </a:endParaRPr>
          </a:p>
          <a:p>
            <a:r>
              <a:rPr lang="pt-BR" sz="2400" dirty="0">
                <a:latin typeface="Times New Roman" panose="02020603050405020304" pitchFamily="18" charset="0"/>
                <a:cs typeface="Times New Roman" panose="02020603050405020304" pitchFamily="18" charset="0"/>
              </a:rPr>
              <a:t>animai(s) + </a:t>
            </a:r>
            <a:r>
              <a:rPr lang="pt-BR" sz="2400" dirty="0" err="1">
                <a:latin typeface="Times New Roman" panose="02020603050405020304" pitchFamily="18" charset="0"/>
                <a:cs typeface="Times New Roman" panose="02020603050405020304" pitchFamily="18" charset="0"/>
              </a:rPr>
              <a:t>zinhos</a:t>
            </a:r>
            <a:r>
              <a:rPr lang="pt-BR" sz="2400" dirty="0">
                <a:latin typeface="Times New Roman" panose="02020603050405020304" pitchFamily="18" charset="0"/>
                <a:cs typeface="Times New Roman" panose="02020603050405020304" pitchFamily="18" charset="0"/>
              </a:rPr>
              <a:t> = </a:t>
            </a:r>
            <a:r>
              <a:rPr lang="pt-BR" sz="2400" dirty="0" smtClean="0">
                <a:latin typeface="Times New Roman" panose="02020603050405020304" pitchFamily="18" charset="0"/>
                <a:cs typeface="Times New Roman" panose="02020603050405020304" pitchFamily="18" charset="0"/>
              </a:rPr>
              <a:t>animaizinhos;</a:t>
            </a:r>
            <a:endParaRPr lang="pt-BR" sz="2400" dirty="0">
              <a:latin typeface="Times New Roman" panose="02020603050405020304" pitchFamily="18" charset="0"/>
              <a:cs typeface="Times New Roman" panose="02020603050405020304" pitchFamily="18" charset="0"/>
            </a:endParaRPr>
          </a:p>
          <a:p>
            <a:r>
              <a:rPr lang="pt-BR" sz="2400" dirty="0" err="1">
                <a:latin typeface="Times New Roman" panose="02020603050405020304" pitchFamily="18" charset="0"/>
                <a:cs typeface="Times New Roman" panose="02020603050405020304" pitchFamily="18" charset="0"/>
              </a:rPr>
              <a:t>botõe</a:t>
            </a:r>
            <a:r>
              <a:rPr lang="pt-BR" sz="2400" dirty="0">
                <a:latin typeface="Times New Roman" panose="02020603050405020304" pitchFamily="18" charset="0"/>
                <a:cs typeface="Times New Roman" panose="02020603050405020304" pitchFamily="18" charset="0"/>
              </a:rPr>
              <a:t>(s) + </a:t>
            </a:r>
            <a:r>
              <a:rPr lang="pt-BR" sz="2400" dirty="0" err="1">
                <a:latin typeface="Times New Roman" panose="02020603050405020304" pitchFamily="18" charset="0"/>
                <a:cs typeface="Times New Roman" panose="02020603050405020304" pitchFamily="18" charset="0"/>
              </a:rPr>
              <a:t>zinhos</a:t>
            </a:r>
            <a:r>
              <a:rPr lang="pt-BR" sz="2400" dirty="0">
                <a:latin typeface="Times New Roman" panose="02020603050405020304" pitchFamily="18" charset="0"/>
                <a:cs typeface="Times New Roman" panose="02020603050405020304" pitchFamily="18" charset="0"/>
              </a:rPr>
              <a:t> = </a:t>
            </a:r>
            <a:r>
              <a:rPr lang="pt-BR" sz="2400" dirty="0" smtClean="0">
                <a:latin typeface="Times New Roman" panose="02020603050405020304" pitchFamily="18" charset="0"/>
                <a:cs typeface="Times New Roman" panose="02020603050405020304" pitchFamily="18" charset="0"/>
              </a:rPr>
              <a:t>botõezinhos;</a:t>
            </a:r>
            <a:endParaRPr lang="pt-BR" sz="2400" dirty="0">
              <a:latin typeface="Times New Roman" panose="02020603050405020304" pitchFamily="18" charset="0"/>
              <a:cs typeface="Times New Roman" panose="02020603050405020304" pitchFamily="18" charset="0"/>
            </a:endParaRPr>
          </a:p>
          <a:p>
            <a:r>
              <a:rPr lang="pt-BR" sz="2400" dirty="0">
                <a:latin typeface="Times New Roman" panose="02020603050405020304" pitchFamily="18" charset="0"/>
                <a:cs typeface="Times New Roman" panose="02020603050405020304" pitchFamily="18" charset="0"/>
              </a:rPr>
              <a:t>chapéu(s) + </a:t>
            </a:r>
            <a:r>
              <a:rPr lang="pt-BR" sz="2400" dirty="0" err="1">
                <a:latin typeface="Times New Roman" panose="02020603050405020304" pitchFamily="18" charset="0"/>
                <a:cs typeface="Times New Roman" panose="02020603050405020304" pitchFamily="18" charset="0"/>
              </a:rPr>
              <a:t>zinhos</a:t>
            </a:r>
            <a:r>
              <a:rPr lang="pt-BR" sz="2400" dirty="0">
                <a:latin typeface="Times New Roman" panose="02020603050405020304" pitchFamily="18" charset="0"/>
                <a:cs typeface="Times New Roman" panose="02020603050405020304" pitchFamily="18" charset="0"/>
              </a:rPr>
              <a:t> = </a:t>
            </a:r>
            <a:r>
              <a:rPr lang="pt-BR" sz="2400" dirty="0" smtClean="0">
                <a:latin typeface="Times New Roman" panose="02020603050405020304" pitchFamily="18" charset="0"/>
                <a:cs typeface="Times New Roman" panose="02020603050405020304" pitchFamily="18" charset="0"/>
              </a:rPr>
              <a:t>chapeuzinhos.</a:t>
            </a:r>
            <a:endParaRPr lang="pt-BR" sz="2400" dirty="0">
              <a:latin typeface="Times New Roman" panose="02020603050405020304" pitchFamily="18" charset="0"/>
              <a:cs typeface="Times New Roman" panose="02020603050405020304" pitchFamily="18" charset="0"/>
            </a:endParaRPr>
          </a:p>
          <a:p>
            <a:pPr marL="0" indent="0" algn="just">
              <a:buNone/>
            </a:pPr>
            <a:r>
              <a:rPr lang="pt-BR" sz="2400" dirty="0" smtClean="0">
                <a:latin typeface="Times New Roman" panose="02020603050405020304" pitchFamily="18" charset="0"/>
                <a:cs typeface="Times New Roman" panose="02020603050405020304" pitchFamily="18" charset="0"/>
              </a:rPr>
              <a:t> </a:t>
            </a:r>
            <a:endParaRPr lang="pt-BR" sz="2400" dirty="0">
              <a:latin typeface="Times New Roman" panose="02020603050405020304" pitchFamily="18" charset="0"/>
              <a:cs typeface="Times New Roman" panose="02020603050405020304" pitchFamily="18" charset="0"/>
            </a:endParaRPr>
          </a:p>
          <a:p>
            <a:pPr marL="0" indent="0" algn="just">
              <a:buNone/>
            </a:pPr>
            <a:endParaRPr lang="pt-BR" sz="2000" dirty="0" smtClean="0">
              <a:latin typeface="Times New Roman" panose="02020603050405020304" pitchFamily="18" charset="0"/>
              <a:cs typeface="Times New Roman" panose="02020603050405020304" pitchFamily="18" charset="0"/>
            </a:endParaRPr>
          </a:p>
        </p:txBody>
      </p:sp>
      <p:pic>
        <p:nvPicPr>
          <p:cNvPr id="1026" name="Picture 2" descr="Logo_Etec colorido"/>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67544" y="6124358"/>
            <a:ext cx="1123950" cy="714375"/>
          </a:xfrm>
          <a:prstGeom prst="rect">
            <a:avLst/>
          </a:prstGeom>
          <a:noFill/>
          <a:extLst>
            <a:ext uri="{909E8E84-426E-40DD-AFC4-6F175D3DCCD1}">
              <a14:hiddenFill xmlns:a14="http://schemas.microsoft.com/office/drawing/2010/main">
                <a:solidFill>
                  <a:srgbClr val="FFFFFF"/>
                </a:solidFill>
              </a14:hiddenFill>
            </a:ext>
          </a:extLst>
        </p:spPr>
      </p:pic>
      <p:pic>
        <p:nvPicPr>
          <p:cNvPr id="1025" name="Picture 1" descr="logo-novo-cps-co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04048" y="6200775"/>
            <a:ext cx="3600450" cy="657225"/>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pt-BR"/>
          </a:p>
        </p:txBody>
      </p:sp>
      <p:sp>
        <p:nvSpPr>
          <p:cNvPr id="7" name="Rectangle 4"/>
          <p:cNvSpPr>
            <a:spLocks noChangeArrowheads="1"/>
          </p:cNvSpPr>
          <p:nvPr/>
        </p:nvSpPr>
        <p:spPr bwMode="auto">
          <a:xfrm>
            <a:off x="0" y="71437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pt-BR" altLang="pt-BR" sz="6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               </a:t>
            </a:r>
            <a:endParaRPr kumimoji="0" lang="pt-BR" altLang="pt-BR" sz="1800" b="0" i="0" u="none" strike="noStrike" cap="none" normalizeH="0" baseline="0" smtClean="0">
              <a:ln>
                <a:noFill/>
              </a:ln>
              <a:solidFill>
                <a:schemeClr val="tx1"/>
              </a:solidFill>
              <a:effectLst/>
              <a:latin typeface="Arial" pitchFamily="34" charset="0"/>
              <a:cs typeface="Arial" pitchFamily="34" charset="0"/>
            </a:endParaRPr>
          </a:p>
        </p:txBody>
      </p:sp>
      <p:sp>
        <p:nvSpPr>
          <p:cNvPr id="8" name="Rectangle 5"/>
          <p:cNvSpPr>
            <a:spLocks noChangeArrowheads="1"/>
          </p:cNvSpPr>
          <p:nvPr/>
        </p:nvSpPr>
        <p:spPr bwMode="auto">
          <a:xfrm>
            <a:off x="0" y="13716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pt-BR" altLang="pt-BR" sz="6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
            </a:r>
            <a:br>
              <a:rPr kumimoji="0" lang="pt-BR" altLang="pt-BR" sz="600" b="0" i="0" u="none" strike="noStrike" cap="none" normalizeH="0" baseline="0" smtClean="0">
                <a:ln>
                  <a:noFill/>
                </a:ln>
                <a:solidFill>
                  <a:schemeClr val="tx1"/>
                </a:solidFill>
                <a:effectLst/>
                <a:latin typeface="Arial" pitchFamily="34" charset="0"/>
                <a:ea typeface="Times New Roman" pitchFamily="18" charset="0"/>
                <a:cs typeface="Arial" pitchFamily="34" charset="0"/>
              </a:rPr>
            </a:br>
            <a:r>
              <a:rPr kumimoji="0" lang="pt-BR" altLang="pt-BR" sz="6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
            </a:r>
            <a:br>
              <a:rPr kumimoji="0" lang="pt-BR" altLang="pt-BR" sz="600" b="0" i="0" u="none" strike="noStrike" cap="none" normalizeH="0" baseline="0" smtClean="0">
                <a:ln>
                  <a:noFill/>
                </a:ln>
                <a:solidFill>
                  <a:schemeClr val="tx1"/>
                </a:solidFill>
                <a:effectLst/>
                <a:latin typeface="Arial" pitchFamily="34" charset="0"/>
                <a:ea typeface="Times New Roman" pitchFamily="18" charset="0"/>
                <a:cs typeface="Arial" pitchFamily="34" charset="0"/>
              </a:rPr>
            </a:br>
            <a:endParaRPr kumimoji="0" lang="pt-BR" altLang="pt-BR" sz="1800" b="0" i="0" u="none" strike="noStrike" cap="none" normalizeH="0" baseline="0" smtClean="0">
              <a:ln>
                <a:noFill/>
              </a:ln>
              <a:solidFill>
                <a:schemeClr val="tx1"/>
              </a:solidFill>
              <a:effectLst/>
              <a:latin typeface="Arial" pitchFamily="34" charset="0"/>
              <a:cs typeface="Arial" pitchFamily="34" charset="0"/>
            </a:endParaRPr>
          </a:p>
        </p:txBody>
      </p:sp>
      <p:pic>
        <p:nvPicPr>
          <p:cNvPr id="11266" name="Picture 2" descr="C:\Users\Usuário\JEC\Pictures\Educandário\Imagens para aulas\pão.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63888" y="4221088"/>
            <a:ext cx="2562225" cy="17811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59572605"/>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title"/>
          </p:nvPr>
        </p:nvSpPr>
        <p:spPr>
          <a:xfrm>
            <a:off x="457200" y="274638"/>
            <a:ext cx="8229600" cy="778098"/>
          </a:xfrm>
        </p:spPr>
        <p:txBody>
          <a:bodyPr>
            <a:noAutofit/>
          </a:bodyPr>
          <a:lstStyle/>
          <a:p>
            <a:r>
              <a:rPr lang="pt-BR" sz="2900" b="1" dirty="0" smtClean="0">
                <a:solidFill>
                  <a:srgbClr val="FF0000"/>
                </a:solidFill>
                <a:latin typeface="Times New Roman" panose="02020603050405020304" pitchFamily="18" charset="0"/>
                <a:cs typeface="Times New Roman" panose="02020603050405020304" pitchFamily="18" charset="0"/>
              </a:rPr>
              <a:t>SUBSTANTIVO – FLEXÃO DE NÚMERO</a:t>
            </a:r>
            <a:endParaRPr lang="pt-BR" sz="2900" b="1" dirty="0">
              <a:solidFill>
                <a:srgbClr val="FF0000"/>
              </a:solidFill>
              <a:latin typeface="Times New Roman" panose="02020603050405020304" pitchFamily="18" charset="0"/>
              <a:cs typeface="Times New Roman" panose="02020603050405020304" pitchFamily="18" charset="0"/>
            </a:endParaRPr>
          </a:p>
        </p:txBody>
      </p:sp>
      <p:sp>
        <p:nvSpPr>
          <p:cNvPr id="5" name="Espaço Reservado para Conteúdo 4"/>
          <p:cNvSpPr>
            <a:spLocks noGrp="1"/>
          </p:cNvSpPr>
          <p:nvPr>
            <p:ph idx="1"/>
          </p:nvPr>
        </p:nvSpPr>
        <p:spPr>
          <a:xfrm>
            <a:off x="457200" y="980728"/>
            <a:ext cx="8579296" cy="5220047"/>
          </a:xfrm>
        </p:spPr>
        <p:txBody>
          <a:bodyPr>
            <a:normAutofit/>
          </a:bodyPr>
          <a:lstStyle/>
          <a:p>
            <a:pPr algn="just"/>
            <a:r>
              <a:rPr lang="pt-BR" sz="2400" dirty="0">
                <a:latin typeface="Times New Roman" panose="02020603050405020304" pitchFamily="18" charset="0"/>
                <a:cs typeface="Times New Roman" panose="02020603050405020304" pitchFamily="18" charset="0"/>
              </a:rPr>
              <a:t>9</a:t>
            </a:r>
            <a:r>
              <a:rPr lang="pt-BR" sz="2400" dirty="0" smtClean="0">
                <a:latin typeface="Times New Roman" panose="02020603050405020304" pitchFamily="18" charset="0"/>
                <a:cs typeface="Times New Roman" panose="02020603050405020304" pitchFamily="18" charset="0"/>
              </a:rPr>
              <a:t>. </a:t>
            </a:r>
            <a:r>
              <a:rPr lang="pt-BR" sz="2400" dirty="0">
                <a:latin typeface="Times New Roman" panose="02020603050405020304" pitchFamily="18" charset="0"/>
                <a:cs typeface="Times New Roman" panose="02020603050405020304" pitchFamily="18" charset="0"/>
              </a:rPr>
              <a:t>Os substantivos terminados em </a:t>
            </a:r>
            <a:r>
              <a:rPr lang="pt-BR" sz="2400" dirty="0" smtClean="0">
                <a:latin typeface="Times New Roman" panose="02020603050405020304" pitchFamily="18" charset="0"/>
                <a:cs typeface="Times New Roman" panose="02020603050405020304" pitchFamily="18" charset="0"/>
              </a:rPr>
              <a:t>“</a:t>
            </a:r>
            <a:r>
              <a:rPr lang="pt-BR" sz="2400" b="1" dirty="0" err="1" smtClean="0">
                <a:latin typeface="Times New Roman" panose="02020603050405020304" pitchFamily="18" charset="0"/>
                <a:cs typeface="Times New Roman" panose="02020603050405020304" pitchFamily="18" charset="0"/>
              </a:rPr>
              <a:t>ão</a:t>
            </a:r>
            <a:r>
              <a:rPr lang="pt-BR" sz="2400" dirty="0" smtClean="0">
                <a:latin typeface="Times New Roman" panose="02020603050405020304" pitchFamily="18" charset="0"/>
                <a:cs typeface="Times New Roman" panose="02020603050405020304" pitchFamily="18" charset="0"/>
              </a:rPr>
              <a:t>”</a:t>
            </a:r>
            <a:r>
              <a:rPr lang="pt-BR" sz="2400" dirty="0">
                <a:latin typeface="Times New Roman" panose="02020603050405020304" pitchFamily="18" charset="0"/>
                <a:cs typeface="Times New Roman" panose="02020603050405020304" pitchFamily="18" charset="0"/>
              </a:rPr>
              <a:t> fazem o </a:t>
            </a:r>
            <a:r>
              <a:rPr lang="pt-BR" sz="2400" b="1" dirty="0">
                <a:latin typeface="Times New Roman" panose="02020603050405020304" pitchFamily="18" charset="0"/>
                <a:cs typeface="Times New Roman" panose="02020603050405020304" pitchFamily="18" charset="0"/>
              </a:rPr>
              <a:t>plural de três maneiras</a:t>
            </a:r>
            <a:r>
              <a:rPr lang="pt-BR" sz="2400" dirty="0">
                <a:latin typeface="Times New Roman" panose="02020603050405020304" pitchFamily="18" charset="0"/>
                <a:cs typeface="Times New Roman" panose="02020603050405020304" pitchFamily="18" charset="0"/>
              </a:rPr>
              <a:t>.</a:t>
            </a:r>
          </a:p>
          <a:p>
            <a:r>
              <a:rPr lang="pt-BR" sz="2400" dirty="0">
                <a:latin typeface="Times New Roman" panose="02020603050405020304" pitchFamily="18" charset="0"/>
                <a:cs typeface="Times New Roman" panose="02020603050405020304" pitchFamily="18" charset="0"/>
              </a:rPr>
              <a:t>S</a:t>
            </a:r>
            <a:r>
              <a:rPr lang="pt-BR" sz="2400" dirty="0" smtClean="0">
                <a:latin typeface="Times New Roman" panose="02020603050405020304" pitchFamily="18" charset="0"/>
                <a:cs typeface="Times New Roman" panose="02020603050405020304" pitchFamily="18" charset="0"/>
              </a:rPr>
              <a:t>ubstituindo -</a:t>
            </a:r>
            <a:r>
              <a:rPr lang="pt-BR" sz="2400" dirty="0" err="1" smtClean="0">
                <a:latin typeface="Times New Roman" panose="02020603050405020304" pitchFamily="18" charset="0"/>
                <a:cs typeface="Times New Roman" panose="02020603050405020304" pitchFamily="18" charset="0"/>
              </a:rPr>
              <a:t>ão</a:t>
            </a:r>
            <a:r>
              <a:rPr lang="pt-BR" sz="2400" dirty="0">
                <a:latin typeface="Times New Roman" panose="02020603050405020304" pitchFamily="18" charset="0"/>
                <a:cs typeface="Times New Roman" panose="02020603050405020304" pitchFamily="18" charset="0"/>
              </a:rPr>
              <a:t> por -</a:t>
            </a:r>
            <a:r>
              <a:rPr lang="pt-BR" sz="2400" b="1" dirty="0" err="1" smtClean="0">
                <a:latin typeface="Times New Roman" panose="02020603050405020304" pitchFamily="18" charset="0"/>
                <a:cs typeface="Times New Roman" panose="02020603050405020304" pitchFamily="18" charset="0"/>
              </a:rPr>
              <a:t>ões</a:t>
            </a:r>
            <a:r>
              <a:rPr lang="pt-BR" sz="2400" dirty="0" smtClean="0">
                <a:latin typeface="Times New Roman" panose="02020603050405020304" pitchFamily="18" charset="0"/>
                <a:cs typeface="Times New Roman" panose="02020603050405020304" pitchFamily="18" charset="0"/>
              </a:rPr>
              <a:t>: ação – ações;</a:t>
            </a:r>
            <a:endParaRPr lang="pt-BR" sz="2400" dirty="0">
              <a:latin typeface="Times New Roman" panose="02020603050405020304" pitchFamily="18" charset="0"/>
              <a:cs typeface="Times New Roman" panose="02020603050405020304" pitchFamily="18" charset="0"/>
            </a:endParaRPr>
          </a:p>
          <a:p>
            <a:r>
              <a:rPr lang="pt-BR" sz="2400" dirty="0" smtClean="0">
                <a:latin typeface="Times New Roman" panose="02020603050405020304" pitchFamily="18" charset="0"/>
                <a:cs typeface="Times New Roman" panose="02020603050405020304" pitchFamily="18" charset="0"/>
              </a:rPr>
              <a:t>Substituindo -</a:t>
            </a:r>
            <a:r>
              <a:rPr lang="pt-BR" sz="2400" dirty="0" err="1" smtClean="0">
                <a:latin typeface="Times New Roman" panose="02020603050405020304" pitchFamily="18" charset="0"/>
                <a:cs typeface="Times New Roman" panose="02020603050405020304" pitchFamily="18" charset="0"/>
              </a:rPr>
              <a:t>ão</a:t>
            </a:r>
            <a:r>
              <a:rPr lang="pt-BR" sz="2400" dirty="0">
                <a:latin typeface="Times New Roman" panose="02020603050405020304" pitchFamily="18" charset="0"/>
                <a:cs typeface="Times New Roman" panose="02020603050405020304" pitchFamily="18" charset="0"/>
              </a:rPr>
              <a:t> por -</a:t>
            </a:r>
            <a:r>
              <a:rPr lang="pt-BR" sz="2400" b="1" dirty="0" err="1">
                <a:latin typeface="Times New Roman" panose="02020603050405020304" pitchFamily="18" charset="0"/>
                <a:cs typeface="Times New Roman" panose="02020603050405020304" pitchFamily="18" charset="0"/>
              </a:rPr>
              <a:t>ães</a:t>
            </a:r>
            <a:r>
              <a:rPr lang="pt-BR" sz="2400" dirty="0" smtClean="0">
                <a:latin typeface="Times New Roman" panose="02020603050405020304" pitchFamily="18" charset="0"/>
                <a:cs typeface="Times New Roman" panose="02020603050405020304" pitchFamily="18" charset="0"/>
              </a:rPr>
              <a:t>: cão – cães;</a:t>
            </a:r>
            <a:endParaRPr lang="pt-BR" sz="2400" dirty="0">
              <a:latin typeface="Times New Roman" panose="02020603050405020304" pitchFamily="18" charset="0"/>
              <a:cs typeface="Times New Roman" panose="02020603050405020304" pitchFamily="18" charset="0"/>
            </a:endParaRPr>
          </a:p>
          <a:p>
            <a:r>
              <a:rPr lang="pt-BR" sz="2400" dirty="0">
                <a:latin typeface="Times New Roman" panose="02020603050405020304" pitchFamily="18" charset="0"/>
                <a:cs typeface="Times New Roman" panose="02020603050405020304" pitchFamily="18" charset="0"/>
              </a:rPr>
              <a:t>S</a:t>
            </a:r>
            <a:r>
              <a:rPr lang="pt-BR" sz="2400" dirty="0" smtClean="0">
                <a:latin typeface="Times New Roman" panose="02020603050405020304" pitchFamily="18" charset="0"/>
                <a:cs typeface="Times New Roman" panose="02020603050405020304" pitchFamily="18" charset="0"/>
              </a:rPr>
              <a:t>ubstituindo -</a:t>
            </a:r>
            <a:r>
              <a:rPr lang="pt-BR" sz="2400" dirty="0" err="1" smtClean="0">
                <a:latin typeface="Times New Roman" panose="02020603050405020304" pitchFamily="18" charset="0"/>
                <a:cs typeface="Times New Roman" panose="02020603050405020304" pitchFamily="18" charset="0"/>
              </a:rPr>
              <a:t>ão</a:t>
            </a:r>
            <a:r>
              <a:rPr lang="pt-BR" sz="2400" dirty="0">
                <a:latin typeface="Times New Roman" panose="02020603050405020304" pitchFamily="18" charset="0"/>
                <a:cs typeface="Times New Roman" panose="02020603050405020304" pitchFamily="18" charset="0"/>
              </a:rPr>
              <a:t> por -</a:t>
            </a:r>
            <a:r>
              <a:rPr lang="pt-BR" sz="2400" b="1" dirty="0" err="1">
                <a:latin typeface="Times New Roman" panose="02020603050405020304" pitchFamily="18" charset="0"/>
                <a:cs typeface="Times New Roman" panose="02020603050405020304" pitchFamily="18" charset="0"/>
              </a:rPr>
              <a:t>ãos</a:t>
            </a:r>
            <a:r>
              <a:rPr lang="pt-BR" sz="2400" dirty="0" smtClean="0">
                <a:latin typeface="Times New Roman" panose="02020603050405020304" pitchFamily="18" charset="0"/>
                <a:cs typeface="Times New Roman" panose="02020603050405020304" pitchFamily="18" charset="0"/>
              </a:rPr>
              <a:t>: grão </a:t>
            </a:r>
            <a:r>
              <a:rPr lang="pt-BR" sz="2400" dirty="0">
                <a:latin typeface="Times New Roman" panose="02020603050405020304" pitchFamily="18" charset="0"/>
                <a:cs typeface="Times New Roman" panose="02020603050405020304" pitchFamily="18" charset="0"/>
              </a:rPr>
              <a:t>– </a:t>
            </a:r>
            <a:r>
              <a:rPr lang="pt-BR" sz="2400" dirty="0" smtClean="0">
                <a:latin typeface="Times New Roman" panose="02020603050405020304" pitchFamily="18" charset="0"/>
                <a:cs typeface="Times New Roman" panose="02020603050405020304" pitchFamily="18" charset="0"/>
              </a:rPr>
              <a:t>grãos.</a:t>
            </a:r>
            <a:endParaRPr lang="pt-BR" sz="2400" dirty="0">
              <a:latin typeface="Times New Roman" panose="02020603050405020304" pitchFamily="18" charset="0"/>
              <a:cs typeface="Times New Roman" panose="02020603050405020304" pitchFamily="18" charset="0"/>
            </a:endParaRPr>
          </a:p>
          <a:p>
            <a:pPr marL="0" indent="0" algn="just">
              <a:buNone/>
            </a:pPr>
            <a:r>
              <a:rPr lang="pt-BR" sz="2400" dirty="0" smtClean="0">
                <a:latin typeface="Times New Roman" panose="02020603050405020304" pitchFamily="18" charset="0"/>
                <a:cs typeface="Times New Roman" panose="02020603050405020304" pitchFamily="18" charset="0"/>
              </a:rPr>
              <a:t> </a:t>
            </a:r>
            <a:endParaRPr lang="pt-BR" sz="2400" dirty="0">
              <a:latin typeface="Times New Roman" panose="02020603050405020304" pitchFamily="18" charset="0"/>
              <a:cs typeface="Times New Roman" panose="02020603050405020304" pitchFamily="18" charset="0"/>
            </a:endParaRPr>
          </a:p>
          <a:p>
            <a:pPr marL="0" indent="0" algn="just">
              <a:buNone/>
            </a:pPr>
            <a:endParaRPr lang="pt-BR" sz="2000" dirty="0" smtClean="0">
              <a:latin typeface="Times New Roman" panose="02020603050405020304" pitchFamily="18" charset="0"/>
              <a:cs typeface="Times New Roman" panose="02020603050405020304" pitchFamily="18" charset="0"/>
            </a:endParaRPr>
          </a:p>
        </p:txBody>
      </p:sp>
      <p:pic>
        <p:nvPicPr>
          <p:cNvPr id="1026" name="Picture 2" descr="Logo_Etec colorido"/>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67544" y="6124358"/>
            <a:ext cx="1123950" cy="714375"/>
          </a:xfrm>
          <a:prstGeom prst="rect">
            <a:avLst/>
          </a:prstGeom>
          <a:noFill/>
          <a:extLst>
            <a:ext uri="{909E8E84-426E-40DD-AFC4-6F175D3DCCD1}">
              <a14:hiddenFill xmlns:a14="http://schemas.microsoft.com/office/drawing/2010/main">
                <a:solidFill>
                  <a:srgbClr val="FFFFFF"/>
                </a:solidFill>
              </a14:hiddenFill>
            </a:ext>
          </a:extLst>
        </p:spPr>
      </p:pic>
      <p:pic>
        <p:nvPicPr>
          <p:cNvPr id="1025" name="Picture 1" descr="logo-novo-cps-co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04048" y="6200775"/>
            <a:ext cx="3600450" cy="657225"/>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pt-BR"/>
          </a:p>
        </p:txBody>
      </p:sp>
      <p:sp>
        <p:nvSpPr>
          <p:cNvPr id="7" name="Rectangle 4"/>
          <p:cNvSpPr>
            <a:spLocks noChangeArrowheads="1"/>
          </p:cNvSpPr>
          <p:nvPr/>
        </p:nvSpPr>
        <p:spPr bwMode="auto">
          <a:xfrm>
            <a:off x="0" y="71437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pt-BR" altLang="pt-BR" sz="6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               </a:t>
            </a:r>
            <a:endParaRPr kumimoji="0" lang="pt-BR" altLang="pt-BR" sz="1800" b="0" i="0" u="none" strike="noStrike" cap="none" normalizeH="0" baseline="0" smtClean="0">
              <a:ln>
                <a:noFill/>
              </a:ln>
              <a:solidFill>
                <a:schemeClr val="tx1"/>
              </a:solidFill>
              <a:effectLst/>
              <a:latin typeface="Arial" pitchFamily="34" charset="0"/>
              <a:cs typeface="Arial" pitchFamily="34" charset="0"/>
            </a:endParaRPr>
          </a:p>
        </p:txBody>
      </p:sp>
      <p:sp>
        <p:nvSpPr>
          <p:cNvPr id="8" name="Rectangle 5"/>
          <p:cNvSpPr>
            <a:spLocks noChangeArrowheads="1"/>
          </p:cNvSpPr>
          <p:nvPr/>
        </p:nvSpPr>
        <p:spPr bwMode="auto">
          <a:xfrm>
            <a:off x="0" y="13716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pt-BR" altLang="pt-BR" sz="6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
            </a:r>
            <a:br>
              <a:rPr kumimoji="0" lang="pt-BR" altLang="pt-BR" sz="600" b="0" i="0" u="none" strike="noStrike" cap="none" normalizeH="0" baseline="0" smtClean="0">
                <a:ln>
                  <a:noFill/>
                </a:ln>
                <a:solidFill>
                  <a:schemeClr val="tx1"/>
                </a:solidFill>
                <a:effectLst/>
                <a:latin typeface="Arial" pitchFamily="34" charset="0"/>
                <a:ea typeface="Times New Roman" pitchFamily="18" charset="0"/>
                <a:cs typeface="Arial" pitchFamily="34" charset="0"/>
              </a:rPr>
            </a:br>
            <a:r>
              <a:rPr kumimoji="0" lang="pt-BR" altLang="pt-BR" sz="6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
            </a:r>
            <a:br>
              <a:rPr kumimoji="0" lang="pt-BR" altLang="pt-BR" sz="600" b="0" i="0" u="none" strike="noStrike" cap="none" normalizeH="0" baseline="0" smtClean="0">
                <a:ln>
                  <a:noFill/>
                </a:ln>
                <a:solidFill>
                  <a:schemeClr val="tx1"/>
                </a:solidFill>
                <a:effectLst/>
                <a:latin typeface="Arial" pitchFamily="34" charset="0"/>
                <a:ea typeface="Times New Roman" pitchFamily="18" charset="0"/>
                <a:cs typeface="Arial" pitchFamily="34" charset="0"/>
              </a:rPr>
            </a:br>
            <a:endParaRPr kumimoji="0" lang="pt-BR" altLang="pt-BR" sz="1800" b="0" i="0" u="none" strike="noStrike" cap="none" normalizeH="0" baseline="0" smtClean="0">
              <a:ln>
                <a:noFill/>
              </a:ln>
              <a:solidFill>
                <a:schemeClr val="tx1"/>
              </a:solidFill>
              <a:effectLst/>
              <a:latin typeface="Arial" pitchFamily="34" charset="0"/>
              <a:cs typeface="Arial" pitchFamily="34" charset="0"/>
            </a:endParaRPr>
          </a:p>
        </p:txBody>
      </p:sp>
      <p:pic>
        <p:nvPicPr>
          <p:cNvPr id="10242" name="Picture 2" descr="C:\Users\Usuário\JEC\Pictures\Educandário\Imagens para aulas\agro4.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64288" y="3861048"/>
            <a:ext cx="2486025" cy="18383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96327393"/>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title"/>
          </p:nvPr>
        </p:nvSpPr>
        <p:spPr>
          <a:xfrm>
            <a:off x="457200" y="274638"/>
            <a:ext cx="8229600" cy="778098"/>
          </a:xfrm>
        </p:spPr>
        <p:txBody>
          <a:bodyPr>
            <a:noAutofit/>
          </a:bodyPr>
          <a:lstStyle/>
          <a:p>
            <a:r>
              <a:rPr lang="pt-BR" sz="2900" b="1" dirty="0" smtClean="0">
                <a:solidFill>
                  <a:srgbClr val="FF0000"/>
                </a:solidFill>
                <a:latin typeface="Times New Roman" panose="02020603050405020304" pitchFamily="18" charset="0"/>
                <a:cs typeface="Times New Roman" panose="02020603050405020304" pitchFamily="18" charset="0"/>
              </a:rPr>
              <a:t>SUBSTANTIVO – FLEXÃO DE NÚMERO</a:t>
            </a:r>
            <a:endParaRPr lang="pt-BR" sz="2900" b="1" dirty="0">
              <a:solidFill>
                <a:srgbClr val="FF0000"/>
              </a:solidFill>
              <a:latin typeface="Times New Roman" panose="02020603050405020304" pitchFamily="18" charset="0"/>
              <a:cs typeface="Times New Roman" panose="02020603050405020304" pitchFamily="18" charset="0"/>
            </a:endParaRPr>
          </a:p>
        </p:txBody>
      </p:sp>
      <p:sp>
        <p:nvSpPr>
          <p:cNvPr id="5" name="Espaço Reservado para Conteúdo 4"/>
          <p:cNvSpPr>
            <a:spLocks noGrp="1"/>
          </p:cNvSpPr>
          <p:nvPr>
            <p:ph idx="1"/>
          </p:nvPr>
        </p:nvSpPr>
        <p:spPr>
          <a:xfrm>
            <a:off x="457200" y="980728"/>
            <a:ext cx="8579296" cy="5220047"/>
          </a:xfrm>
        </p:spPr>
        <p:txBody>
          <a:bodyPr>
            <a:normAutofit/>
          </a:bodyPr>
          <a:lstStyle/>
          <a:p>
            <a:pPr algn="just"/>
            <a:r>
              <a:rPr lang="pt-BR" sz="2400" dirty="0">
                <a:latin typeface="Times New Roman" panose="02020603050405020304" pitchFamily="18" charset="0"/>
                <a:cs typeface="Times New Roman" panose="02020603050405020304" pitchFamily="18" charset="0"/>
              </a:rPr>
              <a:t>9</a:t>
            </a:r>
            <a:r>
              <a:rPr lang="pt-BR" sz="2400" dirty="0" smtClean="0">
                <a:latin typeface="Times New Roman" panose="02020603050405020304" pitchFamily="18" charset="0"/>
                <a:cs typeface="Times New Roman" panose="02020603050405020304" pitchFamily="18" charset="0"/>
              </a:rPr>
              <a:t>. </a:t>
            </a:r>
            <a:r>
              <a:rPr lang="pt-BR" sz="2400" b="1" dirty="0" smtClean="0">
                <a:latin typeface="Times New Roman" panose="02020603050405020304" pitchFamily="18" charset="0"/>
                <a:cs typeface="Times New Roman" panose="02020603050405020304" pitchFamily="18" charset="0"/>
              </a:rPr>
              <a:t>Erros comuns</a:t>
            </a:r>
            <a:r>
              <a:rPr lang="pt-BR" sz="2400" dirty="0" smtClean="0">
                <a:latin typeface="Times New Roman" panose="02020603050405020304" pitchFamily="18" charset="0"/>
                <a:cs typeface="Times New Roman" panose="02020603050405020304" pitchFamily="18" charset="0"/>
              </a:rPr>
              <a:t> (Cuidado!):</a:t>
            </a:r>
          </a:p>
          <a:p>
            <a:pPr marL="0" indent="0" algn="just">
              <a:buNone/>
            </a:pPr>
            <a:endParaRPr lang="pt-BR" sz="2400" dirty="0">
              <a:latin typeface="Times New Roman" panose="02020603050405020304" pitchFamily="18" charset="0"/>
              <a:cs typeface="Times New Roman" panose="02020603050405020304" pitchFamily="18" charset="0"/>
            </a:endParaRPr>
          </a:p>
          <a:p>
            <a:r>
              <a:rPr lang="pt-BR" sz="2400" dirty="0" smtClean="0">
                <a:latin typeface="Times New Roman" panose="02020603050405020304" pitchFamily="18" charset="0"/>
                <a:cs typeface="Times New Roman" panose="02020603050405020304" pitchFamily="18" charset="0"/>
              </a:rPr>
              <a:t>Cidadão &gt; cidadãos;</a:t>
            </a:r>
          </a:p>
          <a:p>
            <a:r>
              <a:rPr lang="pt-BR" sz="2400" dirty="0" smtClean="0">
                <a:latin typeface="Times New Roman" panose="02020603050405020304" pitchFamily="18" charset="0"/>
                <a:cs typeface="Times New Roman" panose="02020603050405020304" pitchFamily="18" charset="0"/>
              </a:rPr>
              <a:t>Cristão &gt; cristãos;</a:t>
            </a:r>
            <a:endParaRPr lang="pt-BR" sz="2400" dirty="0">
              <a:latin typeface="Times New Roman" panose="02020603050405020304" pitchFamily="18" charset="0"/>
              <a:cs typeface="Times New Roman" panose="02020603050405020304" pitchFamily="18" charset="0"/>
            </a:endParaRPr>
          </a:p>
          <a:p>
            <a:r>
              <a:rPr lang="pt-BR" sz="2400" dirty="0" smtClean="0">
                <a:latin typeface="Times New Roman" panose="02020603050405020304" pitchFamily="18" charset="0"/>
                <a:cs typeface="Times New Roman" panose="02020603050405020304" pitchFamily="18" charset="0"/>
              </a:rPr>
              <a:t>Capitão &gt; capitães;</a:t>
            </a:r>
          </a:p>
          <a:p>
            <a:r>
              <a:rPr lang="pt-BR" sz="2400" dirty="0" smtClean="0">
                <a:latin typeface="Times New Roman" panose="02020603050405020304" pitchFamily="18" charset="0"/>
                <a:cs typeface="Times New Roman" panose="02020603050405020304" pitchFamily="18" charset="0"/>
              </a:rPr>
              <a:t>Limão &gt; limões</a:t>
            </a:r>
            <a:endParaRPr lang="pt-BR" sz="2400" dirty="0">
              <a:latin typeface="Times New Roman" panose="02020603050405020304" pitchFamily="18" charset="0"/>
              <a:cs typeface="Times New Roman" panose="02020603050405020304" pitchFamily="18" charset="0"/>
            </a:endParaRPr>
          </a:p>
          <a:p>
            <a:r>
              <a:rPr lang="pt-BR" sz="2400" dirty="0" smtClean="0">
                <a:latin typeface="Times New Roman" panose="02020603050405020304" pitchFamily="18" charset="0"/>
                <a:cs typeface="Times New Roman" panose="02020603050405020304" pitchFamily="18" charset="0"/>
              </a:rPr>
              <a:t>Alemão &gt; alemães.</a:t>
            </a:r>
            <a:endParaRPr lang="pt-BR" sz="2400" dirty="0">
              <a:latin typeface="Times New Roman" panose="02020603050405020304" pitchFamily="18" charset="0"/>
              <a:cs typeface="Times New Roman" panose="02020603050405020304" pitchFamily="18" charset="0"/>
            </a:endParaRPr>
          </a:p>
          <a:p>
            <a:pPr marL="0" indent="0" algn="just">
              <a:buNone/>
            </a:pPr>
            <a:r>
              <a:rPr lang="pt-BR" sz="2400" dirty="0" smtClean="0">
                <a:latin typeface="Times New Roman" panose="02020603050405020304" pitchFamily="18" charset="0"/>
                <a:cs typeface="Times New Roman" panose="02020603050405020304" pitchFamily="18" charset="0"/>
              </a:rPr>
              <a:t> </a:t>
            </a:r>
            <a:endParaRPr lang="pt-BR" sz="2400" dirty="0">
              <a:latin typeface="Times New Roman" panose="02020603050405020304" pitchFamily="18" charset="0"/>
              <a:cs typeface="Times New Roman" panose="02020603050405020304" pitchFamily="18" charset="0"/>
            </a:endParaRPr>
          </a:p>
          <a:p>
            <a:pPr marL="0" indent="0" algn="just">
              <a:buNone/>
            </a:pPr>
            <a:endParaRPr lang="pt-BR" sz="2000" dirty="0" smtClean="0">
              <a:latin typeface="Times New Roman" panose="02020603050405020304" pitchFamily="18" charset="0"/>
              <a:cs typeface="Times New Roman" panose="02020603050405020304" pitchFamily="18" charset="0"/>
            </a:endParaRPr>
          </a:p>
        </p:txBody>
      </p:sp>
      <p:pic>
        <p:nvPicPr>
          <p:cNvPr id="1026" name="Picture 2" descr="Logo_Etec colorido"/>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67544" y="6124358"/>
            <a:ext cx="1123950" cy="714375"/>
          </a:xfrm>
          <a:prstGeom prst="rect">
            <a:avLst/>
          </a:prstGeom>
          <a:noFill/>
          <a:extLst>
            <a:ext uri="{909E8E84-426E-40DD-AFC4-6F175D3DCCD1}">
              <a14:hiddenFill xmlns:a14="http://schemas.microsoft.com/office/drawing/2010/main">
                <a:solidFill>
                  <a:srgbClr val="FFFFFF"/>
                </a:solidFill>
              </a14:hiddenFill>
            </a:ext>
          </a:extLst>
        </p:spPr>
      </p:pic>
      <p:pic>
        <p:nvPicPr>
          <p:cNvPr id="1025" name="Picture 1" descr="logo-novo-cps-co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04048" y="6200775"/>
            <a:ext cx="3600450" cy="657225"/>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pt-BR"/>
          </a:p>
        </p:txBody>
      </p:sp>
      <p:sp>
        <p:nvSpPr>
          <p:cNvPr id="7" name="Rectangle 4"/>
          <p:cNvSpPr>
            <a:spLocks noChangeArrowheads="1"/>
          </p:cNvSpPr>
          <p:nvPr/>
        </p:nvSpPr>
        <p:spPr bwMode="auto">
          <a:xfrm>
            <a:off x="0" y="71437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pt-BR" altLang="pt-BR" sz="6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               </a:t>
            </a:r>
            <a:endParaRPr kumimoji="0" lang="pt-BR" altLang="pt-BR" sz="1800" b="0" i="0" u="none" strike="noStrike" cap="none" normalizeH="0" baseline="0" smtClean="0">
              <a:ln>
                <a:noFill/>
              </a:ln>
              <a:solidFill>
                <a:schemeClr val="tx1"/>
              </a:solidFill>
              <a:effectLst/>
              <a:latin typeface="Arial" pitchFamily="34" charset="0"/>
              <a:cs typeface="Arial" pitchFamily="34" charset="0"/>
            </a:endParaRPr>
          </a:p>
        </p:txBody>
      </p:sp>
      <p:sp>
        <p:nvSpPr>
          <p:cNvPr id="8" name="Rectangle 5"/>
          <p:cNvSpPr>
            <a:spLocks noChangeArrowheads="1"/>
          </p:cNvSpPr>
          <p:nvPr/>
        </p:nvSpPr>
        <p:spPr bwMode="auto">
          <a:xfrm>
            <a:off x="0" y="13716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pt-BR" altLang="pt-BR" sz="6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
            </a:r>
            <a:br>
              <a:rPr kumimoji="0" lang="pt-BR" altLang="pt-BR" sz="600" b="0" i="0" u="none" strike="noStrike" cap="none" normalizeH="0" baseline="0" smtClean="0">
                <a:ln>
                  <a:noFill/>
                </a:ln>
                <a:solidFill>
                  <a:schemeClr val="tx1"/>
                </a:solidFill>
                <a:effectLst/>
                <a:latin typeface="Arial" pitchFamily="34" charset="0"/>
                <a:ea typeface="Times New Roman" pitchFamily="18" charset="0"/>
                <a:cs typeface="Arial" pitchFamily="34" charset="0"/>
              </a:rPr>
            </a:br>
            <a:r>
              <a:rPr kumimoji="0" lang="pt-BR" altLang="pt-BR" sz="6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
            </a:r>
            <a:br>
              <a:rPr kumimoji="0" lang="pt-BR" altLang="pt-BR" sz="600" b="0" i="0" u="none" strike="noStrike" cap="none" normalizeH="0" baseline="0" smtClean="0">
                <a:ln>
                  <a:noFill/>
                </a:ln>
                <a:solidFill>
                  <a:schemeClr val="tx1"/>
                </a:solidFill>
                <a:effectLst/>
                <a:latin typeface="Arial" pitchFamily="34" charset="0"/>
                <a:ea typeface="Times New Roman" pitchFamily="18" charset="0"/>
                <a:cs typeface="Arial" pitchFamily="34" charset="0"/>
              </a:rPr>
            </a:br>
            <a:endParaRPr kumimoji="0" lang="pt-BR" altLang="pt-BR" sz="1800" b="0" i="0" u="none" strike="noStrike" cap="none" normalizeH="0" baseline="0" smtClean="0">
              <a:ln>
                <a:noFill/>
              </a:ln>
              <a:solidFill>
                <a:schemeClr val="tx1"/>
              </a:solidFill>
              <a:effectLst/>
              <a:latin typeface="Arial" pitchFamily="34" charset="0"/>
              <a:cs typeface="Arial" pitchFamily="34" charset="0"/>
            </a:endParaRPr>
          </a:p>
        </p:txBody>
      </p:sp>
      <p:pic>
        <p:nvPicPr>
          <p:cNvPr id="12290" name="Picture 2" descr="C:\Users\Usuário\JEC\Pictures\Educandário\Imagens para aulas\alemão.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91880" y="4149080"/>
            <a:ext cx="2466975" cy="18478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50089428"/>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title"/>
          </p:nvPr>
        </p:nvSpPr>
        <p:spPr>
          <a:xfrm>
            <a:off x="457200" y="274638"/>
            <a:ext cx="8229600" cy="778098"/>
          </a:xfrm>
        </p:spPr>
        <p:txBody>
          <a:bodyPr>
            <a:noAutofit/>
          </a:bodyPr>
          <a:lstStyle/>
          <a:p>
            <a:r>
              <a:rPr lang="pt-BR" sz="2900" b="1" dirty="0" smtClean="0">
                <a:solidFill>
                  <a:srgbClr val="FF0000"/>
                </a:solidFill>
                <a:latin typeface="Times New Roman" panose="02020603050405020304" pitchFamily="18" charset="0"/>
                <a:cs typeface="Times New Roman" panose="02020603050405020304" pitchFamily="18" charset="0"/>
              </a:rPr>
              <a:t>SUBSTANTIVO – FLEXÃO DE NÚMERO</a:t>
            </a:r>
            <a:endParaRPr lang="pt-BR" sz="2900" b="1" dirty="0">
              <a:solidFill>
                <a:srgbClr val="FF0000"/>
              </a:solidFill>
              <a:latin typeface="Times New Roman" panose="02020603050405020304" pitchFamily="18" charset="0"/>
              <a:cs typeface="Times New Roman" panose="02020603050405020304" pitchFamily="18" charset="0"/>
            </a:endParaRPr>
          </a:p>
        </p:txBody>
      </p:sp>
      <p:sp>
        <p:nvSpPr>
          <p:cNvPr id="5" name="Espaço Reservado para Conteúdo 4"/>
          <p:cNvSpPr>
            <a:spLocks noGrp="1"/>
          </p:cNvSpPr>
          <p:nvPr>
            <p:ph idx="1"/>
          </p:nvPr>
        </p:nvSpPr>
        <p:spPr>
          <a:xfrm>
            <a:off x="457200" y="980728"/>
            <a:ext cx="8579296" cy="5220047"/>
          </a:xfrm>
        </p:spPr>
        <p:txBody>
          <a:bodyPr>
            <a:normAutofit fontScale="92500" lnSpcReduction="10000"/>
          </a:bodyPr>
          <a:lstStyle/>
          <a:p>
            <a:pPr algn="just"/>
            <a:r>
              <a:rPr lang="pt-BR" sz="2400" dirty="0">
                <a:latin typeface="Times New Roman" panose="02020603050405020304" pitchFamily="18" charset="0"/>
                <a:cs typeface="Times New Roman" panose="02020603050405020304" pitchFamily="18" charset="0"/>
              </a:rPr>
              <a:t>9</a:t>
            </a:r>
            <a:r>
              <a:rPr lang="pt-BR" sz="2400" dirty="0" smtClean="0">
                <a:latin typeface="Times New Roman" panose="02020603050405020304" pitchFamily="18" charset="0"/>
                <a:cs typeface="Times New Roman" panose="02020603050405020304" pitchFamily="18" charset="0"/>
              </a:rPr>
              <a:t>. </a:t>
            </a:r>
            <a:r>
              <a:rPr lang="pt-BR" sz="2400" b="1" dirty="0" smtClean="0">
                <a:latin typeface="Times New Roman" panose="02020603050405020304" pitchFamily="18" charset="0"/>
                <a:cs typeface="Times New Roman" panose="02020603050405020304" pitchFamily="18" charset="0"/>
              </a:rPr>
              <a:t>Mais de uma forma de plural</a:t>
            </a:r>
            <a:r>
              <a:rPr lang="pt-BR" sz="2400" dirty="0" smtClean="0">
                <a:latin typeface="Times New Roman" panose="02020603050405020304" pitchFamily="18" charset="0"/>
                <a:cs typeface="Times New Roman" panose="02020603050405020304" pitchFamily="18" charset="0"/>
              </a:rPr>
              <a:t>:</a:t>
            </a:r>
          </a:p>
          <a:p>
            <a:pPr marL="0" indent="0">
              <a:buNone/>
            </a:pPr>
            <a:r>
              <a:rPr lang="pt-BR" sz="2400" dirty="0">
                <a:latin typeface="Times New Roman" panose="02020603050405020304" pitchFamily="18" charset="0"/>
                <a:cs typeface="Times New Roman" panose="02020603050405020304" pitchFamily="18" charset="0"/>
              </a:rPr>
              <a:t/>
            </a:r>
            <a:br>
              <a:rPr lang="pt-BR" sz="2400" dirty="0">
                <a:latin typeface="Times New Roman" panose="02020603050405020304" pitchFamily="18" charset="0"/>
                <a:cs typeface="Times New Roman" panose="02020603050405020304" pitchFamily="18" charset="0"/>
              </a:rPr>
            </a:br>
            <a:r>
              <a:rPr lang="pt-BR" sz="2400" dirty="0">
                <a:latin typeface="Times New Roman" panose="02020603050405020304" pitchFamily="18" charset="0"/>
                <a:cs typeface="Times New Roman" panose="02020603050405020304" pitchFamily="18" charset="0"/>
              </a:rPr>
              <a:t>-aldeão – aldeões, aldeãos e </a:t>
            </a:r>
            <a:r>
              <a:rPr lang="pt-BR" sz="2400" dirty="0" smtClean="0">
                <a:latin typeface="Times New Roman" panose="02020603050405020304" pitchFamily="18" charset="0"/>
                <a:cs typeface="Times New Roman" panose="02020603050405020304" pitchFamily="18" charset="0"/>
              </a:rPr>
              <a:t>aldeães;</a:t>
            </a:r>
            <a:r>
              <a:rPr lang="pt-BR" sz="2400" dirty="0">
                <a:latin typeface="Times New Roman" panose="02020603050405020304" pitchFamily="18" charset="0"/>
                <a:cs typeface="Times New Roman" panose="02020603050405020304" pitchFamily="18" charset="0"/>
              </a:rPr>
              <a:t/>
            </a:r>
            <a:br>
              <a:rPr lang="pt-BR" sz="2400" dirty="0">
                <a:latin typeface="Times New Roman" panose="02020603050405020304" pitchFamily="18" charset="0"/>
                <a:cs typeface="Times New Roman" panose="02020603050405020304" pitchFamily="18" charset="0"/>
              </a:rPr>
            </a:br>
            <a:r>
              <a:rPr lang="pt-BR" sz="2400" dirty="0">
                <a:latin typeface="Times New Roman" panose="02020603050405020304" pitchFamily="18" charset="0"/>
                <a:cs typeface="Times New Roman" panose="02020603050405020304" pitchFamily="18" charset="0"/>
              </a:rPr>
              <a:t>- anão – anões e </a:t>
            </a:r>
            <a:r>
              <a:rPr lang="pt-BR" sz="2400" dirty="0" smtClean="0">
                <a:latin typeface="Times New Roman" panose="02020603050405020304" pitchFamily="18" charset="0"/>
                <a:cs typeface="Times New Roman" panose="02020603050405020304" pitchFamily="18" charset="0"/>
              </a:rPr>
              <a:t>anãos;</a:t>
            </a:r>
            <a:r>
              <a:rPr lang="pt-BR" sz="2400" dirty="0">
                <a:latin typeface="Times New Roman" panose="02020603050405020304" pitchFamily="18" charset="0"/>
                <a:cs typeface="Times New Roman" panose="02020603050405020304" pitchFamily="18" charset="0"/>
              </a:rPr>
              <a:t/>
            </a:r>
            <a:br>
              <a:rPr lang="pt-BR" sz="2400" dirty="0">
                <a:latin typeface="Times New Roman" panose="02020603050405020304" pitchFamily="18" charset="0"/>
                <a:cs typeface="Times New Roman" panose="02020603050405020304" pitchFamily="18" charset="0"/>
              </a:rPr>
            </a:br>
            <a:r>
              <a:rPr lang="pt-BR" sz="2400" dirty="0">
                <a:latin typeface="Times New Roman" panose="02020603050405020304" pitchFamily="18" charset="0"/>
                <a:cs typeface="Times New Roman" panose="02020603050405020304" pitchFamily="18" charset="0"/>
              </a:rPr>
              <a:t>- ancião – anciãos, anciães e </a:t>
            </a:r>
            <a:r>
              <a:rPr lang="pt-BR" sz="2400" dirty="0" smtClean="0">
                <a:latin typeface="Times New Roman" panose="02020603050405020304" pitchFamily="18" charset="0"/>
                <a:cs typeface="Times New Roman" panose="02020603050405020304" pitchFamily="18" charset="0"/>
              </a:rPr>
              <a:t>anciões;</a:t>
            </a:r>
            <a:r>
              <a:rPr lang="pt-BR" sz="2400" dirty="0">
                <a:latin typeface="Times New Roman" panose="02020603050405020304" pitchFamily="18" charset="0"/>
                <a:cs typeface="Times New Roman" panose="02020603050405020304" pitchFamily="18" charset="0"/>
              </a:rPr>
              <a:t/>
            </a:r>
            <a:br>
              <a:rPr lang="pt-BR" sz="2400" dirty="0">
                <a:latin typeface="Times New Roman" panose="02020603050405020304" pitchFamily="18" charset="0"/>
                <a:cs typeface="Times New Roman" panose="02020603050405020304" pitchFamily="18" charset="0"/>
              </a:rPr>
            </a:br>
            <a:r>
              <a:rPr lang="pt-BR" sz="2400" dirty="0">
                <a:latin typeface="Times New Roman" panose="02020603050405020304" pitchFamily="18" charset="0"/>
                <a:cs typeface="Times New Roman" panose="02020603050405020304" pitchFamily="18" charset="0"/>
              </a:rPr>
              <a:t>- artesão – </a:t>
            </a:r>
            <a:r>
              <a:rPr lang="pt-BR" sz="2400" dirty="0" smtClean="0">
                <a:latin typeface="Times New Roman" panose="02020603050405020304" pitchFamily="18" charset="0"/>
                <a:cs typeface="Times New Roman" panose="02020603050405020304" pitchFamily="18" charset="0"/>
              </a:rPr>
              <a:t>artesões </a:t>
            </a:r>
            <a:r>
              <a:rPr lang="pt-BR" sz="2400" dirty="0">
                <a:latin typeface="Times New Roman" panose="02020603050405020304" pitchFamily="18" charset="0"/>
                <a:cs typeface="Times New Roman" panose="02020603050405020304" pitchFamily="18" charset="0"/>
              </a:rPr>
              <a:t>e </a:t>
            </a:r>
            <a:r>
              <a:rPr lang="pt-BR" sz="2400" dirty="0" smtClean="0">
                <a:latin typeface="Times New Roman" panose="02020603050405020304" pitchFamily="18" charset="0"/>
                <a:cs typeface="Times New Roman" panose="02020603050405020304" pitchFamily="18" charset="0"/>
              </a:rPr>
              <a:t>artesãos;</a:t>
            </a:r>
            <a:r>
              <a:rPr lang="pt-BR" sz="2400" dirty="0">
                <a:latin typeface="Times New Roman" panose="02020603050405020304" pitchFamily="18" charset="0"/>
                <a:cs typeface="Times New Roman" panose="02020603050405020304" pitchFamily="18" charset="0"/>
              </a:rPr>
              <a:t/>
            </a:r>
            <a:br>
              <a:rPr lang="pt-BR" sz="2400" dirty="0">
                <a:latin typeface="Times New Roman" panose="02020603050405020304" pitchFamily="18" charset="0"/>
                <a:cs typeface="Times New Roman" panose="02020603050405020304" pitchFamily="18" charset="0"/>
              </a:rPr>
            </a:br>
            <a:r>
              <a:rPr lang="pt-BR" sz="2400" dirty="0">
                <a:latin typeface="Times New Roman" panose="02020603050405020304" pitchFamily="18" charset="0"/>
                <a:cs typeface="Times New Roman" panose="02020603050405020304" pitchFamily="18" charset="0"/>
              </a:rPr>
              <a:t>- cirurgião – cirurgiões e </a:t>
            </a:r>
            <a:r>
              <a:rPr lang="pt-BR" sz="2400" dirty="0" smtClean="0">
                <a:latin typeface="Times New Roman" panose="02020603050405020304" pitchFamily="18" charset="0"/>
                <a:cs typeface="Times New Roman" panose="02020603050405020304" pitchFamily="18" charset="0"/>
              </a:rPr>
              <a:t>cirurgiães;</a:t>
            </a:r>
            <a:r>
              <a:rPr lang="pt-BR" sz="2400" dirty="0">
                <a:latin typeface="Times New Roman" panose="02020603050405020304" pitchFamily="18" charset="0"/>
                <a:cs typeface="Times New Roman" panose="02020603050405020304" pitchFamily="18" charset="0"/>
              </a:rPr>
              <a:t/>
            </a:r>
            <a:br>
              <a:rPr lang="pt-BR" sz="2400" dirty="0">
                <a:latin typeface="Times New Roman" panose="02020603050405020304" pitchFamily="18" charset="0"/>
                <a:cs typeface="Times New Roman" panose="02020603050405020304" pitchFamily="18" charset="0"/>
              </a:rPr>
            </a:br>
            <a:r>
              <a:rPr lang="pt-BR" sz="2400" dirty="0">
                <a:latin typeface="Times New Roman" panose="02020603050405020304" pitchFamily="18" charset="0"/>
                <a:cs typeface="Times New Roman" panose="02020603050405020304" pitchFamily="18" charset="0"/>
              </a:rPr>
              <a:t>- corrimão – corrimãos e </a:t>
            </a:r>
            <a:r>
              <a:rPr lang="pt-BR" sz="2400" dirty="0" smtClean="0">
                <a:latin typeface="Times New Roman" panose="02020603050405020304" pitchFamily="18" charset="0"/>
                <a:cs typeface="Times New Roman" panose="02020603050405020304" pitchFamily="18" charset="0"/>
              </a:rPr>
              <a:t>corrimões;</a:t>
            </a:r>
            <a:r>
              <a:rPr lang="pt-BR" sz="2400" dirty="0">
                <a:latin typeface="Times New Roman" panose="02020603050405020304" pitchFamily="18" charset="0"/>
                <a:cs typeface="Times New Roman" panose="02020603050405020304" pitchFamily="18" charset="0"/>
              </a:rPr>
              <a:t/>
            </a:r>
            <a:br>
              <a:rPr lang="pt-BR" sz="2400" dirty="0">
                <a:latin typeface="Times New Roman" panose="02020603050405020304" pitchFamily="18" charset="0"/>
                <a:cs typeface="Times New Roman" panose="02020603050405020304" pitchFamily="18" charset="0"/>
              </a:rPr>
            </a:br>
            <a:r>
              <a:rPr lang="pt-BR" sz="2400" dirty="0">
                <a:latin typeface="Times New Roman" panose="02020603050405020304" pitchFamily="18" charset="0"/>
                <a:cs typeface="Times New Roman" panose="02020603050405020304" pitchFamily="18" charset="0"/>
              </a:rPr>
              <a:t>- ermitão – ermitãos, ermitães e </a:t>
            </a:r>
            <a:r>
              <a:rPr lang="pt-BR" sz="2400" dirty="0" smtClean="0">
                <a:latin typeface="Times New Roman" panose="02020603050405020304" pitchFamily="18" charset="0"/>
                <a:cs typeface="Times New Roman" panose="02020603050405020304" pitchFamily="18" charset="0"/>
              </a:rPr>
              <a:t>ermitões;</a:t>
            </a:r>
            <a:r>
              <a:rPr lang="pt-BR" sz="2400" dirty="0">
                <a:latin typeface="Times New Roman" panose="02020603050405020304" pitchFamily="18" charset="0"/>
                <a:cs typeface="Times New Roman" panose="02020603050405020304" pitchFamily="18" charset="0"/>
              </a:rPr>
              <a:t/>
            </a:r>
            <a:br>
              <a:rPr lang="pt-BR" sz="2400" dirty="0">
                <a:latin typeface="Times New Roman" panose="02020603050405020304" pitchFamily="18" charset="0"/>
                <a:cs typeface="Times New Roman" panose="02020603050405020304" pitchFamily="18" charset="0"/>
              </a:rPr>
            </a:br>
            <a:r>
              <a:rPr lang="pt-BR" sz="2400" dirty="0">
                <a:latin typeface="Times New Roman" panose="02020603050405020304" pitchFamily="18" charset="0"/>
                <a:cs typeface="Times New Roman" panose="02020603050405020304" pitchFamily="18" charset="0"/>
              </a:rPr>
              <a:t>- faisão – faisães e </a:t>
            </a:r>
            <a:r>
              <a:rPr lang="pt-BR" sz="2400" dirty="0" smtClean="0">
                <a:latin typeface="Times New Roman" panose="02020603050405020304" pitchFamily="18" charset="0"/>
                <a:cs typeface="Times New Roman" panose="02020603050405020304" pitchFamily="18" charset="0"/>
              </a:rPr>
              <a:t>faisões;</a:t>
            </a:r>
            <a:r>
              <a:rPr lang="pt-BR" sz="2400" dirty="0">
                <a:latin typeface="Times New Roman" panose="02020603050405020304" pitchFamily="18" charset="0"/>
                <a:cs typeface="Times New Roman" panose="02020603050405020304" pitchFamily="18" charset="0"/>
              </a:rPr>
              <a:t/>
            </a:r>
            <a:br>
              <a:rPr lang="pt-BR" sz="2400" dirty="0">
                <a:latin typeface="Times New Roman" panose="02020603050405020304" pitchFamily="18" charset="0"/>
                <a:cs typeface="Times New Roman" panose="02020603050405020304" pitchFamily="18" charset="0"/>
              </a:rPr>
            </a:br>
            <a:r>
              <a:rPr lang="pt-BR" sz="2400" dirty="0">
                <a:latin typeface="Times New Roman" panose="02020603050405020304" pitchFamily="18" charset="0"/>
                <a:cs typeface="Times New Roman" panose="02020603050405020304" pitchFamily="18" charset="0"/>
              </a:rPr>
              <a:t>- guardião - guardiães e </a:t>
            </a:r>
            <a:r>
              <a:rPr lang="pt-BR" sz="2400" dirty="0" smtClean="0">
                <a:latin typeface="Times New Roman" panose="02020603050405020304" pitchFamily="18" charset="0"/>
                <a:cs typeface="Times New Roman" panose="02020603050405020304" pitchFamily="18" charset="0"/>
              </a:rPr>
              <a:t>guardiões;</a:t>
            </a:r>
            <a:r>
              <a:rPr lang="pt-BR" sz="2400" dirty="0">
                <a:latin typeface="Times New Roman" panose="02020603050405020304" pitchFamily="18" charset="0"/>
                <a:cs typeface="Times New Roman" panose="02020603050405020304" pitchFamily="18" charset="0"/>
              </a:rPr>
              <a:t/>
            </a:r>
            <a:br>
              <a:rPr lang="pt-BR" sz="2400" dirty="0">
                <a:latin typeface="Times New Roman" panose="02020603050405020304" pitchFamily="18" charset="0"/>
                <a:cs typeface="Times New Roman" panose="02020603050405020304" pitchFamily="18" charset="0"/>
              </a:rPr>
            </a:br>
            <a:r>
              <a:rPr lang="pt-BR" sz="2400" dirty="0">
                <a:latin typeface="Times New Roman" panose="02020603050405020304" pitchFamily="18" charset="0"/>
                <a:cs typeface="Times New Roman" panose="02020603050405020304" pitchFamily="18" charset="0"/>
              </a:rPr>
              <a:t>- refrão – refrães e </a:t>
            </a:r>
            <a:r>
              <a:rPr lang="pt-BR" sz="2400" dirty="0" smtClean="0">
                <a:latin typeface="Times New Roman" panose="02020603050405020304" pitchFamily="18" charset="0"/>
                <a:cs typeface="Times New Roman" panose="02020603050405020304" pitchFamily="18" charset="0"/>
              </a:rPr>
              <a:t>refrãos;</a:t>
            </a:r>
            <a:r>
              <a:rPr lang="pt-BR" sz="2400" dirty="0">
                <a:latin typeface="Times New Roman" panose="02020603050405020304" pitchFamily="18" charset="0"/>
                <a:cs typeface="Times New Roman" panose="02020603050405020304" pitchFamily="18" charset="0"/>
              </a:rPr>
              <a:t/>
            </a:r>
            <a:br>
              <a:rPr lang="pt-BR" sz="2400" dirty="0">
                <a:latin typeface="Times New Roman" panose="02020603050405020304" pitchFamily="18" charset="0"/>
                <a:cs typeface="Times New Roman" panose="02020603050405020304" pitchFamily="18" charset="0"/>
              </a:rPr>
            </a:br>
            <a:r>
              <a:rPr lang="pt-BR" sz="2400" dirty="0">
                <a:latin typeface="Times New Roman" panose="02020603050405020304" pitchFamily="18" charset="0"/>
                <a:cs typeface="Times New Roman" panose="02020603050405020304" pitchFamily="18" charset="0"/>
              </a:rPr>
              <a:t>- sacristão -sacristães e </a:t>
            </a:r>
            <a:r>
              <a:rPr lang="pt-BR" sz="2400" dirty="0" smtClean="0">
                <a:latin typeface="Times New Roman" panose="02020603050405020304" pitchFamily="18" charset="0"/>
                <a:cs typeface="Times New Roman" panose="02020603050405020304" pitchFamily="18" charset="0"/>
              </a:rPr>
              <a:t>sacristãos;</a:t>
            </a:r>
            <a:r>
              <a:rPr lang="pt-BR" sz="2400" dirty="0">
                <a:latin typeface="Times New Roman" panose="02020603050405020304" pitchFamily="18" charset="0"/>
                <a:cs typeface="Times New Roman" panose="02020603050405020304" pitchFamily="18" charset="0"/>
              </a:rPr>
              <a:t/>
            </a:r>
            <a:br>
              <a:rPr lang="pt-BR" sz="2400" dirty="0">
                <a:latin typeface="Times New Roman" panose="02020603050405020304" pitchFamily="18" charset="0"/>
                <a:cs typeface="Times New Roman" panose="02020603050405020304" pitchFamily="18" charset="0"/>
              </a:rPr>
            </a:br>
            <a:r>
              <a:rPr lang="pt-BR" sz="2400" dirty="0">
                <a:latin typeface="Times New Roman" panose="02020603050405020304" pitchFamily="18" charset="0"/>
                <a:cs typeface="Times New Roman" panose="02020603050405020304" pitchFamily="18" charset="0"/>
              </a:rPr>
              <a:t>- Verão – verões e </a:t>
            </a:r>
            <a:r>
              <a:rPr lang="pt-BR" sz="2400" dirty="0" smtClean="0">
                <a:latin typeface="Times New Roman" panose="02020603050405020304" pitchFamily="18" charset="0"/>
                <a:cs typeface="Times New Roman" panose="02020603050405020304" pitchFamily="18" charset="0"/>
              </a:rPr>
              <a:t>verãos;</a:t>
            </a:r>
            <a:r>
              <a:rPr lang="pt-BR" sz="2400" dirty="0">
                <a:latin typeface="Times New Roman" panose="02020603050405020304" pitchFamily="18" charset="0"/>
                <a:cs typeface="Times New Roman" panose="02020603050405020304" pitchFamily="18" charset="0"/>
              </a:rPr>
              <a:t/>
            </a:r>
            <a:br>
              <a:rPr lang="pt-BR" sz="2400" dirty="0">
                <a:latin typeface="Times New Roman" panose="02020603050405020304" pitchFamily="18" charset="0"/>
                <a:cs typeface="Times New Roman" panose="02020603050405020304" pitchFamily="18" charset="0"/>
              </a:rPr>
            </a:br>
            <a:r>
              <a:rPr lang="pt-BR" sz="2400" dirty="0">
                <a:latin typeface="Times New Roman" panose="02020603050405020304" pitchFamily="18" charset="0"/>
                <a:cs typeface="Times New Roman" panose="02020603050405020304" pitchFamily="18" charset="0"/>
              </a:rPr>
              <a:t>- vilão – vilãos e </a:t>
            </a:r>
            <a:r>
              <a:rPr lang="pt-BR" sz="2400" dirty="0" smtClean="0">
                <a:latin typeface="Times New Roman" panose="02020603050405020304" pitchFamily="18" charset="0"/>
                <a:cs typeface="Times New Roman" panose="02020603050405020304" pitchFamily="18" charset="0"/>
              </a:rPr>
              <a:t>vilões;</a:t>
            </a:r>
            <a:r>
              <a:rPr lang="pt-BR" sz="2400" dirty="0">
                <a:latin typeface="Times New Roman" panose="02020603050405020304" pitchFamily="18" charset="0"/>
                <a:cs typeface="Times New Roman" panose="02020603050405020304" pitchFamily="18" charset="0"/>
              </a:rPr>
              <a:t/>
            </a:r>
            <a:br>
              <a:rPr lang="pt-BR" sz="2400" dirty="0">
                <a:latin typeface="Times New Roman" panose="02020603050405020304" pitchFamily="18" charset="0"/>
                <a:cs typeface="Times New Roman" panose="02020603050405020304" pitchFamily="18" charset="0"/>
              </a:rPr>
            </a:br>
            <a:r>
              <a:rPr lang="pt-BR" sz="2400" dirty="0">
                <a:latin typeface="Times New Roman" panose="02020603050405020304" pitchFamily="18" charset="0"/>
                <a:cs typeface="Times New Roman" panose="02020603050405020304" pitchFamily="18" charset="0"/>
              </a:rPr>
              <a:t>- zangão – zangões e </a:t>
            </a:r>
            <a:r>
              <a:rPr lang="pt-BR" sz="2400" dirty="0" smtClean="0">
                <a:latin typeface="Times New Roman" panose="02020603050405020304" pitchFamily="18" charset="0"/>
                <a:cs typeface="Times New Roman" panose="02020603050405020304" pitchFamily="18" charset="0"/>
              </a:rPr>
              <a:t>zangãos.</a:t>
            </a:r>
            <a:endParaRPr lang="pt-BR" sz="2400" dirty="0">
              <a:latin typeface="Times New Roman" panose="02020603050405020304" pitchFamily="18" charset="0"/>
              <a:cs typeface="Times New Roman" panose="02020603050405020304" pitchFamily="18" charset="0"/>
            </a:endParaRPr>
          </a:p>
          <a:p>
            <a:pPr marL="0" indent="0" algn="just">
              <a:buNone/>
            </a:pPr>
            <a:endParaRPr lang="pt-BR" sz="2000" dirty="0" smtClean="0">
              <a:latin typeface="Times New Roman" panose="02020603050405020304" pitchFamily="18" charset="0"/>
              <a:cs typeface="Times New Roman" panose="02020603050405020304" pitchFamily="18" charset="0"/>
            </a:endParaRPr>
          </a:p>
        </p:txBody>
      </p:sp>
      <p:pic>
        <p:nvPicPr>
          <p:cNvPr id="1026" name="Picture 2" descr="Logo_Etec colorido"/>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67544" y="6124358"/>
            <a:ext cx="1123950" cy="714375"/>
          </a:xfrm>
          <a:prstGeom prst="rect">
            <a:avLst/>
          </a:prstGeom>
          <a:noFill/>
          <a:extLst>
            <a:ext uri="{909E8E84-426E-40DD-AFC4-6F175D3DCCD1}">
              <a14:hiddenFill xmlns:a14="http://schemas.microsoft.com/office/drawing/2010/main">
                <a:solidFill>
                  <a:srgbClr val="FFFFFF"/>
                </a:solidFill>
              </a14:hiddenFill>
            </a:ext>
          </a:extLst>
        </p:spPr>
      </p:pic>
      <p:pic>
        <p:nvPicPr>
          <p:cNvPr id="1025" name="Picture 1" descr="logo-novo-cps-co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04048" y="6200775"/>
            <a:ext cx="3600450" cy="657225"/>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pt-BR"/>
          </a:p>
        </p:txBody>
      </p:sp>
      <p:sp>
        <p:nvSpPr>
          <p:cNvPr id="7" name="Rectangle 4"/>
          <p:cNvSpPr>
            <a:spLocks noChangeArrowheads="1"/>
          </p:cNvSpPr>
          <p:nvPr/>
        </p:nvSpPr>
        <p:spPr bwMode="auto">
          <a:xfrm>
            <a:off x="0" y="71437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pt-BR" altLang="pt-BR" sz="6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               </a:t>
            </a:r>
            <a:endParaRPr kumimoji="0" lang="pt-BR" altLang="pt-BR" sz="1800" b="0" i="0" u="none" strike="noStrike" cap="none" normalizeH="0" baseline="0" smtClean="0">
              <a:ln>
                <a:noFill/>
              </a:ln>
              <a:solidFill>
                <a:schemeClr val="tx1"/>
              </a:solidFill>
              <a:effectLst/>
              <a:latin typeface="Arial" pitchFamily="34" charset="0"/>
              <a:cs typeface="Arial" pitchFamily="34" charset="0"/>
            </a:endParaRPr>
          </a:p>
        </p:txBody>
      </p:sp>
      <p:sp>
        <p:nvSpPr>
          <p:cNvPr id="8" name="Rectangle 5"/>
          <p:cNvSpPr>
            <a:spLocks noChangeArrowheads="1"/>
          </p:cNvSpPr>
          <p:nvPr/>
        </p:nvSpPr>
        <p:spPr bwMode="auto">
          <a:xfrm>
            <a:off x="0" y="13716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pt-BR" altLang="pt-BR" sz="6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
            </a:r>
            <a:br>
              <a:rPr kumimoji="0" lang="pt-BR" altLang="pt-BR" sz="600" b="0" i="0" u="none" strike="noStrike" cap="none" normalizeH="0" baseline="0" smtClean="0">
                <a:ln>
                  <a:noFill/>
                </a:ln>
                <a:solidFill>
                  <a:schemeClr val="tx1"/>
                </a:solidFill>
                <a:effectLst/>
                <a:latin typeface="Arial" pitchFamily="34" charset="0"/>
                <a:ea typeface="Times New Roman" pitchFamily="18" charset="0"/>
                <a:cs typeface="Arial" pitchFamily="34" charset="0"/>
              </a:rPr>
            </a:br>
            <a:r>
              <a:rPr kumimoji="0" lang="pt-BR" altLang="pt-BR" sz="6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
            </a:r>
            <a:br>
              <a:rPr kumimoji="0" lang="pt-BR" altLang="pt-BR" sz="600" b="0" i="0" u="none" strike="noStrike" cap="none" normalizeH="0" baseline="0" smtClean="0">
                <a:ln>
                  <a:noFill/>
                </a:ln>
                <a:solidFill>
                  <a:schemeClr val="tx1"/>
                </a:solidFill>
                <a:effectLst/>
                <a:latin typeface="Arial" pitchFamily="34" charset="0"/>
                <a:ea typeface="Times New Roman" pitchFamily="18" charset="0"/>
                <a:cs typeface="Arial" pitchFamily="34" charset="0"/>
              </a:rPr>
            </a:br>
            <a:endParaRPr kumimoji="0" lang="pt-BR" altLang="pt-BR" sz="1800" b="0" i="0" u="none" strike="noStrike" cap="none" normalizeH="0" baseline="0" smtClean="0">
              <a:ln>
                <a:noFill/>
              </a:ln>
              <a:solidFill>
                <a:schemeClr val="tx1"/>
              </a:solidFill>
              <a:effectLst/>
              <a:latin typeface="Arial" pitchFamily="34" charset="0"/>
              <a:cs typeface="Arial" pitchFamily="34" charset="0"/>
            </a:endParaRPr>
          </a:p>
        </p:txBody>
      </p:sp>
      <p:pic>
        <p:nvPicPr>
          <p:cNvPr id="13314" name="Picture 2" descr="C:\Users\Usuário\JEC\Pictures\Educandário\Imagens para aulas\anão.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92080" y="1916832"/>
            <a:ext cx="3583285" cy="358328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64018587"/>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title"/>
          </p:nvPr>
        </p:nvSpPr>
        <p:spPr>
          <a:xfrm>
            <a:off x="457200" y="274638"/>
            <a:ext cx="8229600" cy="778098"/>
          </a:xfrm>
        </p:spPr>
        <p:txBody>
          <a:bodyPr>
            <a:noAutofit/>
          </a:bodyPr>
          <a:lstStyle/>
          <a:p>
            <a:r>
              <a:rPr lang="pt-BR" sz="2900" b="1" dirty="0" smtClean="0">
                <a:solidFill>
                  <a:srgbClr val="FF0000"/>
                </a:solidFill>
                <a:latin typeface="Times New Roman" panose="02020603050405020304" pitchFamily="18" charset="0"/>
                <a:cs typeface="Times New Roman" panose="02020603050405020304" pitchFamily="18" charset="0"/>
              </a:rPr>
              <a:t>SUBSTANTIVO – FLEXÃO DE NÚMERO</a:t>
            </a:r>
            <a:endParaRPr lang="pt-BR" sz="2900" b="1" dirty="0">
              <a:solidFill>
                <a:srgbClr val="FF0000"/>
              </a:solidFill>
              <a:latin typeface="Times New Roman" panose="02020603050405020304" pitchFamily="18" charset="0"/>
              <a:cs typeface="Times New Roman" panose="02020603050405020304" pitchFamily="18" charset="0"/>
            </a:endParaRPr>
          </a:p>
        </p:txBody>
      </p:sp>
      <p:sp>
        <p:nvSpPr>
          <p:cNvPr id="5" name="Espaço Reservado para Conteúdo 4"/>
          <p:cNvSpPr>
            <a:spLocks noGrp="1"/>
          </p:cNvSpPr>
          <p:nvPr>
            <p:ph idx="1"/>
          </p:nvPr>
        </p:nvSpPr>
        <p:spPr>
          <a:xfrm>
            <a:off x="457200" y="980728"/>
            <a:ext cx="8579296" cy="5220047"/>
          </a:xfrm>
        </p:spPr>
        <p:txBody>
          <a:bodyPr>
            <a:normAutofit/>
          </a:bodyPr>
          <a:lstStyle/>
          <a:p>
            <a:pPr algn="just"/>
            <a:r>
              <a:rPr lang="pt-BR" sz="2000" dirty="0" smtClean="0">
                <a:latin typeface="Times New Roman" panose="02020603050405020304" pitchFamily="18" charset="0"/>
                <a:cs typeface="Times New Roman" panose="02020603050405020304" pitchFamily="18" charset="0"/>
              </a:rPr>
              <a:t>Curiosidade – </a:t>
            </a:r>
            <a:r>
              <a:rPr lang="pt-BR" sz="2000" b="1" dirty="0" smtClean="0">
                <a:latin typeface="Times New Roman" panose="02020603050405020304" pitchFamily="18" charset="0"/>
                <a:cs typeface="Times New Roman" panose="02020603050405020304" pitchFamily="18" charset="0"/>
              </a:rPr>
              <a:t>substantivos só usados no plural</a:t>
            </a:r>
            <a:r>
              <a:rPr lang="pt-BR" sz="2000" dirty="0" smtClean="0">
                <a:latin typeface="Times New Roman" panose="02020603050405020304" pitchFamily="18" charset="0"/>
                <a:cs typeface="Times New Roman" panose="02020603050405020304" pitchFamily="18" charset="0"/>
              </a:rPr>
              <a:t>:</a:t>
            </a:r>
          </a:p>
          <a:p>
            <a:pPr marL="0" indent="0">
              <a:buNone/>
            </a:pPr>
            <a:r>
              <a:rPr lang="pt-BR" sz="2000" dirty="0">
                <a:latin typeface="Times New Roman" panose="02020603050405020304" pitchFamily="18" charset="0"/>
                <a:cs typeface="Times New Roman" panose="02020603050405020304" pitchFamily="18" charset="0"/>
              </a:rPr>
              <a:t/>
            </a:r>
            <a:br>
              <a:rPr lang="pt-BR" sz="2000" dirty="0">
                <a:latin typeface="Times New Roman" panose="02020603050405020304" pitchFamily="18" charset="0"/>
                <a:cs typeface="Times New Roman" panose="02020603050405020304" pitchFamily="18" charset="0"/>
              </a:rPr>
            </a:br>
            <a:r>
              <a:rPr lang="pt-BR" sz="2000" dirty="0" smtClean="0">
                <a:latin typeface="Times New Roman" panose="02020603050405020304" pitchFamily="18" charset="0"/>
                <a:cs typeface="Times New Roman" panose="02020603050405020304" pitchFamily="18" charset="0"/>
              </a:rPr>
              <a:t>• Afazeres;</a:t>
            </a:r>
            <a:endParaRPr lang="pt-BR" sz="2000" dirty="0">
              <a:latin typeface="Times New Roman" panose="02020603050405020304" pitchFamily="18" charset="0"/>
              <a:cs typeface="Times New Roman" panose="02020603050405020304" pitchFamily="18" charset="0"/>
            </a:endParaRPr>
          </a:p>
          <a:p>
            <a:pPr marL="0" indent="0">
              <a:buNone/>
            </a:pPr>
            <a:r>
              <a:rPr lang="pt-BR" sz="2000" dirty="0" smtClean="0">
                <a:latin typeface="Times New Roman" panose="02020603050405020304" pitchFamily="18" charset="0"/>
                <a:cs typeface="Times New Roman" panose="02020603050405020304" pitchFamily="18" charset="0"/>
              </a:rPr>
              <a:t>• Arredores;</a:t>
            </a:r>
          </a:p>
          <a:p>
            <a:pPr marL="0" indent="0">
              <a:buNone/>
            </a:pPr>
            <a:r>
              <a:rPr lang="pt-BR" sz="2000" dirty="0" smtClean="0">
                <a:latin typeface="Times New Roman" panose="02020603050405020304" pitchFamily="18" charset="0"/>
                <a:cs typeface="Times New Roman" panose="02020603050405020304" pitchFamily="18" charset="0"/>
              </a:rPr>
              <a:t>• Belas-artes;</a:t>
            </a:r>
          </a:p>
          <a:p>
            <a:pPr marL="0" indent="0">
              <a:buNone/>
            </a:pPr>
            <a:r>
              <a:rPr lang="pt-BR" sz="2000" dirty="0" smtClean="0">
                <a:latin typeface="Times New Roman" panose="02020603050405020304" pitchFamily="18" charset="0"/>
                <a:cs typeface="Times New Roman" panose="02020603050405020304" pitchFamily="18" charset="0"/>
              </a:rPr>
              <a:t>• Boas-vindas;</a:t>
            </a:r>
          </a:p>
          <a:p>
            <a:pPr marL="0" indent="0">
              <a:buNone/>
            </a:pPr>
            <a:r>
              <a:rPr lang="pt-BR" sz="2000" dirty="0" smtClean="0">
                <a:latin typeface="Times New Roman" panose="02020603050405020304" pitchFamily="18" charset="0"/>
                <a:cs typeface="Times New Roman" panose="02020603050405020304" pitchFamily="18" charset="0"/>
              </a:rPr>
              <a:t>• Condolências;</a:t>
            </a:r>
          </a:p>
          <a:p>
            <a:pPr marL="0" indent="0">
              <a:buNone/>
            </a:pPr>
            <a:r>
              <a:rPr lang="pt-BR" sz="2000" dirty="0" smtClean="0">
                <a:latin typeface="Times New Roman" panose="02020603050405020304" pitchFamily="18" charset="0"/>
                <a:cs typeface="Times New Roman" panose="02020603050405020304" pitchFamily="18" charset="0"/>
              </a:rPr>
              <a:t>• Confins;</a:t>
            </a:r>
          </a:p>
          <a:p>
            <a:pPr marL="0" indent="0">
              <a:buNone/>
            </a:pPr>
            <a:r>
              <a:rPr lang="pt-BR" sz="2000" dirty="0" smtClean="0">
                <a:latin typeface="Times New Roman" panose="02020603050405020304" pitchFamily="18" charset="0"/>
                <a:cs typeface="Times New Roman" panose="02020603050405020304" pitchFamily="18" charset="0"/>
              </a:rPr>
              <a:t>• Fezes; </a:t>
            </a:r>
          </a:p>
          <a:p>
            <a:pPr marL="0" indent="0">
              <a:buNone/>
            </a:pPr>
            <a:r>
              <a:rPr lang="pt-BR" sz="2000" dirty="0" smtClean="0">
                <a:latin typeface="Times New Roman" panose="02020603050405020304" pitchFamily="18" charset="0"/>
                <a:cs typeface="Times New Roman" panose="02020603050405020304" pitchFamily="18" charset="0"/>
              </a:rPr>
              <a:t>• Finanças;</a:t>
            </a:r>
          </a:p>
          <a:p>
            <a:pPr marL="0" indent="0">
              <a:buNone/>
            </a:pPr>
            <a:r>
              <a:rPr lang="pt-BR" sz="2000" dirty="0" smtClean="0">
                <a:latin typeface="Times New Roman" panose="02020603050405020304" pitchFamily="18" charset="0"/>
                <a:cs typeface="Times New Roman" panose="02020603050405020304" pitchFamily="18" charset="0"/>
              </a:rPr>
              <a:t>• Núpcias;</a:t>
            </a:r>
          </a:p>
          <a:p>
            <a:pPr marL="0" indent="0">
              <a:buNone/>
            </a:pPr>
            <a:r>
              <a:rPr lang="pt-BR" sz="2000" dirty="0" smtClean="0">
                <a:latin typeface="Times New Roman" panose="02020603050405020304" pitchFamily="18" charset="0"/>
                <a:cs typeface="Times New Roman" panose="02020603050405020304" pitchFamily="18" charset="0"/>
              </a:rPr>
              <a:t>• Óculos;</a:t>
            </a:r>
          </a:p>
          <a:p>
            <a:pPr marL="0" indent="0">
              <a:buNone/>
            </a:pPr>
            <a:r>
              <a:rPr lang="pt-BR" sz="2000" dirty="0" smtClean="0">
                <a:latin typeface="Times New Roman" panose="02020603050405020304" pitchFamily="18" charset="0"/>
                <a:cs typeface="Times New Roman" panose="02020603050405020304" pitchFamily="18" charset="0"/>
              </a:rPr>
              <a:t>• Olheiras;</a:t>
            </a:r>
          </a:p>
          <a:p>
            <a:pPr marL="0" indent="0">
              <a:buNone/>
            </a:pPr>
            <a:r>
              <a:rPr lang="pt-BR" sz="2000" dirty="0" smtClean="0">
                <a:latin typeface="Times New Roman" panose="02020603050405020304" pitchFamily="18" charset="0"/>
                <a:cs typeface="Times New Roman" panose="02020603050405020304" pitchFamily="18" charset="0"/>
              </a:rPr>
              <a:t>• Pêsames.</a:t>
            </a:r>
          </a:p>
        </p:txBody>
      </p:sp>
      <p:pic>
        <p:nvPicPr>
          <p:cNvPr id="1026" name="Picture 2" descr="Logo_Etec colorido"/>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67544" y="6124358"/>
            <a:ext cx="1123950" cy="714375"/>
          </a:xfrm>
          <a:prstGeom prst="rect">
            <a:avLst/>
          </a:prstGeom>
          <a:noFill/>
          <a:extLst>
            <a:ext uri="{909E8E84-426E-40DD-AFC4-6F175D3DCCD1}">
              <a14:hiddenFill xmlns:a14="http://schemas.microsoft.com/office/drawing/2010/main">
                <a:solidFill>
                  <a:srgbClr val="FFFFFF"/>
                </a:solidFill>
              </a14:hiddenFill>
            </a:ext>
          </a:extLst>
        </p:spPr>
      </p:pic>
      <p:pic>
        <p:nvPicPr>
          <p:cNvPr id="1025" name="Picture 1" descr="logo-novo-cps-co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04048" y="6200775"/>
            <a:ext cx="3600450" cy="657225"/>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pt-BR"/>
          </a:p>
        </p:txBody>
      </p:sp>
      <p:sp>
        <p:nvSpPr>
          <p:cNvPr id="7" name="Rectangle 4"/>
          <p:cNvSpPr>
            <a:spLocks noChangeArrowheads="1"/>
          </p:cNvSpPr>
          <p:nvPr/>
        </p:nvSpPr>
        <p:spPr bwMode="auto">
          <a:xfrm>
            <a:off x="0" y="71437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pt-BR" altLang="pt-BR" sz="6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               </a:t>
            </a:r>
            <a:endParaRPr kumimoji="0" lang="pt-BR" altLang="pt-BR" sz="1800" b="0" i="0" u="none" strike="noStrike" cap="none" normalizeH="0" baseline="0" smtClean="0">
              <a:ln>
                <a:noFill/>
              </a:ln>
              <a:solidFill>
                <a:schemeClr val="tx1"/>
              </a:solidFill>
              <a:effectLst/>
              <a:latin typeface="Arial" pitchFamily="34" charset="0"/>
              <a:cs typeface="Arial" pitchFamily="34" charset="0"/>
            </a:endParaRPr>
          </a:p>
        </p:txBody>
      </p:sp>
      <p:sp>
        <p:nvSpPr>
          <p:cNvPr id="8" name="Rectangle 5"/>
          <p:cNvSpPr>
            <a:spLocks noChangeArrowheads="1"/>
          </p:cNvSpPr>
          <p:nvPr/>
        </p:nvSpPr>
        <p:spPr bwMode="auto">
          <a:xfrm>
            <a:off x="0" y="13716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pt-BR" altLang="pt-BR" sz="6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
            </a:r>
            <a:br>
              <a:rPr kumimoji="0" lang="pt-BR" altLang="pt-BR" sz="600" b="0" i="0" u="none" strike="noStrike" cap="none" normalizeH="0" baseline="0" smtClean="0">
                <a:ln>
                  <a:noFill/>
                </a:ln>
                <a:solidFill>
                  <a:schemeClr val="tx1"/>
                </a:solidFill>
                <a:effectLst/>
                <a:latin typeface="Arial" pitchFamily="34" charset="0"/>
                <a:ea typeface="Times New Roman" pitchFamily="18" charset="0"/>
                <a:cs typeface="Arial" pitchFamily="34" charset="0"/>
              </a:rPr>
            </a:br>
            <a:r>
              <a:rPr kumimoji="0" lang="pt-BR" altLang="pt-BR" sz="6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
            </a:r>
            <a:br>
              <a:rPr kumimoji="0" lang="pt-BR" altLang="pt-BR" sz="600" b="0" i="0" u="none" strike="noStrike" cap="none" normalizeH="0" baseline="0" smtClean="0">
                <a:ln>
                  <a:noFill/>
                </a:ln>
                <a:solidFill>
                  <a:schemeClr val="tx1"/>
                </a:solidFill>
                <a:effectLst/>
                <a:latin typeface="Arial" pitchFamily="34" charset="0"/>
                <a:ea typeface="Times New Roman" pitchFamily="18" charset="0"/>
                <a:cs typeface="Arial" pitchFamily="34" charset="0"/>
              </a:rPr>
            </a:br>
            <a:endParaRPr kumimoji="0" lang="pt-BR" altLang="pt-BR" sz="1800" b="0" i="0" u="none" strike="noStrike" cap="none" normalizeH="0" baseline="0" smtClean="0">
              <a:ln>
                <a:noFill/>
              </a:ln>
              <a:solidFill>
                <a:schemeClr val="tx1"/>
              </a:solidFill>
              <a:effectLst/>
              <a:latin typeface="Arial" pitchFamily="34" charset="0"/>
              <a:cs typeface="Arial" pitchFamily="34" charset="0"/>
            </a:endParaRPr>
          </a:p>
        </p:txBody>
      </p:sp>
      <p:pic>
        <p:nvPicPr>
          <p:cNvPr id="25602" name="Picture 2" descr="C:\Users\Usuário\JEC\Pictures\Educandário\Imagens para aulas\pesames.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779912" y="2113085"/>
            <a:ext cx="3168352" cy="295078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69068903"/>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title"/>
          </p:nvPr>
        </p:nvSpPr>
        <p:spPr>
          <a:xfrm>
            <a:off x="457200" y="274638"/>
            <a:ext cx="8229600" cy="778098"/>
          </a:xfrm>
        </p:spPr>
        <p:txBody>
          <a:bodyPr>
            <a:noAutofit/>
          </a:bodyPr>
          <a:lstStyle/>
          <a:p>
            <a:r>
              <a:rPr lang="pt-BR" sz="2900" b="1" dirty="0" smtClean="0">
                <a:solidFill>
                  <a:srgbClr val="FF0000"/>
                </a:solidFill>
                <a:latin typeface="Times New Roman" panose="02020603050405020304" pitchFamily="18" charset="0"/>
                <a:cs typeface="Times New Roman" panose="02020603050405020304" pitchFamily="18" charset="0"/>
              </a:rPr>
              <a:t>EXERCÍCIOS</a:t>
            </a:r>
            <a:endParaRPr lang="pt-BR" sz="2900" b="1" dirty="0">
              <a:solidFill>
                <a:srgbClr val="FF0000"/>
              </a:solidFill>
              <a:latin typeface="Times New Roman" panose="02020603050405020304" pitchFamily="18" charset="0"/>
              <a:cs typeface="Times New Roman" panose="02020603050405020304" pitchFamily="18" charset="0"/>
            </a:endParaRPr>
          </a:p>
        </p:txBody>
      </p:sp>
      <p:sp>
        <p:nvSpPr>
          <p:cNvPr id="5" name="Espaço Reservado para Conteúdo 4"/>
          <p:cNvSpPr>
            <a:spLocks noGrp="1"/>
          </p:cNvSpPr>
          <p:nvPr>
            <p:ph idx="1"/>
          </p:nvPr>
        </p:nvSpPr>
        <p:spPr>
          <a:xfrm>
            <a:off x="457200" y="980728"/>
            <a:ext cx="8579296" cy="5220047"/>
          </a:xfrm>
        </p:spPr>
        <p:txBody>
          <a:bodyPr>
            <a:normAutofit/>
          </a:bodyPr>
          <a:lstStyle/>
          <a:p>
            <a:pPr marL="0" indent="0">
              <a:buNone/>
            </a:pPr>
            <a:r>
              <a:rPr lang="pt-BR" sz="2000" dirty="0" smtClean="0">
                <a:latin typeface="Times New Roman" panose="02020603050405020304" pitchFamily="18" charset="0"/>
                <a:cs typeface="Times New Roman" panose="02020603050405020304" pitchFamily="18" charset="0"/>
              </a:rPr>
              <a:t>1) Coloque no diminutivo e no plural as palavras:</a:t>
            </a:r>
          </a:p>
          <a:p>
            <a:pPr marL="0" indent="0">
              <a:buNone/>
            </a:pPr>
            <a:endParaRPr lang="pt-BR" sz="2000" dirty="0">
              <a:latin typeface="Times New Roman" panose="02020603050405020304" pitchFamily="18" charset="0"/>
              <a:cs typeface="Times New Roman" panose="02020603050405020304" pitchFamily="18" charset="0"/>
            </a:endParaRPr>
          </a:p>
          <a:p>
            <a:pPr marL="0" indent="0">
              <a:buNone/>
            </a:pPr>
            <a:r>
              <a:rPr lang="pt-BR" sz="2000" dirty="0" smtClean="0">
                <a:latin typeface="Times New Roman" panose="02020603050405020304" pitchFamily="18" charset="0"/>
                <a:cs typeface="Times New Roman" panose="02020603050405020304" pitchFamily="18" charset="0"/>
              </a:rPr>
              <a:t>a) chapéu:</a:t>
            </a:r>
            <a:endParaRPr lang="pt-BR" sz="2000" dirty="0">
              <a:latin typeface="Times New Roman" panose="02020603050405020304" pitchFamily="18" charset="0"/>
              <a:cs typeface="Times New Roman" panose="02020603050405020304" pitchFamily="18" charset="0"/>
            </a:endParaRPr>
          </a:p>
          <a:p>
            <a:pPr marL="0" indent="0">
              <a:buNone/>
            </a:pPr>
            <a:r>
              <a:rPr lang="pt-BR" sz="2000" dirty="0" smtClean="0">
                <a:latin typeface="Times New Roman" panose="02020603050405020304" pitchFamily="18" charset="0"/>
                <a:cs typeface="Times New Roman" panose="02020603050405020304" pitchFamily="18" charset="0"/>
              </a:rPr>
              <a:t>b) farol:</a:t>
            </a:r>
            <a:endParaRPr lang="pt-BR" sz="2000" dirty="0">
              <a:latin typeface="Times New Roman" panose="02020603050405020304" pitchFamily="18" charset="0"/>
              <a:cs typeface="Times New Roman" panose="02020603050405020304" pitchFamily="18" charset="0"/>
            </a:endParaRPr>
          </a:p>
          <a:p>
            <a:pPr marL="0" indent="0">
              <a:buNone/>
            </a:pPr>
            <a:r>
              <a:rPr lang="pt-BR" sz="2000" dirty="0" smtClean="0">
                <a:latin typeface="Times New Roman" panose="02020603050405020304" pitchFamily="18" charset="0"/>
                <a:cs typeface="Times New Roman" panose="02020603050405020304" pitchFamily="18" charset="0"/>
              </a:rPr>
              <a:t>c) trem:</a:t>
            </a:r>
            <a:endParaRPr lang="pt-BR" sz="2000" dirty="0">
              <a:latin typeface="Times New Roman" panose="02020603050405020304" pitchFamily="18" charset="0"/>
              <a:cs typeface="Times New Roman" panose="02020603050405020304" pitchFamily="18" charset="0"/>
            </a:endParaRPr>
          </a:p>
          <a:p>
            <a:pPr marL="0" indent="0">
              <a:buNone/>
            </a:pPr>
            <a:r>
              <a:rPr lang="pt-BR" sz="2000" dirty="0" smtClean="0">
                <a:latin typeface="Times New Roman" panose="02020603050405020304" pitchFamily="18" charset="0"/>
                <a:cs typeface="Times New Roman" panose="02020603050405020304" pitchFamily="18" charset="0"/>
              </a:rPr>
              <a:t>d) colher:</a:t>
            </a:r>
            <a:endParaRPr lang="pt-BR" sz="2000" dirty="0">
              <a:latin typeface="Times New Roman" panose="02020603050405020304" pitchFamily="18" charset="0"/>
              <a:cs typeface="Times New Roman" panose="02020603050405020304" pitchFamily="18" charset="0"/>
            </a:endParaRPr>
          </a:p>
          <a:p>
            <a:pPr marL="0" indent="0">
              <a:buNone/>
            </a:pPr>
            <a:r>
              <a:rPr lang="pt-BR" sz="2000" dirty="0" smtClean="0">
                <a:latin typeface="Times New Roman" panose="02020603050405020304" pitchFamily="18" charset="0"/>
                <a:cs typeface="Times New Roman" panose="02020603050405020304" pitchFamily="18" charset="0"/>
              </a:rPr>
              <a:t>e) flor:</a:t>
            </a:r>
            <a:endParaRPr lang="pt-BR" sz="2000" dirty="0">
              <a:latin typeface="Times New Roman" panose="02020603050405020304" pitchFamily="18" charset="0"/>
              <a:cs typeface="Times New Roman" panose="02020603050405020304" pitchFamily="18" charset="0"/>
            </a:endParaRPr>
          </a:p>
          <a:p>
            <a:pPr marL="0" indent="0">
              <a:buNone/>
            </a:pPr>
            <a:r>
              <a:rPr lang="pt-BR" sz="2000" dirty="0" smtClean="0">
                <a:latin typeface="Times New Roman" panose="02020603050405020304" pitchFamily="18" charset="0"/>
                <a:cs typeface="Times New Roman" panose="02020603050405020304" pitchFamily="18" charset="0"/>
              </a:rPr>
              <a:t>f) mão:</a:t>
            </a:r>
            <a:endParaRPr lang="pt-BR" sz="2000" dirty="0">
              <a:latin typeface="Times New Roman" panose="02020603050405020304" pitchFamily="18" charset="0"/>
              <a:cs typeface="Times New Roman" panose="02020603050405020304" pitchFamily="18" charset="0"/>
            </a:endParaRPr>
          </a:p>
          <a:p>
            <a:pPr marL="0" indent="0">
              <a:buNone/>
            </a:pPr>
            <a:r>
              <a:rPr lang="pt-BR" sz="2000" dirty="0" smtClean="0">
                <a:latin typeface="Times New Roman" panose="02020603050405020304" pitchFamily="18" charset="0"/>
                <a:cs typeface="Times New Roman" panose="02020603050405020304" pitchFamily="18" charset="0"/>
              </a:rPr>
              <a:t>g) papel:</a:t>
            </a:r>
            <a:endParaRPr lang="pt-BR" sz="2000" dirty="0">
              <a:latin typeface="Times New Roman" panose="02020603050405020304" pitchFamily="18" charset="0"/>
              <a:cs typeface="Times New Roman" panose="02020603050405020304" pitchFamily="18" charset="0"/>
            </a:endParaRPr>
          </a:p>
          <a:p>
            <a:pPr marL="0" indent="0">
              <a:buNone/>
            </a:pPr>
            <a:r>
              <a:rPr lang="pt-BR" sz="2000" dirty="0" smtClean="0">
                <a:latin typeface="Times New Roman" panose="02020603050405020304" pitchFamily="18" charset="0"/>
                <a:cs typeface="Times New Roman" panose="02020603050405020304" pitchFamily="18" charset="0"/>
              </a:rPr>
              <a:t>h) nuvem:</a:t>
            </a:r>
            <a:endParaRPr lang="pt-BR" sz="2000" dirty="0">
              <a:latin typeface="Times New Roman" panose="02020603050405020304" pitchFamily="18" charset="0"/>
              <a:cs typeface="Times New Roman" panose="02020603050405020304" pitchFamily="18" charset="0"/>
            </a:endParaRPr>
          </a:p>
          <a:p>
            <a:pPr marL="0" indent="0">
              <a:buNone/>
            </a:pPr>
            <a:r>
              <a:rPr lang="pt-BR" sz="2000" dirty="0" smtClean="0">
                <a:latin typeface="Times New Roman" panose="02020603050405020304" pitchFamily="18" charset="0"/>
                <a:cs typeface="Times New Roman" panose="02020603050405020304" pitchFamily="18" charset="0"/>
              </a:rPr>
              <a:t>i) funi</a:t>
            </a:r>
            <a:r>
              <a:rPr lang="pt-BR" sz="2000" dirty="0">
                <a:latin typeface="Times New Roman" panose="02020603050405020304" pitchFamily="18" charset="0"/>
                <a:cs typeface="Times New Roman" panose="02020603050405020304" pitchFamily="18" charset="0"/>
              </a:rPr>
              <a:t>l</a:t>
            </a:r>
            <a:r>
              <a:rPr lang="pt-BR" sz="2000" dirty="0" smtClean="0">
                <a:latin typeface="Times New Roman" panose="02020603050405020304" pitchFamily="18" charset="0"/>
                <a:cs typeface="Times New Roman" panose="02020603050405020304" pitchFamily="18" charset="0"/>
              </a:rPr>
              <a:t>:</a:t>
            </a:r>
            <a:endParaRPr lang="pt-BR" sz="2000" dirty="0">
              <a:latin typeface="Times New Roman" panose="02020603050405020304" pitchFamily="18" charset="0"/>
              <a:cs typeface="Times New Roman" panose="02020603050405020304" pitchFamily="18" charset="0"/>
            </a:endParaRPr>
          </a:p>
          <a:p>
            <a:pPr marL="0" indent="0">
              <a:buNone/>
            </a:pPr>
            <a:r>
              <a:rPr lang="pt-BR" sz="2000" dirty="0" smtClean="0">
                <a:latin typeface="Times New Roman" panose="02020603050405020304" pitchFamily="18" charset="0"/>
                <a:cs typeface="Times New Roman" panose="02020603050405020304" pitchFamily="18" charset="0"/>
              </a:rPr>
              <a:t>j) túnel:</a:t>
            </a:r>
            <a:endParaRPr lang="pt-BR" sz="2000" dirty="0">
              <a:latin typeface="Times New Roman" panose="02020603050405020304" pitchFamily="18" charset="0"/>
              <a:cs typeface="Times New Roman" panose="02020603050405020304" pitchFamily="18" charset="0"/>
            </a:endParaRPr>
          </a:p>
          <a:p>
            <a:pPr marL="0" indent="0">
              <a:buNone/>
            </a:pPr>
            <a:r>
              <a:rPr lang="pt-BR" sz="2000" dirty="0" smtClean="0">
                <a:latin typeface="Times New Roman" panose="02020603050405020304" pitchFamily="18" charset="0"/>
                <a:cs typeface="Times New Roman" panose="02020603050405020304" pitchFamily="18" charset="0"/>
              </a:rPr>
              <a:t>k) pai:</a:t>
            </a:r>
            <a:endParaRPr lang="pt-BR" sz="2000" dirty="0">
              <a:latin typeface="Times New Roman" panose="02020603050405020304" pitchFamily="18" charset="0"/>
              <a:cs typeface="Times New Roman" panose="02020603050405020304" pitchFamily="18" charset="0"/>
            </a:endParaRPr>
          </a:p>
          <a:p>
            <a:pPr marL="0" indent="0">
              <a:buNone/>
            </a:pPr>
            <a:endParaRPr lang="pt-BR" sz="2000" dirty="0" smtClean="0">
              <a:latin typeface="Times New Roman" panose="02020603050405020304" pitchFamily="18" charset="0"/>
              <a:cs typeface="Times New Roman" panose="02020603050405020304" pitchFamily="18" charset="0"/>
            </a:endParaRPr>
          </a:p>
        </p:txBody>
      </p:sp>
      <p:pic>
        <p:nvPicPr>
          <p:cNvPr id="1026" name="Picture 2" descr="Logo_Etec colorido"/>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67544" y="6124358"/>
            <a:ext cx="1123950" cy="714375"/>
          </a:xfrm>
          <a:prstGeom prst="rect">
            <a:avLst/>
          </a:prstGeom>
          <a:noFill/>
          <a:extLst>
            <a:ext uri="{909E8E84-426E-40DD-AFC4-6F175D3DCCD1}">
              <a14:hiddenFill xmlns:a14="http://schemas.microsoft.com/office/drawing/2010/main">
                <a:solidFill>
                  <a:srgbClr val="FFFFFF"/>
                </a:solidFill>
              </a14:hiddenFill>
            </a:ext>
          </a:extLst>
        </p:spPr>
      </p:pic>
      <p:pic>
        <p:nvPicPr>
          <p:cNvPr id="1025" name="Picture 1" descr="logo-novo-cps-co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04048" y="6200775"/>
            <a:ext cx="3600450" cy="657225"/>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pt-BR"/>
          </a:p>
        </p:txBody>
      </p:sp>
      <p:sp>
        <p:nvSpPr>
          <p:cNvPr id="7" name="Rectangle 4"/>
          <p:cNvSpPr>
            <a:spLocks noChangeArrowheads="1"/>
          </p:cNvSpPr>
          <p:nvPr/>
        </p:nvSpPr>
        <p:spPr bwMode="auto">
          <a:xfrm>
            <a:off x="0" y="71437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pt-BR" altLang="pt-BR" sz="6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               </a:t>
            </a:r>
            <a:endParaRPr kumimoji="0" lang="pt-BR" altLang="pt-BR" sz="1800" b="0" i="0" u="none" strike="noStrike" cap="none" normalizeH="0" baseline="0" smtClean="0">
              <a:ln>
                <a:noFill/>
              </a:ln>
              <a:solidFill>
                <a:schemeClr val="tx1"/>
              </a:solidFill>
              <a:effectLst/>
              <a:latin typeface="Arial" pitchFamily="34" charset="0"/>
              <a:cs typeface="Arial" pitchFamily="34" charset="0"/>
            </a:endParaRPr>
          </a:p>
        </p:txBody>
      </p:sp>
      <p:sp>
        <p:nvSpPr>
          <p:cNvPr id="8" name="Rectangle 5"/>
          <p:cNvSpPr>
            <a:spLocks noChangeArrowheads="1"/>
          </p:cNvSpPr>
          <p:nvPr/>
        </p:nvSpPr>
        <p:spPr bwMode="auto">
          <a:xfrm>
            <a:off x="0" y="13716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pt-BR" altLang="pt-BR" sz="6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
            </a:r>
            <a:br>
              <a:rPr kumimoji="0" lang="pt-BR" altLang="pt-BR" sz="600" b="0" i="0" u="none" strike="noStrike" cap="none" normalizeH="0" baseline="0" smtClean="0">
                <a:ln>
                  <a:noFill/>
                </a:ln>
                <a:solidFill>
                  <a:schemeClr val="tx1"/>
                </a:solidFill>
                <a:effectLst/>
                <a:latin typeface="Arial" pitchFamily="34" charset="0"/>
                <a:ea typeface="Times New Roman" pitchFamily="18" charset="0"/>
                <a:cs typeface="Arial" pitchFamily="34" charset="0"/>
              </a:rPr>
            </a:br>
            <a:r>
              <a:rPr kumimoji="0" lang="pt-BR" altLang="pt-BR" sz="6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
            </a:r>
            <a:br>
              <a:rPr kumimoji="0" lang="pt-BR" altLang="pt-BR" sz="600" b="0" i="0" u="none" strike="noStrike" cap="none" normalizeH="0" baseline="0" smtClean="0">
                <a:ln>
                  <a:noFill/>
                </a:ln>
                <a:solidFill>
                  <a:schemeClr val="tx1"/>
                </a:solidFill>
                <a:effectLst/>
                <a:latin typeface="Arial" pitchFamily="34" charset="0"/>
                <a:ea typeface="Times New Roman" pitchFamily="18" charset="0"/>
                <a:cs typeface="Arial" pitchFamily="34" charset="0"/>
              </a:rPr>
            </a:br>
            <a:endParaRPr kumimoji="0" lang="pt-BR" altLang="pt-BR" sz="1800" b="0" i="0" u="none" strike="noStrike" cap="none" normalizeH="0" baseline="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1779768694"/>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title"/>
          </p:nvPr>
        </p:nvSpPr>
        <p:spPr>
          <a:xfrm>
            <a:off x="457200" y="274638"/>
            <a:ext cx="8229600" cy="778098"/>
          </a:xfrm>
        </p:spPr>
        <p:txBody>
          <a:bodyPr>
            <a:noAutofit/>
          </a:bodyPr>
          <a:lstStyle/>
          <a:p>
            <a:r>
              <a:rPr lang="pt-BR" sz="2900" b="1" dirty="0" smtClean="0">
                <a:solidFill>
                  <a:srgbClr val="FF0000"/>
                </a:solidFill>
                <a:latin typeface="Times New Roman" panose="02020603050405020304" pitchFamily="18" charset="0"/>
                <a:cs typeface="Times New Roman" panose="02020603050405020304" pitchFamily="18" charset="0"/>
              </a:rPr>
              <a:t>EXERCÍCIOS</a:t>
            </a:r>
            <a:endParaRPr lang="pt-BR" sz="2900" b="1" dirty="0">
              <a:solidFill>
                <a:srgbClr val="FF0000"/>
              </a:solidFill>
              <a:latin typeface="Times New Roman" panose="02020603050405020304" pitchFamily="18" charset="0"/>
              <a:cs typeface="Times New Roman" panose="02020603050405020304" pitchFamily="18" charset="0"/>
            </a:endParaRPr>
          </a:p>
        </p:txBody>
      </p:sp>
      <p:sp>
        <p:nvSpPr>
          <p:cNvPr id="5" name="Espaço Reservado para Conteúdo 4"/>
          <p:cNvSpPr>
            <a:spLocks noGrp="1"/>
          </p:cNvSpPr>
          <p:nvPr>
            <p:ph idx="1"/>
          </p:nvPr>
        </p:nvSpPr>
        <p:spPr>
          <a:xfrm>
            <a:off x="457200" y="980728"/>
            <a:ext cx="8579296" cy="5220047"/>
          </a:xfrm>
        </p:spPr>
        <p:txBody>
          <a:bodyPr>
            <a:normAutofit/>
          </a:bodyPr>
          <a:lstStyle/>
          <a:p>
            <a:pPr marL="0" indent="0">
              <a:buNone/>
            </a:pPr>
            <a:r>
              <a:rPr lang="pt-BR" sz="2000" dirty="0" smtClean="0">
                <a:latin typeface="Times New Roman" panose="02020603050405020304" pitchFamily="18" charset="0"/>
                <a:cs typeface="Times New Roman" panose="02020603050405020304" pitchFamily="18" charset="0"/>
              </a:rPr>
              <a:t>1) Gabarito:</a:t>
            </a:r>
          </a:p>
          <a:p>
            <a:pPr marL="0" indent="0">
              <a:buNone/>
            </a:pPr>
            <a:endParaRPr lang="pt-BR" sz="2000" dirty="0">
              <a:latin typeface="Times New Roman" panose="02020603050405020304" pitchFamily="18" charset="0"/>
              <a:cs typeface="Times New Roman" panose="02020603050405020304" pitchFamily="18" charset="0"/>
            </a:endParaRPr>
          </a:p>
          <a:p>
            <a:pPr marL="0" indent="0">
              <a:buNone/>
            </a:pPr>
            <a:r>
              <a:rPr lang="pt-BR" sz="2000" dirty="0" smtClean="0">
                <a:latin typeface="Times New Roman" panose="02020603050405020304" pitchFamily="18" charset="0"/>
                <a:cs typeface="Times New Roman" panose="02020603050405020304" pitchFamily="18" charset="0"/>
              </a:rPr>
              <a:t>a) chapéu(s</a:t>
            </a:r>
            <a:r>
              <a:rPr lang="pt-BR" sz="2000" dirty="0">
                <a:latin typeface="Times New Roman" panose="02020603050405020304" pitchFamily="18" charset="0"/>
                <a:cs typeface="Times New Roman" panose="02020603050405020304" pitchFamily="18" charset="0"/>
              </a:rPr>
              <a:t>) + </a:t>
            </a:r>
            <a:r>
              <a:rPr lang="pt-BR" sz="2000" dirty="0" err="1">
                <a:latin typeface="Times New Roman" panose="02020603050405020304" pitchFamily="18" charset="0"/>
                <a:cs typeface="Times New Roman" panose="02020603050405020304" pitchFamily="18" charset="0"/>
              </a:rPr>
              <a:t>zinhos</a:t>
            </a:r>
            <a:r>
              <a:rPr lang="pt-BR" sz="2000" dirty="0">
                <a:latin typeface="Times New Roman" panose="02020603050405020304" pitchFamily="18" charset="0"/>
                <a:cs typeface="Times New Roman" panose="02020603050405020304" pitchFamily="18" charset="0"/>
              </a:rPr>
              <a:t> = </a:t>
            </a:r>
            <a:r>
              <a:rPr lang="pt-BR" sz="2000" dirty="0" smtClean="0">
                <a:latin typeface="Times New Roman" panose="02020603050405020304" pitchFamily="18" charset="0"/>
                <a:cs typeface="Times New Roman" panose="02020603050405020304" pitchFamily="18" charset="0"/>
              </a:rPr>
              <a:t>chapeuzinhos.</a:t>
            </a:r>
            <a:endParaRPr lang="pt-BR" sz="2000" dirty="0">
              <a:latin typeface="Times New Roman" panose="02020603050405020304" pitchFamily="18" charset="0"/>
              <a:cs typeface="Times New Roman" panose="02020603050405020304" pitchFamily="18" charset="0"/>
            </a:endParaRPr>
          </a:p>
          <a:p>
            <a:pPr marL="0" indent="0">
              <a:buNone/>
            </a:pPr>
            <a:r>
              <a:rPr lang="pt-BR" sz="2000" dirty="0" smtClean="0">
                <a:latin typeface="Times New Roman" panose="02020603050405020304" pitchFamily="18" charset="0"/>
                <a:cs typeface="Times New Roman" panose="02020603050405020304" pitchFamily="18" charset="0"/>
              </a:rPr>
              <a:t>b) </a:t>
            </a:r>
            <a:r>
              <a:rPr lang="pt-BR" sz="2000" dirty="0" err="1" smtClean="0">
                <a:latin typeface="Times New Roman" panose="02020603050405020304" pitchFamily="18" charset="0"/>
                <a:cs typeface="Times New Roman" panose="02020603050405020304" pitchFamily="18" charset="0"/>
              </a:rPr>
              <a:t>farói</a:t>
            </a:r>
            <a:r>
              <a:rPr lang="pt-BR" sz="2000" dirty="0" smtClean="0">
                <a:latin typeface="Times New Roman" panose="02020603050405020304" pitchFamily="18" charset="0"/>
                <a:cs typeface="Times New Roman" panose="02020603050405020304" pitchFamily="18" charset="0"/>
              </a:rPr>
              <a:t>(s</a:t>
            </a:r>
            <a:r>
              <a:rPr lang="pt-BR" sz="2000" dirty="0">
                <a:latin typeface="Times New Roman" panose="02020603050405020304" pitchFamily="18" charset="0"/>
                <a:cs typeface="Times New Roman" panose="02020603050405020304" pitchFamily="18" charset="0"/>
              </a:rPr>
              <a:t>) + </a:t>
            </a:r>
            <a:r>
              <a:rPr lang="pt-BR" sz="2000" dirty="0" err="1">
                <a:latin typeface="Times New Roman" panose="02020603050405020304" pitchFamily="18" charset="0"/>
                <a:cs typeface="Times New Roman" panose="02020603050405020304" pitchFamily="18" charset="0"/>
              </a:rPr>
              <a:t>zinhos</a:t>
            </a:r>
            <a:r>
              <a:rPr lang="pt-BR" sz="2000" dirty="0">
                <a:latin typeface="Times New Roman" panose="02020603050405020304" pitchFamily="18" charset="0"/>
                <a:cs typeface="Times New Roman" panose="02020603050405020304" pitchFamily="18" charset="0"/>
              </a:rPr>
              <a:t> = </a:t>
            </a:r>
            <a:r>
              <a:rPr lang="pt-BR" sz="2000" dirty="0" smtClean="0">
                <a:latin typeface="Times New Roman" panose="02020603050405020304" pitchFamily="18" charset="0"/>
                <a:cs typeface="Times New Roman" panose="02020603050405020304" pitchFamily="18" charset="0"/>
              </a:rPr>
              <a:t>faroizinhos.</a:t>
            </a:r>
            <a:endParaRPr lang="pt-BR" sz="2000" dirty="0">
              <a:latin typeface="Times New Roman" panose="02020603050405020304" pitchFamily="18" charset="0"/>
              <a:cs typeface="Times New Roman" panose="02020603050405020304" pitchFamily="18" charset="0"/>
            </a:endParaRPr>
          </a:p>
          <a:p>
            <a:pPr marL="0" indent="0">
              <a:buNone/>
            </a:pPr>
            <a:r>
              <a:rPr lang="pt-BR" sz="2000" dirty="0" smtClean="0">
                <a:latin typeface="Times New Roman" panose="02020603050405020304" pitchFamily="18" charset="0"/>
                <a:cs typeface="Times New Roman" panose="02020603050405020304" pitchFamily="18" charset="0"/>
              </a:rPr>
              <a:t>c) </a:t>
            </a:r>
            <a:r>
              <a:rPr lang="pt-BR" sz="2000" dirty="0" err="1" smtClean="0">
                <a:latin typeface="Times New Roman" panose="02020603050405020304" pitchFamily="18" charset="0"/>
                <a:cs typeface="Times New Roman" panose="02020603050405020304" pitchFamily="18" charset="0"/>
              </a:rPr>
              <a:t>tren</a:t>
            </a:r>
            <a:r>
              <a:rPr lang="pt-BR" sz="2000" dirty="0" smtClean="0">
                <a:latin typeface="Times New Roman" panose="02020603050405020304" pitchFamily="18" charset="0"/>
                <a:cs typeface="Times New Roman" panose="02020603050405020304" pitchFamily="18" charset="0"/>
              </a:rPr>
              <a:t>(s</a:t>
            </a:r>
            <a:r>
              <a:rPr lang="pt-BR" sz="2000" dirty="0">
                <a:latin typeface="Times New Roman" panose="02020603050405020304" pitchFamily="18" charset="0"/>
                <a:cs typeface="Times New Roman" panose="02020603050405020304" pitchFamily="18" charset="0"/>
              </a:rPr>
              <a:t>) + </a:t>
            </a:r>
            <a:r>
              <a:rPr lang="pt-BR" sz="2000" dirty="0" err="1">
                <a:latin typeface="Times New Roman" panose="02020603050405020304" pitchFamily="18" charset="0"/>
                <a:cs typeface="Times New Roman" panose="02020603050405020304" pitchFamily="18" charset="0"/>
              </a:rPr>
              <a:t>zinhos</a:t>
            </a:r>
            <a:r>
              <a:rPr lang="pt-BR" sz="2000" dirty="0">
                <a:latin typeface="Times New Roman" panose="02020603050405020304" pitchFamily="18" charset="0"/>
                <a:cs typeface="Times New Roman" panose="02020603050405020304" pitchFamily="18" charset="0"/>
              </a:rPr>
              <a:t> = </a:t>
            </a:r>
            <a:r>
              <a:rPr lang="pt-BR" sz="2000" dirty="0" smtClean="0">
                <a:latin typeface="Times New Roman" panose="02020603050405020304" pitchFamily="18" charset="0"/>
                <a:cs typeface="Times New Roman" panose="02020603050405020304" pitchFamily="18" charset="0"/>
              </a:rPr>
              <a:t>trenzinhos.</a:t>
            </a:r>
            <a:endParaRPr lang="pt-BR" sz="2000" dirty="0">
              <a:latin typeface="Times New Roman" panose="02020603050405020304" pitchFamily="18" charset="0"/>
              <a:cs typeface="Times New Roman" panose="02020603050405020304" pitchFamily="18" charset="0"/>
            </a:endParaRPr>
          </a:p>
          <a:p>
            <a:pPr marL="0" indent="0">
              <a:buNone/>
            </a:pPr>
            <a:r>
              <a:rPr lang="pt-BR" sz="2000" dirty="0" smtClean="0">
                <a:latin typeface="Times New Roman" panose="02020603050405020304" pitchFamily="18" charset="0"/>
                <a:cs typeface="Times New Roman" panose="02020603050405020304" pitchFamily="18" charset="0"/>
              </a:rPr>
              <a:t>d) </a:t>
            </a:r>
            <a:r>
              <a:rPr lang="pt-BR" sz="2000" dirty="0" err="1" smtClean="0">
                <a:latin typeface="Times New Roman" panose="02020603050405020304" pitchFamily="18" charset="0"/>
                <a:cs typeface="Times New Roman" panose="02020603050405020304" pitchFamily="18" charset="0"/>
              </a:rPr>
              <a:t>colhere</a:t>
            </a:r>
            <a:r>
              <a:rPr lang="pt-BR" sz="2000" dirty="0" smtClean="0">
                <a:latin typeface="Times New Roman" panose="02020603050405020304" pitchFamily="18" charset="0"/>
                <a:cs typeface="Times New Roman" panose="02020603050405020304" pitchFamily="18" charset="0"/>
              </a:rPr>
              <a:t>(s</a:t>
            </a:r>
            <a:r>
              <a:rPr lang="pt-BR" sz="2000" dirty="0">
                <a:latin typeface="Times New Roman" panose="02020603050405020304" pitchFamily="18" charset="0"/>
                <a:cs typeface="Times New Roman" panose="02020603050405020304" pitchFamily="18" charset="0"/>
              </a:rPr>
              <a:t>) + zinhas = </a:t>
            </a:r>
            <a:r>
              <a:rPr lang="pt-BR" sz="2000" dirty="0" smtClean="0">
                <a:latin typeface="Times New Roman" panose="02020603050405020304" pitchFamily="18" charset="0"/>
                <a:cs typeface="Times New Roman" panose="02020603050405020304" pitchFamily="18" charset="0"/>
              </a:rPr>
              <a:t>colherezinhas.</a:t>
            </a:r>
            <a:endParaRPr lang="pt-BR" sz="2000" dirty="0">
              <a:latin typeface="Times New Roman" panose="02020603050405020304" pitchFamily="18" charset="0"/>
              <a:cs typeface="Times New Roman" panose="02020603050405020304" pitchFamily="18" charset="0"/>
            </a:endParaRPr>
          </a:p>
          <a:p>
            <a:pPr marL="0" indent="0">
              <a:buNone/>
            </a:pPr>
            <a:r>
              <a:rPr lang="pt-BR" sz="2000" dirty="0" smtClean="0">
                <a:latin typeface="Times New Roman" panose="02020603050405020304" pitchFamily="18" charset="0"/>
                <a:cs typeface="Times New Roman" panose="02020603050405020304" pitchFamily="18" charset="0"/>
              </a:rPr>
              <a:t>e) flore(s</a:t>
            </a:r>
            <a:r>
              <a:rPr lang="pt-BR" sz="2000" dirty="0">
                <a:latin typeface="Times New Roman" panose="02020603050405020304" pitchFamily="18" charset="0"/>
                <a:cs typeface="Times New Roman" panose="02020603050405020304" pitchFamily="18" charset="0"/>
              </a:rPr>
              <a:t>) + zinhas = </a:t>
            </a:r>
            <a:r>
              <a:rPr lang="pt-BR" sz="2000" dirty="0" smtClean="0">
                <a:latin typeface="Times New Roman" panose="02020603050405020304" pitchFamily="18" charset="0"/>
                <a:cs typeface="Times New Roman" panose="02020603050405020304" pitchFamily="18" charset="0"/>
              </a:rPr>
              <a:t>florezinhas.</a:t>
            </a:r>
            <a:endParaRPr lang="pt-BR" sz="2000" dirty="0">
              <a:latin typeface="Times New Roman" panose="02020603050405020304" pitchFamily="18" charset="0"/>
              <a:cs typeface="Times New Roman" panose="02020603050405020304" pitchFamily="18" charset="0"/>
            </a:endParaRPr>
          </a:p>
          <a:p>
            <a:pPr marL="0" indent="0">
              <a:buNone/>
            </a:pPr>
            <a:r>
              <a:rPr lang="pt-BR" sz="2000" dirty="0" smtClean="0">
                <a:latin typeface="Times New Roman" panose="02020603050405020304" pitchFamily="18" charset="0"/>
                <a:cs typeface="Times New Roman" panose="02020603050405020304" pitchFamily="18" charset="0"/>
              </a:rPr>
              <a:t>f) mão(s</a:t>
            </a:r>
            <a:r>
              <a:rPr lang="pt-BR" sz="2000" dirty="0">
                <a:latin typeface="Times New Roman" panose="02020603050405020304" pitchFamily="18" charset="0"/>
                <a:cs typeface="Times New Roman" panose="02020603050405020304" pitchFamily="18" charset="0"/>
              </a:rPr>
              <a:t>) + zinhas = </a:t>
            </a:r>
            <a:r>
              <a:rPr lang="pt-BR" sz="2000" dirty="0" smtClean="0">
                <a:latin typeface="Times New Roman" panose="02020603050405020304" pitchFamily="18" charset="0"/>
                <a:cs typeface="Times New Roman" panose="02020603050405020304" pitchFamily="18" charset="0"/>
              </a:rPr>
              <a:t>mãozinhas.</a:t>
            </a:r>
            <a:endParaRPr lang="pt-BR" sz="2000" dirty="0">
              <a:latin typeface="Times New Roman" panose="02020603050405020304" pitchFamily="18" charset="0"/>
              <a:cs typeface="Times New Roman" panose="02020603050405020304" pitchFamily="18" charset="0"/>
            </a:endParaRPr>
          </a:p>
          <a:p>
            <a:pPr marL="0" indent="0">
              <a:buNone/>
            </a:pPr>
            <a:r>
              <a:rPr lang="pt-BR" sz="2000" dirty="0" smtClean="0">
                <a:latin typeface="Times New Roman" panose="02020603050405020304" pitchFamily="18" charset="0"/>
                <a:cs typeface="Times New Roman" panose="02020603050405020304" pitchFamily="18" charset="0"/>
              </a:rPr>
              <a:t>g) </a:t>
            </a:r>
            <a:r>
              <a:rPr lang="pt-BR" sz="2000" dirty="0" err="1" smtClean="0">
                <a:latin typeface="Times New Roman" panose="02020603050405020304" pitchFamily="18" charset="0"/>
                <a:cs typeface="Times New Roman" panose="02020603050405020304" pitchFamily="18" charset="0"/>
              </a:rPr>
              <a:t>papéi</a:t>
            </a:r>
            <a:r>
              <a:rPr lang="pt-BR" sz="2000" dirty="0" smtClean="0">
                <a:latin typeface="Times New Roman" panose="02020603050405020304" pitchFamily="18" charset="0"/>
                <a:cs typeface="Times New Roman" panose="02020603050405020304" pitchFamily="18" charset="0"/>
              </a:rPr>
              <a:t>(s</a:t>
            </a:r>
            <a:r>
              <a:rPr lang="pt-BR" sz="2000" dirty="0">
                <a:latin typeface="Times New Roman" panose="02020603050405020304" pitchFamily="18" charset="0"/>
                <a:cs typeface="Times New Roman" panose="02020603050405020304" pitchFamily="18" charset="0"/>
              </a:rPr>
              <a:t>) + </a:t>
            </a:r>
            <a:r>
              <a:rPr lang="pt-BR" sz="2000" dirty="0" err="1">
                <a:latin typeface="Times New Roman" panose="02020603050405020304" pitchFamily="18" charset="0"/>
                <a:cs typeface="Times New Roman" panose="02020603050405020304" pitchFamily="18" charset="0"/>
              </a:rPr>
              <a:t>zinhos</a:t>
            </a:r>
            <a:r>
              <a:rPr lang="pt-BR" sz="2000" dirty="0">
                <a:latin typeface="Times New Roman" panose="02020603050405020304" pitchFamily="18" charset="0"/>
                <a:cs typeface="Times New Roman" panose="02020603050405020304" pitchFamily="18" charset="0"/>
              </a:rPr>
              <a:t> = </a:t>
            </a:r>
            <a:r>
              <a:rPr lang="pt-BR" sz="2000" dirty="0" smtClean="0">
                <a:latin typeface="Times New Roman" panose="02020603050405020304" pitchFamily="18" charset="0"/>
                <a:cs typeface="Times New Roman" panose="02020603050405020304" pitchFamily="18" charset="0"/>
              </a:rPr>
              <a:t>papeizinhos.</a:t>
            </a:r>
            <a:endParaRPr lang="pt-BR" sz="2000" dirty="0">
              <a:latin typeface="Times New Roman" panose="02020603050405020304" pitchFamily="18" charset="0"/>
              <a:cs typeface="Times New Roman" panose="02020603050405020304" pitchFamily="18" charset="0"/>
            </a:endParaRPr>
          </a:p>
          <a:p>
            <a:pPr marL="0" indent="0">
              <a:buNone/>
            </a:pPr>
            <a:r>
              <a:rPr lang="pt-BR" sz="2000" dirty="0" smtClean="0">
                <a:latin typeface="Times New Roman" panose="02020603050405020304" pitchFamily="18" charset="0"/>
                <a:cs typeface="Times New Roman" panose="02020603050405020304" pitchFamily="18" charset="0"/>
              </a:rPr>
              <a:t>h) </a:t>
            </a:r>
            <a:r>
              <a:rPr lang="pt-BR" sz="2000" dirty="0" err="1" smtClean="0">
                <a:latin typeface="Times New Roman" panose="02020603050405020304" pitchFamily="18" charset="0"/>
                <a:cs typeface="Times New Roman" panose="02020603050405020304" pitchFamily="18" charset="0"/>
              </a:rPr>
              <a:t>nuven</a:t>
            </a:r>
            <a:r>
              <a:rPr lang="pt-BR" sz="2000" dirty="0" smtClean="0">
                <a:latin typeface="Times New Roman" panose="02020603050405020304" pitchFamily="18" charset="0"/>
                <a:cs typeface="Times New Roman" panose="02020603050405020304" pitchFamily="18" charset="0"/>
              </a:rPr>
              <a:t>(s</a:t>
            </a:r>
            <a:r>
              <a:rPr lang="pt-BR" sz="2000" dirty="0">
                <a:latin typeface="Times New Roman" panose="02020603050405020304" pitchFamily="18" charset="0"/>
                <a:cs typeface="Times New Roman" panose="02020603050405020304" pitchFamily="18" charset="0"/>
              </a:rPr>
              <a:t>) + zinhas = </a:t>
            </a:r>
            <a:r>
              <a:rPr lang="pt-BR" sz="2000" dirty="0" smtClean="0">
                <a:latin typeface="Times New Roman" panose="02020603050405020304" pitchFamily="18" charset="0"/>
                <a:cs typeface="Times New Roman" panose="02020603050405020304" pitchFamily="18" charset="0"/>
              </a:rPr>
              <a:t>nuvenzinhas.</a:t>
            </a:r>
            <a:endParaRPr lang="pt-BR" sz="2000" dirty="0">
              <a:latin typeface="Times New Roman" panose="02020603050405020304" pitchFamily="18" charset="0"/>
              <a:cs typeface="Times New Roman" panose="02020603050405020304" pitchFamily="18" charset="0"/>
            </a:endParaRPr>
          </a:p>
          <a:p>
            <a:pPr marL="0" indent="0">
              <a:buNone/>
            </a:pPr>
            <a:r>
              <a:rPr lang="pt-BR" sz="2000" dirty="0" smtClean="0">
                <a:latin typeface="Times New Roman" panose="02020603050405020304" pitchFamily="18" charset="0"/>
                <a:cs typeface="Times New Roman" panose="02020603050405020304" pitchFamily="18" charset="0"/>
              </a:rPr>
              <a:t>i) </a:t>
            </a:r>
            <a:r>
              <a:rPr lang="pt-BR" sz="2000" dirty="0" err="1" smtClean="0">
                <a:latin typeface="Times New Roman" panose="02020603050405020304" pitchFamily="18" charset="0"/>
                <a:cs typeface="Times New Roman" panose="02020603050405020304" pitchFamily="18" charset="0"/>
              </a:rPr>
              <a:t>funi</a:t>
            </a:r>
            <a:r>
              <a:rPr lang="pt-BR" sz="2000" dirty="0" smtClean="0">
                <a:latin typeface="Times New Roman" panose="02020603050405020304" pitchFamily="18" charset="0"/>
                <a:cs typeface="Times New Roman" panose="02020603050405020304" pitchFamily="18" charset="0"/>
              </a:rPr>
              <a:t>(s</a:t>
            </a:r>
            <a:r>
              <a:rPr lang="pt-BR" sz="2000" dirty="0">
                <a:latin typeface="Times New Roman" panose="02020603050405020304" pitchFamily="18" charset="0"/>
                <a:cs typeface="Times New Roman" panose="02020603050405020304" pitchFamily="18" charset="0"/>
              </a:rPr>
              <a:t>) + </a:t>
            </a:r>
            <a:r>
              <a:rPr lang="pt-BR" sz="2000" dirty="0" err="1">
                <a:latin typeface="Times New Roman" panose="02020603050405020304" pitchFamily="18" charset="0"/>
                <a:cs typeface="Times New Roman" panose="02020603050405020304" pitchFamily="18" charset="0"/>
              </a:rPr>
              <a:t>zinhos</a:t>
            </a:r>
            <a:r>
              <a:rPr lang="pt-BR" sz="2000" dirty="0">
                <a:latin typeface="Times New Roman" panose="02020603050405020304" pitchFamily="18" charset="0"/>
                <a:cs typeface="Times New Roman" panose="02020603050405020304" pitchFamily="18" charset="0"/>
              </a:rPr>
              <a:t> = </a:t>
            </a:r>
            <a:r>
              <a:rPr lang="pt-BR" sz="2000" dirty="0" err="1" smtClean="0">
                <a:latin typeface="Times New Roman" panose="02020603050405020304" pitchFamily="18" charset="0"/>
                <a:cs typeface="Times New Roman" panose="02020603050405020304" pitchFamily="18" charset="0"/>
              </a:rPr>
              <a:t>funizinhos</a:t>
            </a:r>
            <a:r>
              <a:rPr lang="pt-BR" sz="2000" dirty="0" smtClean="0">
                <a:latin typeface="Times New Roman" panose="02020603050405020304" pitchFamily="18" charset="0"/>
                <a:cs typeface="Times New Roman" panose="02020603050405020304" pitchFamily="18" charset="0"/>
              </a:rPr>
              <a:t>.</a:t>
            </a:r>
            <a:endParaRPr lang="pt-BR" sz="2000" dirty="0">
              <a:latin typeface="Times New Roman" panose="02020603050405020304" pitchFamily="18" charset="0"/>
              <a:cs typeface="Times New Roman" panose="02020603050405020304" pitchFamily="18" charset="0"/>
            </a:endParaRPr>
          </a:p>
          <a:p>
            <a:pPr marL="0" indent="0">
              <a:buNone/>
            </a:pPr>
            <a:r>
              <a:rPr lang="pt-BR" sz="2000" dirty="0" smtClean="0">
                <a:latin typeface="Times New Roman" panose="02020603050405020304" pitchFamily="18" charset="0"/>
                <a:cs typeface="Times New Roman" panose="02020603050405020304" pitchFamily="18" charset="0"/>
              </a:rPr>
              <a:t>j) </a:t>
            </a:r>
            <a:r>
              <a:rPr lang="pt-BR" sz="2000" dirty="0" err="1" smtClean="0">
                <a:latin typeface="Times New Roman" panose="02020603050405020304" pitchFamily="18" charset="0"/>
                <a:cs typeface="Times New Roman" panose="02020603050405020304" pitchFamily="18" charset="0"/>
              </a:rPr>
              <a:t>túnei</a:t>
            </a:r>
            <a:r>
              <a:rPr lang="pt-BR" sz="2000" dirty="0" smtClean="0">
                <a:latin typeface="Times New Roman" panose="02020603050405020304" pitchFamily="18" charset="0"/>
                <a:cs typeface="Times New Roman" panose="02020603050405020304" pitchFamily="18" charset="0"/>
              </a:rPr>
              <a:t>(s</a:t>
            </a:r>
            <a:r>
              <a:rPr lang="pt-BR" sz="2000" dirty="0">
                <a:latin typeface="Times New Roman" panose="02020603050405020304" pitchFamily="18" charset="0"/>
                <a:cs typeface="Times New Roman" panose="02020603050405020304" pitchFamily="18" charset="0"/>
              </a:rPr>
              <a:t>) + </a:t>
            </a:r>
            <a:r>
              <a:rPr lang="pt-BR" sz="2000" dirty="0" err="1">
                <a:latin typeface="Times New Roman" panose="02020603050405020304" pitchFamily="18" charset="0"/>
                <a:cs typeface="Times New Roman" panose="02020603050405020304" pitchFamily="18" charset="0"/>
              </a:rPr>
              <a:t>zinhos</a:t>
            </a:r>
            <a:r>
              <a:rPr lang="pt-BR" sz="2000" dirty="0">
                <a:latin typeface="Times New Roman" panose="02020603050405020304" pitchFamily="18" charset="0"/>
                <a:cs typeface="Times New Roman" panose="02020603050405020304" pitchFamily="18" charset="0"/>
              </a:rPr>
              <a:t> = </a:t>
            </a:r>
            <a:r>
              <a:rPr lang="pt-BR" sz="2000" dirty="0" err="1" smtClean="0">
                <a:latin typeface="Times New Roman" panose="02020603050405020304" pitchFamily="18" charset="0"/>
                <a:cs typeface="Times New Roman" panose="02020603050405020304" pitchFamily="18" charset="0"/>
              </a:rPr>
              <a:t>tuneizinhos</a:t>
            </a:r>
            <a:r>
              <a:rPr lang="pt-BR" sz="2000" dirty="0" smtClean="0">
                <a:latin typeface="Times New Roman" panose="02020603050405020304" pitchFamily="18" charset="0"/>
                <a:cs typeface="Times New Roman" panose="02020603050405020304" pitchFamily="18" charset="0"/>
              </a:rPr>
              <a:t>.</a:t>
            </a:r>
            <a:endParaRPr lang="pt-BR" sz="2000" dirty="0">
              <a:latin typeface="Times New Roman" panose="02020603050405020304" pitchFamily="18" charset="0"/>
              <a:cs typeface="Times New Roman" panose="02020603050405020304" pitchFamily="18" charset="0"/>
            </a:endParaRPr>
          </a:p>
          <a:p>
            <a:pPr marL="0" indent="0">
              <a:buNone/>
            </a:pPr>
            <a:r>
              <a:rPr lang="pt-BR" sz="2000" dirty="0" smtClean="0">
                <a:latin typeface="Times New Roman" panose="02020603050405020304" pitchFamily="18" charset="0"/>
                <a:cs typeface="Times New Roman" panose="02020603050405020304" pitchFamily="18" charset="0"/>
              </a:rPr>
              <a:t>k) pai(s</a:t>
            </a:r>
            <a:r>
              <a:rPr lang="pt-BR" sz="2000" dirty="0">
                <a:latin typeface="Times New Roman" panose="02020603050405020304" pitchFamily="18" charset="0"/>
                <a:cs typeface="Times New Roman" panose="02020603050405020304" pitchFamily="18" charset="0"/>
              </a:rPr>
              <a:t>) + </a:t>
            </a:r>
            <a:r>
              <a:rPr lang="pt-BR" sz="2000" dirty="0" err="1">
                <a:latin typeface="Times New Roman" panose="02020603050405020304" pitchFamily="18" charset="0"/>
                <a:cs typeface="Times New Roman" panose="02020603050405020304" pitchFamily="18" charset="0"/>
              </a:rPr>
              <a:t>zinhos</a:t>
            </a:r>
            <a:r>
              <a:rPr lang="pt-BR" sz="2000" dirty="0">
                <a:latin typeface="Times New Roman" panose="02020603050405020304" pitchFamily="18" charset="0"/>
                <a:cs typeface="Times New Roman" panose="02020603050405020304" pitchFamily="18" charset="0"/>
              </a:rPr>
              <a:t> = </a:t>
            </a:r>
            <a:r>
              <a:rPr lang="pt-BR" sz="2000" dirty="0" smtClean="0">
                <a:latin typeface="Times New Roman" panose="02020603050405020304" pitchFamily="18" charset="0"/>
                <a:cs typeface="Times New Roman" panose="02020603050405020304" pitchFamily="18" charset="0"/>
              </a:rPr>
              <a:t>paizinhos.</a:t>
            </a:r>
            <a:endParaRPr lang="pt-BR" sz="2000" dirty="0">
              <a:latin typeface="Times New Roman" panose="02020603050405020304" pitchFamily="18" charset="0"/>
              <a:cs typeface="Times New Roman" panose="02020603050405020304" pitchFamily="18" charset="0"/>
            </a:endParaRPr>
          </a:p>
          <a:p>
            <a:pPr marL="0" indent="0">
              <a:buNone/>
            </a:pPr>
            <a:endParaRPr lang="pt-BR" sz="2000" dirty="0" smtClean="0">
              <a:latin typeface="Times New Roman" panose="02020603050405020304" pitchFamily="18" charset="0"/>
              <a:cs typeface="Times New Roman" panose="02020603050405020304" pitchFamily="18" charset="0"/>
            </a:endParaRPr>
          </a:p>
        </p:txBody>
      </p:sp>
      <p:pic>
        <p:nvPicPr>
          <p:cNvPr id="1026" name="Picture 2" descr="Logo_Etec colorido"/>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67544" y="6124358"/>
            <a:ext cx="1123950" cy="714375"/>
          </a:xfrm>
          <a:prstGeom prst="rect">
            <a:avLst/>
          </a:prstGeom>
          <a:noFill/>
          <a:extLst>
            <a:ext uri="{909E8E84-426E-40DD-AFC4-6F175D3DCCD1}">
              <a14:hiddenFill xmlns:a14="http://schemas.microsoft.com/office/drawing/2010/main">
                <a:solidFill>
                  <a:srgbClr val="FFFFFF"/>
                </a:solidFill>
              </a14:hiddenFill>
            </a:ext>
          </a:extLst>
        </p:spPr>
      </p:pic>
      <p:pic>
        <p:nvPicPr>
          <p:cNvPr id="1025" name="Picture 1" descr="logo-novo-cps-co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04048" y="6200775"/>
            <a:ext cx="3600450" cy="657225"/>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pt-BR"/>
          </a:p>
        </p:txBody>
      </p:sp>
      <p:sp>
        <p:nvSpPr>
          <p:cNvPr id="7" name="Rectangle 4"/>
          <p:cNvSpPr>
            <a:spLocks noChangeArrowheads="1"/>
          </p:cNvSpPr>
          <p:nvPr/>
        </p:nvSpPr>
        <p:spPr bwMode="auto">
          <a:xfrm>
            <a:off x="0" y="71437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pt-BR" altLang="pt-BR" sz="6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               </a:t>
            </a:r>
            <a:endParaRPr kumimoji="0" lang="pt-BR" altLang="pt-BR" sz="1800" b="0" i="0" u="none" strike="noStrike" cap="none" normalizeH="0" baseline="0" smtClean="0">
              <a:ln>
                <a:noFill/>
              </a:ln>
              <a:solidFill>
                <a:schemeClr val="tx1"/>
              </a:solidFill>
              <a:effectLst/>
              <a:latin typeface="Arial" pitchFamily="34" charset="0"/>
              <a:cs typeface="Arial" pitchFamily="34" charset="0"/>
            </a:endParaRPr>
          </a:p>
        </p:txBody>
      </p:sp>
      <p:sp>
        <p:nvSpPr>
          <p:cNvPr id="8" name="Rectangle 5"/>
          <p:cNvSpPr>
            <a:spLocks noChangeArrowheads="1"/>
          </p:cNvSpPr>
          <p:nvPr/>
        </p:nvSpPr>
        <p:spPr bwMode="auto">
          <a:xfrm>
            <a:off x="0" y="13716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pt-BR" altLang="pt-BR" sz="6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
            </a:r>
            <a:br>
              <a:rPr kumimoji="0" lang="pt-BR" altLang="pt-BR" sz="600" b="0" i="0" u="none" strike="noStrike" cap="none" normalizeH="0" baseline="0" smtClean="0">
                <a:ln>
                  <a:noFill/>
                </a:ln>
                <a:solidFill>
                  <a:schemeClr val="tx1"/>
                </a:solidFill>
                <a:effectLst/>
                <a:latin typeface="Arial" pitchFamily="34" charset="0"/>
                <a:ea typeface="Times New Roman" pitchFamily="18" charset="0"/>
                <a:cs typeface="Arial" pitchFamily="34" charset="0"/>
              </a:rPr>
            </a:br>
            <a:r>
              <a:rPr kumimoji="0" lang="pt-BR" altLang="pt-BR" sz="6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
            </a:r>
            <a:br>
              <a:rPr kumimoji="0" lang="pt-BR" altLang="pt-BR" sz="600" b="0" i="0" u="none" strike="noStrike" cap="none" normalizeH="0" baseline="0" smtClean="0">
                <a:ln>
                  <a:noFill/>
                </a:ln>
                <a:solidFill>
                  <a:schemeClr val="tx1"/>
                </a:solidFill>
                <a:effectLst/>
                <a:latin typeface="Arial" pitchFamily="34" charset="0"/>
                <a:ea typeface="Times New Roman" pitchFamily="18" charset="0"/>
                <a:cs typeface="Arial" pitchFamily="34" charset="0"/>
              </a:rPr>
            </a:br>
            <a:endParaRPr kumimoji="0" lang="pt-BR" altLang="pt-BR" sz="1800" b="0" i="0" u="none" strike="noStrike" cap="none" normalizeH="0" baseline="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2134617653"/>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title"/>
          </p:nvPr>
        </p:nvSpPr>
        <p:spPr>
          <a:xfrm>
            <a:off x="457200" y="274638"/>
            <a:ext cx="8229600" cy="778098"/>
          </a:xfrm>
        </p:spPr>
        <p:txBody>
          <a:bodyPr>
            <a:noAutofit/>
          </a:bodyPr>
          <a:lstStyle/>
          <a:p>
            <a:r>
              <a:rPr lang="pt-BR" sz="2900" b="1" dirty="0" smtClean="0">
                <a:solidFill>
                  <a:srgbClr val="FF0000"/>
                </a:solidFill>
                <a:latin typeface="Times New Roman" panose="02020603050405020304" pitchFamily="18" charset="0"/>
                <a:cs typeface="Times New Roman" panose="02020603050405020304" pitchFamily="18" charset="0"/>
              </a:rPr>
              <a:t>EXERCÍCIOS</a:t>
            </a:r>
            <a:endParaRPr lang="pt-BR" sz="2900" b="1" dirty="0">
              <a:solidFill>
                <a:srgbClr val="FF0000"/>
              </a:solidFill>
              <a:latin typeface="Times New Roman" panose="02020603050405020304" pitchFamily="18" charset="0"/>
              <a:cs typeface="Times New Roman" panose="02020603050405020304" pitchFamily="18" charset="0"/>
            </a:endParaRPr>
          </a:p>
        </p:txBody>
      </p:sp>
      <p:sp>
        <p:nvSpPr>
          <p:cNvPr id="5" name="Espaço Reservado para Conteúdo 4"/>
          <p:cNvSpPr>
            <a:spLocks noGrp="1"/>
          </p:cNvSpPr>
          <p:nvPr>
            <p:ph idx="1"/>
          </p:nvPr>
        </p:nvSpPr>
        <p:spPr>
          <a:xfrm>
            <a:off x="457200" y="980728"/>
            <a:ext cx="8579296" cy="5220047"/>
          </a:xfrm>
        </p:spPr>
        <p:txBody>
          <a:bodyPr>
            <a:normAutofit/>
          </a:bodyPr>
          <a:lstStyle/>
          <a:p>
            <a:pPr marL="0" indent="0">
              <a:buNone/>
            </a:pPr>
            <a:r>
              <a:rPr lang="pt-BR" sz="2000" dirty="0">
                <a:latin typeface="Times New Roman" panose="02020603050405020304" pitchFamily="18" charset="0"/>
                <a:cs typeface="Times New Roman" panose="02020603050405020304" pitchFamily="18" charset="0"/>
              </a:rPr>
              <a:t>2</a:t>
            </a:r>
            <a:r>
              <a:rPr lang="pt-BR" sz="2000" dirty="0" smtClean="0">
                <a:latin typeface="Times New Roman" panose="02020603050405020304" pitchFamily="18" charset="0"/>
                <a:cs typeface="Times New Roman" panose="02020603050405020304" pitchFamily="18" charset="0"/>
              </a:rPr>
              <a:t>) Passe para o plural:</a:t>
            </a:r>
          </a:p>
          <a:p>
            <a:pPr marL="0" indent="0">
              <a:buNone/>
            </a:pPr>
            <a:endParaRPr lang="pt-BR" sz="2000" dirty="0">
              <a:latin typeface="Times New Roman" panose="02020603050405020304" pitchFamily="18" charset="0"/>
              <a:cs typeface="Times New Roman" panose="02020603050405020304" pitchFamily="18" charset="0"/>
            </a:endParaRPr>
          </a:p>
          <a:p>
            <a:pPr marL="0" indent="0">
              <a:buNone/>
            </a:pPr>
            <a:r>
              <a:rPr lang="pt-BR" sz="2000" dirty="0" smtClean="0">
                <a:latin typeface="Times New Roman" panose="02020603050405020304" pitchFamily="18" charset="0"/>
                <a:cs typeface="Times New Roman" panose="02020603050405020304" pitchFamily="18" charset="0"/>
              </a:rPr>
              <a:t>a) Pedra:</a:t>
            </a:r>
            <a:endParaRPr lang="pt-BR" sz="2000" dirty="0">
              <a:latin typeface="Times New Roman" panose="02020603050405020304" pitchFamily="18" charset="0"/>
              <a:cs typeface="Times New Roman" panose="02020603050405020304" pitchFamily="18" charset="0"/>
            </a:endParaRPr>
          </a:p>
          <a:p>
            <a:pPr marL="0" indent="0">
              <a:buNone/>
            </a:pPr>
            <a:r>
              <a:rPr lang="pt-BR" sz="2000" dirty="0" smtClean="0">
                <a:latin typeface="Times New Roman" panose="02020603050405020304" pitchFamily="18" charset="0"/>
                <a:cs typeface="Times New Roman" panose="02020603050405020304" pitchFamily="18" charset="0"/>
              </a:rPr>
              <a:t>b) Mãe: </a:t>
            </a:r>
          </a:p>
          <a:p>
            <a:pPr marL="0" indent="0">
              <a:buNone/>
            </a:pPr>
            <a:r>
              <a:rPr lang="pt-BR" sz="2000" dirty="0" smtClean="0">
                <a:latin typeface="Times New Roman" panose="02020603050405020304" pitchFamily="18" charset="0"/>
                <a:cs typeface="Times New Roman" panose="02020603050405020304" pitchFamily="18" charset="0"/>
              </a:rPr>
              <a:t>c) Lar: </a:t>
            </a:r>
          </a:p>
          <a:p>
            <a:pPr marL="0" indent="0">
              <a:buNone/>
            </a:pPr>
            <a:r>
              <a:rPr lang="pt-BR" sz="2000" dirty="0" smtClean="0">
                <a:latin typeface="Times New Roman" panose="02020603050405020304" pitchFamily="18" charset="0"/>
                <a:cs typeface="Times New Roman" panose="02020603050405020304" pitchFamily="18" charset="0"/>
              </a:rPr>
              <a:t>d) Hambúrguer: </a:t>
            </a:r>
          </a:p>
          <a:p>
            <a:pPr marL="0" indent="0">
              <a:buNone/>
            </a:pPr>
            <a:r>
              <a:rPr lang="pt-BR" sz="2000" dirty="0" smtClean="0">
                <a:latin typeface="Times New Roman" panose="02020603050405020304" pitchFamily="18" charset="0"/>
                <a:cs typeface="Times New Roman" panose="02020603050405020304" pitchFamily="18" charset="0"/>
              </a:rPr>
              <a:t>e) Júnior: </a:t>
            </a:r>
          </a:p>
          <a:p>
            <a:pPr marL="0" indent="0">
              <a:buNone/>
            </a:pPr>
            <a:r>
              <a:rPr lang="pt-BR" sz="2000" dirty="0" smtClean="0">
                <a:latin typeface="Times New Roman" panose="02020603050405020304" pitchFamily="18" charset="0"/>
                <a:cs typeface="Times New Roman" panose="02020603050405020304" pitchFamily="18" charset="0"/>
              </a:rPr>
              <a:t>f) Gravidez: </a:t>
            </a:r>
          </a:p>
          <a:p>
            <a:pPr marL="0" indent="0">
              <a:buNone/>
            </a:pPr>
            <a:r>
              <a:rPr lang="pt-BR" sz="2000" dirty="0" smtClean="0">
                <a:latin typeface="Times New Roman" panose="02020603050405020304" pitchFamily="18" charset="0"/>
                <a:cs typeface="Times New Roman" panose="02020603050405020304" pitchFamily="18" charset="0"/>
              </a:rPr>
              <a:t>g) Giz: </a:t>
            </a:r>
          </a:p>
          <a:p>
            <a:pPr marL="0" indent="0">
              <a:buNone/>
            </a:pPr>
            <a:r>
              <a:rPr lang="pt-BR" sz="2000" dirty="0" smtClean="0">
                <a:latin typeface="Times New Roman" panose="02020603050405020304" pitchFamily="18" charset="0"/>
                <a:cs typeface="Times New Roman" panose="02020603050405020304" pitchFamily="18" charset="0"/>
              </a:rPr>
              <a:t>h) Arroz: </a:t>
            </a:r>
          </a:p>
          <a:p>
            <a:pPr marL="0" indent="0">
              <a:buNone/>
            </a:pPr>
            <a:r>
              <a:rPr lang="pt-BR" sz="2000" dirty="0" smtClean="0">
                <a:latin typeface="Times New Roman" panose="02020603050405020304" pitchFamily="18" charset="0"/>
                <a:cs typeface="Times New Roman" panose="02020603050405020304" pitchFamily="18" charset="0"/>
              </a:rPr>
              <a:t>i) Nêutron:</a:t>
            </a:r>
          </a:p>
          <a:p>
            <a:pPr marL="0" indent="0">
              <a:buNone/>
            </a:pPr>
            <a:r>
              <a:rPr lang="pt-BR" sz="2000" dirty="0" smtClean="0">
                <a:latin typeface="Times New Roman" panose="02020603050405020304" pitchFamily="18" charset="0"/>
                <a:cs typeface="Times New Roman" panose="02020603050405020304" pitchFamily="18" charset="0"/>
              </a:rPr>
              <a:t>j) Refém: </a:t>
            </a:r>
          </a:p>
          <a:p>
            <a:pPr marL="0" indent="0">
              <a:buNone/>
            </a:pPr>
            <a:r>
              <a:rPr lang="pt-BR" sz="2000" dirty="0" smtClean="0">
                <a:latin typeface="Times New Roman" panose="02020603050405020304" pitchFamily="18" charset="0"/>
                <a:cs typeface="Times New Roman" panose="02020603050405020304" pitchFamily="18" charset="0"/>
              </a:rPr>
              <a:t>k) Dom:</a:t>
            </a:r>
          </a:p>
        </p:txBody>
      </p:sp>
      <p:pic>
        <p:nvPicPr>
          <p:cNvPr id="1026" name="Picture 2" descr="Logo_Etec colorido"/>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67544" y="6124358"/>
            <a:ext cx="1123950" cy="714375"/>
          </a:xfrm>
          <a:prstGeom prst="rect">
            <a:avLst/>
          </a:prstGeom>
          <a:noFill/>
          <a:extLst>
            <a:ext uri="{909E8E84-426E-40DD-AFC4-6F175D3DCCD1}">
              <a14:hiddenFill xmlns:a14="http://schemas.microsoft.com/office/drawing/2010/main">
                <a:solidFill>
                  <a:srgbClr val="FFFFFF"/>
                </a:solidFill>
              </a14:hiddenFill>
            </a:ext>
          </a:extLst>
        </p:spPr>
      </p:pic>
      <p:pic>
        <p:nvPicPr>
          <p:cNvPr id="1025" name="Picture 1" descr="logo-novo-cps-co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04048" y="6200775"/>
            <a:ext cx="3600450" cy="657225"/>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pt-BR"/>
          </a:p>
        </p:txBody>
      </p:sp>
      <p:sp>
        <p:nvSpPr>
          <p:cNvPr id="7" name="Rectangle 4"/>
          <p:cNvSpPr>
            <a:spLocks noChangeArrowheads="1"/>
          </p:cNvSpPr>
          <p:nvPr/>
        </p:nvSpPr>
        <p:spPr bwMode="auto">
          <a:xfrm>
            <a:off x="0" y="71437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pt-BR" altLang="pt-BR" sz="6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               </a:t>
            </a:r>
            <a:endParaRPr kumimoji="0" lang="pt-BR" altLang="pt-BR" sz="1800" b="0" i="0" u="none" strike="noStrike" cap="none" normalizeH="0" baseline="0" smtClean="0">
              <a:ln>
                <a:noFill/>
              </a:ln>
              <a:solidFill>
                <a:schemeClr val="tx1"/>
              </a:solidFill>
              <a:effectLst/>
              <a:latin typeface="Arial" pitchFamily="34" charset="0"/>
              <a:cs typeface="Arial" pitchFamily="34" charset="0"/>
            </a:endParaRPr>
          </a:p>
        </p:txBody>
      </p:sp>
      <p:sp>
        <p:nvSpPr>
          <p:cNvPr id="8" name="Rectangle 5"/>
          <p:cNvSpPr>
            <a:spLocks noChangeArrowheads="1"/>
          </p:cNvSpPr>
          <p:nvPr/>
        </p:nvSpPr>
        <p:spPr bwMode="auto">
          <a:xfrm>
            <a:off x="0" y="13716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pt-BR" altLang="pt-BR" sz="6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
            </a:r>
            <a:br>
              <a:rPr kumimoji="0" lang="pt-BR" altLang="pt-BR" sz="600" b="0" i="0" u="none" strike="noStrike" cap="none" normalizeH="0" baseline="0" smtClean="0">
                <a:ln>
                  <a:noFill/>
                </a:ln>
                <a:solidFill>
                  <a:schemeClr val="tx1"/>
                </a:solidFill>
                <a:effectLst/>
                <a:latin typeface="Arial" pitchFamily="34" charset="0"/>
                <a:ea typeface="Times New Roman" pitchFamily="18" charset="0"/>
                <a:cs typeface="Arial" pitchFamily="34" charset="0"/>
              </a:rPr>
            </a:br>
            <a:r>
              <a:rPr kumimoji="0" lang="pt-BR" altLang="pt-BR" sz="6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
            </a:r>
            <a:br>
              <a:rPr kumimoji="0" lang="pt-BR" altLang="pt-BR" sz="600" b="0" i="0" u="none" strike="noStrike" cap="none" normalizeH="0" baseline="0" smtClean="0">
                <a:ln>
                  <a:noFill/>
                </a:ln>
                <a:solidFill>
                  <a:schemeClr val="tx1"/>
                </a:solidFill>
                <a:effectLst/>
                <a:latin typeface="Arial" pitchFamily="34" charset="0"/>
                <a:ea typeface="Times New Roman" pitchFamily="18" charset="0"/>
                <a:cs typeface="Arial" pitchFamily="34" charset="0"/>
              </a:rPr>
            </a:br>
            <a:endParaRPr kumimoji="0" lang="pt-BR" altLang="pt-BR" sz="1800" b="0" i="0" u="none" strike="noStrike" cap="none" normalizeH="0" baseline="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3004726499"/>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title"/>
          </p:nvPr>
        </p:nvSpPr>
        <p:spPr>
          <a:xfrm>
            <a:off x="457200" y="274638"/>
            <a:ext cx="8229600" cy="778098"/>
          </a:xfrm>
        </p:spPr>
        <p:txBody>
          <a:bodyPr>
            <a:noAutofit/>
          </a:bodyPr>
          <a:lstStyle/>
          <a:p>
            <a:r>
              <a:rPr lang="pt-BR" sz="2900" b="1" dirty="0" smtClean="0">
                <a:solidFill>
                  <a:srgbClr val="FF0000"/>
                </a:solidFill>
                <a:latin typeface="Times New Roman" panose="02020603050405020304" pitchFamily="18" charset="0"/>
                <a:cs typeface="Times New Roman" panose="02020603050405020304" pitchFamily="18" charset="0"/>
              </a:rPr>
              <a:t>EXERCÍCIOS</a:t>
            </a:r>
            <a:endParaRPr lang="pt-BR" sz="2900" b="1" dirty="0">
              <a:solidFill>
                <a:srgbClr val="FF0000"/>
              </a:solidFill>
              <a:latin typeface="Times New Roman" panose="02020603050405020304" pitchFamily="18" charset="0"/>
              <a:cs typeface="Times New Roman" panose="02020603050405020304" pitchFamily="18" charset="0"/>
            </a:endParaRPr>
          </a:p>
        </p:txBody>
      </p:sp>
      <p:sp>
        <p:nvSpPr>
          <p:cNvPr id="5" name="Espaço Reservado para Conteúdo 4"/>
          <p:cNvSpPr>
            <a:spLocks noGrp="1"/>
          </p:cNvSpPr>
          <p:nvPr>
            <p:ph idx="1"/>
          </p:nvPr>
        </p:nvSpPr>
        <p:spPr>
          <a:xfrm>
            <a:off x="457200" y="980728"/>
            <a:ext cx="8579296" cy="5220047"/>
          </a:xfrm>
        </p:spPr>
        <p:txBody>
          <a:bodyPr>
            <a:normAutofit/>
          </a:bodyPr>
          <a:lstStyle/>
          <a:p>
            <a:pPr marL="0" indent="0">
              <a:buNone/>
            </a:pPr>
            <a:r>
              <a:rPr lang="pt-BR" sz="2000" dirty="0">
                <a:latin typeface="Times New Roman" panose="02020603050405020304" pitchFamily="18" charset="0"/>
                <a:cs typeface="Times New Roman" panose="02020603050405020304" pitchFamily="18" charset="0"/>
              </a:rPr>
              <a:t>2</a:t>
            </a:r>
            <a:r>
              <a:rPr lang="pt-BR" sz="2000" dirty="0" smtClean="0">
                <a:latin typeface="Times New Roman" panose="02020603050405020304" pitchFamily="18" charset="0"/>
                <a:cs typeface="Times New Roman" panose="02020603050405020304" pitchFamily="18" charset="0"/>
              </a:rPr>
              <a:t>) Passe para o plural:</a:t>
            </a:r>
          </a:p>
          <a:p>
            <a:pPr marL="0" indent="0">
              <a:buNone/>
            </a:pPr>
            <a:endParaRPr lang="pt-BR" sz="2000" dirty="0">
              <a:latin typeface="Times New Roman" panose="02020603050405020304" pitchFamily="18" charset="0"/>
              <a:cs typeface="Times New Roman" panose="02020603050405020304" pitchFamily="18" charset="0"/>
            </a:endParaRPr>
          </a:p>
          <a:p>
            <a:pPr marL="0" indent="0">
              <a:buNone/>
            </a:pPr>
            <a:r>
              <a:rPr lang="pt-BR" sz="2000" dirty="0">
                <a:latin typeface="Times New Roman" panose="02020603050405020304" pitchFamily="18" charset="0"/>
                <a:cs typeface="Times New Roman" panose="02020603050405020304" pitchFamily="18" charset="0"/>
              </a:rPr>
              <a:t>l</a:t>
            </a:r>
            <a:r>
              <a:rPr lang="pt-BR" sz="2000" dirty="0" smtClean="0">
                <a:latin typeface="Times New Roman" panose="02020603050405020304" pitchFamily="18" charset="0"/>
                <a:cs typeface="Times New Roman" panose="02020603050405020304" pitchFamily="18" charset="0"/>
              </a:rPr>
              <a:t>) Lilás: </a:t>
            </a:r>
          </a:p>
          <a:p>
            <a:pPr marL="0" indent="0">
              <a:buNone/>
            </a:pPr>
            <a:r>
              <a:rPr lang="pt-BR" sz="2000" dirty="0" smtClean="0">
                <a:latin typeface="Times New Roman" panose="02020603050405020304" pitchFamily="18" charset="0"/>
                <a:cs typeface="Times New Roman" panose="02020603050405020304" pitchFamily="18" charset="0"/>
              </a:rPr>
              <a:t>m) Revés: </a:t>
            </a:r>
          </a:p>
          <a:p>
            <a:pPr marL="0" indent="0">
              <a:buNone/>
            </a:pPr>
            <a:r>
              <a:rPr lang="pt-BR" sz="2000" dirty="0" smtClean="0">
                <a:latin typeface="Times New Roman" panose="02020603050405020304" pitchFamily="18" charset="0"/>
                <a:cs typeface="Times New Roman" panose="02020603050405020304" pitchFamily="18" charset="0"/>
              </a:rPr>
              <a:t>n) Ônibus: </a:t>
            </a:r>
          </a:p>
          <a:p>
            <a:pPr marL="0" indent="0">
              <a:buNone/>
            </a:pPr>
            <a:r>
              <a:rPr lang="pt-BR" sz="2000" dirty="0" smtClean="0">
                <a:latin typeface="Times New Roman" panose="02020603050405020304" pitchFamily="18" charset="0"/>
                <a:cs typeface="Times New Roman" panose="02020603050405020304" pitchFamily="18" charset="0"/>
              </a:rPr>
              <a:t>o) Cais: </a:t>
            </a:r>
          </a:p>
          <a:p>
            <a:pPr marL="0" indent="0">
              <a:buNone/>
            </a:pPr>
            <a:r>
              <a:rPr lang="pt-BR" sz="2000" dirty="0" smtClean="0">
                <a:latin typeface="Times New Roman" panose="02020603050405020304" pitchFamily="18" charset="0"/>
                <a:cs typeface="Times New Roman" panose="02020603050405020304" pitchFamily="18" charset="0"/>
              </a:rPr>
              <a:t>p) Quintal: </a:t>
            </a:r>
          </a:p>
          <a:p>
            <a:pPr marL="0" indent="0">
              <a:buNone/>
            </a:pPr>
            <a:r>
              <a:rPr lang="pt-BR" sz="2000" dirty="0" smtClean="0">
                <a:latin typeface="Times New Roman" panose="02020603050405020304" pitchFamily="18" charset="0"/>
                <a:cs typeface="Times New Roman" panose="02020603050405020304" pitchFamily="18" charset="0"/>
              </a:rPr>
              <a:t>q) Carretel: </a:t>
            </a:r>
          </a:p>
          <a:p>
            <a:pPr marL="0" indent="0">
              <a:buNone/>
            </a:pPr>
            <a:r>
              <a:rPr lang="pt-BR" sz="2000" dirty="0" smtClean="0">
                <a:latin typeface="Times New Roman" panose="02020603050405020304" pitchFamily="18" charset="0"/>
                <a:cs typeface="Times New Roman" panose="02020603050405020304" pitchFamily="18" charset="0"/>
              </a:rPr>
              <a:t>r) Álcool:</a:t>
            </a:r>
          </a:p>
          <a:p>
            <a:pPr marL="0" indent="0">
              <a:buNone/>
            </a:pPr>
            <a:r>
              <a:rPr lang="pt-BR" sz="2000" dirty="0">
                <a:latin typeface="Times New Roman" panose="02020603050405020304" pitchFamily="18" charset="0"/>
                <a:cs typeface="Times New Roman" panose="02020603050405020304" pitchFamily="18" charset="0"/>
              </a:rPr>
              <a:t>s</a:t>
            </a:r>
            <a:r>
              <a:rPr lang="pt-BR" sz="2000" dirty="0" smtClean="0">
                <a:latin typeface="Times New Roman" panose="02020603050405020304" pitchFamily="18" charset="0"/>
                <a:cs typeface="Times New Roman" panose="02020603050405020304" pitchFamily="18" charset="0"/>
              </a:rPr>
              <a:t>) Barril: </a:t>
            </a:r>
          </a:p>
          <a:p>
            <a:pPr marL="0" indent="0">
              <a:buNone/>
            </a:pPr>
            <a:r>
              <a:rPr lang="pt-BR" sz="2000" dirty="0" smtClean="0">
                <a:latin typeface="Times New Roman" panose="02020603050405020304" pitchFamily="18" charset="0"/>
                <a:cs typeface="Times New Roman" panose="02020603050405020304" pitchFamily="18" charset="0"/>
              </a:rPr>
              <a:t>t) Funil: </a:t>
            </a:r>
          </a:p>
          <a:p>
            <a:pPr marL="0" indent="0">
              <a:buNone/>
            </a:pPr>
            <a:r>
              <a:rPr lang="pt-BR" sz="2000" dirty="0" smtClean="0">
                <a:latin typeface="Times New Roman" panose="02020603050405020304" pitchFamily="18" charset="0"/>
                <a:cs typeface="Times New Roman" panose="02020603050405020304" pitchFamily="18" charset="0"/>
              </a:rPr>
              <a:t>u) Míssil: </a:t>
            </a:r>
          </a:p>
          <a:p>
            <a:pPr marL="0" indent="0">
              <a:buNone/>
            </a:pPr>
            <a:r>
              <a:rPr lang="pt-BR" sz="2000" dirty="0" smtClean="0">
                <a:latin typeface="Times New Roman" panose="02020603050405020304" pitchFamily="18" charset="0"/>
                <a:cs typeface="Times New Roman" panose="02020603050405020304" pitchFamily="18" charset="0"/>
              </a:rPr>
              <a:t>v) Projétil:</a:t>
            </a:r>
          </a:p>
        </p:txBody>
      </p:sp>
      <p:pic>
        <p:nvPicPr>
          <p:cNvPr id="1026" name="Picture 2" descr="Logo_Etec colorido"/>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67544" y="6124358"/>
            <a:ext cx="1123950" cy="714375"/>
          </a:xfrm>
          <a:prstGeom prst="rect">
            <a:avLst/>
          </a:prstGeom>
          <a:noFill/>
          <a:extLst>
            <a:ext uri="{909E8E84-426E-40DD-AFC4-6F175D3DCCD1}">
              <a14:hiddenFill xmlns:a14="http://schemas.microsoft.com/office/drawing/2010/main">
                <a:solidFill>
                  <a:srgbClr val="FFFFFF"/>
                </a:solidFill>
              </a14:hiddenFill>
            </a:ext>
          </a:extLst>
        </p:spPr>
      </p:pic>
      <p:pic>
        <p:nvPicPr>
          <p:cNvPr id="1025" name="Picture 1" descr="logo-novo-cps-co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04048" y="6200775"/>
            <a:ext cx="3600450" cy="657225"/>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pt-BR"/>
          </a:p>
        </p:txBody>
      </p:sp>
      <p:sp>
        <p:nvSpPr>
          <p:cNvPr id="7" name="Rectangle 4"/>
          <p:cNvSpPr>
            <a:spLocks noChangeArrowheads="1"/>
          </p:cNvSpPr>
          <p:nvPr/>
        </p:nvSpPr>
        <p:spPr bwMode="auto">
          <a:xfrm>
            <a:off x="0" y="71437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pt-BR" altLang="pt-BR" sz="6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               </a:t>
            </a:r>
            <a:endParaRPr kumimoji="0" lang="pt-BR" altLang="pt-BR" sz="1800" b="0" i="0" u="none" strike="noStrike" cap="none" normalizeH="0" baseline="0" smtClean="0">
              <a:ln>
                <a:noFill/>
              </a:ln>
              <a:solidFill>
                <a:schemeClr val="tx1"/>
              </a:solidFill>
              <a:effectLst/>
              <a:latin typeface="Arial" pitchFamily="34" charset="0"/>
              <a:cs typeface="Arial" pitchFamily="34" charset="0"/>
            </a:endParaRPr>
          </a:p>
        </p:txBody>
      </p:sp>
      <p:sp>
        <p:nvSpPr>
          <p:cNvPr id="8" name="Rectangle 5"/>
          <p:cNvSpPr>
            <a:spLocks noChangeArrowheads="1"/>
          </p:cNvSpPr>
          <p:nvPr/>
        </p:nvSpPr>
        <p:spPr bwMode="auto">
          <a:xfrm>
            <a:off x="0" y="13716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pt-BR" altLang="pt-BR" sz="6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
            </a:r>
            <a:br>
              <a:rPr kumimoji="0" lang="pt-BR" altLang="pt-BR" sz="600" b="0" i="0" u="none" strike="noStrike" cap="none" normalizeH="0" baseline="0" smtClean="0">
                <a:ln>
                  <a:noFill/>
                </a:ln>
                <a:solidFill>
                  <a:schemeClr val="tx1"/>
                </a:solidFill>
                <a:effectLst/>
                <a:latin typeface="Arial" pitchFamily="34" charset="0"/>
                <a:ea typeface="Times New Roman" pitchFamily="18" charset="0"/>
                <a:cs typeface="Arial" pitchFamily="34" charset="0"/>
              </a:rPr>
            </a:br>
            <a:r>
              <a:rPr kumimoji="0" lang="pt-BR" altLang="pt-BR" sz="6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
            </a:r>
            <a:br>
              <a:rPr kumimoji="0" lang="pt-BR" altLang="pt-BR" sz="600" b="0" i="0" u="none" strike="noStrike" cap="none" normalizeH="0" baseline="0" smtClean="0">
                <a:ln>
                  <a:noFill/>
                </a:ln>
                <a:solidFill>
                  <a:schemeClr val="tx1"/>
                </a:solidFill>
                <a:effectLst/>
                <a:latin typeface="Arial" pitchFamily="34" charset="0"/>
                <a:ea typeface="Times New Roman" pitchFamily="18" charset="0"/>
                <a:cs typeface="Arial" pitchFamily="34" charset="0"/>
              </a:rPr>
            </a:br>
            <a:endParaRPr kumimoji="0" lang="pt-BR" altLang="pt-BR" sz="1800" b="0" i="0" u="none" strike="noStrike" cap="none" normalizeH="0" baseline="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66796515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title"/>
          </p:nvPr>
        </p:nvSpPr>
        <p:spPr>
          <a:xfrm>
            <a:off x="457200" y="116632"/>
            <a:ext cx="8229600" cy="504056"/>
          </a:xfrm>
        </p:spPr>
        <p:txBody>
          <a:bodyPr>
            <a:noAutofit/>
          </a:bodyPr>
          <a:lstStyle/>
          <a:p>
            <a:r>
              <a:rPr lang="pt-BR" sz="2900" b="1" dirty="0" smtClean="0">
                <a:solidFill>
                  <a:srgbClr val="FF0000"/>
                </a:solidFill>
                <a:latin typeface="Times New Roman" panose="02020603050405020304" pitchFamily="18" charset="0"/>
                <a:cs typeface="Times New Roman" panose="02020603050405020304" pitchFamily="18" charset="0"/>
              </a:rPr>
              <a:t>SUBSTANTIVO</a:t>
            </a:r>
            <a:endParaRPr lang="pt-BR" sz="2900" b="1" dirty="0">
              <a:solidFill>
                <a:srgbClr val="FF0000"/>
              </a:solidFill>
              <a:latin typeface="Times New Roman" panose="02020603050405020304" pitchFamily="18" charset="0"/>
              <a:cs typeface="Times New Roman" panose="02020603050405020304" pitchFamily="18" charset="0"/>
            </a:endParaRPr>
          </a:p>
        </p:txBody>
      </p:sp>
      <p:sp>
        <p:nvSpPr>
          <p:cNvPr id="5" name="Espaço Reservado para Conteúdo 4"/>
          <p:cNvSpPr>
            <a:spLocks noGrp="1"/>
          </p:cNvSpPr>
          <p:nvPr>
            <p:ph idx="1"/>
          </p:nvPr>
        </p:nvSpPr>
        <p:spPr>
          <a:xfrm>
            <a:off x="457200" y="714376"/>
            <a:ext cx="8579296" cy="5486400"/>
          </a:xfrm>
        </p:spPr>
        <p:txBody>
          <a:bodyPr>
            <a:normAutofit/>
          </a:bodyPr>
          <a:lstStyle/>
          <a:p>
            <a:pPr marL="0" indent="0" algn="just">
              <a:buNone/>
            </a:pPr>
            <a:r>
              <a:rPr lang="pt-BR" sz="2000" dirty="0" smtClean="0">
                <a:latin typeface="Times New Roman" panose="02020603050405020304" pitchFamily="18" charset="0"/>
                <a:cs typeface="Times New Roman" panose="02020603050405020304" pitchFamily="18" charset="0"/>
              </a:rPr>
              <a:t>• </a:t>
            </a:r>
            <a:r>
              <a:rPr lang="pt-BR" sz="2400" b="1" dirty="0" smtClean="0">
                <a:latin typeface="Times New Roman" panose="02020603050405020304" pitchFamily="18" charset="0"/>
                <a:cs typeface="Times New Roman" panose="02020603050405020304" pitchFamily="18" charset="0"/>
              </a:rPr>
              <a:t>ATENÇÃO</a:t>
            </a:r>
            <a:r>
              <a:rPr lang="pt-BR" sz="2400" dirty="0" smtClean="0">
                <a:latin typeface="Times New Roman" panose="02020603050405020304" pitchFamily="18" charset="0"/>
                <a:cs typeface="Times New Roman" panose="02020603050405020304" pitchFamily="18" charset="0"/>
              </a:rPr>
              <a:t>: não confunda substantivo (nome do sentimento) com adjetivo (qualidade ou defeito derivada do sentimento).</a:t>
            </a:r>
          </a:p>
          <a:p>
            <a:pPr marL="0" indent="0" algn="just">
              <a:buNone/>
            </a:pPr>
            <a:endParaRPr lang="pt-BR" sz="2400" dirty="0">
              <a:latin typeface="Times New Roman" panose="02020603050405020304" pitchFamily="18" charset="0"/>
              <a:cs typeface="Times New Roman" panose="02020603050405020304" pitchFamily="18" charset="0"/>
            </a:endParaRPr>
          </a:p>
          <a:p>
            <a:pPr marL="0" indent="0" algn="just">
              <a:buNone/>
            </a:pPr>
            <a:r>
              <a:rPr lang="pt-BR" sz="2400" dirty="0" smtClean="0">
                <a:latin typeface="Times New Roman" panose="02020603050405020304" pitchFamily="18" charset="0"/>
                <a:cs typeface="Times New Roman" panose="02020603050405020304" pitchFamily="18" charset="0"/>
              </a:rPr>
              <a:t>	</a:t>
            </a:r>
          </a:p>
          <a:p>
            <a:pPr marL="0" indent="0" algn="just">
              <a:buNone/>
            </a:pPr>
            <a:endParaRPr lang="pt-BR" sz="2400" dirty="0">
              <a:latin typeface="Times New Roman" panose="02020603050405020304" pitchFamily="18" charset="0"/>
              <a:cs typeface="Times New Roman" panose="02020603050405020304" pitchFamily="18" charset="0"/>
            </a:endParaRPr>
          </a:p>
          <a:p>
            <a:pPr marL="0" indent="0" algn="just">
              <a:buNone/>
            </a:pPr>
            <a:endParaRPr lang="pt-BR" sz="2000" dirty="0" smtClean="0">
              <a:latin typeface="Times New Roman" panose="02020603050405020304" pitchFamily="18" charset="0"/>
              <a:cs typeface="Times New Roman" panose="02020603050405020304" pitchFamily="18" charset="0"/>
            </a:endParaRPr>
          </a:p>
        </p:txBody>
      </p:sp>
      <p:pic>
        <p:nvPicPr>
          <p:cNvPr id="1026" name="Picture 2" descr="Logo_Etec colorido"/>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67544" y="6124358"/>
            <a:ext cx="1123950" cy="714375"/>
          </a:xfrm>
          <a:prstGeom prst="rect">
            <a:avLst/>
          </a:prstGeom>
          <a:noFill/>
          <a:extLst>
            <a:ext uri="{909E8E84-426E-40DD-AFC4-6F175D3DCCD1}">
              <a14:hiddenFill xmlns:a14="http://schemas.microsoft.com/office/drawing/2010/main">
                <a:solidFill>
                  <a:srgbClr val="FFFFFF"/>
                </a:solidFill>
              </a14:hiddenFill>
            </a:ext>
          </a:extLst>
        </p:spPr>
      </p:pic>
      <p:pic>
        <p:nvPicPr>
          <p:cNvPr id="1025" name="Picture 1" descr="logo-novo-cps-co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04048" y="6200775"/>
            <a:ext cx="3600450" cy="657225"/>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pt-BR"/>
          </a:p>
        </p:txBody>
      </p:sp>
      <p:sp>
        <p:nvSpPr>
          <p:cNvPr id="7" name="Rectangle 4"/>
          <p:cNvSpPr>
            <a:spLocks noChangeArrowheads="1"/>
          </p:cNvSpPr>
          <p:nvPr/>
        </p:nvSpPr>
        <p:spPr bwMode="auto">
          <a:xfrm>
            <a:off x="0" y="71437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pt-BR" altLang="pt-BR" sz="6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               </a:t>
            </a:r>
            <a:endParaRPr kumimoji="0" lang="pt-BR" altLang="pt-BR" sz="1800" b="0" i="0" u="none" strike="noStrike" cap="none" normalizeH="0" baseline="0" smtClean="0">
              <a:ln>
                <a:noFill/>
              </a:ln>
              <a:solidFill>
                <a:schemeClr val="tx1"/>
              </a:solidFill>
              <a:effectLst/>
              <a:latin typeface="Arial" pitchFamily="34" charset="0"/>
              <a:cs typeface="Arial" pitchFamily="34" charset="0"/>
            </a:endParaRPr>
          </a:p>
        </p:txBody>
      </p:sp>
      <p:sp>
        <p:nvSpPr>
          <p:cNvPr id="8" name="Rectangle 5"/>
          <p:cNvSpPr>
            <a:spLocks noChangeArrowheads="1"/>
          </p:cNvSpPr>
          <p:nvPr/>
        </p:nvSpPr>
        <p:spPr bwMode="auto">
          <a:xfrm>
            <a:off x="0" y="13716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pt-BR" altLang="pt-BR" sz="6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
            </a:r>
            <a:br>
              <a:rPr kumimoji="0" lang="pt-BR" altLang="pt-BR" sz="600" b="0" i="0" u="none" strike="noStrike" cap="none" normalizeH="0" baseline="0" smtClean="0">
                <a:ln>
                  <a:noFill/>
                </a:ln>
                <a:solidFill>
                  <a:schemeClr val="tx1"/>
                </a:solidFill>
                <a:effectLst/>
                <a:latin typeface="Arial" pitchFamily="34" charset="0"/>
                <a:ea typeface="Times New Roman" pitchFamily="18" charset="0"/>
                <a:cs typeface="Arial" pitchFamily="34" charset="0"/>
              </a:rPr>
            </a:br>
            <a:r>
              <a:rPr kumimoji="0" lang="pt-BR" altLang="pt-BR" sz="6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
            </a:r>
            <a:br>
              <a:rPr kumimoji="0" lang="pt-BR" altLang="pt-BR" sz="600" b="0" i="0" u="none" strike="noStrike" cap="none" normalizeH="0" baseline="0" smtClean="0">
                <a:ln>
                  <a:noFill/>
                </a:ln>
                <a:solidFill>
                  <a:schemeClr val="tx1"/>
                </a:solidFill>
                <a:effectLst/>
                <a:latin typeface="Arial" pitchFamily="34" charset="0"/>
                <a:ea typeface="Times New Roman" pitchFamily="18" charset="0"/>
                <a:cs typeface="Arial" pitchFamily="34" charset="0"/>
              </a:rPr>
            </a:br>
            <a:endParaRPr kumimoji="0" lang="pt-BR" altLang="pt-BR" sz="1800" b="0" i="0" u="none" strike="noStrike" cap="none" normalizeH="0" baseline="0" smtClean="0">
              <a:ln>
                <a:noFill/>
              </a:ln>
              <a:solidFill>
                <a:schemeClr val="tx1"/>
              </a:solidFill>
              <a:effectLst/>
              <a:latin typeface="Arial" pitchFamily="34" charset="0"/>
              <a:cs typeface="Arial" pitchFamily="34" charset="0"/>
            </a:endParaRPr>
          </a:p>
        </p:txBody>
      </p:sp>
      <p:graphicFrame>
        <p:nvGraphicFramePr>
          <p:cNvPr id="2" name="Tabela 1"/>
          <p:cNvGraphicFramePr>
            <a:graphicFrameLocks noGrp="1"/>
          </p:cNvGraphicFramePr>
          <p:nvPr>
            <p:extLst>
              <p:ext uri="{D42A27DB-BD31-4B8C-83A1-F6EECF244321}">
                <p14:modId xmlns:p14="http://schemas.microsoft.com/office/powerpoint/2010/main" val="334164767"/>
              </p:ext>
            </p:extLst>
          </p:nvPr>
        </p:nvGraphicFramePr>
        <p:xfrm>
          <a:off x="1524000" y="1628800"/>
          <a:ext cx="6096000" cy="3888432"/>
        </p:xfrm>
        <a:graphic>
          <a:graphicData uri="http://schemas.openxmlformats.org/drawingml/2006/table">
            <a:tbl>
              <a:tblPr firstRow="1" bandRow="1">
                <a:tableStyleId>{21E4AEA4-8DFA-4A89-87EB-49C32662AFE0}</a:tableStyleId>
              </a:tblPr>
              <a:tblGrid>
                <a:gridCol w="3048000">
                  <a:extLst>
                    <a:ext uri="{9D8B030D-6E8A-4147-A177-3AD203B41FA5}">
                      <a16:colId xmlns:a16="http://schemas.microsoft.com/office/drawing/2014/main" val="20000"/>
                    </a:ext>
                  </a:extLst>
                </a:gridCol>
                <a:gridCol w="3048000">
                  <a:extLst>
                    <a:ext uri="{9D8B030D-6E8A-4147-A177-3AD203B41FA5}">
                      <a16:colId xmlns:a16="http://schemas.microsoft.com/office/drawing/2014/main" val="20001"/>
                    </a:ext>
                  </a:extLst>
                </a:gridCol>
              </a:tblGrid>
              <a:tr h="486054">
                <a:tc>
                  <a:txBody>
                    <a:bodyPr/>
                    <a:lstStyle/>
                    <a:p>
                      <a:pPr algn="ctr"/>
                      <a:r>
                        <a:rPr lang="pt-BR" sz="2000" dirty="0" smtClean="0">
                          <a:latin typeface="Times New Roman" panose="02020603050405020304" pitchFamily="18" charset="0"/>
                          <a:cs typeface="Times New Roman" panose="02020603050405020304" pitchFamily="18" charset="0"/>
                        </a:rPr>
                        <a:t>SUBSTANTIVO</a:t>
                      </a:r>
                      <a:endParaRPr lang="pt-BR" sz="2000" dirty="0">
                        <a:latin typeface="Times New Roman" panose="02020603050405020304" pitchFamily="18" charset="0"/>
                        <a:cs typeface="Times New Roman" panose="02020603050405020304" pitchFamily="18" charset="0"/>
                      </a:endParaRPr>
                    </a:p>
                  </a:txBody>
                  <a:tcPr/>
                </a:tc>
                <a:tc>
                  <a:txBody>
                    <a:bodyPr/>
                    <a:lstStyle/>
                    <a:p>
                      <a:pPr algn="ctr"/>
                      <a:r>
                        <a:rPr lang="pt-BR" sz="2000" dirty="0" smtClean="0">
                          <a:latin typeface="Times New Roman" panose="02020603050405020304" pitchFamily="18" charset="0"/>
                          <a:cs typeface="Times New Roman" panose="02020603050405020304" pitchFamily="18" charset="0"/>
                        </a:rPr>
                        <a:t>ADJETIVO</a:t>
                      </a:r>
                      <a:endParaRPr lang="pt-BR" sz="2000"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10000"/>
                  </a:ext>
                </a:extLst>
              </a:tr>
              <a:tr h="486054">
                <a:tc>
                  <a:txBody>
                    <a:bodyPr/>
                    <a:lstStyle/>
                    <a:p>
                      <a:pPr algn="ctr"/>
                      <a:r>
                        <a:rPr lang="pt-BR" sz="2000" dirty="0" smtClean="0">
                          <a:latin typeface="Times New Roman" panose="02020603050405020304" pitchFamily="18" charset="0"/>
                          <a:cs typeface="Times New Roman" panose="02020603050405020304" pitchFamily="18" charset="0"/>
                        </a:rPr>
                        <a:t>Alegria</a:t>
                      </a:r>
                      <a:endParaRPr lang="pt-BR" sz="2000" dirty="0">
                        <a:latin typeface="Times New Roman" panose="02020603050405020304" pitchFamily="18" charset="0"/>
                        <a:cs typeface="Times New Roman" panose="02020603050405020304" pitchFamily="18" charset="0"/>
                      </a:endParaRPr>
                    </a:p>
                  </a:txBody>
                  <a:tcPr/>
                </a:tc>
                <a:tc>
                  <a:txBody>
                    <a:bodyPr/>
                    <a:lstStyle/>
                    <a:p>
                      <a:pPr algn="ctr"/>
                      <a:r>
                        <a:rPr lang="pt-BR" sz="2000" dirty="0" smtClean="0">
                          <a:latin typeface="Times New Roman" panose="02020603050405020304" pitchFamily="18" charset="0"/>
                          <a:cs typeface="Times New Roman" panose="02020603050405020304" pitchFamily="18" charset="0"/>
                        </a:rPr>
                        <a:t>Alegre</a:t>
                      </a:r>
                      <a:endParaRPr lang="pt-BR" sz="2000"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10001"/>
                  </a:ext>
                </a:extLst>
              </a:tr>
              <a:tr h="486054">
                <a:tc>
                  <a:txBody>
                    <a:bodyPr/>
                    <a:lstStyle/>
                    <a:p>
                      <a:pPr algn="ctr"/>
                      <a:r>
                        <a:rPr lang="pt-BR" sz="2000" dirty="0" smtClean="0">
                          <a:latin typeface="Times New Roman" panose="02020603050405020304" pitchFamily="18" charset="0"/>
                          <a:cs typeface="Times New Roman" panose="02020603050405020304" pitchFamily="18" charset="0"/>
                        </a:rPr>
                        <a:t>Ansiedade</a:t>
                      </a:r>
                      <a:endParaRPr lang="pt-BR" sz="2000" dirty="0">
                        <a:latin typeface="Times New Roman" panose="02020603050405020304" pitchFamily="18" charset="0"/>
                        <a:cs typeface="Times New Roman" panose="02020603050405020304" pitchFamily="18" charset="0"/>
                      </a:endParaRPr>
                    </a:p>
                  </a:txBody>
                  <a:tcPr/>
                </a:tc>
                <a:tc>
                  <a:txBody>
                    <a:bodyPr/>
                    <a:lstStyle/>
                    <a:p>
                      <a:pPr algn="ctr"/>
                      <a:r>
                        <a:rPr lang="pt-BR" sz="2000" dirty="0" smtClean="0">
                          <a:latin typeface="Times New Roman" panose="02020603050405020304" pitchFamily="18" charset="0"/>
                          <a:cs typeface="Times New Roman" panose="02020603050405020304" pitchFamily="18" charset="0"/>
                        </a:rPr>
                        <a:t>Ansioso(a)</a:t>
                      </a:r>
                      <a:endParaRPr lang="pt-BR" sz="2000"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10002"/>
                  </a:ext>
                </a:extLst>
              </a:tr>
              <a:tr h="486054">
                <a:tc>
                  <a:txBody>
                    <a:bodyPr/>
                    <a:lstStyle/>
                    <a:p>
                      <a:pPr algn="ctr"/>
                      <a:r>
                        <a:rPr lang="pt-BR" sz="2000" dirty="0" smtClean="0">
                          <a:latin typeface="Times New Roman" panose="02020603050405020304" pitchFamily="18" charset="0"/>
                          <a:cs typeface="Times New Roman" panose="02020603050405020304" pitchFamily="18" charset="0"/>
                        </a:rPr>
                        <a:t>Tristeza</a:t>
                      </a:r>
                      <a:endParaRPr lang="pt-BR" sz="2000" dirty="0">
                        <a:latin typeface="Times New Roman" panose="02020603050405020304" pitchFamily="18" charset="0"/>
                        <a:cs typeface="Times New Roman" panose="02020603050405020304" pitchFamily="18" charset="0"/>
                      </a:endParaRPr>
                    </a:p>
                  </a:txBody>
                  <a:tcPr/>
                </a:tc>
                <a:tc>
                  <a:txBody>
                    <a:bodyPr/>
                    <a:lstStyle/>
                    <a:p>
                      <a:pPr algn="ctr"/>
                      <a:r>
                        <a:rPr lang="pt-BR" sz="2000" dirty="0" smtClean="0">
                          <a:latin typeface="Times New Roman" panose="02020603050405020304" pitchFamily="18" charset="0"/>
                          <a:cs typeface="Times New Roman" panose="02020603050405020304" pitchFamily="18" charset="0"/>
                        </a:rPr>
                        <a:t>Triste</a:t>
                      </a:r>
                      <a:endParaRPr lang="pt-BR" sz="2000"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10003"/>
                  </a:ext>
                </a:extLst>
              </a:tr>
              <a:tr h="486054">
                <a:tc>
                  <a:txBody>
                    <a:bodyPr/>
                    <a:lstStyle/>
                    <a:p>
                      <a:pPr algn="ctr"/>
                      <a:r>
                        <a:rPr lang="pt-BR" sz="2000" dirty="0" smtClean="0">
                          <a:latin typeface="Times New Roman" panose="02020603050405020304" pitchFamily="18" charset="0"/>
                          <a:cs typeface="Times New Roman" panose="02020603050405020304" pitchFamily="18" charset="0"/>
                        </a:rPr>
                        <a:t>Felicidade</a:t>
                      </a:r>
                      <a:endParaRPr lang="pt-BR" sz="2000" dirty="0">
                        <a:latin typeface="Times New Roman" panose="02020603050405020304" pitchFamily="18" charset="0"/>
                        <a:cs typeface="Times New Roman" panose="02020603050405020304" pitchFamily="18" charset="0"/>
                      </a:endParaRPr>
                    </a:p>
                  </a:txBody>
                  <a:tcPr/>
                </a:tc>
                <a:tc>
                  <a:txBody>
                    <a:bodyPr/>
                    <a:lstStyle/>
                    <a:p>
                      <a:pPr algn="ctr"/>
                      <a:r>
                        <a:rPr lang="pt-BR" sz="2000" dirty="0" smtClean="0">
                          <a:latin typeface="Times New Roman" panose="02020603050405020304" pitchFamily="18" charset="0"/>
                          <a:cs typeface="Times New Roman" panose="02020603050405020304" pitchFamily="18" charset="0"/>
                        </a:rPr>
                        <a:t>Feliz</a:t>
                      </a:r>
                      <a:endParaRPr lang="pt-BR" sz="2000"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10004"/>
                  </a:ext>
                </a:extLst>
              </a:tr>
              <a:tr h="486054">
                <a:tc>
                  <a:txBody>
                    <a:bodyPr/>
                    <a:lstStyle/>
                    <a:p>
                      <a:pPr algn="ctr"/>
                      <a:r>
                        <a:rPr lang="pt-BR" sz="2000" dirty="0" smtClean="0">
                          <a:latin typeface="Times New Roman" panose="02020603050405020304" pitchFamily="18" charset="0"/>
                          <a:cs typeface="Times New Roman" panose="02020603050405020304" pitchFamily="18" charset="0"/>
                        </a:rPr>
                        <a:t>Fúria</a:t>
                      </a:r>
                      <a:endParaRPr lang="pt-BR" sz="2000" dirty="0">
                        <a:latin typeface="Times New Roman" panose="02020603050405020304" pitchFamily="18" charset="0"/>
                        <a:cs typeface="Times New Roman" panose="02020603050405020304" pitchFamily="18" charset="0"/>
                      </a:endParaRPr>
                    </a:p>
                  </a:txBody>
                  <a:tcPr/>
                </a:tc>
                <a:tc>
                  <a:txBody>
                    <a:bodyPr/>
                    <a:lstStyle/>
                    <a:p>
                      <a:pPr algn="ctr"/>
                      <a:r>
                        <a:rPr lang="pt-BR" sz="2000" dirty="0" smtClean="0">
                          <a:latin typeface="Times New Roman" panose="02020603050405020304" pitchFamily="18" charset="0"/>
                          <a:cs typeface="Times New Roman" panose="02020603050405020304" pitchFamily="18" charset="0"/>
                        </a:rPr>
                        <a:t>Furioso(a)</a:t>
                      </a:r>
                      <a:endParaRPr lang="pt-BR" sz="2000"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10005"/>
                  </a:ext>
                </a:extLst>
              </a:tr>
              <a:tr h="486054">
                <a:tc>
                  <a:txBody>
                    <a:bodyPr/>
                    <a:lstStyle/>
                    <a:p>
                      <a:pPr algn="ctr"/>
                      <a:r>
                        <a:rPr lang="pt-BR" sz="2000" dirty="0" smtClean="0">
                          <a:latin typeface="Times New Roman" panose="02020603050405020304" pitchFamily="18" charset="0"/>
                          <a:cs typeface="Times New Roman" panose="02020603050405020304" pitchFamily="18" charset="0"/>
                        </a:rPr>
                        <a:t>Ira</a:t>
                      </a:r>
                      <a:endParaRPr lang="pt-BR" sz="2000" dirty="0">
                        <a:latin typeface="Times New Roman" panose="02020603050405020304" pitchFamily="18" charset="0"/>
                        <a:cs typeface="Times New Roman" panose="02020603050405020304" pitchFamily="18" charset="0"/>
                      </a:endParaRPr>
                    </a:p>
                  </a:txBody>
                  <a:tcPr/>
                </a:tc>
                <a:tc>
                  <a:txBody>
                    <a:bodyPr/>
                    <a:lstStyle/>
                    <a:p>
                      <a:pPr algn="ctr"/>
                      <a:r>
                        <a:rPr lang="pt-BR" sz="2000" dirty="0" smtClean="0">
                          <a:latin typeface="Times New Roman" panose="02020603050405020304" pitchFamily="18" charset="0"/>
                          <a:cs typeface="Times New Roman" panose="02020603050405020304" pitchFamily="18" charset="0"/>
                        </a:rPr>
                        <a:t>Irado(a)</a:t>
                      </a:r>
                      <a:endParaRPr lang="pt-BR" sz="2000"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10006"/>
                  </a:ext>
                </a:extLst>
              </a:tr>
              <a:tr h="486054">
                <a:tc>
                  <a:txBody>
                    <a:bodyPr/>
                    <a:lstStyle/>
                    <a:p>
                      <a:pPr algn="ctr"/>
                      <a:r>
                        <a:rPr lang="pt-BR" sz="2000" dirty="0" smtClean="0">
                          <a:latin typeface="Times New Roman" panose="02020603050405020304" pitchFamily="18" charset="0"/>
                          <a:cs typeface="Times New Roman" panose="02020603050405020304" pitchFamily="18" charset="0"/>
                        </a:rPr>
                        <a:t>Preguiça</a:t>
                      </a:r>
                      <a:endParaRPr lang="pt-BR" sz="2000" dirty="0">
                        <a:latin typeface="Times New Roman" panose="02020603050405020304" pitchFamily="18" charset="0"/>
                        <a:cs typeface="Times New Roman" panose="02020603050405020304" pitchFamily="18" charset="0"/>
                      </a:endParaRPr>
                    </a:p>
                  </a:txBody>
                  <a:tcPr/>
                </a:tc>
                <a:tc>
                  <a:txBody>
                    <a:bodyPr/>
                    <a:lstStyle/>
                    <a:p>
                      <a:pPr algn="ctr"/>
                      <a:r>
                        <a:rPr lang="pt-BR" sz="2000" dirty="0" smtClean="0">
                          <a:latin typeface="Times New Roman" panose="02020603050405020304" pitchFamily="18" charset="0"/>
                          <a:cs typeface="Times New Roman" panose="02020603050405020304" pitchFamily="18" charset="0"/>
                        </a:rPr>
                        <a:t>Preguiçoso(a)</a:t>
                      </a:r>
                      <a:endParaRPr lang="pt-BR" sz="2000"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10007"/>
                  </a:ext>
                </a:extLst>
              </a:tr>
            </a:tbl>
          </a:graphicData>
        </a:graphic>
      </p:graphicFrame>
    </p:spTree>
    <p:extLst>
      <p:ext uri="{BB962C8B-B14F-4D97-AF65-F5344CB8AC3E}">
        <p14:creationId xmlns:p14="http://schemas.microsoft.com/office/powerpoint/2010/main" val="600458610"/>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title"/>
          </p:nvPr>
        </p:nvSpPr>
        <p:spPr>
          <a:xfrm>
            <a:off x="457200" y="274638"/>
            <a:ext cx="8229600" cy="778098"/>
          </a:xfrm>
        </p:spPr>
        <p:txBody>
          <a:bodyPr>
            <a:noAutofit/>
          </a:bodyPr>
          <a:lstStyle/>
          <a:p>
            <a:r>
              <a:rPr lang="pt-BR" sz="2900" b="1" dirty="0" smtClean="0">
                <a:solidFill>
                  <a:srgbClr val="FF0000"/>
                </a:solidFill>
                <a:latin typeface="Times New Roman" panose="02020603050405020304" pitchFamily="18" charset="0"/>
                <a:cs typeface="Times New Roman" panose="02020603050405020304" pitchFamily="18" charset="0"/>
              </a:rPr>
              <a:t>EXERCÍCIOS</a:t>
            </a:r>
            <a:endParaRPr lang="pt-BR" sz="2900" b="1" dirty="0">
              <a:solidFill>
                <a:srgbClr val="FF0000"/>
              </a:solidFill>
              <a:latin typeface="Times New Roman" panose="02020603050405020304" pitchFamily="18" charset="0"/>
              <a:cs typeface="Times New Roman" panose="02020603050405020304" pitchFamily="18" charset="0"/>
            </a:endParaRPr>
          </a:p>
        </p:txBody>
      </p:sp>
      <p:sp>
        <p:nvSpPr>
          <p:cNvPr id="5" name="Espaço Reservado para Conteúdo 4"/>
          <p:cNvSpPr>
            <a:spLocks noGrp="1"/>
          </p:cNvSpPr>
          <p:nvPr>
            <p:ph idx="1"/>
          </p:nvPr>
        </p:nvSpPr>
        <p:spPr>
          <a:xfrm>
            <a:off x="457200" y="980728"/>
            <a:ext cx="8579296" cy="5220047"/>
          </a:xfrm>
        </p:spPr>
        <p:txBody>
          <a:bodyPr>
            <a:normAutofit/>
          </a:bodyPr>
          <a:lstStyle/>
          <a:p>
            <a:pPr marL="0" indent="0">
              <a:buNone/>
            </a:pPr>
            <a:r>
              <a:rPr lang="pt-BR" sz="2000" dirty="0">
                <a:latin typeface="Times New Roman" panose="02020603050405020304" pitchFamily="18" charset="0"/>
                <a:cs typeface="Times New Roman" panose="02020603050405020304" pitchFamily="18" charset="0"/>
              </a:rPr>
              <a:t>2</a:t>
            </a:r>
            <a:r>
              <a:rPr lang="pt-BR" sz="2000" dirty="0" smtClean="0">
                <a:latin typeface="Times New Roman" panose="02020603050405020304" pitchFamily="18" charset="0"/>
                <a:cs typeface="Times New Roman" panose="02020603050405020304" pitchFamily="18" charset="0"/>
              </a:rPr>
              <a:t>) Gabarito:</a:t>
            </a:r>
          </a:p>
          <a:p>
            <a:pPr marL="0" indent="0">
              <a:buNone/>
            </a:pPr>
            <a:endParaRPr lang="pt-BR" sz="2000" dirty="0">
              <a:latin typeface="Times New Roman" panose="02020603050405020304" pitchFamily="18" charset="0"/>
              <a:cs typeface="Times New Roman" panose="02020603050405020304" pitchFamily="18" charset="0"/>
            </a:endParaRPr>
          </a:p>
          <a:p>
            <a:pPr marL="0" indent="0">
              <a:buNone/>
            </a:pPr>
            <a:r>
              <a:rPr lang="pt-BR" sz="2000" dirty="0" smtClean="0">
                <a:latin typeface="Times New Roman" panose="02020603050405020304" pitchFamily="18" charset="0"/>
                <a:cs typeface="Times New Roman" panose="02020603050405020304" pitchFamily="18" charset="0"/>
              </a:rPr>
              <a:t>a) Pedra: pedras.</a:t>
            </a:r>
            <a:endParaRPr lang="pt-BR" sz="2000" dirty="0">
              <a:latin typeface="Times New Roman" panose="02020603050405020304" pitchFamily="18" charset="0"/>
              <a:cs typeface="Times New Roman" panose="02020603050405020304" pitchFamily="18" charset="0"/>
            </a:endParaRPr>
          </a:p>
          <a:p>
            <a:pPr marL="0" indent="0">
              <a:buNone/>
            </a:pPr>
            <a:r>
              <a:rPr lang="pt-BR" sz="2000" dirty="0" smtClean="0">
                <a:latin typeface="Times New Roman" panose="02020603050405020304" pitchFamily="18" charset="0"/>
                <a:cs typeface="Times New Roman" panose="02020603050405020304" pitchFamily="18" charset="0"/>
              </a:rPr>
              <a:t>b) Mãe: mães.</a:t>
            </a:r>
          </a:p>
          <a:p>
            <a:pPr marL="0" indent="0">
              <a:buNone/>
            </a:pPr>
            <a:r>
              <a:rPr lang="pt-BR" sz="2000" dirty="0" smtClean="0">
                <a:latin typeface="Times New Roman" panose="02020603050405020304" pitchFamily="18" charset="0"/>
                <a:cs typeface="Times New Roman" panose="02020603050405020304" pitchFamily="18" charset="0"/>
              </a:rPr>
              <a:t>c) Lar: lares.</a:t>
            </a:r>
            <a:endParaRPr lang="pt-BR" sz="2000" dirty="0">
              <a:latin typeface="Times New Roman" panose="02020603050405020304" pitchFamily="18" charset="0"/>
              <a:cs typeface="Times New Roman" panose="02020603050405020304" pitchFamily="18" charset="0"/>
            </a:endParaRPr>
          </a:p>
          <a:p>
            <a:pPr marL="0" indent="0">
              <a:buNone/>
            </a:pPr>
            <a:r>
              <a:rPr lang="pt-BR" sz="2000" dirty="0" smtClean="0">
                <a:latin typeface="Times New Roman" panose="02020603050405020304" pitchFamily="18" charset="0"/>
                <a:cs typeface="Times New Roman" panose="02020603050405020304" pitchFamily="18" charset="0"/>
              </a:rPr>
              <a:t>d) Hambúrguer: hambúrgueres.</a:t>
            </a:r>
          </a:p>
          <a:p>
            <a:pPr marL="0" indent="0">
              <a:buNone/>
            </a:pPr>
            <a:r>
              <a:rPr lang="pt-BR" sz="2000" dirty="0" smtClean="0">
                <a:latin typeface="Times New Roman" panose="02020603050405020304" pitchFamily="18" charset="0"/>
                <a:cs typeface="Times New Roman" panose="02020603050405020304" pitchFamily="18" charset="0"/>
              </a:rPr>
              <a:t>e) Júnior: juniores.</a:t>
            </a:r>
          </a:p>
          <a:p>
            <a:pPr marL="0" indent="0">
              <a:buNone/>
            </a:pPr>
            <a:r>
              <a:rPr lang="pt-BR" sz="2000" dirty="0" smtClean="0">
                <a:latin typeface="Times New Roman" panose="02020603050405020304" pitchFamily="18" charset="0"/>
                <a:cs typeface="Times New Roman" panose="02020603050405020304" pitchFamily="18" charset="0"/>
              </a:rPr>
              <a:t>f) Gravidez: gravidezes.</a:t>
            </a:r>
          </a:p>
          <a:p>
            <a:pPr marL="0" indent="0">
              <a:buNone/>
            </a:pPr>
            <a:r>
              <a:rPr lang="pt-BR" sz="2000" dirty="0" smtClean="0">
                <a:latin typeface="Times New Roman" panose="02020603050405020304" pitchFamily="18" charset="0"/>
                <a:cs typeface="Times New Roman" panose="02020603050405020304" pitchFamily="18" charset="0"/>
              </a:rPr>
              <a:t>g) Giz: gizes.</a:t>
            </a:r>
          </a:p>
          <a:p>
            <a:pPr marL="0" indent="0">
              <a:buNone/>
            </a:pPr>
            <a:r>
              <a:rPr lang="pt-BR" sz="2000" dirty="0" smtClean="0">
                <a:latin typeface="Times New Roman" panose="02020603050405020304" pitchFamily="18" charset="0"/>
                <a:cs typeface="Times New Roman" panose="02020603050405020304" pitchFamily="18" charset="0"/>
              </a:rPr>
              <a:t>h) Arroz: arrozes.</a:t>
            </a:r>
            <a:endParaRPr lang="pt-BR" sz="2000" dirty="0">
              <a:latin typeface="Times New Roman" panose="02020603050405020304" pitchFamily="18" charset="0"/>
              <a:cs typeface="Times New Roman" panose="02020603050405020304" pitchFamily="18" charset="0"/>
            </a:endParaRPr>
          </a:p>
          <a:p>
            <a:pPr marL="0" indent="0">
              <a:buNone/>
            </a:pPr>
            <a:r>
              <a:rPr lang="pt-BR" sz="2000" dirty="0" smtClean="0">
                <a:latin typeface="Times New Roman" panose="02020603050405020304" pitchFamily="18" charset="0"/>
                <a:cs typeface="Times New Roman" panose="02020603050405020304" pitchFamily="18" charset="0"/>
              </a:rPr>
              <a:t>i) Nêutron: </a:t>
            </a:r>
            <a:r>
              <a:rPr lang="pt-BR" sz="2000" dirty="0" err="1" smtClean="0">
                <a:latin typeface="Times New Roman" panose="02020603050405020304" pitchFamily="18" charset="0"/>
                <a:cs typeface="Times New Roman" panose="02020603050405020304" pitchFamily="18" charset="0"/>
              </a:rPr>
              <a:t>neutrons</a:t>
            </a:r>
            <a:r>
              <a:rPr lang="pt-BR" sz="2000" dirty="0" smtClean="0">
                <a:latin typeface="Times New Roman" panose="02020603050405020304" pitchFamily="18" charset="0"/>
                <a:cs typeface="Times New Roman" panose="02020603050405020304" pitchFamily="18" charset="0"/>
              </a:rPr>
              <a:t> ou nêutrones.</a:t>
            </a:r>
          </a:p>
          <a:p>
            <a:pPr marL="0" indent="0">
              <a:buNone/>
            </a:pPr>
            <a:r>
              <a:rPr lang="pt-BR" sz="2000" dirty="0" smtClean="0">
                <a:latin typeface="Times New Roman" panose="02020603050405020304" pitchFamily="18" charset="0"/>
                <a:cs typeface="Times New Roman" panose="02020603050405020304" pitchFamily="18" charset="0"/>
              </a:rPr>
              <a:t>j) Refém: reféns.</a:t>
            </a:r>
            <a:endParaRPr lang="pt-BR" sz="2000" dirty="0">
              <a:latin typeface="Times New Roman" panose="02020603050405020304" pitchFamily="18" charset="0"/>
              <a:cs typeface="Times New Roman" panose="02020603050405020304" pitchFamily="18" charset="0"/>
            </a:endParaRPr>
          </a:p>
          <a:p>
            <a:pPr marL="0" indent="0">
              <a:buNone/>
            </a:pPr>
            <a:r>
              <a:rPr lang="pt-BR" sz="2000" dirty="0" smtClean="0">
                <a:latin typeface="Times New Roman" panose="02020603050405020304" pitchFamily="18" charset="0"/>
                <a:cs typeface="Times New Roman" panose="02020603050405020304" pitchFamily="18" charset="0"/>
              </a:rPr>
              <a:t>k) Dom: dons.</a:t>
            </a:r>
          </a:p>
        </p:txBody>
      </p:sp>
      <p:pic>
        <p:nvPicPr>
          <p:cNvPr id="1026" name="Picture 2" descr="Logo_Etec colorido"/>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67544" y="6124358"/>
            <a:ext cx="1123950" cy="714375"/>
          </a:xfrm>
          <a:prstGeom prst="rect">
            <a:avLst/>
          </a:prstGeom>
          <a:noFill/>
          <a:extLst>
            <a:ext uri="{909E8E84-426E-40DD-AFC4-6F175D3DCCD1}">
              <a14:hiddenFill xmlns:a14="http://schemas.microsoft.com/office/drawing/2010/main">
                <a:solidFill>
                  <a:srgbClr val="FFFFFF"/>
                </a:solidFill>
              </a14:hiddenFill>
            </a:ext>
          </a:extLst>
        </p:spPr>
      </p:pic>
      <p:pic>
        <p:nvPicPr>
          <p:cNvPr id="1025" name="Picture 1" descr="logo-novo-cps-co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04048" y="6200775"/>
            <a:ext cx="3600450" cy="657225"/>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pt-BR"/>
          </a:p>
        </p:txBody>
      </p:sp>
      <p:sp>
        <p:nvSpPr>
          <p:cNvPr id="7" name="Rectangle 4"/>
          <p:cNvSpPr>
            <a:spLocks noChangeArrowheads="1"/>
          </p:cNvSpPr>
          <p:nvPr/>
        </p:nvSpPr>
        <p:spPr bwMode="auto">
          <a:xfrm>
            <a:off x="0" y="71437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pt-BR" altLang="pt-BR" sz="6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               </a:t>
            </a:r>
            <a:endParaRPr kumimoji="0" lang="pt-BR" altLang="pt-BR" sz="1800" b="0" i="0" u="none" strike="noStrike" cap="none" normalizeH="0" baseline="0" smtClean="0">
              <a:ln>
                <a:noFill/>
              </a:ln>
              <a:solidFill>
                <a:schemeClr val="tx1"/>
              </a:solidFill>
              <a:effectLst/>
              <a:latin typeface="Arial" pitchFamily="34" charset="0"/>
              <a:cs typeface="Arial" pitchFamily="34" charset="0"/>
            </a:endParaRPr>
          </a:p>
        </p:txBody>
      </p:sp>
      <p:sp>
        <p:nvSpPr>
          <p:cNvPr id="8" name="Rectangle 5"/>
          <p:cNvSpPr>
            <a:spLocks noChangeArrowheads="1"/>
          </p:cNvSpPr>
          <p:nvPr/>
        </p:nvSpPr>
        <p:spPr bwMode="auto">
          <a:xfrm>
            <a:off x="0" y="13716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pt-BR" altLang="pt-BR" sz="6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
            </a:r>
            <a:br>
              <a:rPr kumimoji="0" lang="pt-BR" altLang="pt-BR" sz="600" b="0" i="0" u="none" strike="noStrike" cap="none" normalizeH="0" baseline="0" smtClean="0">
                <a:ln>
                  <a:noFill/>
                </a:ln>
                <a:solidFill>
                  <a:schemeClr val="tx1"/>
                </a:solidFill>
                <a:effectLst/>
                <a:latin typeface="Arial" pitchFamily="34" charset="0"/>
                <a:ea typeface="Times New Roman" pitchFamily="18" charset="0"/>
                <a:cs typeface="Arial" pitchFamily="34" charset="0"/>
              </a:rPr>
            </a:br>
            <a:r>
              <a:rPr kumimoji="0" lang="pt-BR" altLang="pt-BR" sz="6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
            </a:r>
            <a:br>
              <a:rPr kumimoji="0" lang="pt-BR" altLang="pt-BR" sz="600" b="0" i="0" u="none" strike="noStrike" cap="none" normalizeH="0" baseline="0" smtClean="0">
                <a:ln>
                  <a:noFill/>
                </a:ln>
                <a:solidFill>
                  <a:schemeClr val="tx1"/>
                </a:solidFill>
                <a:effectLst/>
                <a:latin typeface="Arial" pitchFamily="34" charset="0"/>
                <a:ea typeface="Times New Roman" pitchFamily="18" charset="0"/>
                <a:cs typeface="Arial" pitchFamily="34" charset="0"/>
              </a:rPr>
            </a:br>
            <a:endParaRPr kumimoji="0" lang="pt-BR" altLang="pt-BR" sz="1800" b="0" i="0" u="none" strike="noStrike" cap="none" normalizeH="0" baseline="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1422541186"/>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title"/>
          </p:nvPr>
        </p:nvSpPr>
        <p:spPr>
          <a:xfrm>
            <a:off x="457200" y="274638"/>
            <a:ext cx="8229600" cy="778098"/>
          </a:xfrm>
        </p:spPr>
        <p:txBody>
          <a:bodyPr>
            <a:noAutofit/>
          </a:bodyPr>
          <a:lstStyle/>
          <a:p>
            <a:r>
              <a:rPr lang="pt-BR" sz="2900" b="1" dirty="0" smtClean="0">
                <a:solidFill>
                  <a:srgbClr val="FF0000"/>
                </a:solidFill>
                <a:latin typeface="Times New Roman" panose="02020603050405020304" pitchFamily="18" charset="0"/>
                <a:cs typeface="Times New Roman" panose="02020603050405020304" pitchFamily="18" charset="0"/>
              </a:rPr>
              <a:t>EXERCÍCIOS</a:t>
            </a:r>
            <a:endParaRPr lang="pt-BR" sz="2900" b="1" dirty="0">
              <a:solidFill>
                <a:srgbClr val="FF0000"/>
              </a:solidFill>
              <a:latin typeface="Times New Roman" panose="02020603050405020304" pitchFamily="18" charset="0"/>
              <a:cs typeface="Times New Roman" panose="02020603050405020304" pitchFamily="18" charset="0"/>
            </a:endParaRPr>
          </a:p>
        </p:txBody>
      </p:sp>
      <p:sp>
        <p:nvSpPr>
          <p:cNvPr id="5" name="Espaço Reservado para Conteúdo 4"/>
          <p:cNvSpPr>
            <a:spLocks noGrp="1"/>
          </p:cNvSpPr>
          <p:nvPr>
            <p:ph idx="1"/>
          </p:nvPr>
        </p:nvSpPr>
        <p:spPr>
          <a:xfrm>
            <a:off x="457200" y="980728"/>
            <a:ext cx="8579296" cy="5220047"/>
          </a:xfrm>
        </p:spPr>
        <p:txBody>
          <a:bodyPr>
            <a:normAutofit/>
          </a:bodyPr>
          <a:lstStyle/>
          <a:p>
            <a:pPr marL="0" indent="0">
              <a:buNone/>
            </a:pPr>
            <a:r>
              <a:rPr lang="pt-BR" sz="2000" dirty="0">
                <a:latin typeface="Times New Roman" panose="02020603050405020304" pitchFamily="18" charset="0"/>
                <a:cs typeface="Times New Roman" panose="02020603050405020304" pitchFamily="18" charset="0"/>
              </a:rPr>
              <a:t>2</a:t>
            </a:r>
            <a:r>
              <a:rPr lang="pt-BR" sz="2000" dirty="0" smtClean="0">
                <a:latin typeface="Times New Roman" panose="02020603050405020304" pitchFamily="18" charset="0"/>
                <a:cs typeface="Times New Roman" panose="02020603050405020304" pitchFamily="18" charset="0"/>
              </a:rPr>
              <a:t>) Gabarito:</a:t>
            </a:r>
          </a:p>
          <a:p>
            <a:pPr marL="0" indent="0">
              <a:buNone/>
            </a:pPr>
            <a:endParaRPr lang="pt-BR" sz="2000" dirty="0">
              <a:latin typeface="Times New Roman" panose="02020603050405020304" pitchFamily="18" charset="0"/>
              <a:cs typeface="Times New Roman" panose="02020603050405020304" pitchFamily="18" charset="0"/>
            </a:endParaRPr>
          </a:p>
          <a:p>
            <a:pPr marL="0" indent="0">
              <a:buNone/>
            </a:pPr>
            <a:r>
              <a:rPr lang="pt-BR" sz="2000" dirty="0">
                <a:latin typeface="Times New Roman" panose="02020603050405020304" pitchFamily="18" charset="0"/>
                <a:cs typeface="Times New Roman" panose="02020603050405020304" pitchFamily="18" charset="0"/>
              </a:rPr>
              <a:t>l</a:t>
            </a:r>
            <a:r>
              <a:rPr lang="pt-BR" sz="2000" dirty="0" smtClean="0">
                <a:latin typeface="Times New Roman" panose="02020603050405020304" pitchFamily="18" charset="0"/>
                <a:cs typeface="Times New Roman" panose="02020603050405020304" pitchFamily="18" charset="0"/>
              </a:rPr>
              <a:t>) Lilás: lilases.</a:t>
            </a:r>
            <a:endParaRPr lang="pt-BR" sz="2000" dirty="0">
              <a:latin typeface="Times New Roman" panose="02020603050405020304" pitchFamily="18" charset="0"/>
              <a:cs typeface="Times New Roman" panose="02020603050405020304" pitchFamily="18" charset="0"/>
            </a:endParaRPr>
          </a:p>
          <a:p>
            <a:pPr marL="0" indent="0">
              <a:buNone/>
            </a:pPr>
            <a:r>
              <a:rPr lang="pt-BR" sz="2000" dirty="0">
                <a:latin typeface="Times New Roman" panose="02020603050405020304" pitchFamily="18" charset="0"/>
                <a:cs typeface="Times New Roman" panose="02020603050405020304" pitchFamily="18" charset="0"/>
              </a:rPr>
              <a:t>m</a:t>
            </a:r>
            <a:r>
              <a:rPr lang="pt-BR" sz="2000" dirty="0" smtClean="0">
                <a:latin typeface="Times New Roman" panose="02020603050405020304" pitchFamily="18" charset="0"/>
                <a:cs typeface="Times New Roman" panose="02020603050405020304" pitchFamily="18" charset="0"/>
              </a:rPr>
              <a:t>) Revés: reveses.</a:t>
            </a:r>
          </a:p>
          <a:p>
            <a:pPr marL="0" indent="0">
              <a:buNone/>
            </a:pPr>
            <a:r>
              <a:rPr lang="pt-BR" sz="2000" dirty="0">
                <a:latin typeface="Times New Roman" panose="02020603050405020304" pitchFamily="18" charset="0"/>
                <a:cs typeface="Times New Roman" panose="02020603050405020304" pitchFamily="18" charset="0"/>
              </a:rPr>
              <a:t>n</a:t>
            </a:r>
            <a:r>
              <a:rPr lang="pt-BR" sz="2000" dirty="0" smtClean="0">
                <a:latin typeface="Times New Roman" panose="02020603050405020304" pitchFamily="18" charset="0"/>
                <a:cs typeface="Times New Roman" panose="02020603050405020304" pitchFamily="18" charset="0"/>
              </a:rPr>
              <a:t>) Ônibus: os ônibus.</a:t>
            </a:r>
            <a:endParaRPr lang="pt-BR" sz="2000" dirty="0">
              <a:latin typeface="Times New Roman" panose="02020603050405020304" pitchFamily="18" charset="0"/>
              <a:cs typeface="Times New Roman" panose="02020603050405020304" pitchFamily="18" charset="0"/>
            </a:endParaRPr>
          </a:p>
          <a:p>
            <a:pPr marL="0" indent="0">
              <a:buNone/>
            </a:pPr>
            <a:r>
              <a:rPr lang="pt-BR" sz="2000" dirty="0">
                <a:latin typeface="Times New Roman" panose="02020603050405020304" pitchFamily="18" charset="0"/>
                <a:cs typeface="Times New Roman" panose="02020603050405020304" pitchFamily="18" charset="0"/>
              </a:rPr>
              <a:t>o</a:t>
            </a:r>
            <a:r>
              <a:rPr lang="pt-BR" sz="2000" dirty="0" smtClean="0">
                <a:latin typeface="Times New Roman" panose="02020603050405020304" pitchFamily="18" charset="0"/>
                <a:cs typeface="Times New Roman" panose="02020603050405020304" pitchFamily="18" charset="0"/>
              </a:rPr>
              <a:t>) Cais: os cais.</a:t>
            </a:r>
          </a:p>
          <a:p>
            <a:pPr marL="0" indent="0">
              <a:buNone/>
            </a:pPr>
            <a:r>
              <a:rPr lang="pt-BR" sz="2000" dirty="0">
                <a:latin typeface="Times New Roman" panose="02020603050405020304" pitchFamily="18" charset="0"/>
                <a:cs typeface="Times New Roman" panose="02020603050405020304" pitchFamily="18" charset="0"/>
              </a:rPr>
              <a:t>p</a:t>
            </a:r>
            <a:r>
              <a:rPr lang="pt-BR" sz="2000" dirty="0" smtClean="0">
                <a:latin typeface="Times New Roman" panose="02020603050405020304" pitchFamily="18" charset="0"/>
                <a:cs typeface="Times New Roman" panose="02020603050405020304" pitchFamily="18" charset="0"/>
              </a:rPr>
              <a:t>) Quintal: quintais.</a:t>
            </a:r>
          </a:p>
          <a:p>
            <a:pPr marL="0" indent="0">
              <a:buNone/>
            </a:pPr>
            <a:r>
              <a:rPr lang="pt-BR" sz="2000" dirty="0">
                <a:latin typeface="Times New Roman" panose="02020603050405020304" pitchFamily="18" charset="0"/>
                <a:cs typeface="Times New Roman" panose="02020603050405020304" pitchFamily="18" charset="0"/>
              </a:rPr>
              <a:t>q</a:t>
            </a:r>
            <a:r>
              <a:rPr lang="pt-BR" sz="2000" dirty="0" smtClean="0">
                <a:latin typeface="Times New Roman" panose="02020603050405020304" pitchFamily="18" charset="0"/>
                <a:cs typeface="Times New Roman" panose="02020603050405020304" pitchFamily="18" charset="0"/>
              </a:rPr>
              <a:t>) Carretel: carretéis.</a:t>
            </a:r>
          </a:p>
          <a:p>
            <a:pPr marL="0" indent="0">
              <a:buNone/>
            </a:pPr>
            <a:r>
              <a:rPr lang="pt-BR" sz="2000" dirty="0">
                <a:latin typeface="Times New Roman" panose="02020603050405020304" pitchFamily="18" charset="0"/>
                <a:cs typeface="Times New Roman" panose="02020603050405020304" pitchFamily="18" charset="0"/>
              </a:rPr>
              <a:t>r</a:t>
            </a:r>
            <a:r>
              <a:rPr lang="pt-BR" sz="2000" dirty="0" smtClean="0">
                <a:latin typeface="Times New Roman" panose="02020603050405020304" pitchFamily="18" charset="0"/>
                <a:cs typeface="Times New Roman" panose="02020603050405020304" pitchFamily="18" charset="0"/>
              </a:rPr>
              <a:t>) Álcool: álcoois ou </a:t>
            </a:r>
            <a:r>
              <a:rPr lang="pt-BR" sz="2000" dirty="0" err="1" smtClean="0">
                <a:latin typeface="Times New Roman" panose="02020603050405020304" pitchFamily="18" charset="0"/>
                <a:cs typeface="Times New Roman" panose="02020603050405020304" pitchFamily="18" charset="0"/>
              </a:rPr>
              <a:t>alcoóis</a:t>
            </a:r>
            <a:r>
              <a:rPr lang="pt-BR" sz="2000" dirty="0" smtClean="0">
                <a:latin typeface="Times New Roman" panose="02020603050405020304" pitchFamily="18" charset="0"/>
                <a:cs typeface="Times New Roman" panose="02020603050405020304" pitchFamily="18" charset="0"/>
              </a:rPr>
              <a:t>.</a:t>
            </a:r>
          </a:p>
          <a:p>
            <a:pPr marL="0" indent="0">
              <a:buNone/>
            </a:pPr>
            <a:r>
              <a:rPr lang="pt-BR" sz="2000" dirty="0">
                <a:latin typeface="Times New Roman" panose="02020603050405020304" pitchFamily="18" charset="0"/>
                <a:cs typeface="Times New Roman" panose="02020603050405020304" pitchFamily="18" charset="0"/>
              </a:rPr>
              <a:t>s</a:t>
            </a:r>
            <a:r>
              <a:rPr lang="pt-BR" sz="2000" dirty="0" smtClean="0">
                <a:latin typeface="Times New Roman" panose="02020603050405020304" pitchFamily="18" charset="0"/>
                <a:cs typeface="Times New Roman" panose="02020603050405020304" pitchFamily="18" charset="0"/>
              </a:rPr>
              <a:t>) Barril: barris.</a:t>
            </a:r>
            <a:endParaRPr lang="pt-BR" sz="2000" dirty="0">
              <a:latin typeface="Times New Roman" panose="02020603050405020304" pitchFamily="18" charset="0"/>
              <a:cs typeface="Times New Roman" panose="02020603050405020304" pitchFamily="18" charset="0"/>
            </a:endParaRPr>
          </a:p>
          <a:p>
            <a:pPr marL="0" indent="0">
              <a:buNone/>
            </a:pPr>
            <a:r>
              <a:rPr lang="pt-BR" sz="2000" dirty="0">
                <a:latin typeface="Times New Roman" panose="02020603050405020304" pitchFamily="18" charset="0"/>
                <a:cs typeface="Times New Roman" panose="02020603050405020304" pitchFamily="18" charset="0"/>
              </a:rPr>
              <a:t>t</a:t>
            </a:r>
            <a:r>
              <a:rPr lang="pt-BR" sz="2000" dirty="0" smtClean="0">
                <a:latin typeface="Times New Roman" panose="02020603050405020304" pitchFamily="18" charset="0"/>
                <a:cs typeface="Times New Roman" panose="02020603050405020304" pitchFamily="18" charset="0"/>
              </a:rPr>
              <a:t>) Funil: funis.</a:t>
            </a:r>
          </a:p>
          <a:p>
            <a:pPr marL="0" indent="0">
              <a:buNone/>
            </a:pPr>
            <a:r>
              <a:rPr lang="pt-BR" sz="2000" dirty="0">
                <a:latin typeface="Times New Roman" panose="02020603050405020304" pitchFamily="18" charset="0"/>
                <a:cs typeface="Times New Roman" panose="02020603050405020304" pitchFamily="18" charset="0"/>
              </a:rPr>
              <a:t>u</a:t>
            </a:r>
            <a:r>
              <a:rPr lang="pt-BR" sz="2000" dirty="0" smtClean="0">
                <a:latin typeface="Times New Roman" panose="02020603050405020304" pitchFamily="18" charset="0"/>
                <a:cs typeface="Times New Roman" panose="02020603050405020304" pitchFamily="18" charset="0"/>
              </a:rPr>
              <a:t>) Míssil: mísseis.</a:t>
            </a:r>
            <a:endParaRPr lang="pt-BR" sz="2000" dirty="0">
              <a:latin typeface="Times New Roman" panose="02020603050405020304" pitchFamily="18" charset="0"/>
              <a:cs typeface="Times New Roman" panose="02020603050405020304" pitchFamily="18" charset="0"/>
            </a:endParaRPr>
          </a:p>
          <a:p>
            <a:pPr marL="0" indent="0">
              <a:buNone/>
            </a:pPr>
            <a:r>
              <a:rPr lang="pt-BR" sz="2000" dirty="0">
                <a:latin typeface="Times New Roman" panose="02020603050405020304" pitchFamily="18" charset="0"/>
                <a:cs typeface="Times New Roman" panose="02020603050405020304" pitchFamily="18" charset="0"/>
              </a:rPr>
              <a:t>v</a:t>
            </a:r>
            <a:r>
              <a:rPr lang="pt-BR" sz="2000" dirty="0" smtClean="0">
                <a:latin typeface="Times New Roman" panose="02020603050405020304" pitchFamily="18" charset="0"/>
                <a:cs typeface="Times New Roman" panose="02020603050405020304" pitchFamily="18" charset="0"/>
              </a:rPr>
              <a:t>) Projétil: projéteis.</a:t>
            </a:r>
          </a:p>
        </p:txBody>
      </p:sp>
      <p:pic>
        <p:nvPicPr>
          <p:cNvPr id="1026" name="Picture 2" descr="Logo_Etec colorido"/>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67544" y="6124358"/>
            <a:ext cx="1123950" cy="714375"/>
          </a:xfrm>
          <a:prstGeom prst="rect">
            <a:avLst/>
          </a:prstGeom>
          <a:noFill/>
          <a:extLst>
            <a:ext uri="{909E8E84-426E-40DD-AFC4-6F175D3DCCD1}">
              <a14:hiddenFill xmlns:a14="http://schemas.microsoft.com/office/drawing/2010/main">
                <a:solidFill>
                  <a:srgbClr val="FFFFFF"/>
                </a:solidFill>
              </a14:hiddenFill>
            </a:ext>
          </a:extLst>
        </p:spPr>
      </p:pic>
      <p:pic>
        <p:nvPicPr>
          <p:cNvPr id="1025" name="Picture 1" descr="logo-novo-cps-co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04048" y="6200775"/>
            <a:ext cx="3600450" cy="657225"/>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pt-BR"/>
          </a:p>
        </p:txBody>
      </p:sp>
      <p:sp>
        <p:nvSpPr>
          <p:cNvPr id="7" name="Rectangle 4"/>
          <p:cNvSpPr>
            <a:spLocks noChangeArrowheads="1"/>
          </p:cNvSpPr>
          <p:nvPr/>
        </p:nvSpPr>
        <p:spPr bwMode="auto">
          <a:xfrm>
            <a:off x="0" y="71437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pt-BR" altLang="pt-BR" sz="6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               </a:t>
            </a:r>
            <a:endParaRPr kumimoji="0" lang="pt-BR" altLang="pt-BR" sz="1800" b="0" i="0" u="none" strike="noStrike" cap="none" normalizeH="0" baseline="0" smtClean="0">
              <a:ln>
                <a:noFill/>
              </a:ln>
              <a:solidFill>
                <a:schemeClr val="tx1"/>
              </a:solidFill>
              <a:effectLst/>
              <a:latin typeface="Arial" pitchFamily="34" charset="0"/>
              <a:cs typeface="Arial" pitchFamily="34" charset="0"/>
            </a:endParaRPr>
          </a:p>
        </p:txBody>
      </p:sp>
      <p:sp>
        <p:nvSpPr>
          <p:cNvPr id="8" name="Rectangle 5"/>
          <p:cNvSpPr>
            <a:spLocks noChangeArrowheads="1"/>
          </p:cNvSpPr>
          <p:nvPr/>
        </p:nvSpPr>
        <p:spPr bwMode="auto">
          <a:xfrm>
            <a:off x="0" y="13716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pt-BR" altLang="pt-BR" sz="6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
            </a:r>
            <a:br>
              <a:rPr kumimoji="0" lang="pt-BR" altLang="pt-BR" sz="600" b="0" i="0" u="none" strike="noStrike" cap="none" normalizeH="0" baseline="0" smtClean="0">
                <a:ln>
                  <a:noFill/>
                </a:ln>
                <a:solidFill>
                  <a:schemeClr val="tx1"/>
                </a:solidFill>
                <a:effectLst/>
                <a:latin typeface="Arial" pitchFamily="34" charset="0"/>
                <a:ea typeface="Times New Roman" pitchFamily="18" charset="0"/>
                <a:cs typeface="Arial" pitchFamily="34" charset="0"/>
              </a:rPr>
            </a:br>
            <a:r>
              <a:rPr kumimoji="0" lang="pt-BR" altLang="pt-BR" sz="6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
            </a:r>
            <a:br>
              <a:rPr kumimoji="0" lang="pt-BR" altLang="pt-BR" sz="600" b="0" i="0" u="none" strike="noStrike" cap="none" normalizeH="0" baseline="0" smtClean="0">
                <a:ln>
                  <a:noFill/>
                </a:ln>
                <a:solidFill>
                  <a:schemeClr val="tx1"/>
                </a:solidFill>
                <a:effectLst/>
                <a:latin typeface="Arial" pitchFamily="34" charset="0"/>
                <a:ea typeface="Times New Roman" pitchFamily="18" charset="0"/>
                <a:cs typeface="Arial" pitchFamily="34" charset="0"/>
              </a:rPr>
            </a:br>
            <a:endParaRPr kumimoji="0" lang="pt-BR" altLang="pt-BR" sz="1800" b="0" i="0" u="none" strike="noStrike" cap="none" normalizeH="0" baseline="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229379223"/>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title"/>
          </p:nvPr>
        </p:nvSpPr>
        <p:spPr>
          <a:xfrm>
            <a:off x="457200" y="274638"/>
            <a:ext cx="8229600" cy="778098"/>
          </a:xfrm>
        </p:spPr>
        <p:txBody>
          <a:bodyPr>
            <a:noAutofit/>
          </a:bodyPr>
          <a:lstStyle/>
          <a:p>
            <a:r>
              <a:rPr lang="pt-BR" sz="2900" b="1" dirty="0" smtClean="0">
                <a:solidFill>
                  <a:srgbClr val="FF0000"/>
                </a:solidFill>
                <a:latin typeface="Times New Roman" panose="02020603050405020304" pitchFamily="18" charset="0"/>
                <a:cs typeface="Times New Roman" panose="02020603050405020304" pitchFamily="18" charset="0"/>
              </a:rPr>
              <a:t>EXERCÍCIOS</a:t>
            </a:r>
            <a:endParaRPr lang="pt-BR" sz="2900" b="1" dirty="0">
              <a:solidFill>
                <a:srgbClr val="FF0000"/>
              </a:solidFill>
              <a:latin typeface="Times New Roman" panose="02020603050405020304" pitchFamily="18" charset="0"/>
              <a:cs typeface="Times New Roman" panose="02020603050405020304" pitchFamily="18" charset="0"/>
            </a:endParaRPr>
          </a:p>
        </p:txBody>
      </p:sp>
      <p:sp>
        <p:nvSpPr>
          <p:cNvPr id="5" name="Espaço Reservado para Conteúdo 4"/>
          <p:cNvSpPr>
            <a:spLocks noGrp="1"/>
          </p:cNvSpPr>
          <p:nvPr>
            <p:ph idx="1"/>
          </p:nvPr>
        </p:nvSpPr>
        <p:spPr>
          <a:xfrm>
            <a:off x="457200" y="980728"/>
            <a:ext cx="8579296" cy="5220047"/>
          </a:xfrm>
        </p:spPr>
        <p:txBody>
          <a:bodyPr>
            <a:normAutofit/>
          </a:bodyPr>
          <a:lstStyle/>
          <a:p>
            <a:pPr marL="0" indent="0" algn="just">
              <a:buNone/>
            </a:pPr>
            <a:r>
              <a:rPr lang="pt-BR" sz="2000" dirty="0">
                <a:latin typeface="Times New Roman" panose="02020603050405020304" pitchFamily="18" charset="0"/>
                <a:cs typeface="Times New Roman" panose="02020603050405020304" pitchFamily="18" charset="0"/>
              </a:rPr>
              <a:t>3</a:t>
            </a:r>
            <a:r>
              <a:rPr lang="pt-BR" sz="2000" dirty="0" smtClean="0">
                <a:latin typeface="Times New Roman" panose="02020603050405020304" pitchFamily="18" charset="0"/>
                <a:cs typeface="Times New Roman" panose="02020603050405020304" pitchFamily="18" charset="0"/>
              </a:rPr>
              <a:t>) Você já notou que algumas palavras mudam de sentido quando ocorre a flexão de número? Pensando nisso, escreva o sentido das palavras abaixo:</a:t>
            </a:r>
          </a:p>
          <a:p>
            <a:pPr marL="0" indent="0">
              <a:buNone/>
            </a:pPr>
            <a:endParaRPr lang="pt-BR" sz="2000" dirty="0">
              <a:latin typeface="Times New Roman" panose="02020603050405020304" pitchFamily="18" charset="0"/>
              <a:cs typeface="Times New Roman" panose="02020603050405020304" pitchFamily="18" charset="0"/>
            </a:endParaRPr>
          </a:p>
          <a:p>
            <a:pPr marL="0" indent="0">
              <a:buNone/>
            </a:pPr>
            <a:r>
              <a:rPr lang="pt-BR" sz="2000" dirty="0" smtClean="0">
                <a:latin typeface="Times New Roman" panose="02020603050405020304" pitchFamily="18" charset="0"/>
                <a:cs typeface="Times New Roman" panose="02020603050405020304" pitchFamily="18" charset="0"/>
              </a:rPr>
              <a:t>a) Costa:</a:t>
            </a:r>
            <a:endParaRPr lang="pt-BR" sz="2000" dirty="0">
              <a:latin typeface="Times New Roman" panose="02020603050405020304" pitchFamily="18" charset="0"/>
              <a:cs typeface="Times New Roman" panose="02020603050405020304" pitchFamily="18" charset="0"/>
            </a:endParaRPr>
          </a:p>
          <a:p>
            <a:pPr marL="0" indent="0">
              <a:buNone/>
            </a:pPr>
            <a:r>
              <a:rPr lang="pt-BR" sz="2000" dirty="0" smtClean="0">
                <a:latin typeface="Times New Roman" panose="02020603050405020304" pitchFamily="18" charset="0"/>
                <a:cs typeface="Times New Roman" panose="02020603050405020304" pitchFamily="18" charset="0"/>
              </a:rPr>
              <a:t>b) Costas: </a:t>
            </a:r>
          </a:p>
          <a:p>
            <a:pPr marL="0" indent="0">
              <a:buNone/>
            </a:pPr>
            <a:r>
              <a:rPr lang="pt-BR" sz="2000" dirty="0" smtClean="0">
                <a:latin typeface="Times New Roman" panose="02020603050405020304" pitchFamily="18" charset="0"/>
                <a:cs typeface="Times New Roman" panose="02020603050405020304" pitchFamily="18" charset="0"/>
              </a:rPr>
              <a:t>c) Féria: </a:t>
            </a:r>
          </a:p>
          <a:p>
            <a:pPr marL="0" indent="0">
              <a:buNone/>
            </a:pPr>
            <a:r>
              <a:rPr lang="pt-BR" sz="2000" dirty="0" smtClean="0">
                <a:latin typeface="Times New Roman" panose="02020603050405020304" pitchFamily="18" charset="0"/>
                <a:cs typeface="Times New Roman" panose="02020603050405020304" pitchFamily="18" charset="0"/>
              </a:rPr>
              <a:t>d) Férias: </a:t>
            </a:r>
          </a:p>
          <a:p>
            <a:pPr marL="0" indent="0">
              <a:buNone/>
            </a:pPr>
            <a:r>
              <a:rPr lang="pt-BR" sz="2000" dirty="0" smtClean="0">
                <a:latin typeface="Times New Roman" panose="02020603050405020304" pitchFamily="18" charset="0"/>
                <a:cs typeface="Times New Roman" panose="02020603050405020304" pitchFamily="18" charset="0"/>
              </a:rPr>
              <a:t>e) Vencimento: </a:t>
            </a:r>
          </a:p>
          <a:p>
            <a:pPr marL="0" indent="0">
              <a:buNone/>
            </a:pPr>
            <a:r>
              <a:rPr lang="pt-BR" sz="2000" dirty="0" smtClean="0">
                <a:latin typeface="Times New Roman" panose="02020603050405020304" pitchFamily="18" charset="0"/>
                <a:cs typeface="Times New Roman" panose="02020603050405020304" pitchFamily="18" charset="0"/>
              </a:rPr>
              <a:t>f) Vencimentos: </a:t>
            </a:r>
          </a:p>
          <a:p>
            <a:pPr marL="0" indent="0">
              <a:buNone/>
            </a:pPr>
            <a:r>
              <a:rPr lang="pt-BR" sz="2000" dirty="0" smtClean="0">
                <a:latin typeface="Times New Roman" panose="02020603050405020304" pitchFamily="18" charset="0"/>
                <a:cs typeface="Times New Roman" panose="02020603050405020304" pitchFamily="18" charset="0"/>
              </a:rPr>
              <a:t>g) Bem: </a:t>
            </a:r>
          </a:p>
          <a:p>
            <a:pPr marL="0" indent="0">
              <a:buNone/>
            </a:pPr>
            <a:r>
              <a:rPr lang="pt-BR" sz="2000" dirty="0" smtClean="0">
                <a:latin typeface="Times New Roman" panose="02020603050405020304" pitchFamily="18" charset="0"/>
                <a:cs typeface="Times New Roman" panose="02020603050405020304" pitchFamily="18" charset="0"/>
              </a:rPr>
              <a:t>h) Bens: </a:t>
            </a:r>
          </a:p>
          <a:p>
            <a:pPr marL="0" indent="0">
              <a:buNone/>
            </a:pPr>
            <a:r>
              <a:rPr lang="pt-BR" sz="2000" dirty="0" smtClean="0">
                <a:latin typeface="Times New Roman" panose="02020603050405020304" pitchFamily="18" charset="0"/>
                <a:cs typeface="Times New Roman" panose="02020603050405020304" pitchFamily="18" charset="0"/>
              </a:rPr>
              <a:t>i) Vergonha: </a:t>
            </a:r>
          </a:p>
          <a:p>
            <a:pPr marL="0" indent="0">
              <a:buNone/>
            </a:pPr>
            <a:r>
              <a:rPr lang="pt-BR" sz="2000" dirty="0" smtClean="0">
                <a:latin typeface="Times New Roman" panose="02020603050405020304" pitchFamily="18" charset="0"/>
                <a:cs typeface="Times New Roman" panose="02020603050405020304" pitchFamily="18" charset="0"/>
              </a:rPr>
              <a:t>j) Vergonhas:</a:t>
            </a:r>
            <a:endParaRPr lang="pt-BR" sz="2000" dirty="0">
              <a:latin typeface="Times New Roman" panose="02020603050405020304" pitchFamily="18" charset="0"/>
              <a:cs typeface="Times New Roman" panose="02020603050405020304" pitchFamily="18" charset="0"/>
            </a:endParaRPr>
          </a:p>
        </p:txBody>
      </p:sp>
      <p:pic>
        <p:nvPicPr>
          <p:cNvPr id="1026" name="Picture 2" descr="Logo_Etec colorido"/>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67544" y="6124358"/>
            <a:ext cx="1123950" cy="714375"/>
          </a:xfrm>
          <a:prstGeom prst="rect">
            <a:avLst/>
          </a:prstGeom>
          <a:noFill/>
          <a:extLst>
            <a:ext uri="{909E8E84-426E-40DD-AFC4-6F175D3DCCD1}">
              <a14:hiddenFill xmlns:a14="http://schemas.microsoft.com/office/drawing/2010/main">
                <a:solidFill>
                  <a:srgbClr val="FFFFFF"/>
                </a:solidFill>
              </a14:hiddenFill>
            </a:ext>
          </a:extLst>
        </p:spPr>
      </p:pic>
      <p:pic>
        <p:nvPicPr>
          <p:cNvPr id="1025" name="Picture 1" descr="logo-novo-cps-co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04048" y="6200775"/>
            <a:ext cx="3600450" cy="657225"/>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pt-BR"/>
          </a:p>
        </p:txBody>
      </p:sp>
      <p:sp>
        <p:nvSpPr>
          <p:cNvPr id="7" name="Rectangle 4"/>
          <p:cNvSpPr>
            <a:spLocks noChangeArrowheads="1"/>
          </p:cNvSpPr>
          <p:nvPr/>
        </p:nvSpPr>
        <p:spPr bwMode="auto">
          <a:xfrm>
            <a:off x="0" y="71437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pt-BR" altLang="pt-BR" sz="6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               </a:t>
            </a:r>
            <a:endParaRPr kumimoji="0" lang="pt-BR" altLang="pt-BR" sz="1800" b="0" i="0" u="none" strike="noStrike" cap="none" normalizeH="0" baseline="0" smtClean="0">
              <a:ln>
                <a:noFill/>
              </a:ln>
              <a:solidFill>
                <a:schemeClr val="tx1"/>
              </a:solidFill>
              <a:effectLst/>
              <a:latin typeface="Arial" pitchFamily="34" charset="0"/>
              <a:cs typeface="Arial" pitchFamily="34" charset="0"/>
            </a:endParaRPr>
          </a:p>
        </p:txBody>
      </p:sp>
      <p:sp>
        <p:nvSpPr>
          <p:cNvPr id="8" name="Rectangle 5"/>
          <p:cNvSpPr>
            <a:spLocks noChangeArrowheads="1"/>
          </p:cNvSpPr>
          <p:nvPr/>
        </p:nvSpPr>
        <p:spPr bwMode="auto">
          <a:xfrm>
            <a:off x="0" y="13716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pt-BR" altLang="pt-BR" sz="6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
            </a:r>
            <a:br>
              <a:rPr kumimoji="0" lang="pt-BR" altLang="pt-BR" sz="600" b="0" i="0" u="none" strike="noStrike" cap="none" normalizeH="0" baseline="0" smtClean="0">
                <a:ln>
                  <a:noFill/>
                </a:ln>
                <a:solidFill>
                  <a:schemeClr val="tx1"/>
                </a:solidFill>
                <a:effectLst/>
                <a:latin typeface="Arial" pitchFamily="34" charset="0"/>
                <a:ea typeface="Times New Roman" pitchFamily="18" charset="0"/>
                <a:cs typeface="Arial" pitchFamily="34" charset="0"/>
              </a:rPr>
            </a:br>
            <a:r>
              <a:rPr kumimoji="0" lang="pt-BR" altLang="pt-BR" sz="6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
            </a:r>
            <a:br>
              <a:rPr kumimoji="0" lang="pt-BR" altLang="pt-BR" sz="600" b="0" i="0" u="none" strike="noStrike" cap="none" normalizeH="0" baseline="0" smtClean="0">
                <a:ln>
                  <a:noFill/>
                </a:ln>
                <a:solidFill>
                  <a:schemeClr val="tx1"/>
                </a:solidFill>
                <a:effectLst/>
                <a:latin typeface="Arial" pitchFamily="34" charset="0"/>
                <a:ea typeface="Times New Roman" pitchFamily="18" charset="0"/>
                <a:cs typeface="Arial" pitchFamily="34" charset="0"/>
              </a:rPr>
            </a:br>
            <a:endParaRPr kumimoji="0" lang="pt-BR" altLang="pt-BR" sz="1800" b="0" i="0" u="none" strike="noStrike" cap="none" normalizeH="0" baseline="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987145652"/>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title"/>
          </p:nvPr>
        </p:nvSpPr>
        <p:spPr>
          <a:xfrm>
            <a:off x="457200" y="274638"/>
            <a:ext cx="8229600" cy="778098"/>
          </a:xfrm>
        </p:spPr>
        <p:txBody>
          <a:bodyPr>
            <a:noAutofit/>
          </a:bodyPr>
          <a:lstStyle/>
          <a:p>
            <a:r>
              <a:rPr lang="pt-BR" sz="2900" b="1" dirty="0" smtClean="0">
                <a:solidFill>
                  <a:srgbClr val="FF0000"/>
                </a:solidFill>
                <a:latin typeface="Times New Roman" panose="02020603050405020304" pitchFamily="18" charset="0"/>
                <a:cs typeface="Times New Roman" panose="02020603050405020304" pitchFamily="18" charset="0"/>
              </a:rPr>
              <a:t>EXERCÍCIOS</a:t>
            </a:r>
            <a:endParaRPr lang="pt-BR" sz="2900" b="1" dirty="0">
              <a:solidFill>
                <a:srgbClr val="FF0000"/>
              </a:solidFill>
              <a:latin typeface="Times New Roman" panose="02020603050405020304" pitchFamily="18" charset="0"/>
              <a:cs typeface="Times New Roman" panose="02020603050405020304" pitchFamily="18" charset="0"/>
            </a:endParaRPr>
          </a:p>
        </p:txBody>
      </p:sp>
      <p:sp>
        <p:nvSpPr>
          <p:cNvPr id="5" name="Espaço Reservado para Conteúdo 4"/>
          <p:cNvSpPr>
            <a:spLocks noGrp="1"/>
          </p:cNvSpPr>
          <p:nvPr>
            <p:ph idx="1"/>
          </p:nvPr>
        </p:nvSpPr>
        <p:spPr>
          <a:xfrm>
            <a:off x="457200" y="980728"/>
            <a:ext cx="8579296" cy="5220047"/>
          </a:xfrm>
        </p:spPr>
        <p:txBody>
          <a:bodyPr>
            <a:normAutofit/>
          </a:bodyPr>
          <a:lstStyle/>
          <a:p>
            <a:pPr marL="0" indent="0" algn="just">
              <a:buNone/>
            </a:pPr>
            <a:r>
              <a:rPr lang="pt-BR" sz="2000" dirty="0" smtClean="0">
                <a:latin typeface="Times New Roman" panose="02020603050405020304" pitchFamily="18" charset="0"/>
                <a:cs typeface="Times New Roman" panose="02020603050405020304" pitchFamily="18" charset="0"/>
              </a:rPr>
              <a:t>3) Gabarito:</a:t>
            </a:r>
          </a:p>
          <a:p>
            <a:pPr marL="0" indent="0">
              <a:buNone/>
            </a:pPr>
            <a:endParaRPr lang="pt-BR" sz="2000" dirty="0">
              <a:latin typeface="Times New Roman" panose="02020603050405020304" pitchFamily="18" charset="0"/>
              <a:cs typeface="Times New Roman" panose="02020603050405020304" pitchFamily="18" charset="0"/>
            </a:endParaRPr>
          </a:p>
          <a:p>
            <a:pPr marL="0" indent="0">
              <a:buNone/>
            </a:pPr>
            <a:r>
              <a:rPr lang="pt-BR" sz="2000" dirty="0" smtClean="0">
                <a:latin typeface="Times New Roman" panose="02020603050405020304" pitchFamily="18" charset="0"/>
                <a:cs typeface="Times New Roman" panose="02020603050405020304" pitchFamily="18" charset="0"/>
              </a:rPr>
              <a:t>a) Costa: litoral.</a:t>
            </a:r>
            <a:endParaRPr lang="pt-BR" sz="2000" dirty="0">
              <a:latin typeface="Times New Roman" panose="02020603050405020304" pitchFamily="18" charset="0"/>
              <a:cs typeface="Times New Roman" panose="02020603050405020304" pitchFamily="18" charset="0"/>
            </a:endParaRPr>
          </a:p>
          <a:p>
            <a:pPr marL="0" indent="0">
              <a:buNone/>
            </a:pPr>
            <a:r>
              <a:rPr lang="pt-BR" sz="2000" dirty="0" smtClean="0">
                <a:latin typeface="Times New Roman" panose="02020603050405020304" pitchFamily="18" charset="0"/>
                <a:cs typeface="Times New Roman" panose="02020603050405020304" pitchFamily="18" charset="0"/>
              </a:rPr>
              <a:t>b) Costas: dorso.</a:t>
            </a:r>
          </a:p>
          <a:p>
            <a:pPr marL="0" indent="0">
              <a:buNone/>
            </a:pPr>
            <a:r>
              <a:rPr lang="pt-BR" sz="2000" dirty="0" smtClean="0">
                <a:latin typeface="Times New Roman" panose="02020603050405020304" pitchFamily="18" charset="0"/>
                <a:cs typeface="Times New Roman" panose="02020603050405020304" pitchFamily="18" charset="0"/>
              </a:rPr>
              <a:t>c) Féria: renda diária.</a:t>
            </a:r>
            <a:endParaRPr lang="pt-BR" sz="2000" dirty="0">
              <a:latin typeface="Times New Roman" panose="02020603050405020304" pitchFamily="18" charset="0"/>
              <a:cs typeface="Times New Roman" panose="02020603050405020304" pitchFamily="18" charset="0"/>
            </a:endParaRPr>
          </a:p>
          <a:p>
            <a:pPr marL="0" indent="0">
              <a:buNone/>
            </a:pPr>
            <a:r>
              <a:rPr lang="pt-BR" sz="2000" dirty="0" smtClean="0">
                <a:latin typeface="Times New Roman" panose="02020603050405020304" pitchFamily="18" charset="0"/>
                <a:cs typeface="Times New Roman" panose="02020603050405020304" pitchFamily="18" charset="0"/>
              </a:rPr>
              <a:t>d) Férias: repouso.</a:t>
            </a:r>
          </a:p>
          <a:p>
            <a:pPr marL="0" indent="0">
              <a:buNone/>
            </a:pPr>
            <a:r>
              <a:rPr lang="pt-BR" sz="2000" dirty="0" smtClean="0">
                <a:latin typeface="Times New Roman" panose="02020603050405020304" pitchFamily="18" charset="0"/>
                <a:cs typeface="Times New Roman" panose="02020603050405020304" pitchFamily="18" charset="0"/>
              </a:rPr>
              <a:t>e) Vencimento: fim de prazo.</a:t>
            </a:r>
          </a:p>
          <a:p>
            <a:pPr marL="0" indent="0">
              <a:buNone/>
            </a:pPr>
            <a:r>
              <a:rPr lang="pt-BR" sz="2000" dirty="0" smtClean="0">
                <a:latin typeface="Times New Roman" panose="02020603050405020304" pitchFamily="18" charset="0"/>
                <a:cs typeface="Times New Roman" panose="02020603050405020304" pitchFamily="18" charset="0"/>
              </a:rPr>
              <a:t>f) Vencimentos: salários.</a:t>
            </a:r>
          </a:p>
          <a:p>
            <a:pPr marL="0" indent="0">
              <a:buNone/>
            </a:pPr>
            <a:r>
              <a:rPr lang="pt-BR" sz="2000" dirty="0" smtClean="0">
                <a:latin typeface="Times New Roman" panose="02020603050405020304" pitchFamily="18" charset="0"/>
                <a:cs typeface="Times New Roman" panose="02020603050405020304" pitchFamily="18" charset="0"/>
              </a:rPr>
              <a:t>g) Bem: virtude, bondade.</a:t>
            </a:r>
          </a:p>
          <a:p>
            <a:pPr marL="0" indent="0">
              <a:buNone/>
            </a:pPr>
            <a:r>
              <a:rPr lang="pt-BR" sz="2000" dirty="0" smtClean="0">
                <a:latin typeface="Times New Roman" panose="02020603050405020304" pitchFamily="18" charset="0"/>
                <a:cs typeface="Times New Roman" panose="02020603050405020304" pitchFamily="18" charset="0"/>
              </a:rPr>
              <a:t>h) Bens: propriedades.</a:t>
            </a:r>
            <a:endParaRPr lang="pt-BR" sz="2000" dirty="0">
              <a:latin typeface="Times New Roman" panose="02020603050405020304" pitchFamily="18" charset="0"/>
              <a:cs typeface="Times New Roman" panose="02020603050405020304" pitchFamily="18" charset="0"/>
            </a:endParaRPr>
          </a:p>
          <a:p>
            <a:pPr marL="0" indent="0">
              <a:buNone/>
            </a:pPr>
            <a:r>
              <a:rPr lang="pt-BR" sz="2000" dirty="0" smtClean="0">
                <a:latin typeface="Times New Roman" panose="02020603050405020304" pitchFamily="18" charset="0"/>
                <a:cs typeface="Times New Roman" panose="02020603050405020304" pitchFamily="18" charset="0"/>
              </a:rPr>
              <a:t>i) Vergonha: humilhação, situação constrangedora.</a:t>
            </a:r>
          </a:p>
          <a:p>
            <a:pPr marL="0" indent="0">
              <a:buNone/>
            </a:pPr>
            <a:r>
              <a:rPr lang="pt-BR" sz="2000" dirty="0" smtClean="0">
                <a:latin typeface="Times New Roman" panose="02020603050405020304" pitchFamily="18" charset="0"/>
                <a:cs typeface="Times New Roman" panose="02020603050405020304" pitchFamily="18" charset="0"/>
              </a:rPr>
              <a:t>j) Vergonhas: órgão sexual.</a:t>
            </a:r>
            <a:endParaRPr lang="pt-BR" sz="2000" dirty="0">
              <a:latin typeface="Times New Roman" panose="02020603050405020304" pitchFamily="18" charset="0"/>
              <a:cs typeface="Times New Roman" panose="02020603050405020304" pitchFamily="18" charset="0"/>
            </a:endParaRPr>
          </a:p>
        </p:txBody>
      </p:sp>
      <p:pic>
        <p:nvPicPr>
          <p:cNvPr id="1026" name="Picture 2" descr="Logo_Etec colorido"/>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67544" y="6124358"/>
            <a:ext cx="1123950" cy="714375"/>
          </a:xfrm>
          <a:prstGeom prst="rect">
            <a:avLst/>
          </a:prstGeom>
          <a:noFill/>
          <a:extLst>
            <a:ext uri="{909E8E84-426E-40DD-AFC4-6F175D3DCCD1}">
              <a14:hiddenFill xmlns:a14="http://schemas.microsoft.com/office/drawing/2010/main">
                <a:solidFill>
                  <a:srgbClr val="FFFFFF"/>
                </a:solidFill>
              </a14:hiddenFill>
            </a:ext>
          </a:extLst>
        </p:spPr>
      </p:pic>
      <p:pic>
        <p:nvPicPr>
          <p:cNvPr id="1025" name="Picture 1" descr="logo-novo-cps-co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04048" y="6200775"/>
            <a:ext cx="3600450" cy="657225"/>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pt-BR"/>
          </a:p>
        </p:txBody>
      </p:sp>
      <p:sp>
        <p:nvSpPr>
          <p:cNvPr id="7" name="Rectangle 4"/>
          <p:cNvSpPr>
            <a:spLocks noChangeArrowheads="1"/>
          </p:cNvSpPr>
          <p:nvPr/>
        </p:nvSpPr>
        <p:spPr bwMode="auto">
          <a:xfrm>
            <a:off x="0" y="71437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pt-BR" altLang="pt-BR" sz="6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               </a:t>
            </a:r>
            <a:endParaRPr kumimoji="0" lang="pt-BR" altLang="pt-BR" sz="1800" b="0" i="0" u="none" strike="noStrike" cap="none" normalizeH="0" baseline="0" smtClean="0">
              <a:ln>
                <a:noFill/>
              </a:ln>
              <a:solidFill>
                <a:schemeClr val="tx1"/>
              </a:solidFill>
              <a:effectLst/>
              <a:latin typeface="Arial" pitchFamily="34" charset="0"/>
              <a:cs typeface="Arial" pitchFamily="34" charset="0"/>
            </a:endParaRPr>
          </a:p>
        </p:txBody>
      </p:sp>
      <p:sp>
        <p:nvSpPr>
          <p:cNvPr id="8" name="Rectangle 5"/>
          <p:cNvSpPr>
            <a:spLocks noChangeArrowheads="1"/>
          </p:cNvSpPr>
          <p:nvPr/>
        </p:nvSpPr>
        <p:spPr bwMode="auto">
          <a:xfrm>
            <a:off x="0" y="13716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pt-BR" altLang="pt-BR" sz="6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
            </a:r>
            <a:br>
              <a:rPr kumimoji="0" lang="pt-BR" altLang="pt-BR" sz="600" b="0" i="0" u="none" strike="noStrike" cap="none" normalizeH="0" baseline="0" smtClean="0">
                <a:ln>
                  <a:noFill/>
                </a:ln>
                <a:solidFill>
                  <a:schemeClr val="tx1"/>
                </a:solidFill>
                <a:effectLst/>
                <a:latin typeface="Arial" pitchFamily="34" charset="0"/>
                <a:ea typeface="Times New Roman" pitchFamily="18" charset="0"/>
                <a:cs typeface="Arial" pitchFamily="34" charset="0"/>
              </a:rPr>
            </a:br>
            <a:r>
              <a:rPr kumimoji="0" lang="pt-BR" altLang="pt-BR" sz="6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
            </a:r>
            <a:br>
              <a:rPr kumimoji="0" lang="pt-BR" altLang="pt-BR" sz="600" b="0" i="0" u="none" strike="noStrike" cap="none" normalizeH="0" baseline="0" smtClean="0">
                <a:ln>
                  <a:noFill/>
                </a:ln>
                <a:solidFill>
                  <a:schemeClr val="tx1"/>
                </a:solidFill>
                <a:effectLst/>
                <a:latin typeface="Arial" pitchFamily="34" charset="0"/>
                <a:ea typeface="Times New Roman" pitchFamily="18" charset="0"/>
                <a:cs typeface="Arial" pitchFamily="34" charset="0"/>
              </a:rPr>
            </a:br>
            <a:endParaRPr kumimoji="0" lang="pt-BR" altLang="pt-BR" sz="1800" b="0" i="0" u="none" strike="noStrike" cap="none" normalizeH="0" baseline="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1550545732"/>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title"/>
          </p:nvPr>
        </p:nvSpPr>
        <p:spPr>
          <a:xfrm>
            <a:off x="457200" y="274638"/>
            <a:ext cx="8229600" cy="778098"/>
          </a:xfrm>
        </p:spPr>
        <p:txBody>
          <a:bodyPr>
            <a:noAutofit/>
          </a:bodyPr>
          <a:lstStyle/>
          <a:p>
            <a:r>
              <a:rPr lang="pt-BR" sz="2900" b="1" dirty="0" smtClean="0">
                <a:solidFill>
                  <a:srgbClr val="FF0000"/>
                </a:solidFill>
                <a:latin typeface="Times New Roman" panose="02020603050405020304" pitchFamily="18" charset="0"/>
                <a:cs typeface="Times New Roman" panose="02020603050405020304" pitchFamily="18" charset="0"/>
              </a:rPr>
              <a:t>EXERCÍCIOS</a:t>
            </a:r>
            <a:endParaRPr lang="pt-BR" sz="2900" b="1" dirty="0">
              <a:solidFill>
                <a:srgbClr val="FF0000"/>
              </a:solidFill>
              <a:latin typeface="Times New Roman" panose="02020603050405020304" pitchFamily="18" charset="0"/>
              <a:cs typeface="Times New Roman" panose="02020603050405020304" pitchFamily="18" charset="0"/>
            </a:endParaRPr>
          </a:p>
        </p:txBody>
      </p:sp>
      <p:sp>
        <p:nvSpPr>
          <p:cNvPr id="5" name="Espaço Reservado para Conteúdo 4"/>
          <p:cNvSpPr>
            <a:spLocks noGrp="1"/>
          </p:cNvSpPr>
          <p:nvPr>
            <p:ph idx="1"/>
          </p:nvPr>
        </p:nvSpPr>
        <p:spPr>
          <a:xfrm>
            <a:off x="457200" y="980728"/>
            <a:ext cx="8579296" cy="5220047"/>
          </a:xfrm>
        </p:spPr>
        <p:txBody>
          <a:bodyPr>
            <a:normAutofit/>
          </a:bodyPr>
          <a:lstStyle/>
          <a:p>
            <a:pPr marL="0" indent="0">
              <a:buNone/>
            </a:pPr>
            <a:r>
              <a:rPr lang="pt-BR" sz="2400" dirty="0">
                <a:latin typeface="Times New Roman" panose="02020603050405020304" pitchFamily="18" charset="0"/>
                <a:cs typeface="Times New Roman" panose="02020603050405020304" pitchFamily="18" charset="0"/>
              </a:rPr>
              <a:t>4</a:t>
            </a:r>
            <a:r>
              <a:rPr lang="pt-BR" sz="2400" dirty="0" smtClean="0">
                <a:latin typeface="Times New Roman" panose="02020603050405020304" pitchFamily="18" charset="0"/>
                <a:cs typeface="Times New Roman" panose="02020603050405020304" pitchFamily="18" charset="0"/>
              </a:rPr>
              <a:t>) </a:t>
            </a:r>
            <a:r>
              <a:rPr lang="pt-BR" sz="2400" dirty="0">
                <a:latin typeface="Times New Roman" panose="02020603050405020304" pitchFamily="18" charset="0"/>
                <a:cs typeface="Times New Roman" panose="02020603050405020304" pitchFamily="18" charset="0"/>
              </a:rPr>
              <a:t>Marque a alternativa cujos substantivos recebem o acréscimo de 'es' para a marcação do plural</a:t>
            </a:r>
            <a:r>
              <a:rPr lang="pt-BR" sz="2400" dirty="0" smtClean="0">
                <a:latin typeface="Times New Roman" panose="02020603050405020304" pitchFamily="18" charset="0"/>
                <a:cs typeface="Times New Roman" panose="02020603050405020304" pitchFamily="18" charset="0"/>
              </a:rPr>
              <a:t>:</a:t>
            </a:r>
          </a:p>
          <a:p>
            <a:pPr marL="0" indent="0">
              <a:buNone/>
            </a:pPr>
            <a:endParaRPr lang="pt-BR" sz="2400" dirty="0">
              <a:latin typeface="Times New Roman" panose="02020603050405020304" pitchFamily="18" charset="0"/>
              <a:cs typeface="Times New Roman" panose="02020603050405020304" pitchFamily="18" charset="0"/>
            </a:endParaRPr>
          </a:p>
          <a:p>
            <a:pPr marL="0" indent="0">
              <a:buNone/>
            </a:pPr>
            <a:r>
              <a:rPr lang="pt-BR" sz="2400" dirty="0">
                <a:latin typeface="Times New Roman" panose="02020603050405020304" pitchFamily="18" charset="0"/>
                <a:cs typeface="Times New Roman" panose="02020603050405020304" pitchFamily="18" charset="0"/>
              </a:rPr>
              <a:t>a) cor, hambúrguer, hotel.</a:t>
            </a:r>
          </a:p>
          <a:p>
            <a:pPr marL="0" indent="0">
              <a:buNone/>
            </a:pPr>
            <a:r>
              <a:rPr lang="pt-BR" sz="2400" dirty="0">
                <a:latin typeface="Times New Roman" panose="02020603050405020304" pitchFamily="18" charset="0"/>
                <a:cs typeface="Times New Roman" panose="02020603050405020304" pitchFamily="18" charset="0"/>
              </a:rPr>
              <a:t>b) humor, mulher, anel.</a:t>
            </a:r>
          </a:p>
          <a:p>
            <a:pPr marL="0" indent="0">
              <a:buNone/>
            </a:pPr>
            <a:r>
              <a:rPr lang="pt-BR" sz="2400" dirty="0">
                <a:latin typeface="Times New Roman" panose="02020603050405020304" pitchFamily="18" charset="0"/>
                <a:cs typeface="Times New Roman" panose="02020603050405020304" pitchFamily="18" charset="0"/>
              </a:rPr>
              <a:t>c) colher, cor, chafariz</a:t>
            </a:r>
            <a:r>
              <a:rPr lang="pt-BR" sz="2400" b="1" dirty="0">
                <a:latin typeface="Times New Roman" panose="02020603050405020304" pitchFamily="18" charset="0"/>
                <a:cs typeface="Times New Roman" panose="02020603050405020304" pitchFamily="18" charset="0"/>
              </a:rPr>
              <a:t>.</a:t>
            </a:r>
          </a:p>
          <a:p>
            <a:pPr marL="0" indent="0">
              <a:buNone/>
            </a:pPr>
            <a:r>
              <a:rPr lang="pt-BR" sz="2400" dirty="0">
                <a:latin typeface="Times New Roman" panose="02020603050405020304" pitchFamily="18" charset="0"/>
                <a:cs typeface="Times New Roman" panose="02020603050405020304" pitchFamily="18" charset="0"/>
              </a:rPr>
              <a:t>d) sabor, cadeira, elevador.</a:t>
            </a:r>
          </a:p>
          <a:p>
            <a:pPr marL="0" indent="0">
              <a:buNone/>
            </a:pPr>
            <a:r>
              <a:rPr lang="pt-BR" sz="2400" dirty="0">
                <a:latin typeface="Times New Roman" panose="02020603050405020304" pitchFamily="18" charset="0"/>
                <a:cs typeface="Times New Roman" panose="02020603050405020304" pitchFamily="18" charset="0"/>
              </a:rPr>
              <a:t>e) rumor, chafariz, céu.</a:t>
            </a:r>
            <a:endParaRPr lang="pt-BR" sz="2400" dirty="0">
              <a:effectLst/>
              <a:latin typeface="Times New Roman" panose="02020603050405020304" pitchFamily="18" charset="0"/>
              <a:cs typeface="Times New Roman" panose="02020603050405020304" pitchFamily="18" charset="0"/>
            </a:endParaRPr>
          </a:p>
        </p:txBody>
      </p:sp>
      <p:pic>
        <p:nvPicPr>
          <p:cNvPr id="1026" name="Picture 2" descr="Logo_Etec colorido"/>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67544" y="6124358"/>
            <a:ext cx="1123950" cy="714375"/>
          </a:xfrm>
          <a:prstGeom prst="rect">
            <a:avLst/>
          </a:prstGeom>
          <a:noFill/>
          <a:extLst>
            <a:ext uri="{909E8E84-426E-40DD-AFC4-6F175D3DCCD1}">
              <a14:hiddenFill xmlns:a14="http://schemas.microsoft.com/office/drawing/2010/main">
                <a:solidFill>
                  <a:srgbClr val="FFFFFF"/>
                </a:solidFill>
              </a14:hiddenFill>
            </a:ext>
          </a:extLst>
        </p:spPr>
      </p:pic>
      <p:pic>
        <p:nvPicPr>
          <p:cNvPr id="1025" name="Picture 1" descr="logo-novo-cps-co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04048" y="6200775"/>
            <a:ext cx="3600450" cy="657225"/>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pt-BR"/>
          </a:p>
        </p:txBody>
      </p:sp>
      <p:sp>
        <p:nvSpPr>
          <p:cNvPr id="7" name="Rectangle 4"/>
          <p:cNvSpPr>
            <a:spLocks noChangeArrowheads="1"/>
          </p:cNvSpPr>
          <p:nvPr/>
        </p:nvSpPr>
        <p:spPr bwMode="auto">
          <a:xfrm>
            <a:off x="0" y="71437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pt-BR" altLang="pt-BR" sz="6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               </a:t>
            </a:r>
            <a:endParaRPr kumimoji="0" lang="pt-BR" altLang="pt-BR" sz="1800" b="0" i="0" u="none" strike="noStrike" cap="none" normalizeH="0" baseline="0" smtClean="0">
              <a:ln>
                <a:noFill/>
              </a:ln>
              <a:solidFill>
                <a:schemeClr val="tx1"/>
              </a:solidFill>
              <a:effectLst/>
              <a:latin typeface="Arial" pitchFamily="34" charset="0"/>
              <a:cs typeface="Arial" pitchFamily="34" charset="0"/>
            </a:endParaRPr>
          </a:p>
        </p:txBody>
      </p:sp>
      <p:sp>
        <p:nvSpPr>
          <p:cNvPr id="8" name="Rectangle 5"/>
          <p:cNvSpPr>
            <a:spLocks noChangeArrowheads="1"/>
          </p:cNvSpPr>
          <p:nvPr/>
        </p:nvSpPr>
        <p:spPr bwMode="auto">
          <a:xfrm>
            <a:off x="0" y="13716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pt-BR" altLang="pt-BR" sz="6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
            </a:r>
            <a:br>
              <a:rPr kumimoji="0" lang="pt-BR" altLang="pt-BR" sz="600" b="0" i="0" u="none" strike="noStrike" cap="none" normalizeH="0" baseline="0" smtClean="0">
                <a:ln>
                  <a:noFill/>
                </a:ln>
                <a:solidFill>
                  <a:schemeClr val="tx1"/>
                </a:solidFill>
                <a:effectLst/>
                <a:latin typeface="Arial" pitchFamily="34" charset="0"/>
                <a:ea typeface="Times New Roman" pitchFamily="18" charset="0"/>
                <a:cs typeface="Arial" pitchFamily="34" charset="0"/>
              </a:rPr>
            </a:br>
            <a:r>
              <a:rPr kumimoji="0" lang="pt-BR" altLang="pt-BR" sz="6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
            </a:r>
            <a:br>
              <a:rPr kumimoji="0" lang="pt-BR" altLang="pt-BR" sz="600" b="0" i="0" u="none" strike="noStrike" cap="none" normalizeH="0" baseline="0" smtClean="0">
                <a:ln>
                  <a:noFill/>
                </a:ln>
                <a:solidFill>
                  <a:schemeClr val="tx1"/>
                </a:solidFill>
                <a:effectLst/>
                <a:latin typeface="Arial" pitchFamily="34" charset="0"/>
                <a:ea typeface="Times New Roman" pitchFamily="18" charset="0"/>
                <a:cs typeface="Arial" pitchFamily="34" charset="0"/>
              </a:rPr>
            </a:br>
            <a:endParaRPr kumimoji="0" lang="pt-BR" altLang="pt-BR" sz="1800" b="0" i="0" u="none" strike="noStrike" cap="none" normalizeH="0" baseline="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3863725286"/>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title"/>
          </p:nvPr>
        </p:nvSpPr>
        <p:spPr>
          <a:xfrm>
            <a:off x="457200" y="274638"/>
            <a:ext cx="8229600" cy="778098"/>
          </a:xfrm>
        </p:spPr>
        <p:txBody>
          <a:bodyPr>
            <a:noAutofit/>
          </a:bodyPr>
          <a:lstStyle/>
          <a:p>
            <a:r>
              <a:rPr lang="pt-BR" sz="2900" b="1" dirty="0" smtClean="0">
                <a:solidFill>
                  <a:srgbClr val="FF0000"/>
                </a:solidFill>
                <a:latin typeface="Times New Roman" panose="02020603050405020304" pitchFamily="18" charset="0"/>
                <a:cs typeface="Times New Roman" panose="02020603050405020304" pitchFamily="18" charset="0"/>
              </a:rPr>
              <a:t>EXERCÍCIOS</a:t>
            </a:r>
            <a:endParaRPr lang="pt-BR" sz="2900" b="1" dirty="0">
              <a:solidFill>
                <a:srgbClr val="FF0000"/>
              </a:solidFill>
              <a:latin typeface="Times New Roman" panose="02020603050405020304" pitchFamily="18" charset="0"/>
              <a:cs typeface="Times New Roman" panose="02020603050405020304" pitchFamily="18" charset="0"/>
            </a:endParaRPr>
          </a:p>
        </p:txBody>
      </p:sp>
      <p:sp>
        <p:nvSpPr>
          <p:cNvPr id="5" name="Espaço Reservado para Conteúdo 4"/>
          <p:cNvSpPr>
            <a:spLocks noGrp="1"/>
          </p:cNvSpPr>
          <p:nvPr>
            <p:ph idx="1"/>
          </p:nvPr>
        </p:nvSpPr>
        <p:spPr>
          <a:xfrm>
            <a:off x="457200" y="980728"/>
            <a:ext cx="8579296" cy="5220047"/>
          </a:xfrm>
        </p:spPr>
        <p:txBody>
          <a:bodyPr>
            <a:normAutofit/>
          </a:bodyPr>
          <a:lstStyle/>
          <a:p>
            <a:pPr marL="0" indent="0" algn="just">
              <a:buNone/>
            </a:pPr>
            <a:r>
              <a:rPr lang="pt-BR" sz="2400" dirty="0" smtClean="0">
                <a:latin typeface="Times New Roman" panose="02020603050405020304" pitchFamily="18" charset="0"/>
                <a:cs typeface="Times New Roman" panose="02020603050405020304" pitchFamily="18" charset="0"/>
              </a:rPr>
              <a:t>5) </a:t>
            </a:r>
            <a:r>
              <a:rPr lang="pt-BR" sz="2400" dirty="0">
                <a:latin typeface="Times New Roman" panose="02020603050405020304" pitchFamily="18" charset="0"/>
                <a:cs typeface="Times New Roman" panose="02020603050405020304" pitchFamily="18" charset="0"/>
              </a:rPr>
              <a:t>Assinale a alternativa cujos substantivos NÃO recebem o acréscimo de '</a:t>
            </a:r>
            <a:r>
              <a:rPr lang="pt-BR" sz="2400" dirty="0" err="1">
                <a:latin typeface="Times New Roman" panose="02020603050405020304" pitchFamily="18" charset="0"/>
                <a:cs typeface="Times New Roman" panose="02020603050405020304" pitchFamily="18" charset="0"/>
              </a:rPr>
              <a:t>is</a:t>
            </a:r>
            <a:r>
              <a:rPr lang="pt-BR" sz="2400" dirty="0">
                <a:latin typeface="Times New Roman" panose="02020603050405020304" pitchFamily="18" charset="0"/>
                <a:cs typeface="Times New Roman" panose="02020603050405020304" pitchFamily="18" charset="0"/>
              </a:rPr>
              <a:t>' para a marcação de plural</a:t>
            </a:r>
            <a:r>
              <a:rPr lang="pt-BR" sz="2400" dirty="0" smtClean="0">
                <a:latin typeface="Times New Roman" panose="02020603050405020304" pitchFamily="18" charset="0"/>
                <a:cs typeface="Times New Roman" panose="02020603050405020304" pitchFamily="18" charset="0"/>
              </a:rPr>
              <a:t>:</a:t>
            </a:r>
          </a:p>
          <a:p>
            <a:pPr marL="0" indent="0">
              <a:buNone/>
            </a:pPr>
            <a:endParaRPr lang="pt-BR" sz="2400" dirty="0">
              <a:latin typeface="Times New Roman" panose="02020603050405020304" pitchFamily="18" charset="0"/>
              <a:cs typeface="Times New Roman" panose="02020603050405020304" pitchFamily="18" charset="0"/>
            </a:endParaRPr>
          </a:p>
          <a:p>
            <a:pPr marL="0" indent="0">
              <a:buNone/>
            </a:pPr>
            <a:r>
              <a:rPr lang="pt-BR" sz="2400" dirty="0">
                <a:latin typeface="Times New Roman" panose="02020603050405020304" pitchFamily="18" charset="0"/>
                <a:cs typeface="Times New Roman" panose="02020603050405020304" pitchFamily="18" charset="0"/>
              </a:rPr>
              <a:t>a) hotel, azul, sol.</a:t>
            </a:r>
          </a:p>
          <a:p>
            <a:pPr marL="0" indent="0">
              <a:buNone/>
            </a:pPr>
            <a:r>
              <a:rPr lang="pt-BR" sz="2400" dirty="0">
                <a:latin typeface="Times New Roman" panose="02020603050405020304" pitchFamily="18" charset="0"/>
                <a:cs typeface="Times New Roman" panose="02020603050405020304" pitchFamily="18" charset="0"/>
              </a:rPr>
              <a:t>b) canavial, girassol, hotel.</a:t>
            </a:r>
          </a:p>
          <a:p>
            <a:pPr marL="0" indent="0">
              <a:buNone/>
            </a:pPr>
            <a:r>
              <a:rPr lang="pt-BR" sz="2400" dirty="0">
                <a:latin typeface="Times New Roman" panose="02020603050405020304" pitchFamily="18" charset="0"/>
                <a:cs typeface="Times New Roman" panose="02020603050405020304" pitchFamily="18" charset="0"/>
              </a:rPr>
              <a:t>c) beiral, vogal, pastel.</a:t>
            </a:r>
          </a:p>
          <a:p>
            <a:pPr marL="0" indent="0">
              <a:buNone/>
            </a:pPr>
            <a:r>
              <a:rPr lang="pt-BR" sz="2400" dirty="0">
                <a:latin typeface="Times New Roman" panose="02020603050405020304" pitchFamily="18" charset="0"/>
                <a:cs typeface="Times New Roman" panose="02020603050405020304" pitchFamily="18" charset="0"/>
              </a:rPr>
              <a:t>d) paz, rapaz, voz</a:t>
            </a:r>
            <a:r>
              <a:rPr lang="pt-BR" sz="2400" b="1" dirty="0">
                <a:latin typeface="Times New Roman" panose="02020603050405020304" pitchFamily="18" charset="0"/>
                <a:cs typeface="Times New Roman" panose="02020603050405020304" pitchFamily="18" charset="0"/>
              </a:rPr>
              <a:t>.</a:t>
            </a:r>
          </a:p>
          <a:p>
            <a:pPr marL="0" indent="0">
              <a:buNone/>
            </a:pPr>
            <a:r>
              <a:rPr lang="pt-BR" sz="2400" dirty="0">
                <a:latin typeface="Times New Roman" panose="02020603050405020304" pitchFamily="18" charset="0"/>
                <a:cs typeface="Times New Roman" panose="02020603050405020304" pitchFamily="18" charset="0"/>
              </a:rPr>
              <a:t>e) girassol, pastel, azul.</a:t>
            </a:r>
            <a:endParaRPr lang="pt-BR" sz="2400" dirty="0">
              <a:effectLst/>
              <a:latin typeface="Times New Roman" panose="02020603050405020304" pitchFamily="18" charset="0"/>
              <a:cs typeface="Times New Roman" panose="02020603050405020304" pitchFamily="18" charset="0"/>
            </a:endParaRPr>
          </a:p>
        </p:txBody>
      </p:sp>
      <p:pic>
        <p:nvPicPr>
          <p:cNvPr id="1026" name="Picture 2" descr="Logo_Etec colorido"/>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67544" y="6124358"/>
            <a:ext cx="1123950" cy="714375"/>
          </a:xfrm>
          <a:prstGeom prst="rect">
            <a:avLst/>
          </a:prstGeom>
          <a:noFill/>
          <a:extLst>
            <a:ext uri="{909E8E84-426E-40DD-AFC4-6F175D3DCCD1}">
              <a14:hiddenFill xmlns:a14="http://schemas.microsoft.com/office/drawing/2010/main">
                <a:solidFill>
                  <a:srgbClr val="FFFFFF"/>
                </a:solidFill>
              </a14:hiddenFill>
            </a:ext>
          </a:extLst>
        </p:spPr>
      </p:pic>
      <p:pic>
        <p:nvPicPr>
          <p:cNvPr id="1025" name="Picture 1" descr="logo-novo-cps-co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04048" y="6200775"/>
            <a:ext cx="3600450" cy="657225"/>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pt-BR"/>
          </a:p>
        </p:txBody>
      </p:sp>
      <p:sp>
        <p:nvSpPr>
          <p:cNvPr id="7" name="Rectangle 4"/>
          <p:cNvSpPr>
            <a:spLocks noChangeArrowheads="1"/>
          </p:cNvSpPr>
          <p:nvPr/>
        </p:nvSpPr>
        <p:spPr bwMode="auto">
          <a:xfrm>
            <a:off x="0" y="71437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pt-BR" altLang="pt-BR" sz="6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               </a:t>
            </a:r>
            <a:endParaRPr kumimoji="0" lang="pt-BR" altLang="pt-BR" sz="1800" b="0" i="0" u="none" strike="noStrike" cap="none" normalizeH="0" baseline="0" smtClean="0">
              <a:ln>
                <a:noFill/>
              </a:ln>
              <a:solidFill>
                <a:schemeClr val="tx1"/>
              </a:solidFill>
              <a:effectLst/>
              <a:latin typeface="Arial" pitchFamily="34" charset="0"/>
              <a:cs typeface="Arial" pitchFamily="34" charset="0"/>
            </a:endParaRPr>
          </a:p>
        </p:txBody>
      </p:sp>
      <p:sp>
        <p:nvSpPr>
          <p:cNvPr id="8" name="Rectangle 5"/>
          <p:cNvSpPr>
            <a:spLocks noChangeArrowheads="1"/>
          </p:cNvSpPr>
          <p:nvPr/>
        </p:nvSpPr>
        <p:spPr bwMode="auto">
          <a:xfrm>
            <a:off x="0" y="13716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pt-BR" altLang="pt-BR" sz="6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
            </a:r>
            <a:br>
              <a:rPr kumimoji="0" lang="pt-BR" altLang="pt-BR" sz="600" b="0" i="0" u="none" strike="noStrike" cap="none" normalizeH="0" baseline="0" smtClean="0">
                <a:ln>
                  <a:noFill/>
                </a:ln>
                <a:solidFill>
                  <a:schemeClr val="tx1"/>
                </a:solidFill>
                <a:effectLst/>
                <a:latin typeface="Arial" pitchFamily="34" charset="0"/>
                <a:ea typeface="Times New Roman" pitchFamily="18" charset="0"/>
                <a:cs typeface="Arial" pitchFamily="34" charset="0"/>
              </a:rPr>
            </a:br>
            <a:r>
              <a:rPr kumimoji="0" lang="pt-BR" altLang="pt-BR" sz="6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
            </a:r>
            <a:br>
              <a:rPr kumimoji="0" lang="pt-BR" altLang="pt-BR" sz="600" b="0" i="0" u="none" strike="noStrike" cap="none" normalizeH="0" baseline="0" smtClean="0">
                <a:ln>
                  <a:noFill/>
                </a:ln>
                <a:solidFill>
                  <a:schemeClr val="tx1"/>
                </a:solidFill>
                <a:effectLst/>
                <a:latin typeface="Arial" pitchFamily="34" charset="0"/>
                <a:ea typeface="Times New Roman" pitchFamily="18" charset="0"/>
                <a:cs typeface="Arial" pitchFamily="34" charset="0"/>
              </a:rPr>
            </a:br>
            <a:endParaRPr kumimoji="0" lang="pt-BR" altLang="pt-BR" sz="1800" b="0" i="0" u="none" strike="noStrike" cap="none" normalizeH="0" baseline="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3682410880"/>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title"/>
          </p:nvPr>
        </p:nvSpPr>
        <p:spPr>
          <a:xfrm>
            <a:off x="457200" y="274638"/>
            <a:ext cx="8229600" cy="778098"/>
          </a:xfrm>
        </p:spPr>
        <p:txBody>
          <a:bodyPr>
            <a:noAutofit/>
          </a:bodyPr>
          <a:lstStyle/>
          <a:p>
            <a:r>
              <a:rPr lang="pt-BR" sz="2900" b="1" dirty="0" smtClean="0">
                <a:solidFill>
                  <a:srgbClr val="FF0000"/>
                </a:solidFill>
                <a:latin typeface="Times New Roman" panose="02020603050405020304" pitchFamily="18" charset="0"/>
                <a:cs typeface="Times New Roman" panose="02020603050405020304" pitchFamily="18" charset="0"/>
              </a:rPr>
              <a:t>EXERCÍCIOS</a:t>
            </a:r>
            <a:endParaRPr lang="pt-BR" sz="2900" b="1" dirty="0">
              <a:solidFill>
                <a:srgbClr val="FF0000"/>
              </a:solidFill>
              <a:latin typeface="Times New Roman" panose="02020603050405020304" pitchFamily="18" charset="0"/>
              <a:cs typeface="Times New Roman" panose="02020603050405020304" pitchFamily="18" charset="0"/>
            </a:endParaRPr>
          </a:p>
        </p:txBody>
      </p:sp>
      <p:sp>
        <p:nvSpPr>
          <p:cNvPr id="5" name="Espaço Reservado para Conteúdo 4"/>
          <p:cNvSpPr>
            <a:spLocks noGrp="1"/>
          </p:cNvSpPr>
          <p:nvPr>
            <p:ph idx="1"/>
          </p:nvPr>
        </p:nvSpPr>
        <p:spPr>
          <a:xfrm>
            <a:off x="457200" y="980728"/>
            <a:ext cx="8579296" cy="5220047"/>
          </a:xfrm>
        </p:spPr>
        <p:txBody>
          <a:bodyPr>
            <a:normAutofit/>
          </a:bodyPr>
          <a:lstStyle/>
          <a:p>
            <a:pPr marL="0" indent="0" algn="just">
              <a:buNone/>
            </a:pPr>
            <a:r>
              <a:rPr lang="pt-BR" sz="2400" dirty="0">
                <a:latin typeface="Times New Roman" panose="02020603050405020304" pitchFamily="18" charset="0"/>
                <a:cs typeface="Times New Roman" panose="02020603050405020304" pitchFamily="18" charset="0"/>
              </a:rPr>
              <a:t>6</a:t>
            </a:r>
            <a:r>
              <a:rPr lang="pt-BR" sz="2400" dirty="0" smtClean="0">
                <a:latin typeface="Times New Roman" panose="02020603050405020304" pitchFamily="18" charset="0"/>
                <a:cs typeface="Times New Roman" panose="02020603050405020304" pitchFamily="18" charset="0"/>
              </a:rPr>
              <a:t>) </a:t>
            </a:r>
            <a:r>
              <a:rPr lang="pt-BR" sz="2400" dirty="0">
                <a:latin typeface="Times New Roman" panose="02020603050405020304" pitchFamily="18" charset="0"/>
                <a:cs typeface="Times New Roman" panose="02020603050405020304" pitchFamily="18" charset="0"/>
              </a:rPr>
              <a:t>Marque a alternativa em que haja equívoco de flexão do substantivo para o plural</a:t>
            </a:r>
            <a:r>
              <a:rPr lang="pt-BR" sz="2400" dirty="0" smtClean="0">
                <a:latin typeface="Times New Roman" panose="02020603050405020304" pitchFamily="18" charset="0"/>
                <a:cs typeface="Times New Roman" panose="02020603050405020304" pitchFamily="18" charset="0"/>
              </a:rPr>
              <a:t>:</a:t>
            </a:r>
          </a:p>
          <a:p>
            <a:pPr marL="0" indent="0">
              <a:buNone/>
            </a:pPr>
            <a:endParaRPr lang="pt-BR" sz="2400" dirty="0">
              <a:latin typeface="Times New Roman" panose="02020603050405020304" pitchFamily="18" charset="0"/>
              <a:cs typeface="Times New Roman" panose="02020603050405020304" pitchFamily="18" charset="0"/>
            </a:endParaRPr>
          </a:p>
          <a:p>
            <a:pPr marL="0" indent="0">
              <a:buNone/>
            </a:pPr>
            <a:r>
              <a:rPr lang="pt-BR" sz="2400" dirty="0">
                <a:latin typeface="Times New Roman" panose="02020603050405020304" pitchFamily="18" charset="0"/>
                <a:cs typeface="Times New Roman" panose="02020603050405020304" pitchFamily="18" charset="0"/>
              </a:rPr>
              <a:t>a) milharais, cidadãos, alemães.</a:t>
            </a:r>
          </a:p>
          <a:p>
            <a:pPr marL="0" indent="0">
              <a:buNone/>
            </a:pPr>
            <a:r>
              <a:rPr lang="pt-BR" sz="2400" dirty="0">
                <a:latin typeface="Times New Roman" panose="02020603050405020304" pitchFamily="18" charset="0"/>
                <a:cs typeface="Times New Roman" panose="02020603050405020304" pitchFamily="18" charset="0"/>
              </a:rPr>
              <a:t>b) férias, albatrozes, sorvetes.</a:t>
            </a:r>
          </a:p>
          <a:p>
            <a:pPr marL="0" indent="0">
              <a:buNone/>
            </a:pPr>
            <a:r>
              <a:rPr lang="pt-BR" sz="2400" dirty="0">
                <a:latin typeface="Times New Roman" panose="02020603050405020304" pitchFamily="18" charset="0"/>
                <a:cs typeface="Times New Roman" panose="02020603050405020304" pitchFamily="18" charset="0"/>
              </a:rPr>
              <a:t>c) aviões, répteis, embriões.</a:t>
            </a:r>
          </a:p>
          <a:p>
            <a:pPr marL="0" indent="0">
              <a:buNone/>
            </a:pPr>
            <a:r>
              <a:rPr lang="pt-BR" sz="2400" dirty="0">
                <a:latin typeface="Times New Roman" panose="02020603050405020304" pitchFamily="18" charset="0"/>
                <a:cs typeface="Times New Roman" panose="02020603050405020304" pitchFamily="18" charset="0"/>
              </a:rPr>
              <a:t>d) pães, emoções, caminhões.</a:t>
            </a:r>
          </a:p>
          <a:p>
            <a:pPr marL="0" indent="0">
              <a:buNone/>
            </a:pPr>
            <a:r>
              <a:rPr lang="pt-BR" sz="2400" dirty="0">
                <a:latin typeface="Times New Roman" panose="02020603050405020304" pitchFamily="18" charset="0"/>
                <a:cs typeface="Times New Roman" panose="02020603050405020304" pitchFamily="18" charset="0"/>
              </a:rPr>
              <a:t>e) </a:t>
            </a:r>
            <a:r>
              <a:rPr lang="pt-BR" sz="2400" dirty="0" err="1">
                <a:latin typeface="Times New Roman" panose="02020603050405020304" pitchFamily="18" charset="0"/>
                <a:cs typeface="Times New Roman" panose="02020603050405020304" pitchFamily="18" charset="0"/>
              </a:rPr>
              <a:t>cidadões</a:t>
            </a:r>
            <a:r>
              <a:rPr lang="pt-BR" sz="2400" dirty="0">
                <a:latin typeface="Times New Roman" panose="02020603050405020304" pitchFamily="18" charset="0"/>
                <a:cs typeface="Times New Roman" panose="02020603050405020304" pitchFamily="18" charset="0"/>
              </a:rPr>
              <a:t>, alemães, cães</a:t>
            </a:r>
            <a:r>
              <a:rPr lang="pt-BR" sz="2400" b="1" dirty="0">
                <a:latin typeface="Times New Roman" panose="02020603050405020304" pitchFamily="18" charset="0"/>
                <a:cs typeface="Times New Roman" panose="02020603050405020304" pitchFamily="18" charset="0"/>
              </a:rPr>
              <a:t>.</a:t>
            </a:r>
            <a:endParaRPr lang="pt-BR" sz="2400" b="1" dirty="0">
              <a:effectLst/>
              <a:latin typeface="Times New Roman" panose="02020603050405020304" pitchFamily="18" charset="0"/>
              <a:cs typeface="Times New Roman" panose="02020603050405020304" pitchFamily="18" charset="0"/>
            </a:endParaRPr>
          </a:p>
        </p:txBody>
      </p:sp>
      <p:pic>
        <p:nvPicPr>
          <p:cNvPr id="1026" name="Picture 2" descr="Logo_Etec colorido"/>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67544" y="6124358"/>
            <a:ext cx="1123950" cy="714375"/>
          </a:xfrm>
          <a:prstGeom prst="rect">
            <a:avLst/>
          </a:prstGeom>
          <a:noFill/>
          <a:extLst>
            <a:ext uri="{909E8E84-426E-40DD-AFC4-6F175D3DCCD1}">
              <a14:hiddenFill xmlns:a14="http://schemas.microsoft.com/office/drawing/2010/main">
                <a:solidFill>
                  <a:srgbClr val="FFFFFF"/>
                </a:solidFill>
              </a14:hiddenFill>
            </a:ext>
          </a:extLst>
        </p:spPr>
      </p:pic>
      <p:pic>
        <p:nvPicPr>
          <p:cNvPr id="1025" name="Picture 1" descr="logo-novo-cps-co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04048" y="6200775"/>
            <a:ext cx="3600450" cy="657225"/>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pt-BR"/>
          </a:p>
        </p:txBody>
      </p:sp>
      <p:sp>
        <p:nvSpPr>
          <p:cNvPr id="7" name="Rectangle 4"/>
          <p:cNvSpPr>
            <a:spLocks noChangeArrowheads="1"/>
          </p:cNvSpPr>
          <p:nvPr/>
        </p:nvSpPr>
        <p:spPr bwMode="auto">
          <a:xfrm>
            <a:off x="0" y="71437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pt-BR" altLang="pt-BR" sz="6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               </a:t>
            </a:r>
            <a:endParaRPr kumimoji="0" lang="pt-BR" altLang="pt-BR" sz="1800" b="0" i="0" u="none" strike="noStrike" cap="none" normalizeH="0" baseline="0" smtClean="0">
              <a:ln>
                <a:noFill/>
              </a:ln>
              <a:solidFill>
                <a:schemeClr val="tx1"/>
              </a:solidFill>
              <a:effectLst/>
              <a:latin typeface="Arial" pitchFamily="34" charset="0"/>
              <a:cs typeface="Arial" pitchFamily="34" charset="0"/>
            </a:endParaRPr>
          </a:p>
        </p:txBody>
      </p:sp>
      <p:sp>
        <p:nvSpPr>
          <p:cNvPr id="8" name="Rectangle 5"/>
          <p:cNvSpPr>
            <a:spLocks noChangeArrowheads="1"/>
          </p:cNvSpPr>
          <p:nvPr/>
        </p:nvSpPr>
        <p:spPr bwMode="auto">
          <a:xfrm>
            <a:off x="0" y="13716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pt-BR" altLang="pt-BR" sz="6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
            </a:r>
            <a:br>
              <a:rPr kumimoji="0" lang="pt-BR" altLang="pt-BR" sz="600" b="0" i="0" u="none" strike="noStrike" cap="none" normalizeH="0" baseline="0" smtClean="0">
                <a:ln>
                  <a:noFill/>
                </a:ln>
                <a:solidFill>
                  <a:schemeClr val="tx1"/>
                </a:solidFill>
                <a:effectLst/>
                <a:latin typeface="Arial" pitchFamily="34" charset="0"/>
                <a:ea typeface="Times New Roman" pitchFamily="18" charset="0"/>
                <a:cs typeface="Arial" pitchFamily="34" charset="0"/>
              </a:rPr>
            </a:br>
            <a:r>
              <a:rPr kumimoji="0" lang="pt-BR" altLang="pt-BR" sz="6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
            </a:r>
            <a:br>
              <a:rPr kumimoji="0" lang="pt-BR" altLang="pt-BR" sz="600" b="0" i="0" u="none" strike="noStrike" cap="none" normalizeH="0" baseline="0" smtClean="0">
                <a:ln>
                  <a:noFill/>
                </a:ln>
                <a:solidFill>
                  <a:schemeClr val="tx1"/>
                </a:solidFill>
                <a:effectLst/>
                <a:latin typeface="Arial" pitchFamily="34" charset="0"/>
                <a:ea typeface="Times New Roman" pitchFamily="18" charset="0"/>
                <a:cs typeface="Arial" pitchFamily="34" charset="0"/>
              </a:rPr>
            </a:br>
            <a:endParaRPr kumimoji="0" lang="pt-BR" altLang="pt-BR" sz="1800" b="0" i="0" u="none" strike="noStrike" cap="none" normalizeH="0" baseline="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3757653767"/>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title"/>
          </p:nvPr>
        </p:nvSpPr>
        <p:spPr>
          <a:xfrm>
            <a:off x="457200" y="274638"/>
            <a:ext cx="8229600" cy="778098"/>
          </a:xfrm>
        </p:spPr>
        <p:txBody>
          <a:bodyPr>
            <a:noAutofit/>
          </a:bodyPr>
          <a:lstStyle/>
          <a:p>
            <a:r>
              <a:rPr lang="pt-BR" sz="2900" b="1" dirty="0" smtClean="0">
                <a:solidFill>
                  <a:srgbClr val="FF0000"/>
                </a:solidFill>
                <a:latin typeface="Times New Roman" panose="02020603050405020304" pitchFamily="18" charset="0"/>
                <a:cs typeface="Times New Roman" panose="02020603050405020304" pitchFamily="18" charset="0"/>
              </a:rPr>
              <a:t>EXERCÍCIOS</a:t>
            </a:r>
            <a:endParaRPr lang="pt-BR" sz="2900" b="1" dirty="0">
              <a:solidFill>
                <a:srgbClr val="FF0000"/>
              </a:solidFill>
              <a:latin typeface="Times New Roman" panose="02020603050405020304" pitchFamily="18" charset="0"/>
              <a:cs typeface="Times New Roman" panose="02020603050405020304" pitchFamily="18" charset="0"/>
            </a:endParaRPr>
          </a:p>
        </p:txBody>
      </p:sp>
      <p:sp>
        <p:nvSpPr>
          <p:cNvPr id="5" name="Espaço Reservado para Conteúdo 4"/>
          <p:cNvSpPr>
            <a:spLocks noGrp="1"/>
          </p:cNvSpPr>
          <p:nvPr>
            <p:ph idx="1"/>
          </p:nvPr>
        </p:nvSpPr>
        <p:spPr>
          <a:xfrm>
            <a:off x="457200" y="980728"/>
            <a:ext cx="8579296" cy="5220047"/>
          </a:xfrm>
        </p:spPr>
        <p:txBody>
          <a:bodyPr>
            <a:normAutofit/>
          </a:bodyPr>
          <a:lstStyle/>
          <a:p>
            <a:pPr marL="0" indent="0" algn="just">
              <a:buNone/>
            </a:pPr>
            <a:r>
              <a:rPr lang="pt-BR" sz="2400" dirty="0" smtClean="0">
                <a:latin typeface="Times New Roman" panose="02020603050405020304" pitchFamily="18" charset="0"/>
                <a:cs typeface="Times New Roman" panose="02020603050405020304" pitchFamily="18" charset="0"/>
              </a:rPr>
              <a:t>7) </a:t>
            </a:r>
            <a:r>
              <a:rPr lang="pt-BR" sz="2400" dirty="0">
                <a:latin typeface="Times New Roman" panose="02020603050405020304" pitchFamily="18" charset="0"/>
                <a:cs typeface="Times New Roman" panose="02020603050405020304" pitchFamily="18" charset="0"/>
              </a:rPr>
              <a:t>Marque a alternativa que haja pelo menos dois substantivos invariáveis com relação à flexão para o plural</a:t>
            </a:r>
            <a:r>
              <a:rPr lang="pt-BR" sz="2400" dirty="0" smtClean="0">
                <a:latin typeface="Times New Roman" panose="02020603050405020304" pitchFamily="18" charset="0"/>
                <a:cs typeface="Times New Roman" panose="02020603050405020304" pitchFamily="18" charset="0"/>
              </a:rPr>
              <a:t>:</a:t>
            </a:r>
          </a:p>
          <a:p>
            <a:pPr marL="0" indent="0">
              <a:buNone/>
            </a:pPr>
            <a:endParaRPr lang="pt-BR" sz="2400" dirty="0">
              <a:latin typeface="Times New Roman" panose="02020603050405020304" pitchFamily="18" charset="0"/>
              <a:cs typeface="Times New Roman" panose="02020603050405020304" pitchFamily="18" charset="0"/>
            </a:endParaRPr>
          </a:p>
          <a:p>
            <a:pPr marL="0" indent="0">
              <a:buNone/>
            </a:pPr>
            <a:r>
              <a:rPr lang="pt-BR" sz="2400" dirty="0">
                <a:latin typeface="Times New Roman" panose="02020603050405020304" pitchFamily="18" charset="0"/>
                <a:cs typeface="Times New Roman" panose="02020603050405020304" pitchFamily="18" charset="0"/>
              </a:rPr>
              <a:t>a) óculos, </a:t>
            </a:r>
            <a:r>
              <a:rPr lang="pt-BR" sz="2400" dirty="0" smtClean="0">
                <a:latin typeface="Times New Roman" panose="02020603050405020304" pitchFamily="18" charset="0"/>
                <a:cs typeface="Times New Roman" panose="02020603050405020304" pitchFamily="18" charset="0"/>
              </a:rPr>
              <a:t>chuva.</a:t>
            </a:r>
            <a:endParaRPr lang="pt-BR" sz="2400" dirty="0">
              <a:latin typeface="Times New Roman" panose="02020603050405020304" pitchFamily="18" charset="0"/>
              <a:cs typeface="Times New Roman" panose="02020603050405020304" pitchFamily="18" charset="0"/>
            </a:endParaRPr>
          </a:p>
          <a:p>
            <a:pPr marL="0" indent="0">
              <a:buNone/>
            </a:pPr>
            <a:r>
              <a:rPr lang="pt-BR" sz="2400" dirty="0">
                <a:latin typeface="Times New Roman" panose="02020603050405020304" pitchFamily="18" charset="0"/>
                <a:cs typeface="Times New Roman" panose="02020603050405020304" pitchFamily="18" charset="0"/>
              </a:rPr>
              <a:t>b) parabéns, </a:t>
            </a:r>
            <a:r>
              <a:rPr lang="pt-BR" sz="2400" dirty="0" smtClean="0">
                <a:latin typeface="Times New Roman" panose="02020603050405020304" pitchFamily="18" charset="0"/>
                <a:cs typeface="Times New Roman" panose="02020603050405020304" pitchFamily="18" charset="0"/>
              </a:rPr>
              <a:t>suor.</a:t>
            </a:r>
            <a:endParaRPr lang="pt-BR" sz="2400" dirty="0">
              <a:latin typeface="Times New Roman" panose="02020603050405020304" pitchFamily="18" charset="0"/>
              <a:cs typeface="Times New Roman" panose="02020603050405020304" pitchFamily="18" charset="0"/>
            </a:endParaRPr>
          </a:p>
          <a:p>
            <a:pPr marL="0" indent="0">
              <a:buNone/>
            </a:pPr>
            <a:r>
              <a:rPr lang="pt-BR" sz="2400" dirty="0">
                <a:latin typeface="Times New Roman" panose="02020603050405020304" pitchFamily="18" charset="0"/>
                <a:cs typeface="Times New Roman" panose="02020603050405020304" pitchFamily="18" charset="0"/>
              </a:rPr>
              <a:t>c) núpcias, </a:t>
            </a:r>
            <a:r>
              <a:rPr lang="pt-BR" sz="2400" dirty="0" smtClean="0">
                <a:latin typeface="Times New Roman" panose="02020603050405020304" pitchFamily="18" charset="0"/>
                <a:cs typeface="Times New Roman" panose="02020603050405020304" pitchFamily="18" charset="0"/>
              </a:rPr>
              <a:t>farol.</a:t>
            </a:r>
            <a:endParaRPr lang="pt-BR" sz="2400" dirty="0">
              <a:latin typeface="Times New Roman" panose="02020603050405020304" pitchFamily="18" charset="0"/>
              <a:cs typeface="Times New Roman" panose="02020603050405020304" pitchFamily="18" charset="0"/>
            </a:endParaRPr>
          </a:p>
          <a:p>
            <a:pPr marL="0" indent="0">
              <a:buNone/>
            </a:pPr>
            <a:r>
              <a:rPr lang="pt-BR" sz="2400" dirty="0">
                <a:latin typeface="Times New Roman" panose="02020603050405020304" pitchFamily="18" charset="0"/>
                <a:cs typeface="Times New Roman" panose="02020603050405020304" pitchFamily="18" charset="0"/>
              </a:rPr>
              <a:t>d) férias, </a:t>
            </a:r>
            <a:r>
              <a:rPr lang="pt-BR" sz="2400" dirty="0" smtClean="0">
                <a:latin typeface="Times New Roman" panose="02020603050405020304" pitchFamily="18" charset="0"/>
                <a:cs typeface="Times New Roman" panose="02020603050405020304" pitchFamily="18" charset="0"/>
              </a:rPr>
              <a:t>ônibus</a:t>
            </a:r>
            <a:r>
              <a:rPr lang="pt-BR" sz="2400" b="1" dirty="0" smtClean="0">
                <a:latin typeface="Times New Roman" panose="02020603050405020304" pitchFamily="18" charset="0"/>
                <a:cs typeface="Times New Roman" panose="02020603050405020304" pitchFamily="18" charset="0"/>
              </a:rPr>
              <a:t>.</a:t>
            </a:r>
            <a:endParaRPr lang="pt-BR" sz="2400" b="1" dirty="0">
              <a:latin typeface="Times New Roman" panose="02020603050405020304" pitchFamily="18" charset="0"/>
              <a:cs typeface="Times New Roman" panose="02020603050405020304" pitchFamily="18" charset="0"/>
            </a:endParaRPr>
          </a:p>
          <a:p>
            <a:pPr marL="0" indent="0">
              <a:buNone/>
            </a:pPr>
            <a:r>
              <a:rPr lang="pt-BR" sz="2400" dirty="0">
                <a:latin typeface="Times New Roman" panose="02020603050405020304" pitchFamily="18" charset="0"/>
                <a:cs typeface="Times New Roman" panose="02020603050405020304" pitchFamily="18" charset="0"/>
              </a:rPr>
              <a:t>e) hotel, </a:t>
            </a:r>
            <a:r>
              <a:rPr lang="pt-BR" sz="2400" dirty="0" smtClean="0">
                <a:latin typeface="Times New Roman" panose="02020603050405020304" pitchFamily="18" charset="0"/>
                <a:cs typeface="Times New Roman" panose="02020603050405020304" pitchFamily="18" charset="0"/>
              </a:rPr>
              <a:t>nozes.</a:t>
            </a:r>
            <a:endParaRPr lang="pt-BR" sz="2400" dirty="0">
              <a:effectLst/>
              <a:latin typeface="Times New Roman" panose="02020603050405020304" pitchFamily="18" charset="0"/>
              <a:cs typeface="Times New Roman" panose="02020603050405020304" pitchFamily="18" charset="0"/>
            </a:endParaRPr>
          </a:p>
        </p:txBody>
      </p:sp>
      <p:pic>
        <p:nvPicPr>
          <p:cNvPr id="1026" name="Picture 2" descr="Logo_Etec colorido"/>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67544" y="6124358"/>
            <a:ext cx="1123950" cy="714375"/>
          </a:xfrm>
          <a:prstGeom prst="rect">
            <a:avLst/>
          </a:prstGeom>
          <a:noFill/>
          <a:extLst>
            <a:ext uri="{909E8E84-426E-40DD-AFC4-6F175D3DCCD1}">
              <a14:hiddenFill xmlns:a14="http://schemas.microsoft.com/office/drawing/2010/main">
                <a:solidFill>
                  <a:srgbClr val="FFFFFF"/>
                </a:solidFill>
              </a14:hiddenFill>
            </a:ext>
          </a:extLst>
        </p:spPr>
      </p:pic>
      <p:pic>
        <p:nvPicPr>
          <p:cNvPr id="1025" name="Picture 1" descr="logo-novo-cps-co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04048" y="6200775"/>
            <a:ext cx="3600450" cy="657225"/>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pt-BR"/>
          </a:p>
        </p:txBody>
      </p:sp>
      <p:sp>
        <p:nvSpPr>
          <p:cNvPr id="7" name="Rectangle 4"/>
          <p:cNvSpPr>
            <a:spLocks noChangeArrowheads="1"/>
          </p:cNvSpPr>
          <p:nvPr/>
        </p:nvSpPr>
        <p:spPr bwMode="auto">
          <a:xfrm>
            <a:off x="0" y="71437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pt-BR" altLang="pt-BR" sz="6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               </a:t>
            </a:r>
            <a:endParaRPr kumimoji="0" lang="pt-BR" altLang="pt-BR" sz="1800" b="0" i="0" u="none" strike="noStrike" cap="none" normalizeH="0" baseline="0" smtClean="0">
              <a:ln>
                <a:noFill/>
              </a:ln>
              <a:solidFill>
                <a:schemeClr val="tx1"/>
              </a:solidFill>
              <a:effectLst/>
              <a:latin typeface="Arial" pitchFamily="34" charset="0"/>
              <a:cs typeface="Arial" pitchFamily="34" charset="0"/>
            </a:endParaRPr>
          </a:p>
        </p:txBody>
      </p:sp>
      <p:sp>
        <p:nvSpPr>
          <p:cNvPr id="8" name="Rectangle 5"/>
          <p:cNvSpPr>
            <a:spLocks noChangeArrowheads="1"/>
          </p:cNvSpPr>
          <p:nvPr/>
        </p:nvSpPr>
        <p:spPr bwMode="auto">
          <a:xfrm>
            <a:off x="0" y="13716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pt-BR" altLang="pt-BR" sz="6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
            </a:r>
            <a:br>
              <a:rPr kumimoji="0" lang="pt-BR" altLang="pt-BR" sz="600" b="0" i="0" u="none" strike="noStrike" cap="none" normalizeH="0" baseline="0" smtClean="0">
                <a:ln>
                  <a:noFill/>
                </a:ln>
                <a:solidFill>
                  <a:schemeClr val="tx1"/>
                </a:solidFill>
                <a:effectLst/>
                <a:latin typeface="Arial" pitchFamily="34" charset="0"/>
                <a:ea typeface="Times New Roman" pitchFamily="18" charset="0"/>
                <a:cs typeface="Arial" pitchFamily="34" charset="0"/>
              </a:rPr>
            </a:br>
            <a:r>
              <a:rPr kumimoji="0" lang="pt-BR" altLang="pt-BR" sz="6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
            </a:r>
            <a:br>
              <a:rPr kumimoji="0" lang="pt-BR" altLang="pt-BR" sz="600" b="0" i="0" u="none" strike="noStrike" cap="none" normalizeH="0" baseline="0" smtClean="0">
                <a:ln>
                  <a:noFill/>
                </a:ln>
                <a:solidFill>
                  <a:schemeClr val="tx1"/>
                </a:solidFill>
                <a:effectLst/>
                <a:latin typeface="Arial" pitchFamily="34" charset="0"/>
                <a:ea typeface="Times New Roman" pitchFamily="18" charset="0"/>
                <a:cs typeface="Arial" pitchFamily="34" charset="0"/>
              </a:rPr>
            </a:br>
            <a:endParaRPr kumimoji="0" lang="pt-BR" altLang="pt-BR" sz="1800" b="0" i="0" u="none" strike="noStrike" cap="none" normalizeH="0" baseline="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707442027"/>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title"/>
          </p:nvPr>
        </p:nvSpPr>
        <p:spPr>
          <a:xfrm>
            <a:off x="457200" y="274638"/>
            <a:ext cx="8229600" cy="778098"/>
          </a:xfrm>
        </p:spPr>
        <p:txBody>
          <a:bodyPr>
            <a:noAutofit/>
          </a:bodyPr>
          <a:lstStyle/>
          <a:p>
            <a:r>
              <a:rPr lang="pt-BR" sz="2900" b="1" dirty="0" smtClean="0">
                <a:solidFill>
                  <a:srgbClr val="FF0000"/>
                </a:solidFill>
                <a:latin typeface="Times New Roman" panose="02020603050405020304" pitchFamily="18" charset="0"/>
                <a:cs typeface="Times New Roman" panose="02020603050405020304" pitchFamily="18" charset="0"/>
              </a:rPr>
              <a:t>EXERCÍCIOS</a:t>
            </a:r>
            <a:endParaRPr lang="pt-BR" sz="2900" b="1" dirty="0">
              <a:solidFill>
                <a:srgbClr val="FF0000"/>
              </a:solidFill>
              <a:latin typeface="Times New Roman" panose="02020603050405020304" pitchFamily="18" charset="0"/>
              <a:cs typeface="Times New Roman" panose="02020603050405020304" pitchFamily="18" charset="0"/>
            </a:endParaRPr>
          </a:p>
        </p:txBody>
      </p:sp>
      <p:sp>
        <p:nvSpPr>
          <p:cNvPr id="5" name="Espaço Reservado para Conteúdo 4"/>
          <p:cNvSpPr>
            <a:spLocks noGrp="1"/>
          </p:cNvSpPr>
          <p:nvPr>
            <p:ph idx="1"/>
          </p:nvPr>
        </p:nvSpPr>
        <p:spPr>
          <a:xfrm>
            <a:off x="457200" y="980728"/>
            <a:ext cx="8579296" cy="5220047"/>
          </a:xfrm>
        </p:spPr>
        <p:txBody>
          <a:bodyPr>
            <a:normAutofit/>
          </a:bodyPr>
          <a:lstStyle/>
          <a:p>
            <a:pPr marL="0" indent="0">
              <a:buNone/>
            </a:pPr>
            <a:r>
              <a:rPr lang="pt-BR" sz="2400" dirty="0">
                <a:latin typeface="Times New Roman" panose="02020603050405020304" pitchFamily="18" charset="0"/>
                <a:cs typeface="Times New Roman" panose="02020603050405020304" pitchFamily="18" charset="0"/>
              </a:rPr>
              <a:t>8</a:t>
            </a:r>
            <a:r>
              <a:rPr lang="pt-BR" sz="2400" dirty="0" smtClean="0">
                <a:latin typeface="Times New Roman" panose="02020603050405020304" pitchFamily="18" charset="0"/>
                <a:cs typeface="Times New Roman" panose="02020603050405020304" pitchFamily="18" charset="0"/>
              </a:rPr>
              <a:t>) (MP/PE) O </a:t>
            </a:r>
            <a:r>
              <a:rPr lang="pt-BR" sz="2400" dirty="0">
                <a:latin typeface="Times New Roman" panose="02020603050405020304" pitchFamily="18" charset="0"/>
                <a:cs typeface="Times New Roman" panose="02020603050405020304" pitchFamily="18" charset="0"/>
              </a:rPr>
              <a:t>plural de cidadão, pastelzinho e </a:t>
            </a:r>
            <a:r>
              <a:rPr lang="pt-BR" sz="2400" dirty="0" smtClean="0">
                <a:latin typeface="Times New Roman" panose="02020603050405020304" pitchFamily="18" charset="0"/>
                <a:cs typeface="Times New Roman" panose="02020603050405020304" pitchFamily="18" charset="0"/>
              </a:rPr>
              <a:t>paul </a:t>
            </a:r>
            <a:r>
              <a:rPr lang="pt-BR" sz="2400" dirty="0">
                <a:latin typeface="Times New Roman" panose="02020603050405020304" pitchFamily="18" charset="0"/>
                <a:cs typeface="Times New Roman" panose="02020603050405020304" pitchFamily="18" charset="0"/>
              </a:rPr>
              <a:t>é</a:t>
            </a:r>
            <a:r>
              <a:rPr lang="pt-BR" sz="2400" dirty="0" smtClean="0">
                <a:latin typeface="Times New Roman" panose="02020603050405020304" pitchFamily="18" charset="0"/>
                <a:cs typeface="Times New Roman" panose="02020603050405020304" pitchFamily="18" charset="0"/>
              </a:rPr>
              <a:t>:</a:t>
            </a:r>
          </a:p>
          <a:p>
            <a:pPr marL="0" indent="0">
              <a:buNone/>
            </a:pPr>
            <a:endParaRPr lang="pt-BR" sz="2400" dirty="0">
              <a:latin typeface="Times New Roman" panose="02020603050405020304" pitchFamily="18" charset="0"/>
              <a:cs typeface="Times New Roman" panose="02020603050405020304" pitchFamily="18" charset="0"/>
            </a:endParaRPr>
          </a:p>
          <a:p>
            <a:pPr marL="0" indent="0">
              <a:buNone/>
            </a:pPr>
            <a:r>
              <a:rPr lang="pt-BR" sz="2400" dirty="0">
                <a:latin typeface="Times New Roman" panose="02020603050405020304" pitchFamily="18" charset="0"/>
                <a:cs typeface="Times New Roman" panose="02020603050405020304" pitchFamily="18" charset="0"/>
              </a:rPr>
              <a:t>A) </a:t>
            </a:r>
            <a:r>
              <a:rPr lang="pt-BR" sz="2400" dirty="0" err="1">
                <a:latin typeface="Times New Roman" panose="02020603050405020304" pitchFamily="18" charset="0"/>
                <a:cs typeface="Times New Roman" panose="02020603050405020304" pitchFamily="18" charset="0"/>
              </a:rPr>
              <a:t>Cidadões</a:t>
            </a:r>
            <a:r>
              <a:rPr lang="pt-BR" sz="2400" dirty="0">
                <a:latin typeface="Times New Roman" panose="02020603050405020304" pitchFamily="18" charset="0"/>
                <a:cs typeface="Times New Roman" panose="02020603050405020304" pitchFamily="18" charset="0"/>
              </a:rPr>
              <a:t>, </a:t>
            </a:r>
            <a:r>
              <a:rPr lang="pt-BR" sz="2400" dirty="0" err="1">
                <a:latin typeface="Times New Roman" panose="02020603050405020304" pitchFamily="18" charset="0"/>
                <a:cs typeface="Times New Roman" panose="02020603050405020304" pitchFamily="18" charset="0"/>
              </a:rPr>
              <a:t>pasteisinhos</a:t>
            </a:r>
            <a:r>
              <a:rPr lang="pt-BR" sz="2400" dirty="0">
                <a:latin typeface="Times New Roman" panose="02020603050405020304" pitchFamily="18" charset="0"/>
                <a:cs typeface="Times New Roman" panose="02020603050405020304" pitchFamily="18" charset="0"/>
              </a:rPr>
              <a:t>, </a:t>
            </a:r>
            <a:r>
              <a:rPr lang="pt-BR" sz="2400" dirty="0" err="1">
                <a:latin typeface="Times New Roman" panose="02020603050405020304" pitchFamily="18" charset="0"/>
                <a:cs typeface="Times New Roman" panose="02020603050405020304" pitchFamily="18" charset="0"/>
              </a:rPr>
              <a:t>pauls</a:t>
            </a:r>
            <a:r>
              <a:rPr lang="pt-BR" sz="2400" dirty="0">
                <a:latin typeface="Times New Roman" panose="02020603050405020304" pitchFamily="18" charset="0"/>
                <a:cs typeface="Times New Roman" panose="02020603050405020304" pitchFamily="18" charset="0"/>
              </a:rPr>
              <a:t>. </a:t>
            </a:r>
          </a:p>
          <a:p>
            <a:pPr marL="0" indent="0">
              <a:buNone/>
            </a:pPr>
            <a:r>
              <a:rPr lang="pt-BR" sz="2400" dirty="0">
                <a:latin typeface="Times New Roman" panose="02020603050405020304" pitchFamily="18" charset="0"/>
                <a:cs typeface="Times New Roman" panose="02020603050405020304" pitchFamily="18" charset="0"/>
              </a:rPr>
              <a:t>B) Cidadãos, </a:t>
            </a:r>
            <a:r>
              <a:rPr lang="pt-BR" sz="2400" dirty="0" err="1">
                <a:latin typeface="Times New Roman" panose="02020603050405020304" pitchFamily="18" charset="0"/>
                <a:cs typeface="Times New Roman" panose="02020603050405020304" pitchFamily="18" charset="0"/>
              </a:rPr>
              <a:t>pasteisinhos</a:t>
            </a:r>
            <a:r>
              <a:rPr lang="pt-BR" sz="2400" dirty="0">
                <a:latin typeface="Times New Roman" panose="02020603050405020304" pitchFamily="18" charset="0"/>
                <a:cs typeface="Times New Roman" panose="02020603050405020304" pitchFamily="18" charset="0"/>
              </a:rPr>
              <a:t>, pauis. </a:t>
            </a:r>
          </a:p>
          <a:p>
            <a:pPr marL="0" indent="0">
              <a:buNone/>
            </a:pPr>
            <a:r>
              <a:rPr lang="pt-BR" sz="2400" dirty="0">
                <a:latin typeface="Times New Roman" panose="02020603050405020304" pitchFamily="18" charset="0"/>
                <a:cs typeface="Times New Roman" panose="02020603050405020304" pitchFamily="18" charset="0"/>
              </a:rPr>
              <a:t>C) Cidadãos, pasteizinhos, pauis</a:t>
            </a:r>
            <a:r>
              <a:rPr lang="pt-BR" sz="2400" b="1" dirty="0">
                <a:latin typeface="Times New Roman" panose="02020603050405020304" pitchFamily="18" charset="0"/>
                <a:cs typeface="Times New Roman" panose="02020603050405020304" pitchFamily="18" charset="0"/>
              </a:rPr>
              <a:t>.</a:t>
            </a:r>
            <a:r>
              <a:rPr lang="pt-BR" sz="2400" dirty="0">
                <a:latin typeface="Times New Roman" panose="02020603050405020304" pitchFamily="18" charset="0"/>
                <a:cs typeface="Times New Roman" panose="02020603050405020304" pitchFamily="18" charset="0"/>
              </a:rPr>
              <a:t> </a:t>
            </a:r>
          </a:p>
          <a:p>
            <a:pPr marL="0" indent="0">
              <a:buNone/>
            </a:pPr>
            <a:r>
              <a:rPr lang="pt-BR" sz="2400" dirty="0">
                <a:latin typeface="Times New Roman" panose="02020603050405020304" pitchFamily="18" charset="0"/>
                <a:cs typeface="Times New Roman" panose="02020603050405020304" pitchFamily="18" charset="0"/>
              </a:rPr>
              <a:t>D) Cidadãos, pasteizinhos, </a:t>
            </a:r>
            <a:r>
              <a:rPr lang="pt-BR" sz="2400" dirty="0" err="1">
                <a:latin typeface="Times New Roman" panose="02020603050405020304" pitchFamily="18" charset="0"/>
                <a:cs typeface="Times New Roman" panose="02020603050405020304" pitchFamily="18" charset="0"/>
              </a:rPr>
              <a:t>pauls</a:t>
            </a:r>
            <a:r>
              <a:rPr lang="pt-BR" sz="2400" dirty="0">
                <a:latin typeface="Times New Roman" panose="02020603050405020304" pitchFamily="18" charset="0"/>
                <a:cs typeface="Times New Roman" panose="02020603050405020304" pitchFamily="18" charset="0"/>
              </a:rPr>
              <a:t>. </a:t>
            </a:r>
          </a:p>
          <a:p>
            <a:pPr marL="0" indent="0">
              <a:buNone/>
            </a:pPr>
            <a:r>
              <a:rPr lang="pt-BR" sz="2400" dirty="0">
                <a:latin typeface="Times New Roman" panose="02020603050405020304" pitchFamily="18" charset="0"/>
                <a:cs typeface="Times New Roman" panose="02020603050405020304" pitchFamily="18" charset="0"/>
              </a:rPr>
              <a:t>E) Cidadãos, </a:t>
            </a:r>
            <a:r>
              <a:rPr lang="pt-BR" sz="2400" dirty="0" err="1">
                <a:latin typeface="Times New Roman" panose="02020603050405020304" pitchFamily="18" charset="0"/>
                <a:cs typeface="Times New Roman" panose="02020603050405020304" pitchFamily="18" charset="0"/>
              </a:rPr>
              <a:t>pasteisinhos</a:t>
            </a:r>
            <a:r>
              <a:rPr lang="pt-BR" sz="2400" dirty="0">
                <a:latin typeface="Times New Roman" panose="02020603050405020304" pitchFamily="18" charset="0"/>
                <a:cs typeface="Times New Roman" panose="02020603050405020304" pitchFamily="18" charset="0"/>
              </a:rPr>
              <a:t>, pauis. </a:t>
            </a:r>
            <a:endParaRPr lang="pt-BR" sz="2400" dirty="0" smtClean="0">
              <a:latin typeface="Times New Roman" panose="02020603050405020304" pitchFamily="18" charset="0"/>
              <a:cs typeface="Times New Roman" panose="02020603050405020304" pitchFamily="18" charset="0"/>
            </a:endParaRPr>
          </a:p>
          <a:p>
            <a:pPr marL="0" indent="0">
              <a:buNone/>
            </a:pPr>
            <a:endParaRPr lang="pt-BR" sz="2400" dirty="0">
              <a:latin typeface="Times New Roman" panose="02020603050405020304" pitchFamily="18" charset="0"/>
              <a:cs typeface="Times New Roman" panose="02020603050405020304" pitchFamily="18" charset="0"/>
            </a:endParaRPr>
          </a:p>
          <a:p>
            <a:pPr marL="0" indent="0">
              <a:buNone/>
            </a:pPr>
            <a:endParaRPr lang="pt-BR" sz="2400" dirty="0" smtClean="0">
              <a:latin typeface="Times New Roman" panose="02020603050405020304" pitchFamily="18" charset="0"/>
              <a:cs typeface="Times New Roman" panose="02020603050405020304" pitchFamily="18" charset="0"/>
            </a:endParaRPr>
          </a:p>
          <a:p>
            <a:pPr marL="0" indent="0">
              <a:buNone/>
            </a:pPr>
            <a:endParaRPr lang="pt-BR" sz="2400" dirty="0">
              <a:latin typeface="Times New Roman" panose="02020603050405020304" pitchFamily="18" charset="0"/>
              <a:cs typeface="Times New Roman" panose="02020603050405020304" pitchFamily="18" charset="0"/>
            </a:endParaRPr>
          </a:p>
          <a:p>
            <a:pPr marL="0" indent="0">
              <a:buNone/>
            </a:pPr>
            <a:r>
              <a:rPr lang="pt-BR" sz="2400" dirty="0" smtClean="0">
                <a:latin typeface="Times New Roman" panose="02020603050405020304" pitchFamily="18" charset="0"/>
                <a:cs typeface="Times New Roman" panose="02020603050405020304" pitchFamily="18" charset="0"/>
              </a:rPr>
              <a:t>Paul: pântano, lodaçal.</a:t>
            </a:r>
            <a:endParaRPr lang="pt-BR" sz="2400" dirty="0">
              <a:latin typeface="Times New Roman" panose="02020603050405020304" pitchFamily="18" charset="0"/>
              <a:cs typeface="Times New Roman" panose="02020603050405020304" pitchFamily="18" charset="0"/>
            </a:endParaRPr>
          </a:p>
        </p:txBody>
      </p:sp>
      <p:pic>
        <p:nvPicPr>
          <p:cNvPr id="1026" name="Picture 2" descr="Logo_Etec colorido"/>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67544" y="6124358"/>
            <a:ext cx="1123950" cy="714375"/>
          </a:xfrm>
          <a:prstGeom prst="rect">
            <a:avLst/>
          </a:prstGeom>
          <a:noFill/>
          <a:extLst>
            <a:ext uri="{909E8E84-426E-40DD-AFC4-6F175D3DCCD1}">
              <a14:hiddenFill xmlns:a14="http://schemas.microsoft.com/office/drawing/2010/main">
                <a:solidFill>
                  <a:srgbClr val="FFFFFF"/>
                </a:solidFill>
              </a14:hiddenFill>
            </a:ext>
          </a:extLst>
        </p:spPr>
      </p:pic>
      <p:pic>
        <p:nvPicPr>
          <p:cNvPr id="1025" name="Picture 1" descr="logo-novo-cps-co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04048" y="6200775"/>
            <a:ext cx="3600450" cy="657225"/>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pt-BR"/>
          </a:p>
        </p:txBody>
      </p:sp>
      <p:sp>
        <p:nvSpPr>
          <p:cNvPr id="7" name="Rectangle 4"/>
          <p:cNvSpPr>
            <a:spLocks noChangeArrowheads="1"/>
          </p:cNvSpPr>
          <p:nvPr/>
        </p:nvSpPr>
        <p:spPr bwMode="auto">
          <a:xfrm>
            <a:off x="0" y="71437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pt-BR" altLang="pt-BR" sz="6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               </a:t>
            </a:r>
            <a:endParaRPr kumimoji="0" lang="pt-BR" altLang="pt-BR" sz="1800" b="0" i="0" u="none" strike="noStrike" cap="none" normalizeH="0" baseline="0" smtClean="0">
              <a:ln>
                <a:noFill/>
              </a:ln>
              <a:solidFill>
                <a:schemeClr val="tx1"/>
              </a:solidFill>
              <a:effectLst/>
              <a:latin typeface="Arial" pitchFamily="34" charset="0"/>
              <a:cs typeface="Arial" pitchFamily="34" charset="0"/>
            </a:endParaRPr>
          </a:p>
        </p:txBody>
      </p:sp>
      <p:sp>
        <p:nvSpPr>
          <p:cNvPr id="8" name="Rectangle 5"/>
          <p:cNvSpPr>
            <a:spLocks noChangeArrowheads="1"/>
          </p:cNvSpPr>
          <p:nvPr/>
        </p:nvSpPr>
        <p:spPr bwMode="auto">
          <a:xfrm>
            <a:off x="0" y="13716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pt-BR" altLang="pt-BR" sz="6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
            </a:r>
            <a:br>
              <a:rPr kumimoji="0" lang="pt-BR" altLang="pt-BR" sz="600" b="0" i="0" u="none" strike="noStrike" cap="none" normalizeH="0" baseline="0" smtClean="0">
                <a:ln>
                  <a:noFill/>
                </a:ln>
                <a:solidFill>
                  <a:schemeClr val="tx1"/>
                </a:solidFill>
                <a:effectLst/>
                <a:latin typeface="Arial" pitchFamily="34" charset="0"/>
                <a:ea typeface="Times New Roman" pitchFamily="18" charset="0"/>
                <a:cs typeface="Arial" pitchFamily="34" charset="0"/>
              </a:rPr>
            </a:br>
            <a:r>
              <a:rPr kumimoji="0" lang="pt-BR" altLang="pt-BR" sz="6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
            </a:r>
            <a:br>
              <a:rPr kumimoji="0" lang="pt-BR" altLang="pt-BR" sz="600" b="0" i="0" u="none" strike="noStrike" cap="none" normalizeH="0" baseline="0" smtClean="0">
                <a:ln>
                  <a:noFill/>
                </a:ln>
                <a:solidFill>
                  <a:schemeClr val="tx1"/>
                </a:solidFill>
                <a:effectLst/>
                <a:latin typeface="Arial" pitchFamily="34" charset="0"/>
                <a:ea typeface="Times New Roman" pitchFamily="18" charset="0"/>
                <a:cs typeface="Arial" pitchFamily="34" charset="0"/>
              </a:rPr>
            </a:br>
            <a:endParaRPr kumimoji="0" lang="pt-BR" altLang="pt-BR" sz="1800" b="0" i="0" u="none" strike="noStrike" cap="none" normalizeH="0" baseline="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4246079272"/>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title"/>
          </p:nvPr>
        </p:nvSpPr>
        <p:spPr>
          <a:xfrm>
            <a:off x="457200" y="274638"/>
            <a:ext cx="8229600" cy="778098"/>
          </a:xfrm>
        </p:spPr>
        <p:txBody>
          <a:bodyPr>
            <a:noAutofit/>
          </a:bodyPr>
          <a:lstStyle/>
          <a:p>
            <a:r>
              <a:rPr lang="pt-BR" sz="2900" b="1" dirty="0" smtClean="0">
                <a:solidFill>
                  <a:srgbClr val="FF0000"/>
                </a:solidFill>
                <a:latin typeface="Times New Roman" panose="02020603050405020304" pitchFamily="18" charset="0"/>
                <a:cs typeface="Times New Roman" panose="02020603050405020304" pitchFamily="18" charset="0"/>
              </a:rPr>
              <a:t>EXERCÍCIOS</a:t>
            </a:r>
            <a:endParaRPr lang="pt-BR" sz="2900" b="1" dirty="0">
              <a:solidFill>
                <a:srgbClr val="FF0000"/>
              </a:solidFill>
              <a:latin typeface="Times New Roman" panose="02020603050405020304" pitchFamily="18" charset="0"/>
              <a:cs typeface="Times New Roman" panose="02020603050405020304" pitchFamily="18" charset="0"/>
            </a:endParaRPr>
          </a:p>
        </p:txBody>
      </p:sp>
      <p:sp>
        <p:nvSpPr>
          <p:cNvPr id="5" name="Espaço Reservado para Conteúdo 4"/>
          <p:cNvSpPr>
            <a:spLocks noGrp="1"/>
          </p:cNvSpPr>
          <p:nvPr>
            <p:ph idx="1"/>
          </p:nvPr>
        </p:nvSpPr>
        <p:spPr>
          <a:xfrm>
            <a:off x="457200" y="980728"/>
            <a:ext cx="8579296" cy="5220047"/>
          </a:xfrm>
        </p:spPr>
        <p:txBody>
          <a:bodyPr>
            <a:normAutofit/>
          </a:bodyPr>
          <a:lstStyle/>
          <a:p>
            <a:pPr marL="0" indent="0" algn="just">
              <a:buNone/>
            </a:pPr>
            <a:r>
              <a:rPr lang="pt-BR" sz="2400" dirty="0">
                <a:latin typeface="Times New Roman" panose="02020603050405020304" pitchFamily="18" charset="0"/>
                <a:cs typeface="Times New Roman" panose="02020603050405020304" pitchFamily="18" charset="0"/>
              </a:rPr>
              <a:t>9</a:t>
            </a:r>
            <a:r>
              <a:rPr lang="pt-BR" sz="2400" dirty="0" smtClean="0">
                <a:latin typeface="Times New Roman" panose="02020603050405020304" pitchFamily="18" charset="0"/>
                <a:cs typeface="Times New Roman" panose="02020603050405020304" pitchFamily="18" charset="0"/>
              </a:rPr>
              <a:t>) (</a:t>
            </a:r>
            <a:r>
              <a:rPr lang="pt-BR" sz="2400" b="1" dirty="0" smtClean="0">
                <a:latin typeface="Times New Roman" panose="02020603050405020304" pitchFamily="18" charset="0"/>
                <a:cs typeface="Times New Roman" panose="02020603050405020304" pitchFamily="18" charset="0"/>
              </a:rPr>
              <a:t>CETRO/2014)</a:t>
            </a:r>
            <a:r>
              <a:rPr lang="pt-BR" sz="2400" dirty="0" smtClean="0">
                <a:latin typeface="Times New Roman" panose="02020603050405020304" pitchFamily="18" charset="0"/>
                <a:cs typeface="Times New Roman" panose="02020603050405020304" pitchFamily="18" charset="0"/>
              </a:rPr>
              <a:t> Em </a:t>
            </a:r>
            <a:r>
              <a:rPr lang="pt-BR" sz="2400" dirty="0">
                <a:latin typeface="Times New Roman" panose="02020603050405020304" pitchFamily="18" charset="0"/>
                <a:cs typeface="Times New Roman" panose="02020603050405020304" pitchFamily="18" charset="0"/>
              </a:rPr>
              <a:t>relação ao plural dos substantivos, assinale a alternativa correta</a:t>
            </a:r>
            <a:r>
              <a:rPr lang="pt-BR" sz="2400" dirty="0" smtClean="0">
                <a:latin typeface="Times New Roman" panose="02020603050405020304" pitchFamily="18" charset="0"/>
                <a:cs typeface="Times New Roman" panose="02020603050405020304" pitchFamily="18" charset="0"/>
              </a:rPr>
              <a:t>.</a:t>
            </a:r>
          </a:p>
          <a:p>
            <a:pPr marL="0" indent="0">
              <a:buNone/>
            </a:pPr>
            <a:endParaRPr lang="pt-BR" sz="2400" dirty="0">
              <a:latin typeface="Times New Roman" panose="02020603050405020304" pitchFamily="18" charset="0"/>
              <a:cs typeface="Times New Roman" panose="02020603050405020304" pitchFamily="18" charset="0"/>
            </a:endParaRPr>
          </a:p>
          <a:p>
            <a:pPr marL="0" indent="0">
              <a:buNone/>
            </a:pPr>
            <a:r>
              <a:rPr lang="pt-BR" sz="2400" dirty="0">
                <a:latin typeface="Times New Roman" panose="02020603050405020304" pitchFamily="18" charset="0"/>
                <a:cs typeface="Times New Roman" panose="02020603050405020304" pitchFamily="18" charset="0"/>
              </a:rPr>
              <a:t>a) Para pagar uma promessa, a senhora subiu de joelhos os </a:t>
            </a:r>
            <a:r>
              <a:rPr lang="pt-BR" sz="2400" dirty="0" err="1">
                <a:latin typeface="Times New Roman" panose="02020603050405020304" pitchFamily="18" charset="0"/>
                <a:cs typeface="Times New Roman" panose="02020603050405020304" pitchFamily="18" charset="0"/>
              </a:rPr>
              <a:t>degrais</a:t>
            </a:r>
            <a:r>
              <a:rPr lang="pt-BR" sz="2400" dirty="0">
                <a:latin typeface="Times New Roman" panose="02020603050405020304" pitchFamily="18" charset="0"/>
                <a:cs typeface="Times New Roman" panose="02020603050405020304" pitchFamily="18" charset="0"/>
              </a:rPr>
              <a:t> da catedral.</a:t>
            </a:r>
            <a:br>
              <a:rPr lang="pt-BR" sz="2400" dirty="0">
                <a:latin typeface="Times New Roman" panose="02020603050405020304" pitchFamily="18" charset="0"/>
                <a:cs typeface="Times New Roman" panose="02020603050405020304" pitchFamily="18" charset="0"/>
              </a:rPr>
            </a:br>
            <a:r>
              <a:rPr lang="pt-BR" sz="2400" dirty="0">
                <a:latin typeface="Times New Roman" panose="02020603050405020304" pitchFamily="18" charset="0"/>
                <a:cs typeface="Times New Roman" panose="02020603050405020304" pitchFamily="18" charset="0"/>
              </a:rPr>
              <a:t>b) Os novos </a:t>
            </a:r>
            <a:r>
              <a:rPr lang="pt-BR" sz="2400" dirty="0" err="1">
                <a:latin typeface="Times New Roman" panose="02020603050405020304" pitchFamily="18" charset="0"/>
                <a:cs typeface="Times New Roman" panose="02020603050405020304" pitchFamily="18" charset="0"/>
              </a:rPr>
              <a:t>escrivões</a:t>
            </a:r>
            <a:r>
              <a:rPr lang="pt-BR" sz="2400" dirty="0">
                <a:latin typeface="Times New Roman" panose="02020603050405020304" pitchFamily="18" charset="0"/>
                <a:cs typeface="Times New Roman" panose="02020603050405020304" pitchFamily="18" charset="0"/>
              </a:rPr>
              <a:t> serão nomeados na próxima segunda-feira.</a:t>
            </a:r>
            <a:br>
              <a:rPr lang="pt-BR" sz="2400" dirty="0">
                <a:latin typeface="Times New Roman" panose="02020603050405020304" pitchFamily="18" charset="0"/>
                <a:cs typeface="Times New Roman" panose="02020603050405020304" pitchFamily="18" charset="0"/>
              </a:rPr>
            </a:br>
            <a:r>
              <a:rPr lang="pt-BR" sz="2400" dirty="0">
                <a:latin typeface="Times New Roman" panose="02020603050405020304" pitchFamily="18" charset="0"/>
                <a:cs typeface="Times New Roman" panose="02020603050405020304" pitchFamily="18" charset="0"/>
              </a:rPr>
              <a:t>c) Os </a:t>
            </a:r>
            <a:r>
              <a:rPr lang="pt-BR" sz="2400" dirty="0" err="1">
                <a:latin typeface="Times New Roman" panose="02020603050405020304" pitchFamily="18" charset="0"/>
                <a:cs typeface="Times New Roman" panose="02020603050405020304" pitchFamily="18" charset="0"/>
              </a:rPr>
              <a:t>cidadões</a:t>
            </a:r>
            <a:r>
              <a:rPr lang="pt-BR" sz="2400" dirty="0">
                <a:latin typeface="Times New Roman" panose="02020603050405020304" pitchFamily="18" charset="0"/>
                <a:cs typeface="Times New Roman" panose="02020603050405020304" pitchFamily="18" charset="0"/>
              </a:rPr>
              <a:t> votaram e elegeram aquele candidato para </a:t>
            </a:r>
            <a:r>
              <a:rPr lang="pt-BR" sz="2400" dirty="0" smtClean="0">
                <a:latin typeface="Times New Roman" panose="02020603050405020304" pitchFamily="18" charset="0"/>
                <a:cs typeface="Times New Roman" panose="02020603050405020304" pitchFamily="18" charset="0"/>
              </a:rPr>
              <a:t>residente</a:t>
            </a:r>
            <a:r>
              <a:rPr lang="pt-BR" sz="2400" dirty="0">
                <a:latin typeface="Times New Roman" panose="02020603050405020304" pitchFamily="18" charset="0"/>
                <a:cs typeface="Times New Roman" panose="02020603050405020304" pitchFamily="18" charset="0"/>
              </a:rPr>
              <a:t>.</a:t>
            </a:r>
            <a:br>
              <a:rPr lang="pt-BR" sz="2400" dirty="0">
                <a:latin typeface="Times New Roman" panose="02020603050405020304" pitchFamily="18" charset="0"/>
                <a:cs typeface="Times New Roman" panose="02020603050405020304" pitchFamily="18" charset="0"/>
              </a:rPr>
            </a:br>
            <a:r>
              <a:rPr lang="pt-BR" sz="2400" dirty="0">
                <a:latin typeface="Times New Roman" panose="02020603050405020304" pitchFamily="18" charset="0"/>
                <a:cs typeface="Times New Roman" panose="02020603050405020304" pitchFamily="18" charset="0"/>
              </a:rPr>
              <a:t>d) A professora preferia usar gizes coloridos para explicar a matéria na lousa</a:t>
            </a:r>
            <a:r>
              <a:rPr lang="pt-BR" sz="2400" b="1" dirty="0">
                <a:latin typeface="Times New Roman" panose="02020603050405020304" pitchFamily="18" charset="0"/>
                <a:cs typeface="Times New Roman" panose="02020603050405020304" pitchFamily="18" charset="0"/>
              </a:rPr>
              <a:t>.</a:t>
            </a:r>
            <a:r>
              <a:rPr lang="pt-BR" sz="2400" dirty="0">
                <a:latin typeface="Times New Roman" panose="02020603050405020304" pitchFamily="18" charset="0"/>
                <a:cs typeface="Times New Roman" panose="02020603050405020304" pitchFamily="18" charset="0"/>
              </a:rPr>
              <a:t/>
            </a:r>
            <a:br>
              <a:rPr lang="pt-BR" sz="2400" dirty="0">
                <a:latin typeface="Times New Roman" panose="02020603050405020304" pitchFamily="18" charset="0"/>
                <a:cs typeface="Times New Roman" panose="02020603050405020304" pitchFamily="18" charset="0"/>
              </a:rPr>
            </a:br>
            <a:r>
              <a:rPr lang="pt-BR" sz="2400" dirty="0">
                <a:latin typeface="Times New Roman" panose="02020603050405020304" pitchFamily="18" charset="0"/>
                <a:cs typeface="Times New Roman" panose="02020603050405020304" pitchFamily="18" charset="0"/>
              </a:rPr>
              <a:t>e) O time de futebol recebeu muitos </a:t>
            </a:r>
            <a:r>
              <a:rPr lang="pt-BR" sz="2400" dirty="0" err="1">
                <a:latin typeface="Times New Roman" panose="02020603050405020304" pitchFamily="18" charset="0"/>
                <a:cs typeface="Times New Roman" panose="02020603050405020304" pitchFamily="18" charset="0"/>
              </a:rPr>
              <a:t>troféis</a:t>
            </a:r>
            <a:r>
              <a:rPr lang="pt-BR" sz="2400" dirty="0">
                <a:latin typeface="Times New Roman" panose="02020603050405020304" pitchFamily="18" charset="0"/>
                <a:cs typeface="Times New Roman" panose="02020603050405020304" pitchFamily="18" charset="0"/>
              </a:rPr>
              <a:t> na última </a:t>
            </a:r>
            <a:r>
              <a:rPr lang="pt-BR" sz="2400" dirty="0" smtClean="0">
                <a:latin typeface="Times New Roman" panose="02020603050405020304" pitchFamily="18" charset="0"/>
                <a:cs typeface="Times New Roman" panose="02020603050405020304" pitchFamily="18" charset="0"/>
              </a:rPr>
              <a:t>década.</a:t>
            </a:r>
            <a:endParaRPr lang="pt-BR" sz="2400" dirty="0">
              <a:effectLst/>
              <a:latin typeface="Times New Roman" panose="02020603050405020304" pitchFamily="18" charset="0"/>
              <a:cs typeface="Times New Roman" panose="02020603050405020304" pitchFamily="18" charset="0"/>
            </a:endParaRPr>
          </a:p>
        </p:txBody>
      </p:sp>
      <p:pic>
        <p:nvPicPr>
          <p:cNvPr id="1026" name="Picture 2" descr="Logo_Etec colorido"/>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67544" y="6124358"/>
            <a:ext cx="1123950" cy="714375"/>
          </a:xfrm>
          <a:prstGeom prst="rect">
            <a:avLst/>
          </a:prstGeom>
          <a:noFill/>
          <a:extLst>
            <a:ext uri="{909E8E84-426E-40DD-AFC4-6F175D3DCCD1}">
              <a14:hiddenFill xmlns:a14="http://schemas.microsoft.com/office/drawing/2010/main">
                <a:solidFill>
                  <a:srgbClr val="FFFFFF"/>
                </a:solidFill>
              </a14:hiddenFill>
            </a:ext>
          </a:extLst>
        </p:spPr>
      </p:pic>
      <p:pic>
        <p:nvPicPr>
          <p:cNvPr id="1025" name="Picture 1" descr="logo-novo-cps-co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04048" y="6200775"/>
            <a:ext cx="3600450" cy="657225"/>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pt-BR"/>
          </a:p>
        </p:txBody>
      </p:sp>
      <p:sp>
        <p:nvSpPr>
          <p:cNvPr id="7" name="Rectangle 4"/>
          <p:cNvSpPr>
            <a:spLocks noChangeArrowheads="1"/>
          </p:cNvSpPr>
          <p:nvPr/>
        </p:nvSpPr>
        <p:spPr bwMode="auto">
          <a:xfrm>
            <a:off x="0" y="71437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pt-BR" altLang="pt-BR" sz="6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               </a:t>
            </a:r>
            <a:endParaRPr kumimoji="0" lang="pt-BR" altLang="pt-BR" sz="1800" b="0" i="0" u="none" strike="noStrike" cap="none" normalizeH="0" baseline="0" smtClean="0">
              <a:ln>
                <a:noFill/>
              </a:ln>
              <a:solidFill>
                <a:schemeClr val="tx1"/>
              </a:solidFill>
              <a:effectLst/>
              <a:latin typeface="Arial" pitchFamily="34" charset="0"/>
              <a:cs typeface="Arial" pitchFamily="34" charset="0"/>
            </a:endParaRPr>
          </a:p>
        </p:txBody>
      </p:sp>
      <p:sp>
        <p:nvSpPr>
          <p:cNvPr id="8" name="Rectangle 5"/>
          <p:cNvSpPr>
            <a:spLocks noChangeArrowheads="1"/>
          </p:cNvSpPr>
          <p:nvPr/>
        </p:nvSpPr>
        <p:spPr bwMode="auto">
          <a:xfrm>
            <a:off x="0" y="13716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pt-BR" altLang="pt-BR" sz="6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
            </a:r>
            <a:br>
              <a:rPr kumimoji="0" lang="pt-BR" altLang="pt-BR" sz="600" b="0" i="0" u="none" strike="noStrike" cap="none" normalizeH="0" baseline="0" smtClean="0">
                <a:ln>
                  <a:noFill/>
                </a:ln>
                <a:solidFill>
                  <a:schemeClr val="tx1"/>
                </a:solidFill>
                <a:effectLst/>
                <a:latin typeface="Arial" pitchFamily="34" charset="0"/>
                <a:ea typeface="Times New Roman" pitchFamily="18" charset="0"/>
                <a:cs typeface="Arial" pitchFamily="34" charset="0"/>
              </a:rPr>
            </a:br>
            <a:r>
              <a:rPr kumimoji="0" lang="pt-BR" altLang="pt-BR" sz="6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
            </a:r>
            <a:br>
              <a:rPr kumimoji="0" lang="pt-BR" altLang="pt-BR" sz="600" b="0" i="0" u="none" strike="noStrike" cap="none" normalizeH="0" baseline="0" smtClean="0">
                <a:ln>
                  <a:noFill/>
                </a:ln>
                <a:solidFill>
                  <a:schemeClr val="tx1"/>
                </a:solidFill>
                <a:effectLst/>
                <a:latin typeface="Arial" pitchFamily="34" charset="0"/>
                <a:ea typeface="Times New Roman" pitchFamily="18" charset="0"/>
                <a:cs typeface="Arial" pitchFamily="34" charset="0"/>
              </a:rPr>
            </a:br>
            <a:endParaRPr kumimoji="0" lang="pt-BR" altLang="pt-BR" sz="1800" b="0" i="0" u="none" strike="noStrike" cap="none" normalizeH="0" baseline="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256274372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title"/>
          </p:nvPr>
        </p:nvSpPr>
        <p:spPr>
          <a:xfrm>
            <a:off x="457200" y="116632"/>
            <a:ext cx="8229600" cy="504056"/>
          </a:xfrm>
        </p:spPr>
        <p:txBody>
          <a:bodyPr>
            <a:noAutofit/>
          </a:bodyPr>
          <a:lstStyle/>
          <a:p>
            <a:r>
              <a:rPr lang="pt-BR" sz="2900" b="1" dirty="0" smtClean="0">
                <a:solidFill>
                  <a:srgbClr val="FF0000"/>
                </a:solidFill>
                <a:latin typeface="Times New Roman" panose="02020603050405020304" pitchFamily="18" charset="0"/>
                <a:cs typeface="Times New Roman" panose="02020603050405020304" pitchFamily="18" charset="0"/>
              </a:rPr>
              <a:t>SUBSTANTIVO</a:t>
            </a:r>
            <a:endParaRPr lang="pt-BR" sz="2900" b="1" dirty="0">
              <a:solidFill>
                <a:srgbClr val="FF0000"/>
              </a:solidFill>
              <a:latin typeface="Times New Roman" panose="02020603050405020304" pitchFamily="18" charset="0"/>
              <a:cs typeface="Times New Roman" panose="02020603050405020304" pitchFamily="18" charset="0"/>
            </a:endParaRPr>
          </a:p>
        </p:txBody>
      </p:sp>
      <p:sp>
        <p:nvSpPr>
          <p:cNvPr id="5" name="Espaço Reservado para Conteúdo 4"/>
          <p:cNvSpPr>
            <a:spLocks noGrp="1"/>
          </p:cNvSpPr>
          <p:nvPr>
            <p:ph idx="1"/>
          </p:nvPr>
        </p:nvSpPr>
        <p:spPr>
          <a:xfrm>
            <a:off x="457200" y="714376"/>
            <a:ext cx="8579296" cy="5486400"/>
          </a:xfrm>
        </p:spPr>
        <p:txBody>
          <a:bodyPr>
            <a:normAutofit/>
          </a:bodyPr>
          <a:lstStyle/>
          <a:p>
            <a:pPr marL="0" indent="0" algn="just">
              <a:buNone/>
            </a:pPr>
            <a:r>
              <a:rPr lang="pt-BR" sz="2000" dirty="0" smtClean="0">
                <a:latin typeface="Times New Roman" panose="02020603050405020304" pitchFamily="18" charset="0"/>
                <a:cs typeface="Times New Roman" panose="02020603050405020304" pitchFamily="18" charset="0"/>
              </a:rPr>
              <a:t>• </a:t>
            </a:r>
            <a:r>
              <a:rPr lang="pt-BR" sz="2400" b="1" dirty="0" smtClean="0">
                <a:latin typeface="Times New Roman" panose="02020603050405020304" pitchFamily="18" charset="0"/>
                <a:cs typeface="Times New Roman" panose="02020603050405020304" pitchFamily="18" charset="0"/>
              </a:rPr>
              <a:t>ATENÇÃO 2</a:t>
            </a:r>
            <a:r>
              <a:rPr lang="pt-BR" sz="2400" dirty="0" smtClean="0">
                <a:latin typeface="Times New Roman" panose="02020603050405020304" pitchFamily="18" charset="0"/>
                <a:cs typeface="Times New Roman" panose="02020603050405020304" pitchFamily="18" charset="0"/>
              </a:rPr>
              <a:t>: não confunda também o verbo que indica a ação com o nome da ação.</a:t>
            </a:r>
          </a:p>
          <a:p>
            <a:pPr marL="0" indent="0" algn="just">
              <a:buNone/>
            </a:pPr>
            <a:endParaRPr lang="pt-BR" sz="2400" dirty="0">
              <a:latin typeface="Times New Roman" panose="02020603050405020304" pitchFamily="18" charset="0"/>
              <a:cs typeface="Times New Roman" panose="02020603050405020304" pitchFamily="18" charset="0"/>
            </a:endParaRPr>
          </a:p>
          <a:p>
            <a:pPr marL="0" indent="0" algn="just">
              <a:buNone/>
            </a:pPr>
            <a:r>
              <a:rPr lang="pt-BR" sz="2400" dirty="0" smtClean="0">
                <a:latin typeface="Times New Roman" panose="02020603050405020304" pitchFamily="18" charset="0"/>
                <a:cs typeface="Times New Roman" panose="02020603050405020304" pitchFamily="18" charset="0"/>
              </a:rPr>
              <a:t>	</a:t>
            </a:r>
          </a:p>
          <a:p>
            <a:pPr marL="0" indent="0" algn="just">
              <a:buNone/>
            </a:pPr>
            <a:endParaRPr lang="pt-BR" sz="2400" dirty="0">
              <a:latin typeface="Times New Roman" panose="02020603050405020304" pitchFamily="18" charset="0"/>
              <a:cs typeface="Times New Roman" panose="02020603050405020304" pitchFamily="18" charset="0"/>
            </a:endParaRPr>
          </a:p>
          <a:p>
            <a:pPr marL="0" indent="0" algn="just">
              <a:buNone/>
            </a:pPr>
            <a:endParaRPr lang="pt-BR" sz="2000" dirty="0" smtClean="0">
              <a:latin typeface="Times New Roman" panose="02020603050405020304" pitchFamily="18" charset="0"/>
              <a:cs typeface="Times New Roman" panose="02020603050405020304" pitchFamily="18" charset="0"/>
            </a:endParaRPr>
          </a:p>
        </p:txBody>
      </p:sp>
      <p:pic>
        <p:nvPicPr>
          <p:cNvPr id="1026" name="Picture 2" descr="Logo_Etec colorido"/>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67544" y="6124358"/>
            <a:ext cx="1123950" cy="714375"/>
          </a:xfrm>
          <a:prstGeom prst="rect">
            <a:avLst/>
          </a:prstGeom>
          <a:noFill/>
          <a:extLst>
            <a:ext uri="{909E8E84-426E-40DD-AFC4-6F175D3DCCD1}">
              <a14:hiddenFill xmlns:a14="http://schemas.microsoft.com/office/drawing/2010/main">
                <a:solidFill>
                  <a:srgbClr val="FFFFFF"/>
                </a:solidFill>
              </a14:hiddenFill>
            </a:ext>
          </a:extLst>
        </p:spPr>
      </p:pic>
      <p:pic>
        <p:nvPicPr>
          <p:cNvPr id="1025" name="Picture 1" descr="logo-novo-cps-co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04048" y="6200775"/>
            <a:ext cx="3600450" cy="657225"/>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pt-BR"/>
          </a:p>
        </p:txBody>
      </p:sp>
      <p:sp>
        <p:nvSpPr>
          <p:cNvPr id="7" name="Rectangle 4"/>
          <p:cNvSpPr>
            <a:spLocks noChangeArrowheads="1"/>
          </p:cNvSpPr>
          <p:nvPr/>
        </p:nvSpPr>
        <p:spPr bwMode="auto">
          <a:xfrm>
            <a:off x="0" y="71437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pt-BR" altLang="pt-BR" sz="6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               </a:t>
            </a:r>
            <a:endParaRPr kumimoji="0" lang="pt-BR" altLang="pt-BR" sz="1800" b="0" i="0" u="none" strike="noStrike" cap="none" normalizeH="0" baseline="0" smtClean="0">
              <a:ln>
                <a:noFill/>
              </a:ln>
              <a:solidFill>
                <a:schemeClr val="tx1"/>
              </a:solidFill>
              <a:effectLst/>
              <a:latin typeface="Arial" pitchFamily="34" charset="0"/>
              <a:cs typeface="Arial" pitchFamily="34" charset="0"/>
            </a:endParaRPr>
          </a:p>
        </p:txBody>
      </p:sp>
      <p:sp>
        <p:nvSpPr>
          <p:cNvPr id="8" name="Rectangle 5"/>
          <p:cNvSpPr>
            <a:spLocks noChangeArrowheads="1"/>
          </p:cNvSpPr>
          <p:nvPr/>
        </p:nvSpPr>
        <p:spPr bwMode="auto">
          <a:xfrm>
            <a:off x="0" y="13716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pt-BR" altLang="pt-BR" sz="6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
            </a:r>
            <a:br>
              <a:rPr kumimoji="0" lang="pt-BR" altLang="pt-BR" sz="600" b="0" i="0" u="none" strike="noStrike" cap="none" normalizeH="0" baseline="0" smtClean="0">
                <a:ln>
                  <a:noFill/>
                </a:ln>
                <a:solidFill>
                  <a:schemeClr val="tx1"/>
                </a:solidFill>
                <a:effectLst/>
                <a:latin typeface="Arial" pitchFamily="34" charset="0"/>
                <a:ea typeface="Times New Roman" pitchFamily="18" charset="0"/>
                <a:cs typeface="Arial" pitchFamily="34" charset="0"/>
              </a:rPr>
            </a:br>
            <a:r>
              <a:rPr kumimoji="0" lang="pt-BR" altLang="pt-BR" sz="6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
            </a:r>
            <a:br>
              <a:rPr kumimoji="0" lang="pt-BR" altLang="pt-BR" sz="600" b="0" i="0" u="none" strike="noStrike" cap="none" normalizeH="0" baseline="0" smtClean="0">
                <a:ln>
                  <a:noFill/>
                </a:ln>
                <a:solidFill>
                  <a:schemeClr val="tx1"/>
                </a:solidFill>
                <a:effectLst/>
                <a:latin typeface="Arial" pitchFamily="34" charset="0"/>
                <a:ea typeface="Times New Roman" pitchFamily="18" charset="0"/>
                <a:cs typeface="Arial" pitchFamily="34" charset="0"/>
              </a:rPr>
            </a:br>
            <a:endParaRPr kumimoji="0" lang="pt-BR" altLang="pt-BR" sz="1800" b="0" i="0" u="none" strike="noStrike" cap="none" normalizeH="0" baseline="0" smtClean="0">
              <a:ln>
                <a:noFill/>
              </a:ln>
              <a:solidFill>
                <a:schemeClr val="tx1"/>
              </a:solidFill>
              <a:effectLst/>
              <a:latin typeface="Arial" pitchFamily="34" charset="0"/>
              <a:cs typeface="Arial" pitchFamily="34" charset="0"/>
            </a:endParaRPr>
          </a:p>
        </p:txBody>
      </p:sp>
      <p:graphicFrame>
        <p:nvGraphicFramePr>
          <p:cNvPr id="2" name="Tabela 1"/>
          <p:cNvGraphicFramePr>
            <a:graphicFrameLocks noGrp="1"/>
          </p:cNvGraphicFramePr>
          <p:nvPr>
            <p:extLst>
              <p:ext uri="{D42A27DB-BD31-4B8C-83A1-F6EECF244321}">
                <p14:modId xmlns:p14="http://schemas.microsoft.com/office/powerpoint/2010/main" val="2458662273"/>
              </p:ext>
            </p:extLst>
          </p:nvPr>
        </p:nvGraphicFramePr>
        <p:xfrm>
          <a:off x="1524000" y="1628800"/>
          <a:ext cx="6096000" cy="3888432"/>
        </p:xfrm>
        <a:graphic>
          <a:graphicData uri="http://schemas.openxmlformats.org/drawingml/2006/table">
            <a:tbl>
              <a:tblPr firstRow="1" bandRow="1">
                <a:tableStyleId>{21E4AEA4-8DFA-4A89-87EB-49C32662AFE0}</a:tableStyleId>
              </a:tblPr>
              <a:tblGrid>
                <a:gridCol w="3048000">
                  <a:extLst>
                    <a:ext uri="{9D8B030D-6E8A-4147-A177-3AD203B41FA5}">
                      <a16:colId xmlns:a16="http://schemas.microsoft.com/office/drawing/2014/main" val="20000"/>
                    </a:ext>
                  </a:extLst>
                </a:gridCol>
                <a:gridCol w="3048000">
                  <a:extLst>
                    <a:ext uri="{9D8B030D-6E8A-4147-A177-3AD203B41FA5}">
                      <a16:colId xmlns:a16="http://schemas.microsoft.com/office/drawing/2014/main" val="20001"/>
                    </a:ext>
                  </a:extLst>
                </a:gridCol>
              </a:tblGrid>
              <a:tr h="486054">
                <a:tc>
                  <a:txBody>
                    <a:bodyPr/>
                    <a:lstStyle/>
                    <a:p>
                      <a:pPr algn="ctr"/>
                      <a:r>
                        <a:rPr lang="pt-BR" sz="2000" dirty="0" smtClean="0">
                          <a:latin typeface="Times New Roman" panose="02020603050405020304" pitchFamily="18" charset="0"/>
                          <a:cs typeface="Times New Roman" panose="02020603050405020304" pitchFamily="18" charset="0"/>
                        </a:rPr>
                        <a:t>SUBSTANTIVO</a:t>
                      </a:r>
                      <a:endParaRPr lang="pt-BR" sz="2000" dirty="0">
                        <a:latin typeface="Times New Roman" panose="02020603050405020304" pitchFamily="18" charset="0"/>
                        <a:cs typeface="Times New Roman" panose="02020603050405020304" pitchFamily="18" charset="0"/>
                      </a:endParaRPr>
                    </a:p>
                  </a:txBody>
                  <a:tcPr/>
                </a:tc>
                <a:tc>
                  <a:txBody>
                    <a:bodyPr/>
                    <a:lstStyle/>
                    <a:p>
                      <a:pPr algn="ctr"/>
                      <a:r>
                        <a:rPr lang="pt-BR" sz="2000" dirty="0" smtClean="0">
                          <a:latin typeface="Times New Roman" panose="02020603050405020304" pitchFamily="18" charset="0"/>
                          <a:cs typeface="Times New Roman" panose="02020603050405020304" pitchFamily="18" charset="0"/>
                        </a:rPr>
                        <a:t>VERBO</a:t>
                      </a:r>
                      <a:endParaRPr lang="pt-BR" sz="2000"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10000"/>
                  </a:ext>
                </a:extLst>
              </a:tr>
              <a:tr h="486054">
                <a:tc>
                  <a:txBody>
                    <a:bodyPr/>
                    <a:lstStyle/>
                    <a:p>
                      <a:pPr algn="ctr"/>
                      <a:r>
                        <a:rPr lang="pt-BR" sz="2000" dirty="0" smtClean="0">
                          <a:latin typeface="Times New Roman" panose="02020603050405020304" pitchFamily="18" charset="0"/>
                          <a:cs typeface="Times New Roman" panose="02020603050405020304" pitchFamily="18" charset="0"/>
                        </a:rPr>
                        <a:t>Atraso</a:t>
                      </a:r>
                      <a:endParaRPr lang="pt-BR" sz="2000" dirty="0">
                        <a:latin typeface="Times New Roman" panose="02020603050405020304" pitchFamily="18" charset="0"/>
                        <a:cs typeface="Times New Roman" panose="02020603050405020304" pitchFamily="18" charset="0"/>
                      </a:endParaRPr>
                    </a:p>
                  </a:txBody>
                  <a:tcPr/>
                </a:tc>
                <a:tc>
                  <a:txBody>
                    <a:bodyPr/>
                    <a:lstStyle/>
                    <a:p>
                      <a:pPr algn="ctr"/>
                      <a:r>
                        <a:rPr lang="pt-BR" sz="2000" dirty="0" smtClean="0">
                          <a:latin typeface="Times New Roman" panose="02020603050405020304" pitchFamily="18" charset="0"/>
                          <a:cs typeface="Times New Roman" panose="02020603050405020304" pitchFamily="18" charset="0"/>
                        </a:rPr>
                        <a:t>Atrasar</a:t>
                      </a:r>
                      <a:endParaRPr lang="pt-BR" sz="2000"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10001"/>
                  </a:ext>
                </a:extLst>
              </a:tr>
              <a:tr h="486054">
                <a:tc>
                  <a:txBody>
                    <a:bodyPr/>
                    <a:lstStyle/>
                    <a:p>
                      <a:pPr algn="ctr"/>
                      <a:r>
                        <a:rPr lang="pt-BR" sz="2000" dirty="0" smtClean="0">
                          <a:latin typeface="Times New Roman" panose="02020603050405020304" pitchFamily="18" charset="0"/>
                          <a:cs typeface="Times New Roman" panose="02020603050405020304" pitchFamily="18" charset="0"/>
                        </a:rPr>
                        <a:t>Demora</a:t>
                      </a:r>
                      <a:endParaRPr lang="pt-BR" sz="2000" dirty="0">
                        <a:latin typeface="Times New Roman" panose="02020603050405020304" pitchFamily="18" charset="0"/>
                        <a:cs typeface="Times New Roman" panose="02020603050405020304" pitchFamily="18" charset="0"/>
                      </a:endParaRPr>
                    </a:p>
                  </a:txBody>
                  <a:tcPr/>
                </a:tc>
                <a:tc>
                  <a:txBody>
                    <a:bodyPr/>
                    <a:lstStyle/>
                    <a:p>
                      <a:pPr algn="ctr"/>
                      <a:r>
                        <a:rPr lang="pt-BR" sz="2000" dirty="0" smtClean="0">
                          <a:latin typeface="Times New Roman" panose="02020603050405020304" pitchFamily="18" charset="0"/>
                          <a:cs typeface="Times New Roman" panose="02020603050405020304" pitchFamily="18" charset="0"/>
                        </a:rPr>
                        <a:t>Demorar</a:t>
                      </a:r>
                      <a:endParaRPr lang="pt-BR" sz="2000"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10002"/>
                  </a:ext>
                </a:extLst>
              </a:tr>
              <a:tr h="486054">
                <a:tc>
                  <a:txBody>
                    <a:bodyPr/>
                    <a:lstStyle/>
                    <a:p>
                      <a:pPr algn="ctr"/>
                      <a:r>
                        <a:rPr lang="pt-BR" sz="2000" dirty="0" smtClean="0">
                          <a:latin typeface="Times New Roman" panose="02020603050405020304" pitchFamily="18" charset="0"/>
                          <a:cs typeface="Times New Roman" panose="02020603050405020304" pitchFamily="18" charset="0"/>
                        </a:rPr>
                        <a:t>Tosse</a:t>
                      </a:r>
                      <a:endParaRPr lang="pt-BR" sz="2000" dirty="0">
                        <a:latin typeface="Times New Roman" panose="02020603050405020304" pitchFamily="18" charset="0"/>
                        <a:cs typeface="Times New Roman" panose="02020603050405020304" pitchFamily="18" charset="0"/>
                      </a:endParaRPr>
                    </a:p>
                  </a:txBody>
                  <a:tcPr/>
                </a:tc>
                <a:tc>
                  <a:txBody>
                    <a:bodyPr/>
                    <a:lstStyle/>
                    <a:p>
                      <a:pPr algn="ctr"/>
                      <a:r>
                        <a:rPr lang="pt-BR" sz="2000" dirty="0" smtClean="0">
                          <a:latin typeface="Times New Roman" panose="02020603050405020304" pitchFamily="18" charset="0"/>
                          <a:cs typeface="Times New Roman" panose="02020603050405020304" pitchFamily="18" charset="0"/>
                        </a:rPr>
                        <a:t>Tossir</a:t>
                      </a:r>
                      <a:endParaRPr lang="pt-BR" sz="2000"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10003"/>
                  </a:ext>
                </a:extLst>
              </a:tr>
              <a:tr h="486054">
                <a:tc>
                  <a:txBody>
                    <a:bodyPr/>
                    <a:lstStyle/>
                    <a:p>
                      <a:pPr algn="ctr"/>
                      <a:r>
                        <a:rPr lang="pt-BR" sz="2000" dirty="0" smtClean="0">
                          <a:latin typeface="Times New Roman" panose="02020603050405020304" pitchFamily="18" charset="0"/>
                          <a:cs typeface="Times New Roman" panose="02020603050405020304" pitchFamily="18" charset="0"/>
                        </a:rPr>
                        <a:t>Engasgo</a:t>
                      </a:r>
                      <a:endParaRPr lang="pt-BR" sz="2000" dirty="0">
                        <a:latin typeface="Times New Roman" panose="02020603050405020304" pitchFamily="18" charset="0"/>
                        <a:cs typeface="Times New Roman" panose="02020603050405020304" pitchFamily="18" charset="0"/>
                      </a:endParaRPr>
                    </a:p>
                  </a:txBody>
                  <a:tcPr/>
                </a:tc>
                <a:tc>
                  <a:txBody>
                    <a:bodyPr/>
                    <a:lstStyle/>
                    <a:p>
                      <a:pPr algn="ctr"/>
                      <a:r>
                        <a:rPr lang="pt-BR" sz="2000" dirty="0" smtClean="0">
                          <a:latin typeface="Times New Roman" panose="02020603050405020304" pitchFamily="18" charset="0"/>
                          <a:cs typeface="Times New Roman" panose="02020603050405020304" pitchFamily="18" charset="0"/>
                        </a:rPr>
                        <a:t>Engasgar</a:t>
                      </a:r>
                      <a:endParaRPr lang="pt-BR" sz="2000"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10004"/>
                  </a:ext>
                </a:extLst>
              </a:tr>
              <a:tr h="486054">
                <a:tc>
                  <a:txBody>
                    <a:bodyPr/>
                    <a:lstStyle/>
                    <a:p>
                      <a:pPr algn="ctr"/>
                      <a:r>
                        <a:rPr lang="pt-BR" sz="2000" dirty="0" smtClean="0">
                          <a:latin typeface="Times New Roman" panose="02020603050405020304" pitchFamily="18" charset="0"/>
                          <a:cs typeface="Times New Roman" panose="02020603050405020304" pitchFamily="18" charset="0"/>
                        </a:rPr>
                        <a:t>Mergulho</a:t>
                      </a:r>
                      <a:endParaRPr lang="pt-BR" sz="2000" dirty="0">
                        <a:latin typeface="Times New Roman" panose="02020603050405020304" pitchFamily="18" charset="0"/>
                        <a:cs typeface="Times New Roman" panose="02020603050405020304" pitchFamily="18" charset="0"/>
                      </a:endParaRPr>
                    </a:p>
                  </a:txBody>
                  <a:tcPr/>
                </a:tc>
                <a:tc>
                  <a:txBody>
                    <a:bodyPr/>
                    <a:lstStyle/>
                    <a:p>
                      <a:pPr algn="ctr"/>
                      <a:r>
                        <a:rPr lang="pt-BR" sz="2000" dirty="0" smtClean="0">
                          <a:latin typeface="Times New Roman" panose="02020603050405020304" pitchFamily="18" charset="0"/>
                          <a:cs typeface="Times New Roman" panose="02020603050405020304" pitchFamily="18" charset="0"/>
                        </a:rPr>
                        <a:t>Mergulhar</a:t>
                      </a:r>
                      <a:endParaRPr lang="pt-BR" sz="2000"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10005"/>
                  </a:ext>
                </a:extLst>
              </a:tr>
              <a:tr h="486054">
                <a:tc>
                  <a:txBody>
                    <a:bodyPr/>
                    <a:lstStyle/>
                    <a:p>
                      <a:pPr algn="ctr"/>
                      <a:r>
                        <a:rPr lang="pt-BR" sz="2000" dirty="0" smtClean="0">
                          <a:latin typeface="Times New Roman" panose="02020603050405020304" pitchFamily="18" charset="0"/>
                          <a:cs typeface="Times New Roman" panose="02020603050405020304" pitchFamily="18" charset="0"/>
                        </a:rPr>
                        <a:t>Combate</a:t>
                      </a:r>
                      <a:endParaRPr lang="pt-BR" sz="2000" dirty="0">
                        <a:latin typeface="Times New Roman" panose="02020603050405020304" pitchFamily="18" charset="0"/>
                        <a:cs typeface="Times New Roman" panose="02020603050405020304" pitchFamily="18" charset="0"/>
                      </a:endParaRPr>
                    </a:p>
                  </a:txBody>
                  <a:tcPr/>
                </a:tc>
                <a:tc>
                  <a:txBody>
                    <a:bodyPr/>
                    <a:lstStyle/>
                    <a:p>
                      <a:pPr algn="ctr"/>
                      <a:r>
                        <a:rPr lang="pt-BR" sz="2000" dirty="0" smtClean="0">
                          <a:latin typeface="Times New Roman" panose="02020603050405020304" pitchFamily="18" charset="0"/>
                          <a:cs typeface="Times New Roman" panose="02020603050405020304" pitchFamily="18" charset="0"/>
                        </a:rPr>
                        <a:t>Combater</a:t>
                      </a:r>
                      <a:endParaRPr lang="pt-BR" sz="2000"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10006"/>
                  </a:ext>
                </a:extLst>
              </a:tr>
              <a:tr h="486054">
                <a:tc>
                  <a:txBody>
                    <a:bodyPr/>
                    <a:lstStyle/>
                    <a:p>
                      <a:pPr algn="ctr"/>
                      <a:r>
                        <a:rPr lang="pt-BR" sz="2000" dirty="0" smtClean="0">
                          <a:latin typeface="Times New Roman" panose="02020603050405020304" pitchFamily="18" charset="0"/>
                          <a:cs typeface="Times New Roman" panose="02020603050405020304" pitchFamily="18" charset="0"/>
                        </a:rPr>
                        <a:t>Fuga</a:t>
                      </a:r>
                      <a:endParaRPr lang="pt-BR" sz="2000" dirty="0">
                        <a:latin typeface="Times New Roman" panose="02020603050405020304" pitchFamily="18" charset="0"/>
                        <a:cs typeface="Times New Roman" panose="02020603050405020304" pitchFamily="18" charset="0"/>
                      </a:endParaRPr>
                    </a:p>
                  </a:txBody>
                  <a:tcPr/>
                </a:tc>
                <a:tc>
                  <a:txBody>
                    <a:bodyPr/>
                    <a:lstStyle/>
                    <a:p>
                      <a:pPr algn="ctr"/>
                      <a:r>
                        <a:rPr lang="pt-BR" sz="2000" dirty="0" smtClean="0">
                          <a:latin typeface="Times New Roman" panose="02020603050405020304" pitchFamily="18" charset="0"/>
                          <a:cs typeface="Times New Roman" panose="02020603050405020304" pitchFamily="18" charset="0"/>
                        </a:rPr>
                        <a:t>Fugir</a:t>
                      </a:r>
                      <a:endParaRPr lang="pt-BR" sz="2000"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10007"/>
                  </a:ext>
                </a:extLst>
              </a:tr>
            </a:tbl>
          </a:graphicData>
        </a:graphic>
      </p:graphicFrame>
    </p:spTree>
    <p:extLst>
      <p:ext uri="{BB962C8B-B14F-4D97-AF65-F5344CB8AC3E}">
        <p14:creationId xmlns:p14="http://schemas.microsoft.com/office/powerpoint/2010/main" val="1223550287"/>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title"/>
          </p:nvPr>
        </p:nvSpPr>
        <p:spPr>
          <a:xfrm>
            <a:off x="457200" y="274638"/>
            <a:ext cx="8229600" cy="778098"/>
          </a:xfrm>
        </p:spPr>
        <p:txBody>
          <a:bodyPr>
            <a:noAutofit/>
          </a:bodyPr>
          <a:lstStyle/>
          <a:p>
            <a:r>
              <a:rPr lang="pt-BR" sz="2900" b="1" dirty="0" smtClean="0">
                <a:solidFill>
                  <a:srgbClr val="FF0000"/>
                </a:solidFill>
                <a:latin typeface="Times New Roman" panose="02020603050405020304" pitchFamily="18" charset="0"/>
                <a:cs typeface="Times New Roman" panose="02020603050405020304" pitchFamily="18" charset="0"/>
              </a:rPr>
              <a:t>EXERCÍCIOS</a:t>
            </a:r>
            <a:endParaRPr lang="pt-BR" sz="2900" b="1" dirty="0">
              <a:solidFill>
                <a:srgbClr val="FF0000"/>
              </a:solidFill>
              <a:latin typeface="Times New Roman" panose="02020603050405020304" pitchFamily="18" charset="0"/>
              <a:cs typeface="Times New Roman" panose="02020603050405020304" pitchFamily="18" charset="0"/>
            </a:endParaRPr>
          </a:p>
        </p:txBody>
      </p:sp>
      <p:sp>
        <p:nvSpPr>
          <p:cNvPr id="5" name="Espaço Reservado para Conteúdo 4"/>
          <p:cNvSpPr>
            <a:spLocks noGrp="1"/>
          </p:cNvSpPr>
          <p:nvPr>
            <p:ph idx="1"/>
          </p:nvPr>
        </p:nvSpPr>
        <p:spPr>
          <a:xfrm>
            <a:off x="457200" y="980728"/>
            <a:ext cx="8579296" cy="5220047"/>
          </a:xfrm>
        </p:spPr>
        <p:txBody>
          <a:bodyPr>
            <a:normAutofit lnSpcReduction="10000"/>
          </a:bodyPr>
          <a:lstStyle/>
          <a:p>
            <a:pPr marL="0" indent="0" algn="just">
              <a:buNone/>
            </a:pPr>
            <a:r>
              <a:rPr lang="pt-BR" sz="2400" dirty="0" smtClean="0">
                <a:latin typeface="Times New Roman" panose="02020603050405020304" pitchFamily="18" charset="0"/>
                <a:cs typeface="Times New Roman" panose="02020603050405020304" pitchFamily="18" charset="0"/>
              </a:rPr>
              <a:t>10) (</a:t>
            </a:r>
            <a:r>
              <a:rPr lang="pt-BR" sz="2400" b="1" dirty="0" smtClean="0">
                <a:latin typeface="Times New Roman" panose="02020603050405020304" pitchFamily="18" charset="0"/>
                <a:cs typeface="Times New Roman" panose="02020603050405020304" pitchFamily="18" charset="0"/>
              </a:rPr>
              <a:t>VUNESP/2014) </a:t>
            </a:r>
            <a:r>
              <a:rPr lang="pt-BR" sz="2400" dirty="0" smtClean="0">
                <a:latin typeface="Times New Roman" panose="02020603050405020304" pitchFamily="18" charset="0"/>
                <a:cs typeface="Times New Roman" panose="02020603050405020304" pitchFamily="18" charset="0"/>
              </a:rPr>
              <a:t>Comer </a:t>
            </a:r>
            <a:r>
              <a:rPr lang="pt-BR" sz="2400" dirty="0">
                <a:latin typeface="Times New Roman" panose="02020603050405020304" pitchFamily="18" charset="0"/>
                <a:cs typeface="Times New Roman" panose="02020603050405020304" pitchFamily="18" charset="0"/>
              </a:rPr>
              <a:t>___________ de nozes, castanhas, amêndoas e outras sementes oleaginosas todos os dias pode ser um dos segredos para a longevidade dos ___________ . Um estudo feito nos Estados Unidos descobriu que pessoas que ___________ esse hábito desfrutam ___________ uma melhor qualidade de vida do que aquelas que nunca consomem esses alimentos. (…) </a:t>
            </a:r>
            <a:endParaRPr lang="pt-BR" sz="2400" dirty="0" smtClean="0">
              <a:latin typeface="Times New Roman" panose="02020603050405020304" pitchFamily="18" charset="0"/>
              <a:cs typeface="Times New Roman" panose="02020603050405020304" pitchFamily="18" charset="0"/>
            </a:endParaRPr>
          </a:p>
          <a:p>
            <a:pPr marL="0" indent="0" algn="just">
              <a:buNone/>
            </a:pPr>
            <a:r>
              <a:rPr lang="pt-BR" sz="2400" dirty="0" smtClean="0">
                <a:latin typeface="Times New Roman" panose="02020603050405020304" pitchFamily="18" charset="0"/>
                <a:cs typeface="Times New Roman" panose="02020603050405020304" pitchFamily="18" charset="0"/>
              </a:rPr>
              <a:t>Assinale </a:t>
            </a:r>
            <a:r>
              <a:rPr lang="pt-BR" sz="2400" dirty="0">
                <a:latin typeface="Times New Roman" panose="02020603050405020304" pitchFamily="18" charset="0"/>
                <a:cs typeface="Times New Roman" panose="02020603050405020304" pitchFamily="18" charset="0"/>
              </a:rPr>
              <a:t>a alternativa que completa, correta e respectivamente, as lacunas do texto, segundo a norma-padrão da língua portuguesa</a:t>
            </a:r>
            <a:r>
              <a:rPr lang="pt-BR" sz="2400" dirty="0" smtClean="0">
                <a:latin typeface="Times New Roman" panose="02020603050405020304" pitchFamily="18" charset="0"/>
                <a:cs typeface="Times New Roman" panose="02020603050405020304" pitchFamily="18" charset="0"/>
              </a:rPr>
              <a:t>.</a:t>
            </a:r>
          </a:p>
          <a:p>
            <a:pPr marL="0" indent="0">
              <a:buNone/>
            </a:pPr>
            <a:endParaRPr lang="pt-BR" sz="2400" dirty="0">
              <a:latin typeface="Times New Roman" panose="02020603050405020304" pitchFamily="18" charset="0"/>
              <a:cs typeface="Times New Roman" panose="02020603050405020304" pitchFamily="18" charset="0"/>
            </a:endParaRPr>
          </a:p>
          <a:p>
            <a:pPr marL="0" indent="0">
              <a:buNone/>
            </a:pPr>
            <a:r>
              <a:rPr lang="pt-BR" sz="2400" dirty="0">
                <a:latin typeface="Times New Roman" panose="02020603050405020304" pitchFamily="18" charset="0"/>
                <a:cs typeface="Times New Roman" panose="02020603050405020304" pitchFamily="18" charset="0"/>
              </a:rPr>
              <a:t>a) porções… cidadãos …mantêm… </a:t>
            </a:r>
            <a:r>
              <a:rPr lang="pt-BR" sz="2400" dirty="0" smtClean="0">
                <a:latin typeface="Times New Roman" panose="02020603050405020304" pitchFamily="18" charset="0"/>
                <a:cs typeface="Times New Roman" panose="02020603050405020304" pitchFamily="18" charset="0"/>
              </a:rPr>
              <a:t>de</a:t>
            </a:r>
            <a:r>
              <a:rPr lang="pt-BR" sz="2400" b="1" dirty="0" smtClean="0">
                <a:latin typeface="Times New Roman" panose="02020603050405020304" pitchFamily="18" charset="0"/>
                <a:cs typeface="Times New Roman" panose="02020603050405020304" pitchFamily="18" charset="0"/>
              </a:rPr>
              <a:t>.</a:t>
            </a:r>
            <a:r>
              <a:rPr lang="pt-BR" sz="2400" dirty="0">
                <a:latin typeface="Times New Roman" panose="02020603050405020304" pitchFamily="18" charset="0"/>
                <a:cs typeface="Times New Roman" panose="02020603050405020304" pitchFamily="18" charset="0"/>
              </a:rPr>
              <a:t/>
            </a:r>
            <a:br>
              <a:rPr lang="pt-BR" sz="2400" dirty="0">
                <a:latin typeface="Times New Roman" panose="02020603050405020304" pitchFamily="18" charset="0"/>
                <a:cs typeface="Times New Roman" panose="02020603050405020304" pitchFamily="18" charset="0"/>
              </a:rPr>
            </a:br>
            <a:r>
              <a:rPr lang="pt-BR" sz="2400" dirty="0">
                <a:latin typeface="Times New Roman" panose="02020603050405020304" pitchFamily="18" charset="0"/>
                <a:cs typeface="Times New Roman" panose="02020603050405020304" pitchFamily="18" charset="0"/>
              </a:rPr>
              <a:t>b) </a:t>
            </a:r>
            <a:r>
              <a:rPr lang="pt-BR" sz="2400" dirty="0" smtClean="0">
                <a:latin typeface="Times New Roman" panose="02020603050405020304" pitchFamily="18" charset="0"/>
                <a:cs typeface="Times New Roman" panose="02020603050405020304" pitchFamily="18" charset="0"/>
              </a:rPr>
              <a:t>porções…</a:t>
            </a:r>
            <a:r>
              <a:rPr lang="pt-BR" sz="2400" dirty="0" err="1" smtClean="0">
                <a:latin typeface="Times New Roman" panose="02020603050405020304" pitchFamily="18" charset="0"/>
                <a:cs typeface="Times New Roman" panose="02020603050405020304" pitchFamily="18" charset="0"/>
              </a:rPr>
              <a:t>cidadões</a:t>
            </a:r>
            <a:r>
              <a:rPr lang="pt-BR" sz="2400" dirty="0" smtClean="0">
                <a:latin typeface="Times New Roman" panose="02020603050405020304" pitchFamily="18" charset="0"/>
                <a:cs typeface="Times New Roman" panose="02020603050405020304" pitchFamily="18" charset="0"/>
              </a:rPr>
              <a:t>…mantêm…por.</a:t>
            </a:r>
            <a:r>
              <a:rPr lang="pt-BR" sz="2400" dirty="0">
                <a:latin typeface="Times New Roman" panose="02020603050405020304" pitchFamily="18" charset="0"/>
                <a:cs typeface="Times New Roman" panose="02020603050405020304" pitchFamily="18" charset="0"/>
              </a:rPr>
              <a:t/>
            </a:r>
            <a:br>
              <a:rPr lang="pt-BR" sz="2400" dirty="0">
                <a:latin typeface="Times New Roman" panose="02020603050405020304" pitchFamily="18" charset="0"/>
                <a:cs typeface="Times New Roman" panose="02020603050405020304" pitchFamily="18" charset="0"/>
              </a:rPr>
            </a:br>
            <a:r>
              <a:rPr lang="pt-BR" sz="2400" dirty="0">
                <a:latin typeface="Times New Roman" panose="02020603050405020304" pitchFamily="18" charset="0"/>
                <a:cs typeface="Times New Roman" panose="02020603050405020304" pitchFamily="18" charset="0"/>
              </a:rPr>
              <a:t>c) </a:t>
            </a:r>
            <a:r>
              <a:rPr lang="pt-BR" sz="2400" dirty="0" err="1" smtClean="0">
                <a:latin typeface="Times New Roman" panose="02020603050405020304" pitchFamily="18" charset="0"/>
                <a:cs typeface="Times New Roman" panose="02020603050405020304" pitchFamily="18" charset="0"/>
              </a:rPr>
              <a:t>porçãos</a:t>
            </a:r>
            <a:r>
              <a:rPr lang="pt-BR" sz="2400" dirty="0" smtClean="0">
                <a:latin typeface="Times New Roman" panose="02020603050405020304" pitchFamily="18" charset="0"/>
                <a:cs typeface="Times New Roman" panose="02020603050405020304" pitchFamily="18" charset="0"/>
              </a:rPr>
              <a:t>…cidadãos…mantêm…a.</a:t>
            </a:r>
            <a:r>
              <a:rPr lang="pt-BR" sz="2400" dirty="0">
                <a:latin typeface="Times New Roman" panose="02020603050405020304" pitchFamily="18" charset="0"/>
                <a:cs typeface="Times New Roman" panose="02020603050405020304" pitchFamily="18" charset="0"/>
              </a:rPr>
              <a:t/>
            </a:r>
            <a:br>
              <a:rPr lang="pt-BR" sz="2400" dirty="0">
                <a:latin typeface="Times New Roman" panose="02020603050405020304" pitchFamily="18" charset="0"/>
                <a:cs typeface="Times New Roman" panose="02020603050405020304" pitchFamily="18" charset="0"/>
              </a:rPr>
            </a:br>
            <a:r>
              <a:rPr lang="pt-BR" sz="2400" dirty="0">
                <a:latin typeface="Times New Roman" panose="02020603050405020304" pitchFamily="18" charset="0"/>
                <a:cs typeface="Times New Roman" panose="02020603050405020304" pitchFamily="18" charset="0"/>
              </a:rPr>
              <a:t>d) </a:t>
            </a:r>
            <a:r>
              <a:rPr lang="pt-BR" sz="2400" dirty="0" smtClean="0">
                <a:latin typeface="Times New Roman" panose="02020603050405020304" pitchFamily="18" charset="0"/>
                <a:cs typeface="Times New Roman" panose="02020603050405020304" pitchFamily="18" charset="0"/>
              </a:rPr>
              <a:t>porções…cidadãos…mantem…de.</a:t>
            </a:r>
            <a:r>
              <a:rPr lang="pt-BR" sz="2400" dirty="0">
                <a:latin typeface="Times New Roman" panose="02020603050405020304" pitchFamily="18" charset="0"/>
                <a:cs typeface="Times New Roman" panose="02020603050405020304" pitchFamily="18" charset="0"/>
              </a:rPr>
              <a:t/>
            </a:r>
            <a:br>
              <a:rPr lang="pt-BR" sz="2400" dirty="0">
                <a:latin typeface="Times New Roman" panose="02020603050405020304" pitchFamily="18" charset="0"/>
                <a:cs typeface="Times New Roman" panose="02020603050405020304" pitchFamily="18" charset="0"/>
              </a:rPr>
            </a:br>
            <a:r>
              <a:rPr lang="pt-BR" sz="2400" dirty="0">
                <a:latin typeface="Times New Roman" panose="02020603050405020304" pitchFamily="18" charset="0"/>
                <a:cs typeface="Times New Roman" panose="02020603050405020304" pitchFamily="18" charset="0"/>
              </a:rPr>
              <a:t>e) </a:t>
            </a:r>
            <a:r>
              <a:rPr lang="pt-BR" sz="2400" dirty="0" err="1" smtClean="0">
                <a:latin typeface="Times New Roman" panose="02020603050405020304" pitchFamily="18" charset="0"/>
                <a:cs typeface="Times New Roman" panose="02020603050405020304" pitchFamily="18" charset="0"/>
              </a:rPr>
              <a:t>porçãos</a:t>
            </a:r>
            <a:r>
              <a:rPr lang="pt-BR" sz="2400" dirty="0" smtClean="0">
                <a:latin typeface="Times New Roman" panose="02020603050405020304" pitchFamily="18" charset="0"/>
                <a:cs typeface="Times New Roman" panose="02020603050405020304" pitchFamily="18" charset="0"/>
              </a:rPr>
              <a:t>…</a:t>
            </a:r>
            <a:r>
              <a:rPr lang="pt-BR" sz="2400" dirty="0" err="1" smtClean="0">
                <a:latin typeface="Times New Roman" panose="02020603050405020304" pitchFamily="18" charset="0"/>
                <a:cs typeface="Times New Roman" panose="02020603050405020304" pitchFamily="18" charset="0"/>
              </a:rPr>
              <a:t>cidadões</a:t>
            </a:r>
            <a:r>
              <a:rPr lang="pt-BR" sz="2400" dirty="0" smtClean="0">
                <a:latin typeface="Times New Roman" panose="02020603050405020304" pitchFamily="18" charset="0"/>
                <a:cs typeface="Times New Roman" panose="02020603050405020304" pitchFamily="18" charset="0"/>
              </a:rPr>
              <a:t>…mantem…por.</a:t>
            </a:r>
            <a:endParaRPr lang="pt-BR" sz="2400" dirty="0">
              <a:effectLst/>
              <a:latin typeface="Times New Roman" panose="02020603050405020304" pitchFamily="18" charset="0"/>
              <a:cs typeface="Times New Roman" panose="02020603050405020304" pitchFamily="18" charset="0"/>
            </a:endParaRPr>
          </a:p>
        </p:txBody>
      </p:sp>
      <p:pic>
        <p:nvPicPr>
          <p:cNvPr id="1026" name="Picture 2" descr="Logo_Etec colorido"/>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67544" y="6124358"/>
            <a:ext cx="1123950" cy="714375"/>
          </a:xfrm>
          <a:prstGeom prst="rect">
            <a:avLst/>
          </a:prstGeom>
          <a:noFill/>
          <a:extLst>
            <a:ext uri="{909E8E84-426E-40DD-AFC4-6F175D3DCCD1}">
              <a14:hiddenFill xmlns:a14="http://schemas.microsoft.com/office/drawing/2010/main">
                <a:solidFill>
                  <a:srgbClr val="FFFFFF"/>
                </a:solidFill>
              </a14:hiddenFill>
            </a:ext>
          </a:extLst>
        </p:spPr>
      </p:pic>
      <p:pic>
        <p:nvPicPr>
          <p:cNvPr id="1025" name="Picture 1" descr="logo-novo-cps-co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04048" y="6200775"/>
            <a:ext cx="3600450" cy="657225"/>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pt-BR"/>
          </a:p>
        </p:txBody>
      </p:sp>
      <p:sp>
        <p:nvSpPr>
          <p:cNvPr id="7" name="Rectangle 4"/>
          <p:cNvSpPr>
            <a:spLocks noChangeArrowheads="1"/>
          </p:cNvSpPr>
          <p:nvPr/>
        </p:nvSpPr>
        <p:spPr bwMode="auto">
          <a:xfrm>
            <a:off x="0" y="71437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pt-BR" altLang="pt-BR" sz="6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               </a:t>
            </a:r>
            <a:endParaRPr kumimoji="0" lang="pt-BR" altLang="pt-BR" sz="1800" b="0" i="0" u="none" strike="noStrike" cap="none" normalizeH="0" baseline="0" smtClean="0">
              <a:ln>
                <a:noFill/>
              </a:ln>
              <a:solidFill>
                <a:schemeClr val="tx1"/>
              </a:solidFill>
              <a:effectLst/>
              <a:latin typeface="Arial" pitchFamily="34" charset="0"/>
              <a:cs typeface="Arial" pitchFamily="34" charset="0"/>
            </a:endParaRPr>
          </a:p>
        </p:txBody>
      </p:sp>
      <p:sp>
        <p:nvSpPr>
          <p:cNvPr id="8" name="Rectangle 5"/>
          <p:cNvSpPr>
            <a:spLocks noChangeArrowheads="1"/>
          </p:cNvSpPr>
          <p:nvPr/>
        </p:nvSpPr>
        <p:spPr bwMode="auto">
          <a:xfrm>
            <a:off x="0" y="13716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pt-BR" altLang="pt-BR" sz="6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
            </a:r>
            <a:br>
              <a:rPr kumimoji="0" lang="pt-BR" altLang="pt-BR" sz="600" b="0" i="0" u="none" strike="noStrike" cap="none" normalizeH="0" baseline="0" smtClean="0">
                <a:ln>
                  <a:noFill/>
                </a:ln>
                <a:solidFill>
                  <a:schemeClr val="tx1"/>
                </a:solidFill>
                <a:effectLst/>
                <a:latin typeface="Arial" pitchFamily="34" charset="0"/>
                <a:ea typeface="Times New Roman" pitchFamily="18" charset="0"/>
                <a:cs typeface="Arial" pitchFamily="34" charset="0"/>
              </a:rPr>
            </a:br>
            <a:r>
              <a:rPr kumimoji="0" lang="pt-BR" altLang="pt-BR" sz="6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
            </a:r>
            <a:br>
              <a:rPr kumimoji="0" lang="pt-BR" altLang="pt-BR" sz="600" b="0" i="0" u="none" strike="noStrike" cap="none" normalizeH="0" baseline="0" smtClean="0">
                <a:ln>
                  <a:noFill/>
                </a:ln>
                <a:solidFill>
                  <a:schemeClr val="tx1"/>
                </a:solidFill>
                <a:effectLst/>
                <a:latin typeface="Arial" pitchFamily="34" charset="0"/>
                <a:ea typeface="Times New Roman" pitchFamily="18" charset="0"/>
                <a:cs typeface="Arial" pitchFamily="34" charset="0"/>
              </a:rPr>
            </a:br>
            <a:endParaRPr kumimoji="0" lang="pt-BR" altLang="pt-BR" sz="1800" b="0" i="0" u="none" strike="noStrike" cap="none" normalizeH="0" baseline="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1787900582"/>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title"/>
          </p:nvPr>
        </p:nvSpPr>
        <p:spPr>
          <a:xfrm>
            <a:off x="457200" y="274638"/>
            <a:ext cx="8229600" cy="778098"/>
          </a:xfrm>
        </p:spPr>
        <p:txBody>
          <a:bodyPr>
            <a:noAutofit/>
          </a:bodyPr>
          <a:lstStyle/>
          <a:p>
            <a:r>
              <a:rPr lang="pt-BR" sz="2900" b="1" dirty="0" smtClean="0">
                <a:solidFill>
                  <a:srgbClr val="FF0000"/>
                </a:solidFill>
                <a:latin typeface="Times New Roman" panose="02020603050405020304" pitchFamily="18" charset="0"/>
                <a:cs typeface="Times New Roman" panose="02020603050405020304" pitchFamily="18" charset="0"/>
              </a:rPr>
              <a:t>SUBSTANTIVO – FLEXÃO DE NÚMERO</a:t>
            </a:r>
            <a:endParaRPr lang="pt-BR" sz="2900" b="1" dirty="0">
              <a:solidFill>
                <a:srgbClr val="FF0000"/>
              </a:solidFill>
              <a:latin typeface="Times New Roman" panose="02020603050405020304" pitchFamily="18" charset="0"/>
              <a:cs typeface="Times New Roman" panose="02020603050405020304" pitchFamily="18" charset="0"/>
            </a:endParaRPr>
          </a:p>
        </p:txBody>
      </p:sp>
      <p:sp>
        <p:nvSpPr>
          <p:cNvPr id="5" name="Espaço Reservado para Conteúdo 4"/>
          <p:cNvSpPr>
            <a:spLocks noGrp="1"/>
          </p:cNvSpPr>
          <p:nvPr>
            <p:ph idx="1"/>
          </p:nvPr>
        </p:nvSpPr>
        <p:spPr>
          <a:xfrm>
            <a:off x="457200" y="980728"/>
            <a:ext cx="8579296" cy="5220047"/>
          </a:xfrm>
        </p:spPr>
        <p:txBody>
          <a:bodyPr>
            <a:normAutofit/>
          </a:bodyPr>
          <a:lstStyle/>
          <a:p>
            <a:pPr algn="just"/>
            <a:r>
              <a:rPr lang="pt-BR" sz="2400" b="1" dirty="0" smtClean="0">
                <a:latin typeface="Times New Roman" panose="02020603050405020304" pitchFamily="18" charset="0"/>
                <a:cs typeface="Times New Roman" panose="02020603050405020304" pitchFamily="18" charset="0"/>
              </a:rPr>
              <a:t>Outras formas de plural – substantivos compostos</a:t>
            </a:r>
            <a:r>
              <a:rPr lang="pt-BR" sz="2400" dirty="0" smtClean="0">
                <a:latin typeface="Times New Roman" panose="02020603050405020304" pitchFamily="18" charset="0"/>
                <a:cs typeface="Times New Roman" panose="02020603050405020304" pitchFamily="18" charset="0"/>
              </a:rPr>
              <a:t>:</a:t>
            </a:r>
          </a:p>
          <a:p>
            <a:pPr marL="0" indent="0" algn="just">
              <a:buNone/>
            </a:pPr>
            <a:endParaRPr lang="pt-BR" sz="2800" dirty="0">
              <a:latin typeface="Times New Roman" panose="02020603050405020304" pitchFamily="18" charset="0"/>
              <a:cs typeface="Times New Roman" panose="02020603050405020304" pitchFamily="18" charset="0"/>
            </a:endParaRPr>
          </a:p>
          <a:p>
            <a:pPr algn="just"/>
            <a:r>
              <a:rPr lang="pt-BR" sz="2400" dirty="0">
                <a:latin typeface="Times New Roman" panose="02020603050405020304" pitchFamily="18" charset="0"/>
                <a:cs typeface="Times New Roman" panose="02020603050405020304" pitchFamily="18" charset="0"/>
              </a:rPr>
              <a:t>Aqueles que são grafados </a:t>
            </a:r>
            <a:r>
              <a:rPr lang="pt-BR" sz="2400" b="1" dirty="0">
                <a:latin typeface="Times New Roman" panose="02020603050405020304" pitchFamily="18" charset="0"/>
                <a:cs typeface="Times New Roman" panose="02020603050405020304" pitchFamily="18" charset="0"/>
              </a:rPr>
              <a:t>sem hífen</a:t>
            </a:r>
            <a:r>
              <a:rPr lang="pt-BR" sz="2400" dirty="0">
                <a:latin typeface="Times New Roman" panose="02020603050405020304" pitchFamily="18" charset="0"/>
                <a:cs typeface="Times New Roman" panose="02020603050405020304" pitchFamily="18" charset="0"/>
              </a:rPr>
              <a:t> comportam-se como os </a:t>
            </a:r>
            <a:r>
              <a:rPr lang="pt-BR" sz="2400" b="1" dirty="0">
                <a:latin typeface="Times New Roman" panose="02020603050405020304" pitchFamily="18" charset="0"/>
                <a:cs typeface="Times New Roman" panose="02020603050405020304" pitchFamily="18" charset="0"/>
              </a:rPr>
              <a:t>substantivos simples</a:t>
            </a:r>
            <a:r>
              <a:rPr lang="pt-BR" sz="2400" dirty="0">
                <a:latin typeface="Times New Roman" panose="02020603050405020304" pitchFamily="18" charset="0"/>
                <a:cs typeface="Times New Roman" panose="02020603050405020304" pitchFamily="18" charset="0"/>
              </a:rPr>
              <a:t>:</a:t>
            </a:r>
          </a:p>
          <a:p>
            <a:pPr marL="0" indent="0">
              <a:buNone/>
            </a:pPr>
            <a:endParaRPr lang="pt-BR" sz="2400" dirty="0">
              <a:latin typeface="Times New Roman" panose="02020603050405020304" pitchFamily="18" charset="0"/>
              <a:cs typeface="Times New Roman" panose="02020603050405020304" pitchFamily="18" charset="0"/>
            </a:endParaRPr>
          </a:p>
          <a:p>
            <a:r>
              <a:rPr lang="pt-BR" sz="2400" dirty="0">
                <a:latin typeface="Times New Roman" panose="02020603050405020304" pitchFamily="18" charset="0"/>
                <a:cs typeface="Times New Roman" panose="02020603050405020304" pitchFamily="18" charset="0"/>
              </a:rPr>
              <a:t>aguardente e </a:t>
            </a:r>
            <a:r>
              <a:rPr lang="pt-BR" sz="2400" dirty="0" smtClean="0">
                <a:latin typeface="Times New Roman" panose="02020603050405020304" pitchFamily="18" charset="0"/>
                <a:cs typeface="Times New Roman" panose="02020603050405020304" pitchFamily="18" charset="0"/>
              </a:rPr>
              <a:t>aguardentes;</a:t>
            </a:r>
          </a:p>
          <a:p>
            <a:r>
              <a:rPr lang="pt-BR" sz="2400" dirty="0" smtClean="0">
                <a:latin typeface="Times New Roman" panose="02020603050405020304" pitchFamily="18" charset="0"/>
                <a:cs typeface="Times New Roman" panose="02020603050405020304" pitchFamily="18" charset="0"/>
              </a:rPr>
              <a:t>girassol </a:t>
            </a:r>
            <a:r>
              <a:rPr lang="pt-BR" sz="2400" dirty="0">
                <a:latin typeface="Times New Roman" panose="02020603050405020304" pitchFamily="18" charset="0"/>
                <a:cs typeface="Times New Roman" panose="02020603050405020304" pitchFamily="18" charset="0"/>
              </a:rPr>
              <a:t>e </a:t>
            </a:r>
            <a:r>
              <a:rPr lang="pt-BR" sz="2400" dirty="0" smtClean="0">
                <a:latin typeface="Times New Roman" panose="02020603050405020304" pitchFamily="18" charset="0"/>
                <a:cs typeface="Times New Roman" panose="02020603050405020304" pitchFamily="18" charset="0"/>
              </a:rPr>
              <a:t>girassóis;</a:t>
            </a:r>
          </a:p>
          <a:p>
            <a:r>
              <a:rPr lang="pt-BR" sz="2400" dirty="0" smtClean="0">
                <a:latin typeface="Times New Roman" panose="02020603050405020304" pitchFamily="18" charset="0"/>
                <a:cs typeface="Times New Roman" panose="02020603050405020304" pitchFamily="18" charset="0"/>
              </a:rPr>
              <a:t>pontapé </a:t>
            </a:r>
            <a:r>
              <a:rPr lang="pt-BR" sz="2400" dirty="0">
                <a:latin typeface="Times New Roman" panose="02020603050405020304" pitchFamily="18" charset="0"/>
                <a:cs typeface="Times New Roman" panose="02020603050405020304" pitchFamily="18" charset="0"/>
              </a:rPr>
              <a:t>e </a:t>
            </a:r>
            <a:r>
              <a:rPr lang="pt-BR" sz="2400" dirty="0" smtClean="0">
                <a:latin typeface="Times New Roman" panose="02020603050405020304" pitchFamily="18" charset="0"/>
                <a:cs typeface="Times New Roman" panose="02020603050405020304" pitchFamily="18" charset="0"/>
              </a:rPr>
              <a:t>pontapés;</a:t>
            </a:r>
          </a:p>
          <a:p>
            <a:r>
              <a:rPr lang="pt-BR" sz="2400" dirty="0" smtClean="0">
                <a:latin typeface="Times New Roman" panose="02020603050405020304" pitchFamily="18" charset="0"/>
                <a:cs typeface="Times New Roman" panose="02020603050405020304" pitchFamily="18" charset="0"/>
              </a:rPr>
              <a:t>malmequer </a:t>
            </a:r>
            <a:r>
              <a:rPr lang="pt-BR" sz="2400" dirty="0">
                <a:latin typeface="Times New Roman" panose="02020603050405020304" pitchFamily="18" charset="0"/>
                <a:cs typeface="Times New Roman" panose="02020603050405020304" pitchFamily="18" charset="0"/>
              </a:rPr>
              <a:t>e </a:t>
            </a:r>
            <a:r>
              <a:rPr lang="pt-BR" sz="2400" dirty="0" smtClean="0">
                <a:latin typeface="Times New Roman" panose="02020603050405020304" pitchFamily="18" charset="0"/>
                <a:cs typeface="Times New Roman" panose="02020603050405020304" pitchFamily="18" charset="0"/>
              </a:rPr>
              <a:t>malmequeres.</a:t>
            </a:r>
            <a:endParaRPr lang="pt-BR" sz="2400" dirty="0">
              <a:latin typeface="Times New Roman" panose="02020603050405020304" pitchFamily="18" charset="0"/>
              <a:cs typeface="Times New Roman" panose="02020603050405020304" pitchFamily="18" charset="0"/>
            </a:endParaRPr>
          </a:p>
          <a:p>
            <a:pPr marL="0" indent="0">
              <a:buNone/>
            </a:pPr>
            <a:endParaRPr lang="pt-BR" sz="2400" dirty="0"/>
          </a:p>
          <a:p>
            <a:pPr marL="0" indent="0" algn="just">
              <a:buNone/>
            </a:pPr>
            <a:r>
              <a:rPr lang="pt-BR" sz="2400" dirty="0" smtClean="0">
                <a:latin typeface="Times New Roman" panose="02020603050405020304" pitchFamily="18" charset="0"/>
                <a:cs typeface="Times New Roman" panose="02020603050405020304" pitchFamily="18" charset="0"/>
              </a:rPr>
              <a:t> </a:t>
            </a:r>
            <a:endParaRPr lang="pt-BR" sz="2400" dirty="0">
              <a:latin typeface="Times New Roman" panose="02020603050405020304" pitchFamily="18" charset="0"/>
              <a:cs typeface="Times New Roman" panose="02020603050405020304" pitchFamily="18" charset="0"/>
            </a:endParaRPr>
          </a:p>
          <a:p>
            <a:pPr marL="0" indent="0" algn="just">
              <a:buNone/>
            </a:pPr>
            <a:endParaRPr lang="pt-BR" sz="2000" dirty="0" smtClean="0">
              <a:latin typeface="Times New Roman" panose="02020603050405020304" pitchFamily="18" charset="0"/>
              <a:cs typeface="Times New Roman" panose="02020603050405020304" pitchFamily="18" charset="0"/>
            </a:endParaRPr>
          </a:p>
        </p:txBody>
      </p:sp>
      <p:pic>
        <p:nvPicPr>
          <p:cNvPr id="1026" name="Picture 2" descr="Logo_Etec colorido"/>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67544" y="6124358"/>
            <a:ext cx="1123950" cy="714375"/>
          </a:xfrm>
          <a:prstGeom prst="rect">
            <a:avLst/>
          </a:prstGeom>
          <a:noFill/>
          <a:extLst>
            <a:ext uri="{909E8E84-426E-40DD-AFC4-6F175D3DCCD1}">
              <a14:hiddenFill xmlns:a14="http://schemas.microsoft.com/office/drawing/2010/main">
                <a:solidFill>
                  <a:srgbClr val="FFFFFF"/>
                </a:solidFill>
              </a14:hiddenFill>
            </a:ext>
          </a:extLst>
        </p:spPr>
      </p:pic>
      <p:pic>
        <p:nvPicPr>
          <p:cNvPr id="1025" name="Picture 1" descr="logo-novo-cps-co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04048" y="6200775"/>
            <a:ext cx="3600450" cy="657225"/>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pt-BR"/>
          </a:p>
        </p:txBody>
      </p:sp>
      <p:sp>
        <p:nvSpPr>
          <p:cNvPr id="7" name="Rectangle 4"/>
          <p:cNvSpPr>
            <a:spLocks noChangeArrowheads="1"/>
          </p:cNvSpPr>
          <p:nvPr/>
        </p:nvSpPr>
        <p:spPr bwMode="auto">
          <a:xfrm>
            <a:off x="0" y="71437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pt-BR" altLang="pt-BR" sz="6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               </a:t>
            </a:r>
            <a:endParaRPr kumimoji="0" lang="pt-BR" altLang="pt-BR" sz="1800" b="0" i="0" u="none" strike="noStrike" cap="none" normalizeH="0" baseline="0" smtClean="0">
              <a:ln>
                <a:noFill/>
              </a:ln>
              <a:solidFill>
                <a:schemeClr val="tx1"/>
              </a:solidFill>
              <a:effectLst/>
              <a:latin typeface="Arial" pitchFamily="34" charset="0"/>
              <a:cs typeface="Arial" pitchFamily="34" charset="0"/>
            </a:endParaRPr>
          </a:p>
        </p:txBody>
      </p:sp>
      <p:sp>
        <p:nvSpPr>
          <p:cNvPr id="8" name="Rectangle 5"/>
          <p:cNvSpPr>
            <a:spLocks noChangeArrowheads="1"/>
          </p:cNvSpPr>
          <p:nvPr/>
        </p:nvSpPr>
        <p:spPr bwMode="auto">
          <a:xfrm>
            <a:off x="0" y="13716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pt-BR" altLang="pt-BR" sz="6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
            </a:r>
            <a:br>
              <a:rPr kumimoji="0" lang="pt-BR" altLang="pt-BR" sz="600" b="0" i="0" u="none" strike="noStrike" cap="none" normalizeH="0" baseline="0" smtClean="0">
                <a:ln>
                  <a:noFill/>
                </a:ln>
                <a:solidFill>
                  <a:schemeClr val="tx1"/>
                </a:solidFill>
                <a:effectLst/>
                <a:latin typeface="Arial" pitchFamily="34" charset="0"/>
                <a:ea typeface="Times New Roman" pitchFamily="18" charset="0"/>
                <a:cs typeface="Arial" pitchFamily="34" charset="0"/>
              </a:rPr>
            </a:br>
            <a:r>
              <a:rPr kumimoji="0" lang="pt-BR" altLang="pt-BR" sz="6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
            </a:r>
            <a:br>
              <a:rPr kumimoji="0" lang="pt-BR" altLang="pt-BR" sz="600" b="0" i="0" u="none" strike="noStrike" cap="none" normalizeH="0" baseline="0" smtClean="0">
                <a:ln>
                  <a:noFill/>
                </a:ln>
                <a:solidFill>
                  <a:schemeClr val="tx1"/>
                </a:solidFill>
                <a:effectLst/>
                <a:latin typeface="Arial" pitchFamily="34" charset="0"/>
                <a:ea typeface="Times New Roman" pitchFamily="18" charset="0"/>
                <a:cs typeface="Arial" pitchFamily="34" charset="0"/>
              </a:rPr>
            </a:br>
            <a:endParaRPr kumimoji="0" lang="pt-BR" altLang="pt-BR" sz="1800" b="0" i="0" u="none" strike="noStrike" cap="none" normalizeH="0" baseline="0" smtClean="0">
              <a:ln>
                <a:noFill/>
              </a:ln>
              <a:solidFill>
                <a:schemeClr val="tx1"/>
              </a:solidFill>
              <a:effectLst/>
              <a:latin typeface="Arial" pitchFamily="34" charset="0"/>
              <a:cs typeface="Arial" pitchFamily="34" charset="0"/>
            </a:endParaRPr>
          </a:p>
        </p:txBody>
      </p:sp>
      <p:pic>
        <p:nvPicPr>
          <p:cNvPr id="14338" name="Picture 2" descr="C:\Users\Usuário\JEC\Pictures\Educandário\Imagens para aulas\girassol.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46735" y="4975082"/>
            <a:ext cx="1850529" cy="11492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52021843"/>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title"/>
          </p:nvPr>
        </p:nvSpPr>
        <p:spPr>
          <a:xfrm>
            <a:off x="457200" y="274638"/>
            <a:ext cx="8229600" cy="778098"/>
          </a:xfrm>
        </p:spPr>
        <p:txBody>
          <a:bodyPr>
            <a:noAutofit/>
          </a:bodyPr>
          <a:lstStyle/>
          <a:p>
            <a:r>
              <a:rPr lang="pt-BR" sz="2900" b="1" dirty="0" smtClean="0">
                <a:solidFill>
                  <a:srgbClr val="FF0000"/>
                </a:solidFill>
                <a:latin typeface="Times New Roman" panose="02020603050405020304" pitchFamily="18" charset="0"/>
                <a:cs typeface="Times New Roman" panose="02020603050405020304" pitchFamily="18" charset="0"/>
              </a:rPr>
              <a:t>SUBSTANTIVO – FLEXÃO DE NÚMERO</a:t>
            </a:r>
            <a:endParaRPr lang="pt-BR" sz="2900" b="1" dirty="0">
              <a:solidFill>
                <a:srgbClr val="FF0000"/>
              </a:solidFill>
              <a:latin typeface="Times New Roman" panose="02020603050405020304" pitchFamily="18" charset="0"/>
              <a:cs typeface="Times New Roman" panose="02020603050405020304" pitchFamily="18" charset="0"/>
            </a:endParaRPr>
          </a:p>
        </p:txBody>
      </p:sp>
      <p:sp>
        <p:nvSpPr>
          <p:cNvPr id="5" name="Espaço Reservado para Conteúdo 4"/>
          <p:cNvSpPr>
            <a:spLocks noGrp="1"/>
          </p:cNvSpPr>
          <p:nvPr>
            <p:ph idx="1"/>
          </p:nvPr>
        </p:nvSpPr>
        <p:spPr>
          <a:xfrm>
            <a:off x="457200" y="980728"/>
            <a:ext cx="8579296" cy="5220047"/>
          </a:xfrm>
        </p:spPr>
        <p:txBody>
          <a:bodyPr>
            <a:normAutofit/>
          </a:bodyPr>
          <a:lstStyle/>
          <a:p>
            <a:pPr algn="just"/>
            <a:r>
              <a:rPr lang="pt-BR" sz="2400" dirty="0">
                <a:latin typeface="Times New Roman" panose="02020603050405020304" pitchFamily="18" charset="0"/>
                <a:cs typeface="Times New Roman" panose="02020603050405020304" pitchFamily="18" charset="0"/>
              </a:rPr>
              <a:t>S</a:t>
            </a:r>
            <a:r>
              <a:rPr lang="pt-BR" sz="2400" dirty="0" smtClean="0">
                <a:latin typeface="Times New Roman" panose="02020603050405020304" pitchFamily="18" charset="0"/>
                <a:cs typeface="Times New Roman" panose="02020603050405020304" pitchFamily="18" charset="0"/>
              </a:rPr>
              <a:t>ubstantivos </a:t>
            </a:r>
            <a:r>
              <a:rPr lang="pt-BR" sz="2400" b="1" dirty="0">
                <a:latin typeface="Times New Roman" panose="02020603050405020304" pitchFamily="18" charset="0"/>
                <a:cs typeface="Times New Roman" panose="02020603050405020304" pitchFamily="18" charset="0"/>
              </a:rPr>
              <a:t>compostos</a:t>
            </a:r>
            <a:r>
              <a:rPr lang="pt-BR" sz="2400" dirty="0">
                <a:latin typeface="Times New Roman" panose="02020603050405020304" pitchFamily="18" charset="0"/>
                <a:cs typeface="Times New Roman" panose="02020603050405020304" pitchFamily="18" charset="0"/>
              </a:rPr>
              <a:t> cujos elementos são </a:t>
            </a:r>
            <a:r>
              <a:rPr lang="pt-BR" sz="2400" b="1" dirty="0">
                <a:latin typeface="Times New Roman" panose="02020603050405020304" pitchFamily="18" charset="0"/>
                <a:cs typeface="Times New Roman" panose="02020603050405020304" pitchFamily="18" charset="0"/>
              </a:rPr>
              <a:t>ligados por hífen</a:t>
            </a:r>
            <a:r>
              <a:rPr lang="pt-BR" sz="2400" dirty="0" smtClean="0">
                <a:latin typeface="Times New Roman" panose="02020603050405020304" pitchFamily="18" charset="0"/>
                <a:cs typeface="Times New Roman" panose="02020603050405020304" pitchFamily="18" charset="0"/>
              </a:rPr>
              <a:t>:</a:t>
            </a:r>
          </a:p>
          <a:p>
            <a:pPr marL="0" indent="0" algn="just">
              <a:buNone/>
            </a:pPr>
            <a:endParaRPr lang="pt-BR" sz="2800" dirty="0">
              <a:latin typeface="Times New Roman" panose="02020603050405020304" pitchFamily="18" charset="0"/>
              <a:cs typeface="Times New Roman" panose="02020603050405020304" pitchFamily="18" charset="0"/>
            </a:endParaRPr>
          </a:p>
          <a:p>
            <a:r>
              <a:rPr lang="pt-BR" sz="2400" dirty="0" smtClean="0">
                <a:latin typeface="Times New Roman" panose="02020603050405020304" pitchFamily="18" charset="0"/>
                <a:cs typeface="Times New Roman" panose="02020603050405020304" pitchFamily="18" charset="0"/>
              </a:rPr>
              <a:t>1) Substantivo + substantivo (indica </a:t>
            </a:r>
            <a:r>
              <a:rPr lang="pt-BR" sz="2400" b="1" dirty="0" smtClean="0">
                <a:latin typeface="Times New Roman" panose="02020603050405020304" pitchFamily="18" charset="0"/>
                <a:cs typeface="Times New Roman" panose="02020603050405020304" pitchFamily="18" charset="0"/>
              </a:rPr>
              <a:t>adição</a:t>
            </a:r>
            <a:r>
              <a:rPr lang="pt-BR" sz="2400" dirty="0" smtClean="0">
                <a:latin typeface="Times New Roman" panose="02020603050405020304" pitchFamily="18" charset="0"/>
                <a:cs typeface="Times New Roman" panose="02020603050405020304" pitchFamily="18" charset="0"/>
              </a:rPr>
              <a:t>): </a:t>
            </a:r>
            <a:r>
              <a:rPr lang="pt-BR" sz="2400" b="1" dirty="0" smtClean="0">
                <a:latin typeface="Times New Roman" panose="02020603050405020304" pitchFamily="18" charset="0"/>
                <a:cs typeface="Times New Roman" panose="02020603050405020304" pitchFamily="18" charset="0"/>
              </a:rPr>
              <a:t>ambos</a:t>
            </a:r>
            <a:r>
              <a:rPr lang="pt-BR" sz="2400" dirty="0">
                <a:latin typeface="Times New Roman" panose="02020603050405020304" pitchFamily="18" charset="0"/>
                <a:cs typeface="Times New Roman" panose="02020603050405020304" pitchFamily="18" charset="0"/>
              </a:rPr>
              <a:t> no plural:</a:t>
            </a:r>
          </a:p>
          <a:p>
            <a:pPr marL="0" indent="0">
              <a:buNone/>
            </a:pPr>
            <a:endParaRPr lang="pt-BR" sz="2400" dirty="0">
              <a:latin typeface="Times New Roman" panose="02020603050405020304" pitchFamily="18" charset="0"/>
              <a:cs typeface="Times New Roman" panose="02020603050405020304" pitchFamily="18" charset="0"/>
            </a:endParaRPr>
          </a:p>
          <a:p>
            <a:r>
              <a:rPr lang="pt-BR" sz="2400" dirty="0" smtClean="0">
                <a:latin typeface="Times New Roman" panose="02020603050405020304" pitchFamily="18" charset="0"/>
                <a:cs typeface="Times New Roman" panose="02020603050405020304" pitchFamily="18" charset="0"/>
              </a:rPr>
              <a:t>Tenente-coronel </a:t>
            </a:r>
            <a:r>
              <a:rPr lang="pt-BR" sz="2400" dirty="0">
                <a:latin typeface="Times New Roman" panose="02020603050405020304" pitchFamily="18" charset="0"/>
                <a:cs typeface="Times New Roman" panose="02020603050405020304" pitchFamily="18" charset="0"/>
              </a:rPr>
              <a:t>= </a:t>
            </a:r>
            <a:r>
              <a:rPr lang="pt-BR" sz="2400" dirty="0" smtClean="0">
                <a:latin typeface="Times New Roman" panose="02020603050405020304" pitchFamily="18" charset="0"/>
                <a:cs typeface="Times New Roman" panose="02020603050405020304" pitchFamily="18" charset="0"/>
              </a:rPr>
              <a:t>tenente</a:t>
            </a:r>
            <a:r>
              <a:rPr lang="pt-BR" sz="2400" b="1" dirty="0" smtClean="0">
                <a:latin typeface="Times New Roman" panose="02020603050405020304" pitchFamily="18" charset="0"/>
                <a:cs typeface="Times New Roman" panose="02020603050405020304" pitchFamily="18" charset="0"/>
              </a:rPr>
              <a:t>s</a:t>
            </a:r>
            <a:r>
              <a:rPr lang="pt-BR" sz="2400" dirty="0" smtClean="0">
                <a:latin typeface="Times New Roman" panose="02020603050405020304" pitchFamily="18" charset="0"/>
                <a:cs typeface="Times New Roman" panose="02020603050405020304" pitchFamily="18" charset="0"/>
              </a:rPr>
              <a:t>-coroné</a:t>
            </a:r>
            <a:r>
              <a:rPr lang="pt-BR" sz="2400" b="1" dirty="0" smtClean="0">
                <a:latin typeface="Times New Roman" panose="02020603050405020304" pitchFamily="18" charset="0"/>
                <a:cs typeface="Times New Roman" panose="02020603050405020304" pitchFamily="18" charset="0"/>
              </a:rPr>
              <a:t>is</a:t>
            </a:r>
            <a:r>
              <a:rPr lang="pt-BR" sz="2400" dirty="0" smtClean="0">
                <a:latin typeface="Times New Roman" panose="02020603050405020304" pitchFamily="18" charset="0"/>
                <a:cs typeface="Times New Roman" panose="02020603050405020304" pitchFamily="18" charset="0"/>
              </a:rPr>
              <a:t>;</a:t>
            </a:r>
          </a:p>
          <a:p>
            <a:r>
              <a:rPr lang="pt-BR" sz="2400" dirty="0" smtClean="0">
                <a:latin typeface="Times New Roman" panose="02020603050405020304" pitchFamily="18" charset="0"/>
                <a:cs typeface="Times New Roman" panose="02020603050405020304" pitchFamily="18" charset="0"/>
              </a:rPr>
              <a:t>Tio-avô </a:t>
            </a:r>
            <a:r>
              <a:rPr lang="pt-BR" sz="2400" dirty="0">
                <a:latin typeface="Times New Roman" panose="02020603050405020304" pitchFamily="18" charset="0"/>
                <a:cs typeface="Times New Roman" panose="02020603050405020304" pitchFamily="18" charset="0"/>
              </a:rPr>
              <a:t>= </a:t>
            </a:r>
            <a:r>
              <a:rPr lang="pt-BR" sz="2400" dirty="0" smtClean="0">
                <a:latin typeface="Times New Roman" panose="02020603050405020304" pitchFamily="18" charset="0"/>
                <a:cs typeface="Times New Roman" panose="02020603050405020304" pitchFamily="18" charset="0"/>
              </a:rPr>
              <a:t>tio</a:t>
            </a:r>
            <a:r>
              <a:rPr lang="pt-BR" sz="2400" b="1" dirty="0" smtClean="0">
                <a:latin typeface="Times New Roman" panose="02020603050405020304" pitchFamily="18" charset="0"/>
                <a:cs typeface="Times New Roman" panose="02020603050405020304" pitchFamily="18" charset="0"/>
              </a:rPr>
              <a:t>s</a:t>
            </a:r>
            <a:r>
              <a:rPr lang="pt-BR" sz="2400" dirty="0" smtClean="0">
                <a:latin typeface="Times New Roman" panose="02020603050405020304" pitchFamily="18" charset="0"/>
                <a:cs typeface="Times New Roman" panose="02020603050405020304" pitchFamily="18" charset="0"/>
              </a:rPr>
              <a:t>-avô</a:t>
            </a:r>
            <a:r>
              <a:rPr lang="pt-BR" sz="2400" b="1" dirty="0" smtClean="0">
                <a:latin typeface="Times New Roman" panose="02020603050405020304" pitchFamily="18" charset="0"/>
                <a:cs typeface="Times New Roman" panose="02020603050405020304" pitchFamily="18" charset="0"/>
              </a:rPr>
              <a:t>s</a:t>
            </a:r>
            <a:r>
              <a:rPr lang="pt-BR" sz="2400" dirty="0" smtClean="0">
                <a:latin typeface="Times New Roman" panose="02020603050405020304" pitchFamily="18" charset="0"/>
                <a:cs typeface="Times New Roman" panose="02020603050405020304" pitchFamily="18" charset="0"/>
              </a:rPr>
              <a:t>;</a:t>
            </a:r>
          </a:p>
          <a:p>
            <a:r>
              <a:rPr lang="pt-BR" sz="2400" dirty="0" smtClean="0">
                <a:latin typeface="Times New Roman" panose="02020603050405020304" pitchFamily="18" charset="0"/>
                <a:cs typeface="Times New Roman" panose="02020603050405020304" pitchFamily="18" charset="0"/>
              </a:rPr>
              <a:t>Padre-mestre </a:t>
            </a:r>
            <a:r>
              <a:rPr lang="pt-BR" sz="2400" dirty="0">
                <a:latin typeface="Times New Roman" panose="02020603050405020304" pitchFamily="18" charset="0"/>
                <a:cs typeface="Times New Roman" panose="02020603050405020304" pitchFamily="18" charset="0"/>
              </a:rPr>
              <a:t>= </a:t>
            </a:r>
            <a:r>
              <a:rPr lang="pt-BR" sz="2400" dirty="0" smtClean="0">
                <a:latin typeface="Times New Roman" panose="02020603050405020304" pitchFamily="18" charset="0"/>
                <a:cs typeface="Times New Roman" panose="02020603050405020304" pitchFamily="18" charset="0"/>
              </a:rPr>
              <a:t>padre</a:t>
            </a:r>
            <a:r>
              <a:rPr lang="pt-BR" sz="2400" b="1" dirty="0" smtClean="0">
                <a:latin typeface="Times New Roman" panose="02020603050405020304" pitchFamily="18" charset="0"/>
                <a:cs typeface="Times New Roman" panose="02020603050405020304" pitchFamily="18" charset="0"/>
              </a:rPr>
              <a:t>s</a:t>
            </a:r>
            <a:r>
              <a:rPr lang="pt-BR" sz="2400" dirty="0" smtClean="0">
                <a:latin typeface="Times New Roman" panose="02020603050405020304" pitchFamily="18" charset="0"/>
                <a:cs typeface="Times New Roman" panose="02020603050405020304" pitchFamily="18" charset="0"/>
              </a:rPr>
              <a:t>-mestre</a:t>
            </a:r>
            <a:r>
              <a:rPr lang="pt-BR" sz="2400" b="1" dirty="0" smtClean="0">
                <a:latin typeface="Times New Roman" panose="02020603050405020304" pitchFamily="18" charset="0"/>
                <a:cs typeface="Times New Roman" panose="02020603050405020304" pitchFamily="18" charset="0"/>
              </a:rPr>
              <a:t>s</a:t>
            </a:r>
            <a:r>
              <a:rPr lang="pt-BR" sz="2400" dirty="0" smtClean="0">
                <a:latin typeface="Times New Roman" panose="02020603050405020304" pitchFamily="18" charset="0"/>
                <a:cs typeface="Times New Roman" panose="02020603050405020304" pitchFamily="18" charset="0"/>
              </a:rPr>
              <a:t>;</a:t>
            </a:r>
          </a:p>
          <a:p>
            <a:r>
              <a:rPr lang="pt-BR" sz="2400" dirty="0" smtClean="0">
                <a:latin typeface="Times New Roman" panose="02020603050405020304" pitchFamily="18" charset="0"/>
                <a:cs typeface="Times New Roman" panose="02020603050405020304" pitchFamily="18" charset="0"/>
              </a:rPr>
              <a:t>Comandante-chefe </a:t>
            </a:r>
            <a:r>
              <a:rPr lang="pt-BR" sz="2400" dirty="0">
                <a:latin typeface="Times New Roman" panose="02020603050405020304" pitchFamily="18" charset="0"/>
                <a:cs typeface="Times New Roman" panose="02020603050405020304" pitchFamily="18" charset="0"/>
              </a:rPr>
              <a:t>= </a:t>
            </a:r>
            <a:r>
              <a:rPr lang="pt-BR" sz="2400" dirty="0" smtClean="0">
                <a:latin typeface="Times New Roman" panose="02020603050405020304" pitchFamily="18" charset="0"/>
                <a:cs typeface="Times New Roman" panose="02020603050405020304" pitchFamily="18" charset="0"/>
              </a:rPr>
              <a:t>comandante</a:t>
            </a:r>
            <a:r>
              <a:rPr lang="pt-BR" sz="2400" b="1" dirty="0" smtClean="0">
                <a:latin typeface="Times New Roman" panose="02020603050405020304" pitchFamily="18" charset="0"/>
                <a:cs typeface="Times New Roman" panose="02020603050405020304" pitchFamily="18" charset="0"/>
              </a:rPr>
              <a:t>s</a:t>
            </a:r>
            <a:r>
              <a:rPr lang="pt-BR" sz="2400" dirty="0" smtClean="0">
                <a:latin typeface="Times New Roman" panose="02020603050405020304" pitchFamily="18" charset="0"/>
                <a:cs typeface="Times New Roman" panose="02020603050405020304" pitchFamily="18" charset="0"/>
              </a:rPr>
              <a:t>-chefe</a:t>
            </a:r>
            <a:r>
              <a:rPr lang="pt-BR" sz="2400" b="1" dirty="0" smtClean="0">
                <a:latin typeface="Times New Roman" panose="02020603050405020304" pitchFamily="18" charset="0"/>
                <a:cs typeface="Times New Roman" panose="02020603050405020304" pitchFamily="18" charset="0"/>
              </a:rPr>
              <a:t>s</a:t>
            </a:r>
            <a:r>
              <a:rPr lang="pt-BR" sz="2400" dirty="0" smtClean="0">
                <a:latin typeface="Times New Roman" panose="02020603050405020304" pitchFamily="18" charset="0"/>
                <a:cs typeface="Times New Roman" panose="02020603050405020304" pitchFamily="18" charset="0"/>
              </a:rPr>
              <a:t>.</a:t>
            </a:r>
            <a:endParaRPr lang="pt-BR" sz="2400" dirty="0">
              <a:latin typeface="Times New Roman" panose="02020603050405020304" pitchFamily="18" charset="0"/>
              <a:cs typeface="Times New Roman" panose="02020603050405020304" pitchFamily="18" charset="0"/>
            </a:endParaRPr>
          </a:p>
          <a:p>
            <a:pPr marL="0" indent="0">
              <a:buNone/>
            </a:pPr>
            <a:endParaRPr lang="pt-BR" sz="2400" dirty="0"/>
          </a:p>
          <a:p>
            <a:pPr marL="0" indent="0" algn="just">
              <a:buNone/>
            </a:pPr>
            <a:r>
              <a:rPr lang="pt-BR" sz="2400" dirty="0" smtClean="0">
                <a:latin typeface="Times New Roman" panose="02020603050405020304" pitchFamily="18" charset="0"/>
                <a:cs typeface="Times New Roman" panose="02020603050405020304" pitchFamily="18" charset="0"/>
              </a:rPr>
              <a:t> </a:t>
            </a:r>
            <a:endParaRPr lang="pt-BR" sz="2400" dirty="0">
              <a:latin typeface="Times New Roman" panose="02020603050405020304" pitchFamily="18" charset="0"/>
              <a:cs typeface="Times New Roman" panose="02020603050405020304" pitchFamily="18" charset="0"/>
            </a:endParaRPr>
          </a:p>
          <a:p>
            <a:pPr marL="0" indent="0" algn="just">
              <a:buNone/>
            </a:pPr>
            <a:endParaRPr lang="pt-BR" sz="2000" dirty="0" smtClean="0">
              <a:latin typeface="Times New Roman" panose="02020603050405020304" pitchFamily="18" charset="0"/>
              <a:cs typeface="Times New Roman" panose="02020603050405020304" pitchFamily="18" charset="0"/>
            </a:endParaRPr>
          </a:p>
        </p:txBody>
      </p:sp>
      <p:pic>
        <p:nvPicPr>
          <p:cNvPr id="1026" name="Picture 2" descr="Logo_Etec colorido"/>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67544" y="6124358"/>
            <a:ext cx="1123950" cy="714375"/>
          </a:xfrm>
          <a:prstGeom prst="rect">
            <a:avLst/>
          </a:prstGeom>
          <a:noFill/>
          <a:extLst>
            <a:ext uri="{909E8E84-426E-40DD-AFC4-6F175D3DCCD1}">
              <a14:hiddenFill xmlns:a14="http://schemas.microsoft.com/office/drawing/2010/main">
                <a:solidFill>
                  <a:srgbClr val="FFFFFF"/>
                </a:solidFill>
              </a14:hiddenFill>
            </a:ext>
          </a:extLst>
        </p:spPr>
      </p:pic>
      <p:pic>
        <p:nvPicPr>
          <p:cNvPr id="1025" name="Picture 1" descr="logo-novo-cps-co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04048" y="6200775"/>
            <a:ext cx="3600450" cy="657225"/>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pt-BR"/>
          </a:p>
        </p:txBody>
      </p:sp>
      <p:sp>
        <p:nvSpPr>
          <p:cNvPr id="7" name="Rectangle 4"/>
          <p:cNvSpPr>
            <a:spLocks noChangeArrowheads="1"/>
          </p:cNvSpPr>
          <p:nvPr/>
        </p:nvSpPr>
        <p:spPr bwMode="auto">
          <a:xfrm>
            <a:off x="0" y="71437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pt-BR" altLang="pt-BR" sz="6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               </a:t>
            </a:r>
            <a:endParaRPr kumimoji="0" lang="pt-BR" altLang="pt-BR" sz="1800" b="0" i="0" u="none" strike="noStrike" cap="none" normalizeH="0" baseline="0" smtClean="0">
              <a:ln>
                <a:noFill/>
              </a:ln>
              <a:solidFill>
                <a:schemeClr val="tx1"/>
              </a:solidFill>
              <a:effectLst/>
              <a:latin typeface="Arial" pitchFamily="34" charset="0"/>
              <a:cs typeface="Arial" pitchFamily="34" charset="0"/>
            </a:endParaRPr>
          </a:p>
        </p:txBody>
      </p:sp>
      <p:sp>
        <p:nvSpPr>
          <p:cNvPr id="8" name="Rectangle 5"/>
          <p:cNvSpPr>
            <a:spLocks noChangeArrowheads="1"/>
          </p:cNvSpPr>
          <p:nvPr/>
        </p:nvSpPr>
        <p:spPr bwMode="auto">
          <a:xfrm>
            <a:off x="0" y="13716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pt-BR" altLang="pt-BR" sz="6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
            </a:r>
            <a:br>
              <a:rPr kumimoji="0" lang="pt-BR" altLang="pt-BR" sz="600" b="0" i="0" u="none" strike="noStrike" cap="none" normalizeH="0" baseline="0" smtClean="0">
                <a:ln>
                  <a:noFill/>
                </a:ln>
                <a:solidFill>
                  <a:schemeClr val="tx1"/>
                </a:solidFill>
                <a:effectLst/>
                <a:latin typeface="Arial" pitchFamily="34" charset="0"/>
                <a:ea typeface="Times New Roman" pitchFamily="18" charset="0"/>
                <a:cs typeface="Arial" pitchFamily="34" charset="0"/>
              </a:rPr>
            </a:br>
            <a:r>
              <a:rPr kumimoji="0" lang="pt-BR" altLang="pt-BR" sz="6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
            </a:r>
            <a:br>
              <a:rPr kumimoji="0" lang="pt-BR" altLang="pt-BR" sz="600" b="0" i="0" u="none" strike="noStrike" cap="none" normalizeH="0" baseline="0" smtClean="0">
                <a:ln>
                  <a:noFill/>
                </a:ln>
                <a:solidFill>
                  <a:schemeClr val="tx1"/>
                </a:solidFill>
                <a:effectLst/>
                <a:latin typeface="Arial" pitchFamily="34" charset="0"/>
                <a:ea typeface="Times New Roman" pitchFamily="18" charset="0"/>
                <a:cs typeface="Arial" pitchFamily="34" charset="0"/>
              </a:rPr>
            </a:br>
            <a:endParaRPr kumimoji="0" lang="pt-BR" altLang="pt-BR" sz="1800" b="0" i="0" u="none" strike="noStrike" cap="none" normalizeH="0" baseline="0" smtClean="0">
              <a:ln>
                <a:noFill/>
              </a:ln>
              <a:solidFill>
                <a:schemeClr val="tx1"/>
              </a:solidFill>
              <a:effectLst/>
              <a:latin typeface="Arial" pitchFamily="34" charset="0"/>
              <a:cs typeface="Arial" pitchFamily="34" charset="0"/>
            </a:endParaRPr>
          </a:p>
        </p:txBody>
      </p:sp>
      <p:pic>
        <p:nvPicPr>
          <p:cNvPr id="15363" name="Picture 3" descr="C:\Users\Usuário\JEC\Pictures\Educandário\Imagens para aulas\tenente.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73526" y="4724129"/>
            <a:ext cx="2129036" cy="13269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95961529"/>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title"/>
          </p:nvPr>
        </p:nvSpPr>
        <p:spPr>
          <a:xfrm>
            <a:off x="457200" y="274638"/>
            <a:ext cx="8229600" cy="778098"/>
          </a:xfrm>
        </p:spPr>
        <p:txBody>
          <a:bodyPr>
            <a:noAutofit/>
          </a:bodyPr>
          <a:lstStyle/>
          <a:p>
            <a:r>
              <a:rPr lang="pt-BR" sz="2900" b="1" dirty="0" smtClean="0">
                <a:solidFill>
                  <a:srgbClr val="FF0000"/>
                </a:solidFill>
                <a:latin typeface="Times New Roman" panose="02020603050405020304" pitchFamily="18" charset="0"/>
                <a:cs typeface="Times New Roman" panose="02020603050405020304" pitchFamily="18" charset="0"/>
              </a:rPr>
              <a:t>SUBSTANTIVO – FLEXÃO DE NÚMERO</a:t>
            </a:r>
            <a:endParaRPr lang="pt-BR" sz="2900" b="1" dirty="0">
              <a:solidFill>
                <a:srgbClr val="FF0000"/>
              </a:solidFill>
              <a:latin typeface="Times New Roman" panose="02020603050405020304" pitchFamily="18" charset="0"/>
              <a:cs typeface="Times New Roman" panose="02020603050405020304" pitchFamily="18" charset="0"/>
            </a:endParaRPr>
          </a:p>
        </p:txBody>
      </p:sp>
      <p:sp>
        <p:nvSpPr>
          <p:cNvPr id="5" name="Espaço Reservado para Conteúdo 4"/>
          <p:cNvSpPr>
            <a:spLocks noGrp="1"/>
          </p:cNvSpPr>
          <p:nvPr>
            <p:ph idx="1"/>
          </p:nvPr>
        </p:nvSpPr>
        <p:spPr>
          <a:xfrm>
            <a:off x="457200" y="980728"/>
            <a:ext cx="8579296" cy="5220047"/>
          </a:xfrm>
        </p:spPr>
        <p:txBody>
          <a:bodyPr>
            <a:normAutofit/>
          </a:bodyPr>
          <a:lstStyle/>
          <a:p>
            <a:pPr algn="just"/>
            <a:r>
              <a:rPr lang="pt-BR" sz="2400" dirty="0">
                <a:latin typeface="Times New Roman" panose="02020603050405020304" pitchFamily="18" charset="0"/>
                <a:cs typeface="Times New Roman" panose="02020603050405020304" pitchFamily="18" charset="0"/>
              </a:rPr>
              <a:t>2</a:t>
            </a:r>
            <a:r>
              <a:rPr lang="pt-BR" sz="2400" dirty="0" smtClean="0">
                <a:latin typeface="Times New Roman" panose="02020603050405020304" pitchFamily="18" charset="0"/>
                <a:cs typeface="Times New Roman" panose="02020603050405020304" pitchFamily="18" charset="0"/>
              </a:rPr>
              <a:t>) Substantivo + substantivo, mas o </a:t>
            </a:r>
            <a:r>
              <a:rPr lang="pt-BR" sz="2400" b="1" dirty="0" smtClean="0">
                <a:latin typeface="Times New Roman" panose="02020603050405020304" pitchFamily="18" charset="0"/>
                <a:cs typeface="Times New Roman" panose="02020603050405020304" pitchFamily="18" charset="0"/>
              </a:rPr>
              <a:t>segundo delimita o primeiro</a:t>
            </a:r>
            <a:r>
              <a:rPr lang="pt-BR" sz="2400" dirty="0" smtClean="0">
                <a:latin typeface="Times New Roman" panose="02020603050405020304" pitchFamily="18" charset="0"/>
                <a:cs typeface="Times New Roman" panose="02020603050405020304" pitchFamily="18" charset="0"/>
              </a:rPr>
              <a:t>, indicando </a:t>
            </a:r>
            <a:r>
              <a:rPr lang="pt-BR" sz="2400" b="1" dirty="0" smtClean="0">
                <a:latin typeface="Times New Roman" panose="02020603050405020304" pitchFamily="18" charset="0"/>
                <a:cs typeface="Times New Roman" panose="02020603050405020304" pitchFamily="18" charset="0"/>
              </a:rPr>
              <a:t>semelhança/finalidade</a:t>
            </a:r>
            <a:r>
              <a:rPr lang="pt-BR" sz="2400" dirty="0" smtClean="0">
                <a:latin typeface="Times New Roman" panose="02020603050405020304" pitchFamily="18" charset="0"/>
                <a:cs typeface="Times New Roman" panose="02020603050405020304" pitchFamily="18" charset="0"/>
              </a:rPr>
              <a:t>: </a:t>
            </a:r>
            <a:r>
              <a:rPr lang="pt-BR" sz="2400" b="1" dirty="0" smtClean="0">
                <a:latin typeface="Times New Roman" panose="02020603050405020304" pitchFamily="18" charset="0"/>
                <a:cs typeface="Times New Roman" panose="02020603050405020304" pitchFamily="18" charset="0"/>
              </a:rPr>
              <a:t>ambos</a:t>
            </a:r>
            <a:r>
              <a:rPr lang="pt-BR" sz="2400" dirty="0">
                <a:latin typeface="Times New Roman" panose="02020603050405020304" pitchFamily="18" charset="0"/>
                <a:cs typeface="Times New Roman" panose="02020603050405020304" pitchFamily="18" charset="0"/>
              </a:rPr>
              <a:t> no </a:t>
            </a:r>
            <a:r>
              <a:rPr lang="pt-BR" sz="2400" dirty="0" smtClean="0">
                <a:latin typeface="Times New Roman" panose="02020603050405020304" pitchFamily="18" charset="0"/>
                <a:cs typeface="Times New Roman" panose="02020603050405020304" pitchFamily="18" charset="0"/>
              </a:rPr>
              <a:t>plural ou apenas o primeiro:</a:t>
            </a:r>
            <a:endParaRPr lang="pt-BR" sz="2400" dirty="0">
              <a:latin typeface="Times New Roman" panose="02020603050405020304" pitchFamily="18" charset="0"/>
              <a:cs typeface="Times New Roman" panose="02020603050405020304" pitchFamily="18" charset="0"/>
            </a:endParaRPr>
          </a:p>
          <a:p>
            <a:pPr marL="0" indent="0">
              <a:buNone/>
            </a:pPr>
            <a:endParaRPr lang="pt-BR" sz="2400" dirty="0">
              <a:latin typeface="Times New Roman" panose="02020603050405020304" pitchFamily="18" charset="0"/>
              <a:cs typeface="Times New Roman" panose="02020603050405020304" pitchFamily="18" charset="0"/>
            </a:endParaRPr>
          </a:p>
          <a:p>
            <a:r>
              <a:rPr lang="pt-BR" sz="2400" dirty="0" smtClean="0">
                <a:latin typeface="Times New Roman" panose="02020603050405020304" pitchFamily="18" charset="0"/>
                <a:cs typeface="Times New Roman" panose="02020603050405020304" pitchFamily="18" charset="0"/>
              </a:rPr>
              <a:t>Navio-escola </a:t>
            </a:r>
            <a:r>
              <a:rPr lang="pt-BR" sz="2400" dirty="0">
                <a:latin typeface="Times New Roman" panose="02020603050405020304" pitchFamily="18" charset="0"/>
                <a:cs typeface="Times New Roman" panose="02020603050405020304" pitchFamily="18" charset="0"/>
              </a:rPr>
              <a:t>= </a:t>
            </a:r>
            <a:r>
              <a:rPr lang="pt-BR" sz="2400" dirty="0" smtClean="0">
                <a:latin typeface="Times New Roman" panose="02020603050405020304" pitchFamily="18" charset="0"/>
                <a:cs typeface="Times New Roman" panose="02020603050405020304" pitchFamily="18" charset="0"/>
              </a:rPr>
              <a:t>navio</a:t>
            </a:r>
            <a:r>
              <a:rPr lang="pt-BR" sz="2400" b="1" dirty="0" smtClean="0">
                <a:latin typeface="Times New Roman" panose="02020603050405020304" pitchFamily="18" charset="0"/>
                <a:cs typeface="Times New Roman" panose="02020603050405020304" pitchFamily="18" charset="0"/>
              </a:rPr>
              <a:t>s</a:t>
            </a:r>
            <a:r>
              <a:rPr lang="pt-BR" sz="2400" dirty="0" smtClean="0">
                <a:latin typeface="Times New Roman" panose="02020603050405020304" pitchFamily="18" charset="0"/>
                <a:cs typeface="Times New Roman" panose="02020603050405020304" pitchFamily="18" charset="0"/>
              </a:rPr>
              <a:t>-escola</a:t>
            </a:r>
            <a:r>
              <a:rPr lang="pt-BR" sz="2400" b="1" dirty="0" smtClean="0">
                <a:latin typeface="Times New Roman" panose="02020603050405020304" pitchFamily="18" charset="0"/>
                <a:cs typeface="Times New Roman" panose="02020603050405020304" pitchFamily="18" charset="0"/>
              </a:rPr>
              <a:t>s</a:t>
            </a:r>
            <a:r>
              <a:rPr lang="pt-BR" sz="2400" dirty="0" smtClean="0">
                <a:latin typeface="Times New Roman" panose="02020603050405020304" pitchFamily="18" charset="0"/>
                <a:cs typeface="Times New Roman" panose="02020603050405020304" pitchFamily="18" charset="0"/>
              </a:rPr>
              <a:t> ou navio</a:t>
            </a:r>
            <a:r>
              <a:rPr lang="pt-BR" sz="2400" b="1" dirty="0" smtClean="0">
                <a:latin typeface="Times New Roman" panose="02020603050405020304" pitchFamily="18" charset="0"/>
                <a:cs typeface="Times New Roman" panose="02020603050405020304" pitchFamily="18" charset="0"/>
              </a:rPr>
              <a:t>s</a:t>
            </a:r>
            <a:r>
              <a:rPr lang="pt-BR" sz="2400" dirty="0" smtClean="0">
                <a:latin typeface="Times New Roman" panose="02020603050405020304" pitchFamily="18" charset="0"/>
                <a:cs typeface="Times New Roman" panose="02020603050405020304" pitchFamily="18" charset="0"/>
              </a:rPr>
              <a:t>-escola;</a:t>
            </a:r>
          </a:p>
          <a:p>
            <a:r>
              <a:rPr lang="pt-BR" sz="2400" dirty="0" smtClean="0">
                <a:latin typeface="Times New Roman" panose="02020603050405020304" pitchFamily="18" charset="0"/>
                <a:cs typeface="Times New Roman" panose="02020603050405020304" pitchFamily="18" charset="0"/>
              </a:rPr>
              <a:t>Pombo-correio </a:t>
            </a:r>
            <a:r>
              <a:rPr lang="pt-BR" sz="2400" dirty="0">
                <a:latin typeface="Times New Roman" panose="02020603050405020304" pitchFamily="18" charset="0"/>
                <a:cs typeface="Times New Roman" panose="02020603050405020304" pitchFamily="18" charset="0"/>
              </a:rPr>
              <a:t>= </a:t>
            </a:r>
            <a:r>
              <a:rPr lang="pt-BR" sz="2400" dirty="0" smtClean="0">
                <a:latin typeface="Times New Roman" panose="02020603050405020304" pitchFamily="18" charset="0"/>
                <a:cs typeface="Times New Roman" panose="02020603050405020304" pitchFamily="18" charset="0"/>
              </a:rPr>
              <a:t>pombo</a:t>
            </a:r>
            <a:r>
              <a:rPr lang="pt-BR" sz="2400" b="1" dirty="0" smtClean="0">
                <a:latin typeface="Times New Roman" panose="02020603050405020304" pitchFamily="18" charset="0"/>
                <a:cs typeface="Times New Roman" panose="02020603050405020304" pitchFamily="18" charset="0"/>
              </a:rPr>
              <a:t>s</a:t>
            </a:r>
            <a:r>
              <a:rPr lang="pt-BR" sz="2400" dirty="0" smtClean="0">
                <a:latin typeface="Times New Roman" panose="02020603050405020304" pitchFamily="18" charset="0"/>
                <a:cs typeface="Times New Roman" panose="02020603050405020304" pitchFamily="18" charset="0"/>
              </a:rPr>
              <a:t>-correio</a:t>
            </a:r>
            <a:r>
              <a:rPr lang="pt-BR" sz="2400" b="1" dirty="0" smtClean="0">
                <a:latin typeface="Times New Roman" panose="02020603050405020304" pitchFamily="18" charset="0"/>
                <a:cs typeface="Times New Roman" panose="02020603050405020304" pitchFamily="18" charset="0"/>
              </a:rPr>
              <a:t>s</a:t>
            </a:r>
            <a:r>
              <a:rPr lang="pt-BR" sz="2400" dirty="0" smtClean="0">
                <a:latin typeface="Times New Roman" panose="02020603050405020304" pitchFamily="18" charset="0"/>
                <a:cs typeface="Times New Roman" panose="02020603050405020304" pitchFamily="18" charset="0"/>
              </a:rPr>
              <a:t> ou </a:t>
            </a:r>
            <a:r>
              <a:rPr lang="pt-BR" sz="2400" dirty="0" err="1" smtClean="0">
                <a:latin typeface="Times New Roman" panose="02020603050405020304" pitchFamily="18" charset="0"/>
                <a:cs typeface="Times New Roman" panose="02020603050405020304" pitchFamily="18" charset="0"/>
              </a:rPr>
              <a:t>pombo</a:t>
            </a:r>
            <a:r>
              <a:rPr lang="pt-BR" sz="2400" b="1" dirty="0" err="1" smtClean="0">
                <a:latin typeface="Times New Roman" panose="02020603050405020304" pitchFamily="18" charset="0"/>
                <a:cs typeface="Times New Roman" panose="02020603050405020304" pitchFamily="18" charset="0"/>
              </a:rPr>
              <a:t>s</a:t>
            </a:r>
            <a:r>
              <a:rPr lang="pt-BR" sz="2400" dirty="0" err="1" smtClean="0">
                <a:latin typeface="Times New Roman" panose="02020603050405020304" pitchFamily="18" charset="0"/>
                <a:cs typeface="Times New Roman" panose="02020603050405020304" pitchFamily="18" charset="0"/>
              </a:rPr>
              <a:t>-correio</a:t>
            </a:r>
            <a:r>
              <a:rPr lang="pt-BR" sz="2400" dirty="0" smtClean="0">
                <a:latin typeface="Times New Roman" panose="02020603050405020304" pitchFamily="18" charset="0"/>
                <a:cs typeface="Times New Roman" panose="02020603050405020304" pitchFamily="18" charset="0"/>
              </a:rPr>
              <a:t>;</a:t>
            </a:r>
          </a:p>
          <a:p>
            <a:r>
              <a:rPr lang="pt-BR" sz="2400" dirty="0">
                <a:latin typeface="Times New Roman" panose="02020603050405020304" pitchFamily="18" charset="0"/>
                <a:cs typeface="Times New Roman" panose="02020603050405020304" pitchFamily="18" charset="0"/>
              </a:rPr>
              <a:t>B</a:t>
            </a:r>
            <a:r>
              <a:rPr lang="pt-BR" sz="2400" dirty="0" smtClean="0">
                <a:latin typeface="Times New Roman" panose="02020603050405020304" pitchFamily="18" charset="0"/>
                <a:cs typeface="Times New Roman" panose="02020603050405020304" pitchFamily="18" charset="0"/>
              </a:rPr>
              <a:t>omba-relógio </a:t>
            </a:r>
            <a:r>
              <a:rPr lang="pt-BR" sz="2400" dirty="0">
                <a:latin typeface="Times New Roman" panose="02020603050405020304" pitchFamily="18" charset="0"/>
                <a:cs typeface="Times New Roman" panose="02020603050405020304" pitchFamily="18" charset="0"/>
              </a:rPr>
              <a:t>= </a:t>
            </a:r>
            <a:r>
              <a:rPr lang="pt-BR" sz="2400" dirty="0" smtClean="0">
                <a:latin typeface="Times New Roman" panose="02020603050405020304" pitchFamily="18" charset="0"/>
                <a:cs typeface="Times New Roman" panose="02020603050405020304" pitchFamily="18" charset="0"/>
              </a:rPr>
              <a:t>bomba</a:t>
            </a:r>
            <a:r>
              <a:rPr lang="pt-BR" sz="2400" b="1" dirty="0" smtClean="0">
                <a:latin typeface="Times New Roman" panose="02020603050405020304" pitchFamily="18" charset="0"/>
                <a:cs typeface="Times New Roman" panose="02020603050405020304" pitchFamily="18" charset="0"/>
              </a:rPr>
              <a:t>s</a:t>
            </a:r>
            <a:r>
              <a:rPr lang="pt-BR" sz="2400" dirty="0" smtClean="0">
                <a:latin typeface="Times New Roman" panose="02020603050405020304" pitchFamily="18" charset="0"/>
                <a:cs typeface="Times New Roman" panose="02020603050405020304" pitchFamily="18" charset="0"/>
              </a:rPr>
              <a:t>-relógio</a:t>
            </a:r>
            <a:r>
              <a:rPr lang="pt-BR" sz="2400" b="1" dirty="0" smtClean="0">
                <a:latin typeface="Times New Roman" panose="02020603050405020304" pitchFamily="18" charset="0"/>
                <a:cs typeface="Times New Roman" panose="02020603050405020304" pitchFamily="18" charset="0"/>
              </a:rPr>
              <a:t>s</a:t>
            </a:r>
            <a:r>
              <a:rPr lang="pt-BR" sz="2400" dirty="0" smtClean="0">
                <a:latin typeface="Times New Roman" panose="02020603050405020304" pitchFamily="18" charset="0"/>
                <a:cs typeface="Times New Roman" panose="02020603050405020304" pitchFamily="18" charset="0"/>
              </a:rPr>
              <a:t> ou bomba</a:t>
            </a:r>
            <a:r>
              <a:rPr lang="pt-BR" sz="2400" b="1" dirty="0" smtClean="0">
                <a:latin typeface="Times New Roman" panose="02020603050405020304" pitchFamily="18" charset="0"/>
                <a:cs typeface="Times New Roman" panose="02020603050405020304" pitchFamily="18" charset="0"/>
              </a:rPr>
              <a:t>s</a:t>
            </a:r>
            <a:r>
              <a:rPr lang="pt-BR" sz="2400" dirty="0" smtClean="0">
                <a:latin typeface="Times New Roman" panose="02020603050405020304" pitchFamily="18" charset="0"/>
                <a:cs typeface="Times New Roman" panose="02020603050405020304" pitchFamily="18" charset="0"/>
              </a:rPr>
              <a:t>-relógio;</a:t>
            </a:r>
          </a:p>
          <a:p>
            <a:r>
              <a:rPr lang="pt-BR" sz="2400" dirty="0">
                <a:latin typeface="Times New Roman" panose="02020603050405020304" pitchFamily="18" charset="0"/>
                <a:cs typeface="Times New Roman" panose="02020603050405020304" pitchFamily="18" charset="0"/>
              </a:rPr>
              <a:t>P</a:t>
            </a:r>
            <a:r>
              <a:rPr lang="pt-BR" sz="2400" dirty="0" smtClean="0">
                <a:latin typeface="Times New Roman" panose="02020603050405020304" pitchFamily="18" charset="0"/>
                <a:cs typeface="Times New Roman" panose="02020603050405020304" pitchFamily="18" charset="0"/>
              </a:rPr>
              <a:t>eixe-espada </a:t>
            </a:r>
            <a:r>
              <a:rPr lang="pt-BR" sz="2400" dirty="0">
                <a:latin typeface="Times New Roman" panose="02020603050405020304" pitchFamily="18" charset="0"/>
                <a:cs typeface="Times New Roman" panose="02020603050405020304" pitchFamily="18" charset="0"/>
              </a:rPr>
              <a:t>= </a:t>
            </a:r>
            <a:r>
              <a:rPr lang="pt-BR" sz="2400" dirty="0" smtClean="0">
                <a:latin typeface="Times New Roman" panose="02020603050405020304" pitchFamily="18" charset="0"/>
                <a:cs typeface="Times New Roman" panose="02020603050405020304" pitchFamily="18" charset="0"/>
              </a:rPr>
              <a:t>peixe</a:t>
            </a:r>
            <a:r>
              <a:rPr lang="pt-BR" sz="2400" b="1" dirty="0" smtClean="0">
                <a:latin typeface="Times New Roman" panose="02020603050405020304" pitchFamily="18" charset="0"/>
                <a:cs typeface="Times New Roman" panose="02020603050405020304" pitchFamily="18" charset="0"/>
              </a:rPr>
              <a:t>s</a:t>
            </a:r>
            <a:r>
              <a:rPr lang="pt-BR" sz="2400" dirty="0" smtClean="0">
                <a:latin typeface="Times New Roman" panose="02020603050405020304" pitchFamily="18" charset="0"/>
                <a:cs typeface="Times New Roman" panose="02020603050405020304" pitchFamily="18" charset="0"/>
              </a:rPr>
              <a:t>-espada</a:t>
            </a:r>
            <a:r>
              <a:rPr lang="pt-BR" sz="2400" b="1" dirty="0" smtClean="0">
                <a:latin typeface="Times New Roman" panose="02020603050405020304" pitchFamily="18" charset="0"/>
                <a:cs typeface="Times New Roman" panose="02020603050405020304" pitchFamily="18" charset="0"/>
              </a:rPr>
              <a:t>s</a:t>
            </a:r>
            <a:r>
              <a:rPr lang="pt-BR" sz="2400" dirty="0" smtClean="0">
                <a:latin typeface="Times New Roman" panose="02020603050405020304" pitchFamily="18" charset="0"/>
                <a:cs typeface="Times New Roman" panose="02020603050405020304" pitchFamily="18" charset="0"/>
              </a:rPr>
              <a:t> ou peixe</a:t>
            </a:r>
            <a:r>
              <a:rPr lang="pt-BR" sz="2400" b="1" dirty="0" smtClean="0">
                <a:latin typeface="Times New Roman" panose="02020603050405020304" pitchFamily="18" charset="0"/>
                <a:cs typeface="Times New Roman" panose="02020603050405020304" pitchFamily="18" charset="0"/>
              </a:rPr>
              <a:t>s</a:t>
            </a:r>
            <a:r>
              <a:rPr lang="pt-BR" sz="2400" dirty="0" smtClean="0">
                <a:latin typeface="Times New Roman" panose="02020603050405020304" pitchFamily="18" charset="0"/>
                <a:cs typeface="Times New Roman" panose="02020603050405020304" pitchFamily="18" charset="0"/>
              </a:rPr>
              <a:t>-espada.</a:t>
            </a:r>
          </a:p>
          <a:p>
            <a:endParaRPr lang="pt-BR" sz="2400" dirty="0">
              <a:latin typeface="Times New Roman" panose="02020603050405020304" pitchFamily="18" charset="0"/>
              <a:cs typeface="Times New Roman" panose="02020603050405020304" pitchFamily="18" charset="0"/>
            </a:endParaRPr>
          </a:p>
          <a:p>
            <a:pPr marL="0" indent="0">
              <a:buNone/>
            </a:pPr>
            <a:endParaRPr lang="pt-BR" sz="2400" dirty="0"/>
          </a:p>
          <a:p>
            <a:pPr marL="0" indent="0" algn="just">
              <a:buNone/>
            </a:pPr>
            <a:r>
              <a:rPr lang="pt-BR" sz="2400" dirty="0" smtClean="0">
                <a:latin typeface="Times New Roman" panose="02020603050405020304" pitchFamily="18" charset="0"/>
                <a:cs typeface="Times New Roman" panose="02020603050405020304" pitchFamily="18" charset="0"/>
              </a:rPr>
              <a:t> </a:t>
            </a:r>
            <a:endParaRPr lang="pt-BR" sz="2400" dirty="0">
              <a:latin typeface="Times New Roman" panose="02020603050405020304" pitchFamily="18" charset="0"/>
              <a:cs typeface="Times New Roman" panose="02020603050405020304" pitchFamily="18" charset="0"/>
            </a:endParaRPr>
          </a:p>
          <a:p>
            <a:pPr marL="0" indent="0" algn="just">
              <a:buNone/>
            </a:pPr>
            <a:endParaRPr lang="pt-BR" sz="2000" dirty="0" smtClean="0">
              <a:latin typeface="Times New Roman" panose="02020603050405020304" pitchFamily="18" charset="0"/>
              <a:cs typeface="Times New Roman" panose="02020603050405020304" pitchFamily="18" charset="0"/>
            </a:endParaRPr>
          </a:p>
        </p:txBody>
      </p:sp>
      <p:pic>
        <p:nvPicPr>
          <p:cNvPr id="1026" name="Picture 2" descr="Logo_Etec colorido"/>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67544" y="6124358"/>
            <a:ext cx="1123950" cy="714375"/>
          </a:xfrm>
          <a:prstGeom prst="rect">
            <a:avLst/>
          </a:prstGeom>
          <a:noFill/>
          <a:extLst>
            <a:ext uri="{909E8E84-426E-40DD-AFC4-6F175D3DCCD1}">
              <a14:hiddenFill xmlns:a14="http://schemas.microsoft.com/office/drawing/2010/main">
                <a:solidFill>
                  <a:srgbClr val="FFFFFF"/>
                </a:solidFill>
              </a14:hiddenFill>
            </a:ext>
          </a:extLst>
        </p:spPr>
      </p:pic>
      <p:pic>
        <p:nvPicPr>
          <p:cNvPr id="1025" name="Picture 1" descr="logo-novo-cps-co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04048" y="6200775"/>
            <a:ext cx="3600450" cy="657225"/>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pt-BR"/>
          </a:p>
        </p:txBody>
      </p:sp>
      <p:sp>
        <p:nvSpPr>
          <p:cNvPr id="7" name="Rectangle 4"/>
          <p:cNvSpPr>
            <a:spLocks noChangeArrowheads="1"/>
          </p:cNvSpPr>
          <p:nvPr/>
        </p:nvSpPr>
        <p:spPr bwMode="auto">
          <a:xfrm>
            <a:off x="0" y="71437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pt-BR" altLang="pt-BR" sz="6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               </a:t>
            </a:r>
            <a:endParaRPr kumimoji="0" lang="pt-BR" altLang="pt-BR" sz="1800" b="0" i="0" u="none" strike="noStrike" cap="none" normalizeH="0" baseline="0" smtClean="0">
              <a:ln>
                <a:noFill/>
              </a:ln>
              <a:solidFill>
                <a:schemeClr val="tx1"/>
              </a:solidFill>
              <a:effectLst/>
              <a:latin typeface="Arial" pitchFamily="34" charset="0"/>
              <a:cs typeface="Arial" pitchFamily="34" charset="0"/>
            </a:endParaRPr>
          </a:p>
        </p:txBody>
      </p:sp>
      <p:sp>
        <p:nvSpPr>
          <p:cNvPr id="8" name="Rectangle 5"/>
          <p:cNvSpPr>
            <a:spLocks noChangeArrowheads="1"/>
          </p:cNvSpPr>
          <p:nvPr/>
        </p:nvSpPr>
        <p:spPr bwMode="auto">
          <a:xfrm>
            <a:off x="0" y="13716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pt-BR" altLang="pt-BR" sz="6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
            </a:r>
            <a:br>
              <a:rPr kumimoji="0" lang="pt-BR" altLang="pt-BR" sz="600" b="0" i="0" u="none" strike="noStrike" cap="none" normalizeH="0" baseline="0" smtClean="0">
                <a:ln>
                  <a:noFill/>
                </a:ln>
                <a:solidFill>
                  <a:schemeClr val="tx1"/>
                </a:solidFill>
                <a:effectLst/>
                <a:latin typeface="Arial" pitchFamily="34" charset="0"/>
                <a:ea typeface="Times New Roman" pitchFamily="18" charset="0"/>
                <a:cs typeface="Arial" pitchFamily="34" charset="0"/>
              </a:rPr>
            </a:br>
            <a:r>
              <a:rPr kumimoji="0" lang="pt-BR" altLang="pt-BR" sz="6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
            </a:r>
            <a:br>
              <a:rPr kumimoji="0" lang="pt-BR" altLang="pt-BR" sz="600" b="0" i="0" u="none" strike="noStrike" cap="none" normalizeH="0" baseline="0" smtClean="0">
                <a:ln>
                  <a:noFill/>
                </a:ln>
                <a:solidFill>
                  <a:schemeClr val="tx1"/>
                </a:solidFill>
                <a:effectLst/>
                <a:latin typeface="Arial" pitchFamily="34" charset="0"/>
                <a:ea typeface="Times New Roman" pitchFamily="18" charset="0"/>
                <a:cs typeface="Arial" pitchFamily="34" charset="0"/>
              </a:rPr>
            </a:br>
            <a:endParaRPr kumimoji="0" lang="pt-BR" altLang="pt-BR" sz="1800" b="0" i="0" u="none" strike="noStrike" cap="none" normalizeH="0" baseline="0" smtClean="0">
              <a:ln>
                <a:noFill/>
              </a:ln>
              <a:solidFill>
                <a:schemeClr val="tx1"/>
              </a:solidFill>
              <a:effectLst/>
              <a:latin typeface="Arial" pitchFamily="34" charset="0"/>
              <a:cs typeface="Arial" pitchFamily="34" charset="0"/>
            </a:endParaRPr>
          </a:p>
        </p:txBody>
      </p:sp>
      <p:pic>
        <p:nvPicPr>
          <p:cNvPr id="16387" name="Picture 3" descr="C:\Users\Usuário\JEC\Pictures\Educandário\Imagens para aulas\peixe.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43225" y="4581128"/>
            <a:ext cx="3257550" cy="14001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69173103"/>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title"/>
          </p:nvPr>
        </p:nvSpPr>
        <p:spPr>
          <a:xfrm>
            <a:off x="457200" y="274638"/>
            <a:ext cx="8229600" cy="778098"/>
          </a:xfrm>
        </p:spPr>
        <p:txBody>
          <a:bodyPr>
            <a:noAutofit/>
          </a:bodyPr>
          <a:lstStyle/>
          <a:p>
            <a:r>
              <a:rPr lang="pt-BR" sz="2900" b="1" dirty="0" smtClean="0">
                <a:solidFill>
                  <a:srgbClr val="FF0000"/>
                </a:solidFill>
                <a:latin typeface="Times New Roman" panose="02020603050405020304" pitchFamily="18" charset="0"/>
                <a:cs typeface="Times New Roman" panose="02020603050405020304" pitchFamily="18" charset="0"/>
              </a:rPr>
              <a:t>SUBSTANTIVO – FLEXÃO DE NÚMERO</a:t>
            </a:r>
            <a:endParaRPr lang="pt-BR" sz="2900" b="1" dirty="0">
              <a:solidFill>
                <a:srgbClr val="FF0000"/>
              </a:solidFill>
              <a:latin typeface="Times New Roman" panose="02020603050405020304" pitchFamily="18" charset="0"/>
              <a:cs typeface="Times New Roman" panose="02020603050405020304" pitchFamily="18" charset="0"/>
            </a:endParaRPr>
          </a:p>
        </p:txBody>
      </p:sp>
      <p:sp>
        <p:nvSpPr>
          <p:cNvPr id="5" name="Espaço Reservado para Conteúdo 4"/>
          <p:cNvSpPr>
            <a:spLocks noGrp="1"/>
          </p:cNvSpPr>
          <p:nvPr>
            <p:ph idx="1"/>
          </p:nvPr>
        </p:nvSpPr>
        <p:spPr>
          <a:xfrm>
            <a:off x="457200" y="980728"/>
            <a:ext cx="8579296" cy="5220047"/>
          </a:xfrm>
        </p:spPr>
        <p:txBody>
          <a:bodyPr>
            <a:normAutofit/>
          </a:bodyPr>
          <a:lstStyle/>
          <a:p>
            <a:pPr algn="just"/>
            <a:r>
              <a:rPr lang="pt-BR" sz="2400" dirty="0" smtClean="0">
                <a:latin typeface="Times New Roman" panose="02020603050405020304" pitchFamily="18" charset="0"/>
                <a:cs typeface="Times New Roman" panose="02020603050405020304" pitchFamily="18" charset="0"/>
              </a:rPr>
              <a:t>3) Substantivo + </a:t>
            </a:r>
            <a:r>
              <a:rPr lang="pt-BR" sz="2400" b="1" dirty="0" smtClean="0">
                <a:latin typeface="Times New Roman" panose="02020603050405020304" pitchFamily="18" charset="0"/>
                <a:cs typeface="Times New Roman" panose="02020603050405020304" pitchFamily="18" charset="0"/>
              </a:rPr>
              <a:t>preposição</a:t>
            </a:r>
            <a:r>
              <a:rPr lang="pt-BR" sz="2400" dirty="0" smtClean="0">
                <a:latin typeface="Times New Roman" panose="02020603050405020304" pitchFamily="18" charset="0"/>
                <a:cs typeface="Times New Roman" panose="02020603050405020304" pitchFamily="18" charset="0"/>
              </a:rPr>
              <a:t> + substantivo: apenas o </a:t>
            </a:r>
            <a:r>
              <a:rPr lang="pt-BR" sz="2400" b="1" dirty="0" smtClean="0">
                <a:latin typeface="Times New Roman" panose="02020603050405020304" pitchFamily="18" charset="0"/>
                <a:cs typeface="Times New Roman" panose="02020603050405020304" pitchFamily="18" charset="0"/>
              </a:rPr>
              <a:t>primeiro</a:t>
            </a:r>
            <a:r>
              <a:rPr lang="pt-BR" sz="2400" dirty="0" smtClean="0">
                <a:latin typeface="Times New Roman" panose="02020603050405020304" pitchFamily="18" charset="0"/>
                <a:cs typeface="Times New Roman" panose="02020603050405020304" pitchFamily="18" charset="0"/>
              </a:rPr>
              <a:t> no </a:t>
            </a:r>
            <a:r>
              <a:rPr lang="pt-BR" sz="2400" b="1" dirty="0" smtClean="0">
                <a:latin typeface="Times New Roman" panose="02020603050405020304" pitchFamily="18" charset="0"/>
                <a:cs typeface="Times New Roman" panose="02020603050405020304" pitchFamily="18" charset="0"/>
              </a:rPr>
              <a:t>plural</a:t>
            </a:r>
            <a:r>
              <a:rPr lang="pt-BR" sz="2400" dirty="0" smtClean="0">
                <a:latin typeface="Times New Roman" panose="02020603050405020304" pitchFamily="18" charset="0"/>
                <a:cs typeface="Times New Roman" panose="02020603050405020304" pitchFamily="18" charset="0"/>
              </a:rPr>
              <a:t>:</a:t>
            </a:r>
            <a:endParaRPr lang="pt-BR" sz="2400" dirty="0">
              <a:latin typeface="Times New Roman" panose="02020603050405020304" pitchFamily="18" charset="0"/>
              <a:cs typeface="Times New Roman" panose="02020603050405020304" pitchFamily="18" charset="0"/>
            </a:endParaRPr>
          </a:p>
          <a:p>
            <a:pPr marL="0" indent="0">
              <a:buNone/>
            </a:pPr>
            <a:endParaRPr lang="pt-BR" sz="2400" dirty="0">
              <a:latin typeface="Times New Roman" panose="02020603050405020304" pitchFamily="18" charset="0"/>
              <a:cs typeface="Times New Roman" panose="02020603050405020304" pitchFamily="18" charset="0"/>
            </a:endParaRPr>
          </a:p>
          <a:p>
            <a:r>
              <a:rPr lang="pt-BR" sz="2400" dirty="0" smtClean="0">
                <a:latin typeface="Times New Roman" panose="02020603050405020304" pitchFamily="18" charset="0"/>
                <a:cs typeface="Times New Roman" panose="02020603050405020304" pitchFamily="18" charset="0"/>
              </a:rPr>
              <a:t>Pé de moleque </a:t>
            </a:r>
            <a:r>
              <a:rPr lang="pt-BR" sz="2400" dirty="0">
                <a:latin typeface="Times New Roman" panose="02020603050405020304" pitchFamily="18" charset="0"/>
                <a:cs typeface="Times New Roman" panose="02020603050405020304" pitchFamily="18" charset="0"/>
              </a:rPr>
              <a:t>= </a:t>
            </a:r>
            <a:r>
              <a:rPr lang="pt-BR" sz="2400" dirty="0" smtClean="0">
                <a:latin typeface="Times New Roman" panose="02020603050405020304" pitchFamily="18" charset="0"/>
                <a:cs typeface="Times New Roman" panose="02020603050405020304" pitchFamily="18" charset="0"/>
              </a:rPr>
              <a:t>pé</a:t>
            </a:r>
            <a:r>
              <a:rPr lang="pt-BR" sz="2400" b="1" dirty="0" smtClean="0">
                <a:latin typeface="Times New Roman" panose="02020603050405020304" pitchFamily="18" charset="0"/>
                <a:cs typeface="Times New Roman" panose="02020603050405020304" pitchFamily="18" charset="0"/>
              </a:rPr>
              <a:t>s</a:t>
            </a:r>
            <a:r>
              <a:rPr lang="pt-BR" sz="2400" dirty="0" smtClean="0">
                <a:latin typeface="Times New Roman" panose="02020603050405020304" pitchFamily="18" charset="0"/>
                <a:cs typeface="Times New Roman" panose="02020603050405020304" pitchFamily="18" charset="0"/>
              </a:rPr>
              <a:t> de moleque;</a:t>
            </a:r>
          </a:p>
          <a:p>
            <a:r>
              <a:rPr lang="pt-BR" sz="2400" dirty="0" smtClean="0">
                <a:latin typeface="Times New Roman" panose="02020603050405020304" pitchFamily="18" charset="0"/>
                <a:cs typeface="Times New Roman" panose="02020603050405020304" pitchFamily="18" charset="0"/>
              </a:rPr>
              <a:t>Mula sem cabeça </a:t>
            </a:r>
            <a:r>
              <a:rPr lang="pt-BR" sz="2400" dirty="0">
                <a:latin typeface="Times New Roman" panose="02020603050405020304" pitchFamily="18" charset="0"/>
                <a:cs typeface="Times New Roman" panose="02020603050405020304" pitchFamily="18" charset="0"/>
              </a:rPr>
              <a:t>= </a:t>
            </a:r>
            <a:r>
              <a:rPr lang="pt-BR" sz="2400" dirty="0" smtClean="0">
                <a:latin typeface="Times New Roman" panose="02020603050405020304" pitchFamily="18" charset="0"/>
                <a:cs typeface="Times New Roman" panose="02020603050405020304" pitchFamily="18" charset="0"/>
              </a:rPr>
              <a:t>mula</a:t>
            </a:r>
            <a:r>
              <a:rPr lang="pt-BR" sz="2400" b="1" dirty="0" smtClean="0">
                <a:latin typeface="Times New Roman" panose="02020603050405020304" pitchFamily="18" charset="0"/>
                <a:cs typeface="Times New Roman" panose="02020603050405020304" pitchFamily="18" charset="0"/>
              </a:rPr>
              <a:t>s</a:t>
            </a:r>
            <a:r>
              <a:rPr lang="pt-BR" sz="2400" dirty="0" smtClean="0">
                <a:latin typeface="Times New Roman" panose="02020603050405020304" pitchFamily="18" charset="0"/>
                <a:cs typeface="Times New Roman" panose="02020603050405020304" pitchFamily="18" charset="0"/>
              </a:rPr>
              <a:t> sem cabeça;</a:t>
            </a:r>
          </a:p>
          <a:p>
            <a:r>
              <a:rPr lang="pt-BR" sz="2400" dirty="0" smtClean="0">
                <a:latin typeface="Times New Roman" panose="02020603050405020304" pitchFamily="18" charset="0"/>
                <a:cs typeface="Times New Roman" panose="02020603050405020304" pitchFamily="18" charset="0"/>
              </a:rPr>
              <a:t>Comandante em chefe </a:t>
            </a:r>
            <a:r>
              <a:rPr lang="pt-BR" sz="2400" dirty="0">
                <a:latin typeface="Times New Roman" panose="02020603050405020304" pitchFamily="18" charset="0"/>
                <a:cs typeface="Times New Roman" panose="02020603050405020304" pitchFamily="18" charset="0"/>
              </a:rPr>
              <a:t>= </a:t>
            </a:r>
            <a:r>
              <a:rPr lang="pt-BR" sz="2400" dirty="0" smtClean="0">
                <a:latin typeface="Times New Roman" panose="02020603050405020304" pitchFamily="18" charset="0"/>
                <a:cs typeface="Times New Roman" panose="02020603050405020304" pitchFamily="18" charset="0"/>
              </a:rPr>
              <a:t>comandante</a:t>
            </a:r>
            <a:r>
              <a:rPr lang="pt-BR" sz="2400" b="1" dirty="0" smtClean="0">
                <a:latin typeface="Times New Roman" panose="02020603050405020304" pitchFamily="18" charset="0"/>
                <a:cs typeface="Times New Roman" panose="02020603050405020304" pitchFamily="18" charset="0"/>
              </a:rPr>
              <a:t>s</a:t>
            </a:r>
            <a:r>
              <a:rPr lang="pt-BR" sz="2400" dirty="0" smtClean="0">
                <a:latin typeface="Times New Roman" panose="02020603050405020304" pitchFamily="18" charset="0"/>
                <a:cs typeface="Times New Roman" panose="02020603050405020304" pitchFamily="18" charset="0"/>
              </a:rPr>
              <a:t> em chefe;</a:t>
            </a:r>
          </a:p>
          <a:p>
            <a:r>
              <a:rPr lang="pt-BR" sz="2400" dirty="0" smtClean="0">
                <a:latin typeface="Times New Roman" panose="02020603050405020304" pitchFamily="18" charset="0"/>
                <a:cs typeface="Times New Roman" panose="02020603050405020304" pitchFamily="18" charset="0"/>
              </a:rPr>
              <a:t>Pôr do sol </a:t>
            </a:r>
            <a:r>
              <a:rPr lang="pt-BR" sz="2400" dirty="0">
                <a:latin typeface="Times New Roman" panose="02020603050405020304" pitchFamily="18" charset="0"/>
                <a:cs typeface="Times New Roman" panose="02020603050405020304" pitchFamily="18" charset="0"/>
              </a:rPr>
              <a:t>= </a:t>
            </a:r>
            <a:r>
              <a:rPr lang="pt-BR" sz="2400" dirty="0" smtClean="0">
                <a:latin typeface="Times New Roman" panose="02020603050405020304" pitchFamily="18" charset="0"/>
                <a:cs typeface="Times New Roman" panose="02020603050405020304" pitchFamily="18" charset="0"/>
              </a:rPr>
              <a:t>por</a:t>
            </a:r>
            <a:r>
              <a:rPr lang="pt-BR" sz="2400" b="1" dirty="0" smtClean="0">
                <a:latin typeface="Times New Roman" panose="02020603050405020304" pitchFamily="18" charset="0"/>
                <a:cs typeface="Times New Roman" panose="02020603050405020304" pitchFamily="18" charset="0"/>
              </a:rPr>
              <a:t>es</a:t>
            </a:r>
            <a:r>
              <a:rPr lang="pt-BR" sz="2400" dirty="0" smtClean="0">
                <a:latin typeface="Times New Roman" panose="02020603050405020304" pitchFamily="18" charset="0"/>
                <a:cs typeface="Times New Roman" panose="02020603050405020304" pitchFamily="18" charset="0"/>
              </a:rPr>
              <a:t> do sol.</a:t>
            </a:r>
          </a:p>
          <a:p>
            <a:r>
              <a:rPr lang="pt-BR" sz="2400" dirty="0" smtClean="0">
                <a:latin typeface="Times New Roman" panose="02020603050405020304" pitchFamily="18" charset="0"/>
                <a:cs typeface="Times New Roman" panose="02020603050405020304" pitchFamily="18" charset="0"/>
              </a:rPr>
              <a:t>Cavalo-vapor = cavalo</a:t>
            </a:r>
            <a:r>
              <a:rPr lang="pt-BR" sz="2400" b="1" dirty="0" smtClean="0">
                <a:latin typeface="Times New Roman" panose="02020603050405020304" pitchFamily="18" charset="0"/>
                <a:cs typeface="Times New Roman" panose="02020603050405020304" pitchFamily="18" charset="0"/>
              </a:rPr>
              <a:t>s</a:t>
            </a:r>
            <a:r>
              <a:rPr lang="pt-BR" sz="2400" dirty="0" smtClean="0">
                <a:latin typeface="Times New Roman" panose="02020603050405020304" pitchFamily="18" charset="0"/>
                <a:cs typeface="Times New Roman" panose="02020603050405020304" pitchFamily="18" charset="0"/>
              </a:rPr>
              <a:t>-vapor</a:t>
            </a:r>
          </a:p>
          <a:p>
            <a:endParaRPr lang="pt-BR" sz="2400" dirty="0">
              <a:latin typeface="Times New Roman" panose="02020603050405020304" pitchFamily="18" charset="0"/>
              <a:cs typeface="Times New Roman" panose="02020603050405020304" pitchFamily="18" charset="0"/>
            </a:endParaRPr>
          </a:p>
          <a:p>
            <a:pPr marL="0" indent="0">
              <a:buNone/>
            </a:pPr>
            <a:endParaRPr lang="pt-BR" sz="2400" dirty="0"/>
          </a:p>
          <a:p>
            <a:pPr marL="0" indent="0" algn="just">
              <a:buNone/>
            </a:pPr>
            <a:r>
              <a:rPr lang="pt-BR" sz="2400" dirty="0" smtClean="0">
                <a:latin typeface="Times New Roman" panose="02020603050405020304" pitchFamily="18" charset="0"/>
                <a:cs typeface="Times New Roman" panose="02020603050405020304" pitchFamily="18" charset="0"/>
              </a:rPr>
              <a:t> </a:t>
            </a:r>
            <a:endParaRPr lang="pt-BR" sz="2400" dirty="0">
              <a:latin typeface="Times New Roman" panose="02020603050405020304" pitchFamily="18" charset="0"/>
              <a:cs typeface="Times New Roman" panose="02020603050405020304" pitchFamily="18" charset="0"/>
            </a:endParaRPr>
          </a:p>
          <a:p>
            <a:pPr marL="0" indent="0" algn="just">
              <a:buNone/>
            </a:pPr>
            <a:endParaRPr lang="pt-BR" sz="2000" dirty="0" smtClean="0">
              <a:latin typeface="Times New Roman" panose="02020603050405020304" pitchFamily="18" charset="0"/>
              <a:cs typeface="Times New Roman" panose="02020603050405020304" pitchFamily="18" charset="0"/>
            </a:endParaRPr>
          </a:p>
        </p:txBody>
      </p:sp>
      <p:pic>
        <p:nvPicPr>
          <p:cNvPr id="1026" name="Picture 2" descr="Logo_Etec colorido"/>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67544" y="6124358"/>
            <a:ext cx="1123950" cy="714375"/>
          </a:xfrm>
          <a:prstGeom prst="rect">
            <a:avLst/>
          </a:prstGeom>
          <a:noFill/>
          <a:extLst>
            <a:ext uri="{909E8E84-426E-40DD-AFC4-6F175D3DCCD1}">
              <a14:hiddenFill xmlns:a14="http://schemas.microsoft.com/office/drawing/2010/main">
                <a:solidFill>
                  <a:srgbClr val="FFFFFF"/>
                </a:solidFill>
              </a14:hiddenFill>
            </a:ext>
          </a:extLst>
        </p:spPr>
      </p:pic>
      <p:pic>
        <p:nvPicPr>
          <p:cNvPr id="1025" name="Picture 1" descr="logo-novo-cps-co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04048" y="6200775"/>
            <a:ext cx="3600450" cy="657225"/>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pt-BR"/>
          </a:p>
        </p:txBody>
      </p:sp>
      <p:sp>
        <p:nvSpPr>
          <p:cNvPr id="7" name="Rectangle 4"/>
          <p:cNvSpPr>
            <a:spLocks noChangeArrowheads="1"/>
          </p:cNvSpPr>
          <p:nvPr/>
        </p:nvSpPr>
        <p:spPr bwMode="auto">
          <a:xfrm>
            <a:off x="0" y="71437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pt-BR" altLang="pt-BR" sz="6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               </a:t>
            </a:r>
            <a:endParaRPr kumimoji="0" lang="pt-BR" altLang="pt-BR" sz="1800" b="0" i="0" u="none" strike="noStrike" cap="none" normalizeH="0" baseline="0" smtClean="0">
              <a:ln>
                <a:noFill/>
              </a:ln>
              <a:solidFill>
                <a:schemeClr val="tx1"/>
              </a:solidFill>
              <a:effectLst/>
              <a:latin typeface="Arial" pitchFamily="34" charset="0"/>
              <a:cs typeface="Arial" pitchFamily="34" charset="0"/>
            </a:endParaRPr>
          </a:p>
        </p:txBody>
      </p:sp>
      <p:sp>
        <p:nvSpPr>
          <p:cNvPr id="8" name="Rectangle 5"/>
          <p:cNvSpPr>
            <a:spLocks noChangeArrowheads="1"/>
          </p:cNvSpPr>
          <p:nvPr/>
        </p:nvSpPr>
        <p:spPr bwMode="auto">
          <a:xfrm>
            <a:off x="0" y="13716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pt-BR" altLang="pt-BR" sz="6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
            </a:r>
            <a:br>
              <a:rPr kumimoji="0" lang="pt-BR" altLang="pt-BR" sz="600" b="0" i="0" u="none" strike="noStrike" cap="none" normalizeH="0" baseline="0" smtClean="0">
                <a:ln>
                  <a:noFill/>
                </a:ln>
                <a:solidFill>
                  <a:schemeClr val="tx1"/>
                </a:solidFill>
                <a:effectLst/>
                <a:latin typeface="Arial" pitchFamily="34" charset="0"/>
                <a:ea typeface="Times New Roman" pitchFamily="18" charset="0"/>
                <a:cs typeface="Arial" pitchFamily="34" charset="0"/>
              </a:rPr>
            </a:br>
            <a:r>
              <a:rPr kumimoji="0" lang="pt-BR" altLang="pt-BR" sz="6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
            </a:r>
            <a:br>
              <a:rPr kumimoji="0" lang="pt-BR" altLang="pt-BR" sz="600" b="0" i="0" u="none" strike="noStrike" cap="none" normalizeH="0" baseline="0" smtClean="0">
                <a:ln>
                  <a:noFill/>
                </a:ln>
                <a:solidFill>
                  <a:schemeClr val="tx1"/>
                </a:solidFill>
                <a:effectLst/>
                <a:latin typeface="Arial" pitchFamily="34" charset="0"/>
                <a:ea typeface="Times New Roman" pitchFamily="18" charset="0"/>
                <a:cs typeface="Arial" pitchFamily="34" charset="0"/>
              </a:rPr>
            </a:br>
            <a:endParaRPr kumimoji="0" lang="pt-BR" altLang="pt-BR" sz="1800" b="0" i="0" u="none" strike="noStrike" cap="none" normalizeH="0" baseline="0" smtClean="0">
              <a:ln>
                <a:noFill/>
              </a:ln>
              <a:solidFill>
                <a:schemeClr val="tx1"/>
              </a:solidFill>
              <a:effectLst/>
              <a:latin typeface="Arial" pitchFamily="34" charset="0"/>
              <a:cs typeface="Arial" pitchFamily="34" charset="0"/>
            </a:endParaRPr>
          </a:p>
        </p:txBody>
      </p:sp>
      <p:pic>
        <p:nvPicPr>
          <p:cNvPr id="17410" name="Picture 2" descr="C:\Users\Usuário\JEC\Pictures\Educandário\Imagens para aulas\mula.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966198" y="1700808"/>
            <a:ext cx="1926282" cy="4293468"/>
          </a:xfrm>
          <a:prstGeom prst="rect">
            <a:avLst/>
          </a:prstGeom>
          <a:noFill/>
          <a:extLst>
            <a:ext uri="{909E8E84-426E-40DD-AFC4-6F175D3DCCD1}">
              <a14:hiddenFill xmlns:a14="http://schemas.microsoft.com/office/drawing/2010/main">
                <a:solidFill>
                  <a:srgbClr val="FFFFFF"/>
                </a:solidFill>
              </a14:hiddenFill>
            </a:ext>
          </a:extLst>
        </p:spPr>
      </p:pic>
      <p:pic>
        <p:nvPicPr>
          <p:cNvPr id="17411" name="Picture 3" descr="C:\Users\Usuário\JEC\Pictures\Educandário\Imagens para aulas\sol.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759092" y="4581128"/>
            <a:ext cx="1978406" cy="141314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41780154"/>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title"/>
          </p:nvPr>
        </p:nvSpPr>
        <p:spPr>
          <a:xfrm>
            <a:off x="457200" y="274638"/>
            <a:ext cx="8229600" cy="778098"/>
          </a:xfrm>
        </p:spPr>
        <p:txBody>
          <a:bodyPr>
            <a:noAutofit/>
          </a:bodyPr>
          <a:lstStyle/>
          <a:p>
            <a:r>
              <a:rPr lang="pt-BR" sz="2900" b="1" dirty="0" smtClean="0">
                <a:solidFill>
                  <a:srgbClr val="FF0000"/>
                </a:solidFill>
                <a:latin typeface="Times New Roman" panose="02020603050405020304" pitchFamily="18" charset="0"/>
                <a:cs typeface="Times New Roman" panose="02020603050405020304" pitchFamily="18" charset="0"/>
              </a:rPr>
              <a:t>SUBSTANTIVO – FLEXÃO DE NÚMERO</a:t>
            </a:r>
            <a:endParaRPr lang="pt-BR" sz="2900" b="1" dirty="0">
              <a:solidFill>
                <a:srgbClr val="FF0000"/>
              </a:solidFill>
              <a:latin typeface="Times New Roman" panose="02020603050405020304" pitchFamily="18" charset="0"/>
              <a:cs typeface="Times New Roman" panose="02020603050405020304" pitchFamily="18" charset="0"/>
            </a:endParaRPr>
          </a:p>
        </p:txBody>
      </p:sp>
      <p:sp>
        <p:nvSpPr>
          <p:cNvPr id="5" name="Espaço Reservado para Conteúdo 4"/>
          <p:cNvSpPr>
            <a:spLocks noGrp="1"/>
          </p:cNvSpPr>
          <p:nvPr>
            <p:ph idx="1"/>
          </p:nvPr>
        </p:nvSpPr>
        <p:spPr>
          <a:xfrm>
            <a:off x="457200" y="980728"/>
            <a:ext cx="8579296" cy="5220047"/>
          </a:xfrm>
        </p:spPr>
        <p:txBody>
          <a:bodyPr>
            <a:normAutofit/>
          </a:bodyPr>
          <a:lstStyle/>
          <a:p>
            <a:pPr algn="just"/>
            <a:r>
              <a:rPr lang="pt-BR" sz="2400" dirty="0">
                <a:latin typeface="Times New Roman" panose="02020603050405020304" pitchFamily="18" charset="0"/>
                <a:cs typeface="Times New Roman" panose="02020603050405020304" pitchFamily="18" charset="0"/>
              </a:rPr>
              <a:t>4</a:t>
            </a:r>
            <a:r>
              <a:rPr lang="pt-BR" sz="2400" dirty="0" smtClean="0">
                <a:latin typeface="Times New Roman" panose="02020603050405020304" pitchFamily="18" charset="0"/>
                <a:cs typeface="Times New Roman" panose="02020603050405020304" pitchFamily="18" charset="0"/>
              </a:rPr>
              <a:t>) Substantivo + </a:t>
            </a:r>
            <a:r>
              <a:rPr lang="pt-BR" sz="2400" b="1" dirty="0" smtClean="0">
                <a:latin typeface="Times New Roman" panose="02020603050405020304" pitchFamily="18" charset="0"/>
                <a:cs typeface="Times New Roman" panose="02020603050405020304" pitchFamily="18" charset="0"/>
              </a:rPr>
              <a:t>verbo/advérbio/conjunção/interjeição</a:t>
            </a:r>
            <a:r>
              <a:rPr lang="pt-BR" sz="2400" dirty="0" smtClean="0">
                <a:latin typeface="Times New Roman" panose="02020603050405020304" pitchFamily="18" charset="0"/>
                <a:cs typeface="Times New Roman" panose="02020603050405020304" pitchFamily="18" charset="0"/>
              </a:rPr>
              <a:t>: apenas o </a:t>
            </a:r>
            <a:r>
              <a:rPr lang="pt-BR" sz="2400" b="1" dirty="0" smtClean="0">
                <a:latin typeface="Times New Roman" panose="02020603050405020304" pitchFamily="18" charset="0"/>
                <a:cs typeface="Times New Roman" panose="02020603050405020304" pitchFamily="18" charset="0"/>
              </a:rPr>
              <a:t>substantivo</a:t>
            </a:r>
            <a:r>
              <a:rPr lang="pt-BR" sz="2400" dirty="0" smtClean="0">
                <a:latin typeface="Times New Roman" panose="02020603050405020304" pitchFamily="18" charset="0"/>
                <a:cs typeface="Times New Roman" panose="02020603050405020304" pitchFamily="18" charset="0"/>
              </a:rPr>
              <a:t> no </a:t>
            </a:r>
            <a:r>
              <a:rPr lang="pt-BR" sz="2400" b="1" dirty="0" smtClean="0">
                <a:latin typeface="Times New Roman" panose="02020603050405020304" pitchFamily="18" charset="0"/>
                <a:cs typeface="Times New Roman" panose="02020603050405020304" pitchFamily="18" charset="0"/>
              </a:rPr>
              <a:t>plural</a:t>
            </a:r>
            <a:r>
              <a:rPr lang="pt-BR" sz="2400" dirty="0" smtClean="0">
                <a:latin typeface="Times New Roman" panose="02020603050405020304" pitchFamily="18" charset="0"/>
                <a:cs typeface="Times New Roman" panose="02020603050405020304" pitchFamily="18" charset="0"/>
              </a:rPr>
              <a:t>:</a:t>
            </a:r>
            <a:endParaRPr lang="pt-BR" sz="2400" dirty="0">
              <a:latin typeface="Times New Roman" panose="02020603050405020304" pitchFamily="18" charset="0"/>
              <a:cs typeface="Times New Roman" panose="02020603050405020304" pitchFamily="18" charset="0"/>
            </a:endParaRPr>
          </a:p>
          <a:p>
            <a:pPr marL="0" indent="0">
              <a:buNone/>
            </a:pPr>
            <a:endParaRPr lang="pt-BR" sz="2400" dirty="0">
              <a:latin typeface="Times New Roman" panose="02020603050405020304" pitchFamily="18" charset="0"/>
              <a:cs typeface="Times New Roman" panose="02020603050405020304" pitchFamily="18" charset="0"/>
            </a:endParaRPr>
          </a:p>
          <a:p>
            <a:r>
              <a:rPr lang="pt-BR" sz="2400" dirty="0" smtClean="0">
                <a:latin typeface="Times New Roman" panose="02020603050405020304" pitchFamily="18" charset="0"/>
                <a:cs typeface="Times New Roman" panose="02020603050405020304" pitchFamily="18" charset="0"/>
              </a:rPr>
              <a:t>Porta-bandeira </a:t>
            </a:r>
            <a:r>
              <a:rPr lang="pt-BR" sz="2400" dirty="0">
                <a:latin typeface="Times New Roman" panose="02020603050405020304" pitchFamily="18" charset="0"/>
                <a:cs typeface="Times New Roman" panose="02020603050405020304" pitchFamily="18" charset="0"/>
              </a:rPr>
              <a:t>= </a:t>
            </a:r>
            <a:r>
              <a:rPr lang="pt-BR" sz="2400" dirty="0" smtClean="0">
                <a:latin typeface="Times New Roman" panose="02020603050405020304" pitchFamily="18" charset="0"/>
                <a:cs typeface="Times New Roman" panose="02020603050405020304" pitchFamily="18" charset="0"/>
              </a:rPr>
              <a:t>porta-bandeira</a:t>
            </a:r>
            <a:r>
              <a:rPr lang="pt-BR" sz="2400" b="1" dirty="0" smtClean="0">
                <a:latin typeface="Times New Roman" panose="02020603050405020304" pitchFamily="18" charset="0"/>
                <a:cs typeface="Times New Roman" panose="02020603050405020304" pitchFamily="18" charset="0"/>
              </a:rPr>
              <a:t>s</a:t>
            </a:r>
            <a:r>
              <a:rPr lang="pt-BR" sz="2400" dirty="0" smtClean="0">
                <a:latin typeface="Times New Roman" panose="02020603050405020304" pitchFamily="18" charset="0"/>
                <a:cs typeface="Times New Roman" panose="02020603050405020304" pitchFamily="18" charset="0"/>
              </a:rPr>
              <a:t>;</a:t>
            </a:r>
          </a:p>
          <a:p>
            <a:r>
              <a:rPr lang="pt-BR" sz="2400" dirty="0" smtClean="0">
                <a:latin typeface="Times New Roman" panose="02020603050405020304" pitchFamily="18" charset="0"/>
                <a:cs typeface="Times New Roman" panose="02020603050405020304" pitchFamily="18" charset="0"/>
              </a:rPr>
              <a:t>Beija-flor </a:t>
            </a:r>
            <a:r>
              <a:rPr lang="pt-BR" sz="2400" dirty="0">
                <a:latin typeface="Times New Roman" panose="02020603050405020304" pitchFamily="18" charset="0"/>
                <a:cs typeface="Times New Roman" panose="02020603050405020304" pitchFamily="18" charset="0"/>
              </a:rPr>
              <a:t>= </a:t>
            </a:r>
            <a:r>
              <a:rPr lang="pt-BR" sz="2400" dirty="0" smtClean="0">
                <a:latin typeface="Times New Roman" panose="02020603050405020304" pitchFamily="18" charset="0"/>
                <a:cs typeface="Times New Roman" panose="02020603050405020304" pitchFamily="18" charset="0"/>
              </a:rPr>
              <a:t>beija-flor</a:t>
            </a:r>
            <a:r>
              <a:rPr lang="pt-BR" sz="2400" b="1" dirty="0" smtClean="0">
                <a:latin typeface="Times New Roman" panose="02020603050405020304" pitchFamily="18" charset="0"/>
                <a:cs typeface="Times New Roman" panose="02020603050405020304" pitchFamily="18" charset="0"/>
              </a:rPr>
              <a:t>es</a:t>
            </a:r>
            <a:r>
              <a:rPr lang="pt-BR" sz="2400" dirty="0" smtClean="0">
                <a:latin typeface="Times New Roman" panose="02020603050405020304" pitchFamily="18" charset="0"/>
                <a:cs typeface="Times New Roman" panose="02020603050405020304" pitchFamily="18" charset="0"/>
              </a:rPr>
              <a:t>;</a:t>
            </a:r>
          </a:p>
          <a:p>
            <a:r>
              <a:rPr lang="pt-BR" sz="2400" dirty="0" smtClean="0">
                <a:latin typeface="Times New Roman" panose="02020603050405020304" pitchFamily="18" charset="0"/>
                <a:cs typeface="Times New Roman" panose="02020603050405020304" pitchFamily="18" charset="0"/>
              </a:rPr>
              <a:t>Guarda-chuva = guarda-chuva</a:t>
            </a:r>
            <a:r>
              <a:rPr lang="pt-BR" sz="2400" b="1" dirty="0" smtClean="0">
                <a:latin typeface="Times New Roman" panose="02020603050405020304" pitchFamily="18" charset="0"/>
                <a:cs typeface="Times New Roman" panose="02020603050405020304" pitchFamily="18" charset="0"/>
              </a:rPr>
              <a:t>s</a:t>
            </a:r>
            <a:r>
              <a:rPr lang="pt-BR" sz="2400" dirty="0" smtClean="0">
                <a:latin typeface="Times New Roman" panose="02020603050405020304" pitchFamily="18" charset="0"/>
                <a:cs typeface="Times New Roman" panose="02020603050405020304" pitchFamily="18" charset="0"/>
              </a:rPr>
              <a:t>.</a:t>
            </a:r>
          </a:p>
          <a:p>
            <a:r>
              <a:rPr lang="pt-BR" sz="2400" dirty="0" smtClean="0">
                <a:latin typeface="Times New Roman" panose="02020603050405020304" pitchFamily="18" charset="0"/>
                <a:cs typeface="Times New Roman" panose="02020603050405020304" pitchFamily="18" charset="0"/>
              </a:rPr>
              <a:t>Ave-maria = ave-maria</a:t>
            </a:r>
            <a:r>
              <a:rPr lang="pt-BR" sz="2400" b="1" dirty="0" smtClean="0">
                <a:latin typeface="Times New Roman" panose="02020603050405020304" pitchFamily="18" charset="0"/>
                <a:cs typeface="Times New Roman" panose="02020603050405020304" pitchFamily="18" charset="0"/>
              </a:rPr>
              <a:t>s</a:t>
            </a:r>
            <a:r>
              <a:rPr lang="pt-BR" sz="2400" dirty="0" smtClean="0">
                <a:latin typeface="Times New Roman" panose="02020603050405020304" pitchFamily="18" charset="0"/>
                <a:cs typeface="Times New Roman" panose="02020603050405020304" pitchFamily="18" charset="0"/>
              </a:rPr>
              <a:t>.</a:t>
            </a:r>
          </a:p>
          <a:p>
            <a:endParaRPr lang="pt-BR" sz="2400" dirty="0">
              <a:latin typeface="Times New Roman" panose="02020603050405020304" pitchFamily="18" charset="0"/>
              <a:cs typeface="Times New Roman" panose="02020603050405020304" pitchFamily="18" charset="0"/>
            </a:endParaRPr>
          </a:p>
          <a:p>
            <a:pPr marL="0" indent="0">
              <a:buNone/>
            </a:pPr>
            <a:endParaRPr lang="pt-BR" sz="2400" dirty="0"/>
          </a:p>
          <a:p>
            <a:pPr marL="0" indent="0" algn="just">
              <a:buNone/>
            </a:pPr>
            <a:r>
              <a:rPr lang="pt-BR" sz="2400" dirty="0" smtClean="0">
                <a:latin typeface="Times New Roman" panose="02020603050405020304" pitchFamily="18" charset="0"/>
                <a:cs typeface="Times New Roman" panose="02020603050405020304" pitchFamily="18" charset="0"/>
              </a:rPr>
              <a:t> </a:t>
            </a:r>
            <a:endParaRPr lang="pt-BR" sz="2400" dirty="0">
              <a:latin typeface="Times New Roman" panose="02020603050405020304" pitchFamily="18" charset="0"/>
              <a:cs typeface="Times New Roman" panose="02020603050405020304" pitchFamily="18" charset="0"/>
            </a:endParaRPr>
          </a:p>
          <a:p>
            <a:pPr marL="0" indent="0" algn="just">
              <a:buNone/>
            </a:pPr>
            <a:endParaRPr lang="pt-BR" sz="2000" dirty="0" smtClean="0">
              <a:latin typeface="Times New Roman" panose="02020603050405020304" pitchFamily="18" charset="0"/>
              <a:cs typeface="Times New Roman" panose="02020603050405020304" pitchFamily="18" charset="0"/>
            </a:endParaRPr>
          </a:p>
        </p:txBody>
      </p:sp>
      <p:pic>
        <p:nvPicPr>
          <p:cNvPr id="1026" name="Picture 2" descr="Logo_Etec colorido"/>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67544" y="6124358"/>
            <a:ext cx="1123950" cy="714375"/>
          </a:xfrm>
          <a:prstGeom prst="rect">
            <a:avLst/>
          </a:prstGeom>
          <a:noFill/>
          <a:extLst>
            <a:ext uri="{909E8E84-426E-40DD-AFC4-6F175D3DCCD1}">
              <a14:hiddenFill xmlns:a14="http://schemas.microsoft.com/office/drawing/2010/main">
                <a:solidFill>
                  <a:srgbClr val="FFFFFF"/>
                </a:solidFill>
              </a14:hiddenFill>
            </a:ext>
          </a:extLst>
        </p:spPr>
      </p:pic>
      <p:pic>
        <p:nvPicPr>
          <p:cNvPr id="1025" name="Picture 1" descr="logo-novo-cps-co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04048" y="6200775"/>
            <a:ext cx="3600450" cy="657225"/>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pt-BR"/>
          </a:p>
        </p:txBody>
      </p:sp>
      <p:sp>
        <p:nvSpPr>
          <p:cNvPr id="7" name="Rectangle 4"/>
          <p:cNvSpPr>
            <a:spLocks noChangeArrowheads="1"/>
          </p:cNvSpPr>
          <p:nvPr/>
        </p:nvSpPr>
        <p:spPr bwMode="auto">
          <a:xfrm>
            <a:off x="0" y="71437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pt-BR" altLang="pt-BR" sz="6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               </a:t>
            </a:r>
            <a:endParaRPr kumimoji="0" lang="pt-BR" altLang="pt-BR" sz="1800" b="0" i="0" u="none" strike="noStrike" cap="none" normalizeH="0" baseline="0" smtClean="0">
              <a:ln>
                <a:noFill/>
              </a:ln>
              <a:solidFill>
                <a:schemeClr val="tx1"/>
              </a:solidFill>
              <a:effectLst/>
              <a:latin typeface="Arial" pitchFamily="34" charset="0"/>
              <a:cs typeface="Arial" pitchFamily="34" charset="0"/>
            </a:endParaRPr>
          </a:p>
        </p:txBody>
      </p:sp>
      <p:sp>
        <p:nvSpPr>
          <p:cNvPr id="8" name="Rectangle 5"/>
          <p:cNvSpPr>
            <a:spLocks noChangeArrowheads="1"/>
          </p:cNvSpPr>
          <p:nvPr/>
        </p:nvSpPr>
        <p:spPr bwMode="auto">
          <a:xfrm>
            <a:off x="0" y="13716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pt-BR" altLang="pt-BR" sz="6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
            </a:r>
            <a:br>
              <a:rPr kumimoji="0" lang="pt-BR" altLang="pt-BR" sz="600" b="0" i="0" u="none" strike="noStrike" cap="none" normalizeH="0" baseline="0" smtClean="0">
                <a:ln>
                  <a:noFill/>
                </a:ln>
                <a:solidFill>
                  <a:schemeClr val="tx1"/>
                </a:solidFill>
                <a:effectLst/>
                <a:latin typeface="Arial" pitchFamily="34" charset="0"/>
                <a:ea typeface="Times New Roman" pitchFamily="18" charset="0"/>
                <a:cs typeface="Arial" pitchFamily="34" charset="0"/>
              </a:rPr>
            </a:br>
            <a:r>
              <a:rPr kumimoji="0" lang="pt-BR" altLang="pt-BR" sz="6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
            </a:r>
            <a:br>
              <a:rPr kumimoji="0" lang="pt-BR" altLang="pt-BR" sz="600" b="0" i="0" u="none" strike="noStrike" cap="none" normalizeH="0" baseline="0" smtClean="0">
                <a:ln>
                  <a:noFill/>
                </a:ln>
                <a:solidFill>
                  <a:schemeClr val="tx1"/>
                </a:solidFill>
                <a:effectLst/>
                <a:latin typeface="Arial" pitchFamily="34" charset="0"/>
                <a:ea typeface="Times New Roman" pitchFamily="18" charset="0"/>
                <a:cs typeface="Arial" pitchFamily="34" charset="0"/>
              </a:rPr>
            </a:br>
            <a:endParaRPr kumimoji="0" lang="pt-BR" altLang="pt-BR" sz="1800" b="0" i="0" u="none" strike="noStrike" cap="none" normalizeH="0" baseline="0" smtClean="0">
              <a:ln>
                <a:noFill/>
              </a:ln>
              <a:solidFill>
                <a:schemeClr val="tx1"/>
              </a:solidFill>
              <a:effectLst/>
              <a:latin typeface="Arial" pitchFamily="34" charset="0"/>
              <a:cs typeface="Arial" pitchFamily="34" charset="0"/>
            </a:endParaRPr>
          </a:p>
        </p:txBody>
      </p:sp>
      <p:pic>
        <p:nvPicPr>
          <p:cNvPr id="18435" name="Picture 3" descr="C:\Users\Usuário\JEC\Pictures\Educandário\Imagens para aulas\beija-flor2.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39852" y="4011293"/>
            <a:ext cx="2916324" cy="203191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66596728"/>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title"/>
          </p:nvPr>
        </p:nvSpPr>
        <p:spPr>
          <a:xfrm>
            <a:off x="457200" y="274638"/>
            <a:ext cx="8229600" cy="778098"/>
          </a:xfrm>
        </p:spPr>
        <p:txBody>
          <a:bodyPr>
            <a:noAutofit/>
          </a:bodyPr>
          <a:lstStyle/>
          <a:p>
            <a:r>
              <a:rPr lang="pt-BR" sz="2900" b="1" dirty="0" smtClean="0">
                <a:solidFill>
                  <a:srgbClr val="FF0000"/>
                </a:solidFill>
                <a:latin typeface="Times New Roman" panose="02020603050405020304" pitchFamily="18" charset="0"/>
                <a:cs typeface="Times New Roman" panose="02020603050405020304" pitchFamily="18" charset="0"/>
              </a:rPr>
              <a:t>SUBSTANTIVO – FLEXÃO DE NÚMERO</a:t>
            </a:r>
            <a:endParaRPr lang="pt-BR" sz="2900" b="1" dirty="0">
              <a:solidFill>
                <a:srgbClr val="FF0000"/>
              </a:solidFill>
              <a:latin typeface="Times New Roman" panose="02020603050405020304" pitchFamily="18" charset="0"/>
              <a:cs typeface="Times New Roman" panose="02020603050405020304" pitchFamily="18" charset="0"/>
            </a:endParaRPr>
          </a:p>
        </p:txBody>
      </p:sp>
      <p:sp>
        <p:nvSpPr>
          <p:cNvPr id="5" name="Espaço Reservado para Conteúdo 4"/>
          <p:cNvSpPr>
            <a:spLocks noGrp="1"/>
          </p:cNvSpPr>
          <p:nvPr>
            <p:ph idx="1"/>
          </p:nvPr>
        </p:nvSpPr>
        <p:spPr>
          <a:xfrm>
            <a:off x="457200" y="980728"/>
            <a:ext cx="8579296" cy="5220047"/>
          </a:xfrm>
        </p:spPr>
        <p:txBody>
          <a:bodyPr>
            <a:normAutofit/>
          </a:bodyPr>
          <a:lstStyle/>
          <a:p>
            <a:pPr algn="just"/>
            <a:r>
              <a:rPr lang="pt-BR" sz="2400" dirty="0">
                <a:latin typeface="Times New Roman" panose="02020603050405020304" pitchFamily="18" charset="0"/>
                <a:cs typeface="Times New Roman" panose="02020603050405020304" pitchFamily="18" charset="0"/>
              </a:rPr>
              <a:t>5</a:t>
            </a:r>
            <a:r>
              <a:rPr lang="pt-BR" sz="2400" dirty="0" smtClean="0">
                <a:latin typeface="Times New Roman" panose="02020603050405020304" pitchFamily="18" charset="0"/>
                <a:cs typeface="Times New Roman" panose="02020603050405020304" pitchFamily="18" charset="0"/>
              </a:rPr>
              <a:t>) Substantivo + adjetivo ou adjetivo + substantivo: </a:t>
            </a:r>
            <a:r>
              <a:rPr lang="pt-BR" sz="2400" b="1" dirty="0" smtClean="0">
                <a:latin typeface="Times New Roman" panose="02020603050405020304" pitchFamily="18" charset="0"/>
                <a:cs typeface="Times New Roman" panose="02020603050405020304" pitchFamily="18" charset="0"/>
              </a:rPr>
              <a:t>ambos no plural</a:t>
            </a:r>
            <a:r>
              <a:rPr lang="pt-BR" sz="2400" dirty="0" smtClean="0">
                <a:latin typeface="Times New Roman" panose="02020603050405020304" pitchFamily="18" charset="0"/>
                <a:cs typeface="Times New Roman" panose="02020603050405020304" pitchFamily="18" charset="0"/>
              </a:rPr>
              <a:t>. </a:t>
            </a:r>
            <a:endParaRPr lang="pt-BR" sz="2400" dirty="0">
              <a:latin typeface="Times New Roman" panose="02020603050405020304" pitchFamily="18" charset="0"/>
              <a:cs typeface="Times New Roman" panose="02020603050405020304" pitchFamily="18" charset="0"/>
            </a:endParaRPr>
          </a:p>
          <a:p>
            <a:pPr marL="0" indent="0">
              <a:buNone/>
            </a:pPr>
            <a:endParaRPr lang="pt-BR" sz="2400" dirty="0">
              <a:latin typeface="Times New Roman" panose="02020603050405020304" pitchFamily="18" charset="0"/>
              <a:cs typeface="Times New Roman" panose="02020603050405020304" pitchFamily="18" charset="0"/>
            </a:endParaRPr>
          </a:p>
          <a:p>
            <a:r>
              <a:rPr lang="pt-BR" sz="2400" dirty="0" smtClean="0">
                <a:latin typeface="Times New Roman" panose="02020603050405020304" pitchFamily="18" charset="0"/>
                <a:cs typeface="Times New Roman" panose="02020603050405020304" pitchFamily="18" charset="0"/>
              </a:rPr>
              <a:t>Amor-perfeito </a:t>
            </a:r>
            <a:r>
              <a:rPr lang="pt-BR" sz="2400" dirty="0">
                <a:latin typeface="Times New Roman" panose="02020603050405020304" pitchFamily="18" charset="0"/>
                <a:cs typeface="Times New Roman" panose="02020603050405020304" pitchFamily="18" charset="0"/>
              </a:rPr>
              <a:t>= </a:t>
            </a:r>
            <a:r>
              <a:rPr lang="pt-BR" sz="2400" dirty="0" smtClean="0">
                <a:latin typeface="Times New Roman" panose="02020603050405020304" pitchFamily="18" charset="0"/>
                <a:cs typeface="Times New Roman" panose="02020603050405020304" pitchFamily="18" charset="0"/>
              </a:rPr>
              <a:t>amore</a:t>
            </a:r>
            <a:r>
              <a:rPr lang="pt-BR" sz="2400" b="1" dirty="0" smtClean="0">
                <a:latin typeface="Times New Roman" panose="02020603050405020304" pitchFamily="18" charset="0"/>
                <a:cs typeface="Times New Roman" panose="02020603050405020304" pitchFamily="18" charset="0"/>
              </a:rPr>
              <a:t>s</a:t>
            </a:r>
            <a:r>
              <a:rPr lang="pt-BR" sz="2400" dirty="0" smtClean="0">
                <a:latin typeface="Times New Roman" panose="02020603050405020304" pitchFamily="18" charset="0"/>
                <a:cs typeface="Times New Roman" panose="02020603050405020304" pitchFamily="18" charset="0"/>
              </a:rPr>
              <a:t>-perfeito</a:t>
            </a:r>
            <a:r>
              <a:rPr lang="pt-BR" sz="2400" b="1" dirty="0" smtClean="0">
                <a:latin typeface="Times New Roman" panose="02020603050405020304" pitchFamily="18" charset="0"/>
                <a:cs typeface="Times New Roman" panose="02020603050405020304" pitchFamily="18" charset="0"/>
              </a:rPr>
              <a:t>s</a:t>
            </a:r>
            <a:r>
              <a:rPr lang="pt-BR" sz="2400" dirty="0" smtClean="0">
                <a:latin typeface="Times New Roman" panose="02020603050405020304" pitchFamily="18" charset="0"/>
                <a:cs typeface="Times New Roman" panose="02020603050405020304" pitchFamily="18" charset="0"/>
              </a:rPr>
              <a:t>;</a:t>
            </a:r>
          </a:p>
          <a:p>
            <a:r>
              <a:rPr lang="pt-BR" sz="2400" dirty="0" smtClean="0">
                <a:latin typeface="Times New Roman" panose="02020603050405020304" pitchFamily="18" charset="0"/>
                <a:cs typeface="Times New Roman" panose="02020603050405020304" pitchFamily="18" charset="0"/>
              </a:rPr>
              <a:t>Cachorro-quente </a:t>
            </a:r>
            <a:r>
              <a:rPr lang="pt-BR" sz="2400" dirty="0">
                <a:latin typeface="Times New Roman" panose="02020603050405020304" pitchFamily="18" charset="0"/>
                <a:cs typeface="Times New Roman" panose="02020603050405020304" pitchFamily="18" charset="0"/>
              </a:rPr>
              <a:t>= </a:t>
            </a:r>
            <a:r>
              <a:rPr lang="pt-BR" sz="2400" dirty="0" smtClean="0">
                <a:latin typeface="Times New Roman" panose="02020603050405020304" pitchFamily="18" charset="0"/>
                <a:cs typeface="Times New Roman" panose="02020603050405020304" pitchFamily="18" charset="0"/>
              </a:rPr>
              <a:t>cachorro</a:t>
            </a:r>
            <a:r>
              <a:rPr lang="pt-BR" sz="2400" b="1" dirty="0" smtClean="0">
                <a:latin typeface="Times New Roman" panose="02020603050405020304" pitchFamily="18" charset="0"/>
                <a:cs typeface="Times New Roman" panose="02020603050405020304" pitchFamily="18" charset="0"/>
              </a:rPr>
              <a:t>s</a:t>
            </a:r>
            <a:r>
              <a:rPr lang="pt-BR" sz="2400" dirty="0" smtClean="0">
                <a:latin typeface="Times New Roman" panose="02020603050405020304" pitchFamily="18" charset="0"/>
                <a:cs typeface="Times New Roman" panose="02020603050405020304" pitchFamily="18" charset="0"/>
              </a:rPr>
              <a:t>-quente</a:t>
            </a:r>
            <a:r>
              <a:rPr lang="pt-BR" sz="2400" b="1" dirty="0" smtClean="0">
                <a:latin typeface="Times New Roman" panose="02020603050405020304" pitchFamily="18" charset="0"/>
                <a:cs typeface="Times New Roman" panose="02020603050405020304" pitchFamily="18" charset="0"/>
              </a:rPr>
              <a:t>s</a:t>
            </a:r>
            <a:r>
              <a:rPr lang="pt-BR" sz="2400" dirty="0" smtClean="0">
                <a:latin typeface="Times New Roman" panose="02020603050405020304" pitchFamily="18" charset="0"/>
                <a:cs typeface="Times New Roman" panose="02020603050405020304" pitchFamily="18" charset="0"/>
              </a:rPr>
              <a:t>;</a:t>
            </a:r>
          </a:p>
          <a:p>
            <a:r>
              <a:rPr lang="pt-BR" sz="2400" dirty="0" smtClean="0">
                <a:latin typeface="Times New Roman" panose="02020603050405020304" pitchFamily="18" charset="0"/>
                <a:cs typeface="Times New Roman" panose="02020603050405020304" pitchFamily="18" charset="0"/>
              </a:rPr>
              <a:t>Arroz-doce = arroze</a:t>
            </a:r>
            <a:r>
              <a:rPr lang="pt-BR" sz="2400" b="1" dirty="0" smtClean="0">
                <a:latin typeface="Times New Roman" panose="02020603050405020304" pitchFamily="18" charset="0"/>
                <a:cs typeface="Times New Roman" panose="02020603050405020304" pitchFamily="18" charset="0"/>
              </a:rPr>
              <a:t>s</a:t>
            </a:r>
            <a:r>
              <a:rPr lang="pt-BR" sz="2400" dirty="0" smtClean="0">
                <a:latin typeface="Times New Roman" panose="02020603050405020304" pitchFamily="18" charset="0"/>
                <a:cs typeface="Times New Roman" panose="02020603050405020304" pitchFamily="18" charset="0"/>
              </a:rPr>
              <a:t>-doce</a:t>
            </a:r>
            <a:r>
              <a:rPr lang="pt-BR" sz="2400" b="1" dirty="0" smtClean="0">
                <a:latin typeface="Times New Roman" panose="02020603050405020304" pitchFamily="18" charset="0"/>
                <a:cs typeface="Times New Roman" panose="02020603050405020304" pitchFamily="18" charset="0"/>
              </a:rPr>
              <a:t>s</a:t>
            </a:r>
            <a:r>
              <a:rPr lang="pt-BR" sz="2400" dirty="0" smtClean="0">
                <a:latin typeface="Times New Roman" panose="02020603050405020304" pitchFamily="18" charset="0"/>
                <a:cs typeface="Times New Roman" panose="02020603050405020304" pitchFamily="18" charset="0"/>
              </a:rPr>
              <a:t>.</a:t>
            </a:r>
          </a:p>
          <a:p>
            <a:r>
              <a:rPr lang="pt-BR" sz="2400" dirty="0" smtClean="0">
                <a:latin typeface="Times New Roman" panose="02020603050405020304" pitchFamily="18" charset="0"/>
                <a:cs typeface="Times New Roman" panose="02020603050405020304" pitchFamily="18" charset="0"/>
              </a:rPr>
              <a:t>Cara-pálida = cara</a:t>
            </a:r>
            <a:r>
              <a:rPr lang="pt-BR" sz="2400" b="1" dirty="0" smtClean="0">
                <a:latin typeface="Times New Roman" panose="02020603050405020304" pitchFamily="18" charset="0"/>
                <a:cs typeface="Times New Roman" panose="02020603050405020304" pitchFamily="18" charset="0"/>
              </a:rPr>
              <a:t>s</a:t>
            </a:r>
            <a:r>
              <a:rPr lang="pt-BR" sz="2400" dirty="0" smtClean="0">
                <a:latin typeface="Times New Roman" panose="02020603050405020304" pitchFamily="18" charset="0"/>
                <a:cs typeface="Times New Roman" panose="02020603050405020304" pitchFamily="18" charset="0"/>
              </a:rPr>
              <a:t>-pálida</a:t>
            </a:r>
            <a:r>
              <a:rPr lang="pt-BR" sz="2400" b="1" dirty="0" smtClean="0">
                <a:latin typeface="Times New Roman" panose="02020603050405020304" pitchFamily="18" charset="0"/>
                <a:cs typeface="Times New Roman" panose="02020603050405020304" pitchFamily="18" charset="0"/>
              </a:rPr>
              <a:t>s</a:t>
            </a:r>
            <a:r>
              <a:rPr lang="pt-BR" sz="2400" dirty="0" smtClean="0">
                <a:latin typeface="Times New Roman" panose="02020603050405020304" pitchFamily="18" charset="0"/>
                <a:cs typeface="Times New Roman" panose="02020603050405020304" pitchFamily="18" charset="0"/>
              </a:rPr>
              <a:t>.</a:t>
            </a:r>
          </a:p>
          <a:p>
            <a:endParaRPr lang="pt-BR" sz="2400" dirty="0">
              <a:latin typeface="Times New Roman" panose="02020603050405020304" pitchFamily="18" charset="0"/>
              <a:cs typeface="Times New Roman" panose="02020603050405020304" pitchFamily="18" charset="0"/>
            </a:endParaRPr>
          </a:p>
          <a:p>
            <a:pPr marL="0" indent="0">
              <a:buNone/>
            </a:pPr>
            <a:endParaRPr lang="pt-BR" sz="2400" dirty="0"/>
          </a:p>
          <a:p>
            <a:pPr marL="0" indent="0" algn="just">
              <a:buNone/>
            </a:pPr>
            <a:r>
              <a:rPr lang="pt-BR" sz="2400" dirty="0" smtClean="0">
                <a:latin typeface="Times New Roman" panose="02020603050405020304" pitchFamily="18" charset="0"/>
                <a:cs typeface="Times New Roman" panose="02020603050405020304" pitchFamily="18" charset="0"/>
              </a:rPr>
              <a:t> </a:t>
            </a:r>
            <a:endParaRPr lang="pt-BR" sz="2400" dirty="0">
              <a:latin typeface="Times New Roman" panose="02020603050405020304" pitchFamily="18" charset="0"/>
              <a:cs typeface="Times New Roman" panose="02020603050405020304" pitchFamily="18" charset="0"/>
            </a:endParaRPr>
          </a:p>
          <a:p>
            <a:pPr marL="0" indent="0" algn="just">
              <a:buNone/>
            </a:pPr>
            <a:endParaRPr lang="pt-BR" sz="2000" dirty="0" smtClean="0">
              <a:latin typeface="Times New Roman" panose="02020603050405020304" pitchFamily="18" charset="0"/>
              <a:cs typeface="Times New Roman" panose="02020603050405020304" pitchFamily="18" charset="0"/>
            </a:endParaRPr>
          </a:p>
        </p:txBody>
      </p:sp>
      <p:pic>
        <p:nvPicPr>
          <p:cNvPr id="1026" name="Picture 2" descr="Logo_Etec colorido"/>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67544" y="6124358"/>
            <a:ext cx="1123950" cy="714375"/>
          </a:xfrm>
          <a:prstGeom prst="rect">
            <a:avLst/>
          </a:prstGeom>
          <a:noFill/>
          <a:extLst>
            <a:ext uri="{909E8E84-426E-40DD-AFC4-6F175D3DCCD1}">
              <a14:hiddenFill xmlns:a14="http://schemas.microsoft.com/office/drawing/2010/main">
                <a:solidFill>
                  <a:srgbClr val="FFFFFF"/>
                </a:solidFill>
              </a14:hiddenFill>
            </a:ext>
          </a:extLst>
        </p:spPr>
      </p:pic>
      <p:pic>
        <p:nvPicPr>
          <p:cNvPr id="1025" name="Picture 1" descr="logo-novo-cps-co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04048" y="6200775"/>
            <a:ext cx="3600450" cy="657225"/>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pt-BR"/>
          </a:p>
        </p:txBody>
      </p:sp>
      <p:sp>
        <p:nvSpPr>
          <p:cNvPr id="7" name="Rectangle 4"/>
          <p:cNvSpPr>
            <a:spLocks noChangeArrowheads="1"/>
          </p:cNvSpPr>
          <p:nvPr/>
        </p:nvSpPr>
        <p:spPr bwMode="auto">
          <a:xfrm>
            <a:off x="0" y="71437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pt-BR" altLang="pt-BR" sz="6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               </a:t>
            </a:r>
            <a:endParaRPr kumimoji="0" lang="pt-BR" altLang="pt-BR" sz="1800" b="0" i="0" u="none" strike="noStrike" cap="none" normalizeH="0" baseline="0" smtClean="0">
              <a:ln>
                <a:noFill/>
              </a:ln>
              <a:solidFill>
                <a:schemeClr val="tx1"/>
              </a:solidFill>
              <a:effectLst/>
              <a:latin typeface="Arial" pitchFamily="34" charset="0"/>
              <a:cs typeface="Arial" pitchFamily="34" charset="0"/>
            </a:endParaRPr>
          </a:p>
        </p:txBody>
      </p:sp>
      <p:sp>
        <p:nvSpPr>
          <p:cNvPr id="8" name="Rectangle 5"/>
          <p:cNvSpPr>
            <a:spLocks noChangeArrowheads="1"/>
          </p:cNvSpPr>
          <p:nvPr/>
        </p:nvSpPr>
        <p:spPr bwMode="auto">
          <a:xfrm>
            <a:off x="0" y="13716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pt-BR" altLang="pt-BR" sz="6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
            </a:r>
            <a:br>
              <a:rPr kumimoji="0" lang="pt-BR" altLang="pt-BR" sz="600" b="0" i="0" u="none" strike="noStrike" cap="none" normalizeH="0" baseline="0" smtClean="0">
                <a:ln>
                  <a:noFill/>
                </a:ln>
                <a:solidFill>
                  <a:schemeClr val="tx1"/>
                </a:solidFill>
                <a:effectLst/>
                <a:latin typeface="Arial" pitchFamily="34" charset="0"/>
                <a:ea typeface="Times New Roman" pitchFamily="18" charset="0"/>
                <a:cs typeface="Arial" pitchFamily="34" charset="0"/>
              </a:rPr>
            </a:br>
            <a:r>
              <a:rPr kumimoji="0" lang="pt-BR" altLang="pt-BR" sz="6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
            </a:r>
            <a:br>
              <a:rPr kumimoji="0" lang="pt-BR" altLang="pt-BR" sz="600" b="0" i="0" u="none" strike="noStrike" cap="none" normalizeH="0" baseline="0" smtClean="0">
                <a:ln>
                  <a:noFill/>
                </a:ln>
                <a:solidFill>
                  <a:schemeClr val="tx1"/>
                </a:solidFill>
                <a:effectLst/>
                <a:latin typeface="Arial" pitchFamily="34" charset="0"/>
                <a:ea typeface="Times New Roman" pitchFamily="18" charset="0"/>
                <a:cs typeface="Arial" pitchFamily="34" charset="0"/>
              </a:rPr>
            </a:br>
            <a:endParaRPr kumimoji="0" lang="pt-BR" altLang="pt-BR" sz="1800" b="0" i="0" u="none" strike="noStrike" cap="none" normalizeH="0" baseline="0" smtClean="0">
              <a:ln>
                <a:noFill/>
              </a:ln>
              <a:solidFill>
                <a:schemeClr val="tx1"/>
              </a:solidFill>
              <a:effectLst/>
              <a:latin typeface="Arial" pitchFamily="34" charset="0"/>
              <a:cs typeface="Arial" pitchFamily="34" charset="0"/>
            </a:endParaRPr>
          </a:p>
        </p:txBody>
      </p:sp>
      <p:pic>
        <p:nvPicPr>
          <p:cNvPr id="23554" name="Picture 2" descr="C:\Users\Usuário\JEC\Pictures\Educandário\Imagens para aulas\flor_amor-perfeito.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15814" y="4149080"/>
            <a:ext cx="3573705" cy="188302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48238780"/>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title"/>
          </p:nvPr>
        </p:nvSpPr>
        <p:spPr>
          <a:xfrm>
            <a:off x="457200" y="274638"/>
            <a:ext cx="8229600" cy="778098"/>
          </a:xfrm>
        </p:spPr>
        <p:txBody>
          <a:bodyPr>
            <a:noAutofit/>
          </a:bodyPr>
          <a:lstStyle/>
          <a:p>
            <a:r>
              <a:rPr lang="pt-BR" sz="2900" b="1" dirty="0" smtClean="0">
                <a:solidFill>
                  <a:srgbClr val="FF0000"/>
                </a:solidFill>
                <a:latin typeface="Times New Roman" panose="02020603050405020304" pitchFamily="18" charset="0"/>
                <a:cs typeface="Times New Roman" panose="02020603050405020304" pitchFamily="18" charset="0"/>
              </a:rPr>
              <a:t>SUBSTANTIVO – FLEXÃO DE NÚMERO</a:t>
            </a:r>
            <a:endParaRPr lang="pt-BR" sz="2900" b="1" dirty="0">
              <a:solidFill>
                <a:srgbClr val="FF0000"/>
              </a:solidFill>
              <a:latin typeface="Times New Roman" panose="02020603050405020304" pitchFamily="18" charset="0"/>
              <a:cs typeface="Times New Roman" panose="02020603050405020304" pitchFamily="18" charset="0"/>
            </a:endParaRPr>
          </a:p>
        </p:txBody>
      </p:sp>
      <p:sp>
        <p:nvSpPr>
          <p:cNvPr id="5" name="Espaço Reservado para Conteúdo 4"/>
          <p:cNvSpPr>
            <a:spLocks noGrp="1"/>
          </p:cNvSpPr>
          <p:nvPr>
            <p:ph idx="1"/>
          </p:nvPr>
        </p:nvSpPr>
        <p:spPr>
          <a:xfrm>
            <a:off x="457200" y="980728"/>
            <a:ext cx="8579296" cy="5220047"/>
          </a:xfrm>
        </p:spPr>
        <p:txBody>
          <a:bodyPr>
            <a:normAutofit/>
          </a:bodyPr>
          <a:lstStyle/>
          <a:p>
            <a:pPr algn="just"/>
            <a:r>
              <a:rPr lang="pt-BR" sz="2400" dirty="0">
                <a:latin typeface="Times New Roman" panose="02020603050405020304" pitchFamily="18" charset="0"/>
                <a:cs typeface="Times New Roman" panose="02020603050405020304" pitchFamily="18" charset="0"/>
              </a:rPr>
              <a:t>6</a:t>
            </a:r>
            <a:r>
              <a:rPr lang="pt-BR" sz="2400" dirty="0" smtClean="0">
                <a:latin typeface="Times New Roman" panose="02020603050405020304" pitchFamily="18" charset="0"/>
                <a:cs typeface="Times New Roman" panose="02020603050405020304" pitchFamily="18" charset="0"/>
              </a:rPr>
              <a:t>) Numeral/pronome + substantivo: </a:t>
            </a:r>
            <a:r>
              <a:rPr lang="pt-BR" sz="2400" b="1" dirty="0" smtClean="0">
                <a:latin typeface="Times New Roman" panose="02020603050405020304" pitchFamily="18" charset="0"/>
                <a:cs typeface="Times New Roman" panose="02020603050405020304" pitchFamily="18" charset="0"/>
              </a:rPr>
              <a:t>ambos no plural</a:t>
            </a:r>
            <a:r>
              <a:rPr lang="pt-BR" sz="2400" dirty="0" smtClean="0">
                <a:latin typeface="Times New Roman" panose="02020603050405020304" pitchFamily="18" charset="0"/>
                <a:cs typeface="Times New Roman" panose="02020603050405020304" pitchFamily="18" charset="0"/>
              </a:rPr>
              <a:t>. </a:t>
            </a:r>
            <a:endParaRPr lang="pt-BR" sz="2400" dirty="0">
              <a:latin typeface="Times New Roman" panose="02020603050405020304" pitchFamily="18" charset="0"/>
              <a:cs typeface="Times New Roman" panose="02020603050405020304" pitchFamily="18" charset="0"/>
            </a:endParaRPr>
          </a:p>
          <a:p>
            <a:pPr marL="0" indent="0">
              <a:buNone/>
            </a:pPr>
            <a:endParaRPr lang="pt-BR" sz="2400" dirty="0">
              <a:latin typeface="Times New Roman" panose="02020603050405020304" pitchFamily="18" charset="0"/>
              <a:cs typeface="Times New Roman" panose="02020603050405020304" pitchFamily="18" charset="0"/>
            </a:endParaRPr>
          </a:p>
          <a:p>
            <a:r>
              <a:rPr lang="pt-BR" sz="2400" dirty="0" smtClean="0">
                <a:latin typeface="Times New Roman" panose="02020603050405020304" pitchFamily="18" charset="0"/>
                <a:cs typeface="Times New Roman" panose="02020603050405020304" pitchFamily="18" charset="0"/>
              </a:rPr>
              <a:t>Segunda-feira </a:t>
            </a:r>
            <a:r>
              <a:rPr lang="pt-BR" sz="2400" dirty="0">
                <a:latin typeface="Times New Roman" panose="02020603050405020304" pitchFamily="18" charset="0"/>
                <a:cs typeface="Times New Roman" panose="02020603050405020304" pitchFamily="18" charset="0"/>
              </a:rPr>
              <a:t>= </a:t>
            </a:r>
            <a:r>
              <a:rPr lang="pt-BR" sz="2400" dirty="0" smtClean="0">
                <a:latin typeface="Times New Roman" panose="02020603050405020304" pitchFamily="18" charset="0"/>
                <a:cs typeface="Times New Roman" panose="02020603050405020304" pitchFamily="18" charset="0"/>
              </a:rPr>
              <a:t>segunda</a:t>
            </a:r>
            <a:r>
              <a:rPr lang="pt-BR" sz="2400" b="1" dirty="0" smtClean="0">
                <a:latin typeface="Times New Roman" panose="02020603050405020304" pitchFamily="18" charset="0"/>
                <a:cs typeface="Times New Roman" panose="02020603050405020304" pitchFamily="18" charset="0"/>
              </a:rPr>
              <a:t>s</a:t>
            </a:r>
            <a:r>
              <a:rPr lang="pt-BR" sz="2400" dirty="0" smtClean="0">
                <a:latin typeface="Times New Roman" panose="02020603050405020304" pitchFamily="18" charset="0"/>
                <a:cs typeface="Times New Roman" panose="02020603050405020304" pitchFamily="18" charset="0"/>
              </a:rPr>
              <a:t>-feira</a:t>
            </a:r>
            <a:r>
              <a:rPr lang="pt-BR" sz="2400" b="1" dirty="0" smtClean="0">
                <a:latin typeface="Times New Roman" panose="02020603050405020304" pitchFamily="18" charset="0"/>
                <a:cs typeface="Times New Roman" panose="02020603050405020304" pitchFamily="18" charset="0"/>
              </a:rPr>
              <a:t>s</a:t>
            </a:r>
            <a:r>
              <a:rPr lang="pt-BR" sz="2400" dirty="0" smtClean="0">
                <a:latin typeface="Times New Roman" panose="02020603050405020304" pitchFamily="18" charset="0"/>
                <a:cs typeface="Times New Roman" panose="02020603050405020304" pitchFamily="18" charset="0"/>
              </a:rPr>
              <a:t>;</a:t>
            </a:r>
          </a:p>
          <a:p>
            <a:r>
              <a:rPr lang="pt-BR" sz="2400" dirty="0" smtClean="0">
                <a:latin typeface="Times New Roman" panose="02020603050405020304" pitchFamily="18" charset="0"/>
                <a:cs typeface="Times New Roman" panose="02020603050405020304" pitchFamily="18" charset="0"/>
              </a:rPr>
              <a:t>Primeiro-ministr</a:t>
            </a:r>
            <a:r>
              <a:rPr lang="pt-BR" sz="2400" dirty="0">
                <a:latin typeface="Times New Roman" panose="02020603050405020304" pitchFamily="18" charset="0"/>
                <a:cs typeface="Times New Roman" panose="02020603050405020304" pitchFamily="18" charset="0"/>
              </a:rPr>
              <a:t>o</a:t>
            </a:r>
            <a:r>
              <a:rPr lang="pt-BR" sz="2400" dirty="0" smtClean="0">
                <a:latin typeface="Times New Roman" panose="02020603050405020304" pitchFamily="18" charset="0"/>
                <a:cs typeface="Times New Roman" panose="02020603050405020304" pitchFamily="18" charset="0"/>
              </a:rPr>
              <a:t> </a:t>
            </a:r>
            <a:r>
              <a:rPr lang="pt-BR" sz="2400" dirty="0">
                <a:latin typeface="Times New Roman" panose="02020603050405020304" pitchFamily="18" charset="0"/>
                <a:cs typeface="Times New Roman" panose="02020603050405020304" pitchFamily="18" charset="0"/>
              </a:rPr>
              <a:t>= </a:t>
            </a:r>
            <a:r>
              <a:rPr lang="pt-BR" sz="2400" dirty="0" smtClean="0">
                <a:latin typeface="Times New Roman" panose="02020603050405020304" pitchFamily="18" charset="0"/>
                <a:cs typeface="Times New Roman" panose="02020603050405020304" pitchFamily="18" charset="0"/>
              </a:rPr>
              <a:t>primeiro</a:t>
            </a:r>
            <a:r>
              <a:rPr lang="pt-BR" sz="2400" b="1" dirty="0" smtClean="0">
                <a:latin typeface="Times New Roman" panose="02020603050405020304" pitchFamily="18" charset="0"/>
                <a:cs typeface="Times New Roman" panose="02020603050405020304" pitchFamily="18" charset="0"/>
              </a:rPr>
              <a:t>s</a:t>
            </a:r>
            <a:r>
              <a:rPr lang="pt-BR" sz="2400" dirty="0" smtClean="0">
                <a:latin typeface="Times New Roman" panose="02020603050405020304" pitchFamily="18" charset="0"/>
                <a:cs typeface="Times New Roman" panose="02020603050405020304" pitchFamily="18" charset="0"/>
              </a:rPr>
              <a:t>-ministro</a:t>
            </a:r>
            <a:r>
              <a:rPr lang="pt-BR" sz="2400" b="1" dirty="0" smtClean="0">
                <a:latin typeface="Times New Roman" panose="02020603050405020304" pitchFamily="18" charset="0"/>
                <a:cs typeface="Times New Roman" panose="02020603050405020304" pitchFamily="18" charset="0"/>
              </a:rPr>
              <a:t>s</a:t>
            </a:r>
            <a:r>
              <a:rPr lang="pt-BR" sz="2400" dirty="0" smtClean="0">
                <a:latin typeface="Times New Roman" panose="02020603050405020304" pitchFamily="18" charset="0"/>
                <a:cs typeface="Times New Roman" panose="02020603050405020304" pitchFamily="18" charset="0"/>
              </a:rPr>
              <a:t>;</a:t>
            </a:r>
          </a:p>
          <a:p>
            <a:r>
              <a:rPr lang="pt-BR" sz="2400" dirty="0" smtClean="0">
                <a:latin typeface="Times New Roman" panose="02020603050405020304" pitchFamily="18" charset="0"/>
                <a:cs typeface="Times New Roman" panose="02020603050405020304" pitchFamily="18" charset="0"/>
              </a:rPr>
              <a:t>Meio-fio = meio</a:t>
            </a:r>
            <a:r>
              <a:rPr lang="pt-BR" sz="2400" b="1" dirty="0" smtClean="0">
                <a:latin typeface="Times New Roman" panose="02020603050405020304" pitchFamily="18" charset="0"/>
                <a:cs typeface="Times New Roman" panose="02020603050405020304" pitchFamily="18" charset="0"/>
              </a:rPr>
              <a:t>s</a:t>
            </a:r>
            <a:r>
              <a:rPr lang="pt-BR" sz="2400" dirty="0" smtClean="0">
                <a:latin typeface="Times New Roman" panose="02020603050405020304" pitchFamily="18" charset="0"/>
                <a:cs typeface="Times New Roman" panose="02020603050405020304" pitchFamily="18" charset="0"/>
              </a:rPr>
              <a:t>-fio</a:t>
            </a:r>
            <a:r>
              <a:rPr lang="pt-BR" sz="2400" b="1" dirty="0" smtClean="0">
                <a:latin typeface="Times New Roman" panose="02020603050405020304" pitchFamily="18" charset="0"/>
                <a:cs typeface="Times New Roman" panose="02020603050405020304" pitchFamily="18" charset="0"/>
              </a:rPr>
              <a:t>s</a:t>
            </a:r>
            <a:r>
              <a:rPr lang="pt-BR" sz="2400" dirty="0" smtClean="0">
                <a:latin typeface="Times New Roman" panose="02020603050405020304" pitchFamily="18" charset="0"/>
                <a:cs typeface="Times New Roman" panose="02020603050405020304" pitchFamily="18" charset="0"/>
              </a:rPr>
              <a:t>.</a:t>
            </a:r>
          </a:p>
          <a:p>
            <a:r>
              <a:rPr lang="pt-BR" sz="2400" dirty="0" smtClean="0">
                <a:latin typeface="Times New Roman" panose="02020603050405020304" pitchFamily="18" charset="0"/>
                <a:cs typeface="Times New Roman" panose="02020603050405020304" pitchFamily="18" charset="0"/>
              </a:rPr>
              <a:t>Pouco-caso = pouco</a:t>
            </a:r>
            <a:r>
              <a:rPr lang="pt-BR" sz="2400" b="1" dirty="0" smtClean="0">
                <a:latin typeface="Times New Roman" panose="02020603050405020304" pitchFamily="18" charset="0"/>
                <a:cs typeface="Times New Roman" panose="02020603050405020304" pitchFamily="18" charset="0"/>
              </a:rPr>
              <a:t>s</a:t>
            </a:r>
            <a:r>
              <a:rPr lang="pt-BR" sz="2400" dirty="0" smtClean="0">
                <a:latin typeface="Times New Roman" panose="02020603050405020304" pitchFamily="18" charset="0"/>
                <a:cs typeface="Times New Roman" panose="02020603050405020304" pitchFamily="18" charset="0"/>
              </a:rPr>
              <a:t>-caso</a:t>
            </a:r>
            <a:r>
              <a:rPr lang="pt-BR" sz="2400" b="1" dirty="0" smtClean="0">
                <a:latin typeface="Times New Roman" panose="02020603050405020304" pitchFamily="18" charset="0"/>
                <a:cs typeface="Times New Roman" panose="02020603050405020304" pitchFamily="18" charset="0"/>
              </a:rPr>
              <a:t>s</a:t>
            </a:r>
            <a:r>
              <a:rPr lang="pt-BR" sz="2400" dirty="0" smtClean="0">
                <a:latin typeface="Times New Roman" panose="02020603050405020304" pitchFamily="18" charset="0"/>
                <a:cs typeface="Times New Roman" panose="02020603050405020304" pitchFamily="18" charset="0"/>
              </a:rPr>
              <a:t>.</a:t>
            </a:r>
          </a:p>
          <a:p>
            <a:endParaRPr lang="pt-BR" sz="2400" dirty="0">
              <a:latin typeface="Times New Roman" panose="02020603050405020304" pitchFamily="18" charset="0"/>
              <a:cs typeface="Times New Roman" panose="02020603050405020304" pitchFamily="18" charset="0"/>
            </a:endParaRPr>
          </a:p>
          <a:p>
            <a:pPr marL="0" indent="0">
              <a:buNone/>
            </a:pPr>
            <a:endParaRPr lang="pt-BR" sz="2400" dirty="0"/>
          </a:p>
          <a:p>
            <a:pPr marL="0" indent="0" algn="just">
              <a:buNone/>
            </a:pPr>
            <a:r>
              <a:rPr lang="pt-BR" sz="2400" dirty="0" smtClean="0">
                <a:latin typeface="Times New Roman" panose="02020603050405020304" pitchFamily="18" charset="0"/>
                <a:cs typeface="Times New Roman" panose="02020603050405020304" pitchFamily="18" charset="0"/>
              </a:rPr>
              <a:t> </a:t>
            </a:r>
            <a:endParaRPr lang="pt-BR" sz="2400" dirty="0">
              <a:latin typeface="Times New Roman" panose="02020603050405020304" pitchFamily="18" charset="0"/>
              <a:cs typeface="Times New Roman" panose="02020603050405020304" pitchFamily="18" charset="0"/>
            </a:endParaRPr>
          </a:p>
          <a:p>
            <a:pPr marL="0" indent="0" algn="just">
              <a:buNone/>
            </a:pPr>
            <a:endParaRPr lang="pt-BR" sz="2000" dirty="0" smtClean="0">
              <a:latin typeface="Times New Roman" panose="02020603050405020304" pitchFamily="18" charset="0"/>
              <a:cs typeface="Times New Roman" panose="02020603050405020304" pitchFamily="18" charset="0"/>
            </a:endParaRPr>
          </a:p>
        </p:txBody>
      </p:sp>
      <p:pic>
        <p:nvPicPr>
          <p:cNvPr id="1026" name="Picture 2" descr="Logo_Etec colorido"/>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67544" y="6124358"/>
            <a:ext cx="1123950" cy="714375"/>
          </a:xfrm>
          <a:prstGeom prst="rect">
            <a:avLst/>
          </a:prstGeom>
          <a:noFill/>
          <a:extLst>
            <a:ext uri="{909E8E84-426E-40DD-AFC4-6F175D3DCCD1}">
              <a14:hiddenFill xmlns:a14="http://schemas.microsoft.com/office/drawing/2010/main">
                <a:solidFill>
                  <a:srgbClr val="FFFFFF"/>
                </a:solidFill>
              </a14:hiddenFill>
            </a:ext>
          </a:extLst>
        </p:spPr>
      </p:pic>
      <p:pic>
        <p:nvPicPr>
          <p:cNvPr id="1025" name="Picture 1" descr="logo-novo-cps-co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04048" y="6200775"/>
            <a:ext cx="3600450" cy="657225"/>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pt-BR"/>
          </a:p>
        </p:txBody>
      </p:sp>
      <p:sp>
        <p:nvSpPr>
          <p:cNvPr id="7" name="Rectangle 4"/>
          <p:cNvSpPr>
            <a:spLocks noChangeArrowheads="1"/>
          </p:cNvSpPr>
          <p:nvPr/>
        </p:nvSpPr>
        <p:spPr bwMode="auto">
          <a:xfrm>
            <a:off x="0" y="71437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pt-BR" altLang="pt-BR" sz="6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               </a:t>
            </a:r>
            <a:endParaRPr kumimoji="0" lang="pt-BR" altLang="pt-BR" sz="1800" b="0" i="0" u="none" strike="noStrike" cap="none" normalizeH="0" baseline="0" smtClean="0">
              <a:ln>
                <a:noFill/>
              </a:ln>
              <a:solidFill>
                <a:schemeClr val="tx1"/>
              </a:solidFill>
              <a:effectLst/>
              <a:latin typeface="Arial" pitchFamily="34" charset="0"/>
              <a:cs typeface="Arial" pitchFamily="34" charset="0"/>
            </a:endParaRPr>
          </a:p>
        </p:txBody>
      </p:sp>
      <p:sp>
        <p:nvSpPr>
          <p:cNvPr id="8" name="Rectangle 5"/>
          <p:cNvSpPr>
            <a:spLocks noChangeArrowheads="1"/>
          </p:cNvSpPr>
          <p:nvPr/>
        </p:nvSpPr>
        <p:spPr bwMode="auto">
          <a:xfrm>
            <a:off x="0" y="13716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pt-BR" altLang="pt-BR" sz="6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
            </a:r>
            <a:br>
              <a:rPr kumimoji="0" lang="pt-BR" altLang="pt-BR" sz="600" b="0" i="0" u="none" strike="noStrike" cap="none" normalizeH="0" baseline="0" smtClean="0">
                <a:ln>
                  <a:noFill/>
                </a:ln>
                <a:solidFill>
                  <a:schemeClr val="tx1"/>
                </a:solidFill>
                <a:effectLst/>
                <a:latin typeface="Arial" pitchFamily="34" charset="0"/>
                <a:ea typeface="Times New Roman" pitchFamily="18" charset="0"/>
                <a:cs typeface="Arial" pitchFamily="34" charset="0"/>
              </a:rPr>
            </a:br>
            <a:r>
              <a:rPr kumimoji="0" lang="pt-BR" altLang="pt-BR" sz="6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
            </a:r>
            <a:br>
              <a:rPr kumimoji="0" lang="pt-BR" altLang="pt-BR" sz="600" b="0" i="0" u="none" strike="noStrike" cap="none" normalizeH="0" baseline="0" smtClean="0">
                <a:ln>
                  <a:noFill/>
                </a:ln>
                <a:solidFill>
                  <a:schemeClr val="tx1"/>
                </a:solidFill>
                <a:effectLst/>
                <a:latin typeface="Arial" pitchFamily="34" charset="0"/>
                <a:ea typeface="Times New Roman" pitchFamily="18" charset="0"/>
                <a:cs typeface="Arial" pitchFamily="34" charset="0"/>
              </a:rPr>
            </a:br>
            <a:endParaRPr kumimoji="0" lang="pt-BR" altLang="pt-BR" sz="1800" b="0" i="0" u="none" strike="noStrike" cap="none" normalizeH="0" baseline="0" smtClean="0">
              <a:ln>
                <a:noFill/>
              </a:ln>
              <a:solidFill>
                <a:schemeClr val="tx1"/>
              </a:solidFill>
              <a:effectLst/>
              <a:latin typeface="Arial" pitchFamily="34" charset="0"/>
              <a:cs typeface="Arial" pitchFamily="34" charset="0"/>
            </a:endParaRPr>
          </a:p>
        </p:txBody>
      </p:sp>
      <p:pic>
        <p:nvPicPr>
          <p:cNvPr id="24578" name="Picture 2" descr="C:\Users\Usuário\JEC\Pictures\Educandário\Imagens para aulas\garfield.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707904" y="3861049"/>
            <a:ext cx="2167922" cy="226331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75376154"/>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title"/>
          </p:nvPr>
        </p:nvSpPr>
        <p:spPr>
          <a:xfrm>
            <a:off x="457200" y="274638"/>
            <a:ext cx="8229600" cy="778098"/>
          </a:xfrm>
        </p:spPr>
        <p:txBody>
          <a:bodyPr>
            <a:noAutofit/>
          </a:bodyPr>
          <a:lstStyle/>
          <a:p>
            <a:r>
              <a:rPr lang="pt-BR" sz="2900" b="1" dirty="0" smtClean="0">
                <a:solidFill>
                  <a:srgbClr val="FF0000"/>
                </a:solidFill>
                <a:latin typeface="Times New Roman" panose="02020603050405020304" pitchFamily="18" charset="0"/>
                <a:cs typeface="Times New Roman" panose="02020603050405020304" pitchFamily="18" charset="0"/>
              </a:rPr>
              <a:t>SUBSTANTIVO – FLEXÃO DE NÚMERO</a:t>
            </a:r>
            <a:endParaRPr lang="pt-BR" sz="2900" b="1" dirty="0">
              <a:solidFill>
                <a:srgbClr val="FF0000"/>
              </a:solidFill>
              <a:latin typeface="Times New Roman" panose="02020603050405020304" pitchFamily="18" charset="0"/>
              <a:cs typeface="Times New Roman" panose="02020603050405020304" pitchFamily="18" charset="0"/>
            </a:endParaRPr>
          </a:p>
        </p:txBody>
      </p:sp>
      <p:sp>
        <p:nvSpPr>
          <p:cNvPr id="5" name="Espaço Reservado para Conteúdo 4"/>
          <p:cNvSpPr>
            <a:spLocks noGrp="1"/>
          </p:cNvSpPr>
          <p:nvPr>
            <p:ph idx="1"/>
          </p:nvPr>
        </p:nvSpPr>
        <p:spPr>
          <a:xfrm>
            <a:off x="457200" y="980728"/>
            <a:ext cx="8579296" cy="5220047"/>
          </a:xfrm>
        </p:spPr>
        <p:txBody>
          <a:bodyPr>
            <a:normAutofit/>
          </a:bodyPr>
          <a:lstStyle/>
          <a:p>
            <a:pPr algn="just"/>
            <a:r>
              <a:rPr lang="pt-BR" sz="2400" dirty="0">
                <a:latin typeface="Times New Roman" panose="02020603050405020304" pitchFamily="18" charset="0"/>
                <a:cs typeface="Times New Roman" panose="02020603050405020304" pitchFamily="18" charset="0"/>
              </a:rPr>
              <a:t>7</a:t>
            </a:r>
            <a:r>
              <a:rPr lang="pt-BR" sz="2400" dirty="0" smtClean="0">
                <a:latin typeface="Times New Roman" panose="02020603050405020304" pitchFamily="18" charset="0"/>
                <a:cs typeface="Times New Roman" panose="02020603050405020304" pitchFamily="18" charset="0"/>
              </a:rPr>
              <a:t>) Abreviaturas Grã/Grão/Bel/Dom/São</a:t>
            </a:r>
            <a:r>
              <a:rPr lang="pt-BR" sz="2400" dirty="0">
                <a:latin typeface="Times New Roman" panose="02020603050405020304" pitchFamily="18" charset="0"/>
                <a:cs typeface="Times New Roman" panose="02020603050405020304" pitchFamily="18" charset="0"/>
              </a:rPr>
              <a:t>/ </a:t>
            </a:r>
            <a:r>
              <a:rPr lang="pt-BR" sz="2400" dirty="0" smtClean="0">
                <a:latin typeface="Times New Roman" panose="02020603050405020304" pitchFamily="18" charset="0"/>
                <a:cs typeface="Times New Roman" panose="02020603050405020304" pitchFamily="18" charset="0"/>
              </a:rPr>
              <a:t>+ Substantivo: apenas o </a:t>
            </a:r>
            <a:r>
              <a:rPr lang="pt-BR" sz="2400" b="1" dirty="0" smtClean="0">
                <a:latin typeface="Times New Roman" panose="02020603050405020304" pitchFamily="18" charset="0"/>
                <a:cs typeface="Times New Roman" panose="02020603050405020304" pitchFamily="18" charset="0"/>
              </a:rPr>
              <a:t>substantivo</a:t>
            </a:r>
            <a:r>
              <a:rPr lang="pt-BR" sz="2400" dirty="0" smtClean="0">
                <a:latin typeface="Times New Roman" panose="02020603050405020304" pitchFamily="18" charset="0"/>
                <a:cs typeface="Times New Roman" panose="02020603050405020304" pitchFamily="18" charset="0"/>
              </a:rPr>
              <a:t> no </a:t>
            </a:r>
            <a:r>
              <a:rPr lang="pt-BR" sz="2400" b="1" dirty="0" smtClean="0">
                <a:latin typeface="Times New Roman" panose="02020603050405020304" pitchFamily="18" charset="0"/>
                <a:cs typeface="Times New Roman" panose="02020603050405020304" pitchFamily="18" charset="0"/>
              </a:rPr>
              <a:t>plural</a:t>
            </a:r>
            <a:r>
              <a:rPr lang="pt-BR" sz="2400" dirty="0" smtClean="0">
                <a:latin typeface="Times New Roman" panose="02020603050405020304" pitchFamily="18" charset="0"/>
                <a:cs typeface="Times New Roman" panose="02020603050405020304" pitchFamily="18" charset="0"/>
              </a:rPr>
              <a:t>:</a:t>
            </a:r>
            <a:endParaRPr lang="pt-BR" sz="2400" dirty="0">
              <a:latin typeface="Times New Roman" panose="02020603050405020304" pitchFamily="18" charset="0"/>
              <a:cs typeface="Times New Roman" panose="02020603050405020304" pitchFamily="18" charset="0"/>
            </a:endParaRPr>
          </a:p>
          <a:p>
            <a:pPr marL="0" indent="0">
              <a:buNone/>
            </a:pPr>
            <a:endParaRPr lang="pt-BR" sz="2400" dirty="0">
              <a:latin typeface="Times New Roman" panose="02020603050405020304" pitchFamily="18" charset="0"/>
              <a:cs typeface="Times New Roman" panose="02020603050405020304" pitchFamily="18" charset="0"/>
            </a:endParaRPr>
          </a:p>
          <a:p>
            <a:r>
              <a:rPr lang="pt-BR" sz="2400" dirty="0" smtClean="0">
                <a:latin typeface="Times New Roman" panose="02020603050405020304" pitchFamily="18" charset="0"/>
                <a:cs typeface="Times New Roman" panose="02020603050405020304" pitchFamily="18" charset="0"/>
              </a:rPr>
              <a:t>Grã-duquesa </a:t>
            </a:r>
            <a:r>
              <a:rPr lang="pt-BR" sz="2400" dirty="0">
                <a:latin typeface="Times New Roman" panose="02020603050405020304" pitchFamily="18" charset="0"/>
                <a:cs typeface="Times New Roman" panose="02020603050405020304" pitchFamily="18" charset="0"/>
              </a:rPr>
              <a:t>= </a:t>
            </a:r>
            <a:r>
              <a:rPr lang="pt-BR" sz="2400" dirty="0" smtClean="0">
                <a:latin typeface="Times New Roman" panose="02020603050405020304" pitchFamily="18" charset="0"/>
                <a:cs typeface="Times New Roman" panose="02020603050405020304" pitchFamily="18" charset="0"/>
              </a:rPr>
              <a:t>grã-duquesa</a:t>
            </a:r>
            <a:r>
              <a:rPr lang="pt-BR" sz="2400" b="1" dirty="0" smtClean="0">
                <a:latin typeface="Times New Roman" panose="02020603050405020304" pitchFamily="18" charset="0"/>
                <a:cs typeface="Times New Roman" panose="02020603050405020304" pitchFamily="18" charset="0"/>
              </a:rPr>
              <a:t>s</a:t>
            </a:r>
            <a:r>
              <a:rPr lang="pt-BR" sz="2400" dirty="0" smtClean="0">
                <a:latin typeface="Times New Roman" panose="02020603050405020304" pitchFamily="18" charset="0"/>
                <a:cs typeface="Times New Roman" panose="02020603050405020304" pitchFamily="18" charset="0"/>
              </a:rPr>
              <a:t>;</a:t>
            </a:r>
          </a:p>
          <a:p>
            <a:r>
              <a:rPr lang="pt-BR" sz="2400" dirty="0" smtClean="0">
                <a:latin typeface="Times New Roman" panose="02020603050405020304" pitchFamily="18" charset="0"/>
                <a:cs typeface="Times New Roman" panose="02020603050405020304" pitchFamily="18" charset="0"/>
              </a:rPr>
              <a:t>Grão-mestre </a:t>
            </a:r>
            <a:r>
              <a:rPr lang="pt-BR" sz="2400" dirty="0">
                <a:latin typeface="Times New Roman" panose="02020603050405020304" pitchFamily="18" charset="0"/>
                <a:cs typeface="Times New Roman" panose="02020603050405020304" pitchFamily="18" charset="0"/>
              </a:rPr>
              <a:t>= </a:t>
            </a:r>
            <a:r>
              <a:rPr lang="pt-BR" sz="2400" dirty="0" smtClean="0">
                <a:latin typeface="Times New Roman" panose="02020603050405020304" pitchFamily="18" charset="0"/>
                <a:cs typeface="Times New Roman" panose="02020603050405020304" pitchFamily="18" charset="0"/>
              </a:rPr>
              <a:t>grão-mestre</a:t>
            </a:r>
            <a:r>
              <a:rPr lang="pt-BR" sz="2400" b="1" dirty="0" smtClean="0">
                <a:latin typeface="Times New Roman" panose="02020603050405020304" pitchFamily="18" charset="0"/>
                <a:cs typeface="Times New Roman" panose="02020603050405020304" pitchFamily="18" charset="0"/>
              </a:rPr>
              <a:t>s</a:t>
            </a:r>
            <a:r>
              <a:rPr lang="pt-BR" sz="2400" dirty="0" smtClean="0">
                <a:latin typeface="Times New Roman" panose="02020603050405020304" pitchFamily="18" charset="0"/>
                <a:cs typeface="Times New Roman" panose="02020603050405020304" pitchFamily="18" charset="0"/>
              </a:rPr>
              <a:t>;</a:t>
            </a:r>
          </a:p>
          <a:p>
            <a:r>
              <a:rPr lang="pt-BR" sz="2400" dirty="0" smtClean="0">
                <a:latin typeface="Times New Roman" panose="02020603050405020304" pitchFamily="18" charset="0"/>
                <a:cs typeface="Times New Roman" panose="02020603050405020304" pitchFamily="18" charset="0"/>
              </a:rPr>
              <a:t>Bel-prazer = bel-prazere</a:t>
            </a:r>
            <a:r>
              <a:rPr lang="pt-BR" sz="2400" b="1" dirty="0" smtClean="0">
                <a:latin typeface="Times New Roman" panose="02020603050405020304" pitchFamily="18" charset="0"/>
                <a:cs typeface="Times New Roman" panose="02020603050405020304" pitchFamily="18" charset="0"/>
              </a:rPr>
              <a:t>s</a:t>
            </a:r>
            <a:r>
              <a:rPr lang="pt-BR" sz="2400" dirty="0" smtClean="0">
                <a:latin typeface="Times New Roman" panose="02020603050405020304" pitchFamily="18" charset="0"/>
                <a:cs typeface="Times New Roman" panose="02020603050405020304" pitchFamily="18" charset="0"/>
              </a:rPr>
              <a:t>.</a:t>
            </a:r>
          </a:p>
          <a:p>
            <a:r>
              <a:rPr lang="pt-BR" sz="2400" dirty="0" smtClean="0">
                <a:latin typeface="Times New Roman" panose="02020603050405020304" pitchFamily="18" charset="0"/>
                <a:cs typeface="Times New Roman" panose="02020603050405020304" pitchFamily="18" charset="0"/>
              </a:rPr>
              <a:t>São-</a:t>
            </a:r>
            <a:r>
              <a:rPr lang="pt-BR" sz="2400" dirty="0" err="1" smtClean="0">
                <a:latin typeface="Times New Roman" panose="02020603050405020304" pitchFamily="18" charset="0"/>
                <a:cs typeface="Times New Roman" panose="02020603050405020304" pitchFamily="18" charset="0"/>
              </a:rPr>
              <a:t>bernardo</a:t>
            </a:r>
            <a:r>
              <a:rPr lang="pt-BR" sz="2400" dirty="0" smtClean="0">
                <a:latin typeface="Times New Roman" panose="02020603050405020304" pitchFamily="18" charset="0"/>
                <a:cs typeface="Times New Roman" panose="02020603050405020304" pitchFamily="18" charset="0"/>
              </a:rPr>
              <a:t> = são-bernardo</a:t>
            </a:r>
            <a:r>
              <a:rPr lang="pt-BR" sz="2400" b="1" dirty="0" smtClean="0">
                <a:latin typeface="Times New Roman" panose="02020603050405020304" pitchFamily="18" charset="0"/>
                <a:cs typeface="Times New Roman" panose="02020603050405020304" pitchFamily="18" charset="0"/>
              </a:rPr>
              <a:t>s</a:t>
            </a:r>
            <a:r>
              <a:rPr lang="pt-BR" sz="2400" dirty="0" smtClean="0">
                <a:latin typeface="Times New Roman" panose="02020603050405020304" pitchFamily="18" charset="0"/>
                <a:cs typeface="Times New Roman" panose="02020603050405020304" pitchFamily="18" charset="0"/>
              </a:rPr>
              <a:t>.</a:t>
            </a:r>
          </a:p>
          <a:p>
            <a:pPr marL="0" indent="0">
              <a:buNone/>
            </a:pPr>
            <a:endParaRPr lang="pt-BR" sz="2400" dirty="0" smtClean="0">
              <a:latin typeface="Times New Roman" panose="02020603050405020304" pitchFamily="18" charset="0"/>
              <a:cs typeface="Times New Roman" panose="02020603050405020304" pitchFamily="18" charset="0"/>
            </a:endParaRPr>
          </a:p>
          <a:p>
            <a:endParaRPr lang="pt-BR" sz="2400" dirty="0">
              <a:latin typeface="Times New Roman" panose="02020603050405020304" pitchFamily="18" charset="0"/>
              <a:cs typeface="Times New Roman" panose="02020603050405020304" pitchFamily="18" charset="0"/>
            </a:endParaRPr>
          </a:p>
          <a:p>
            <a:pPr marL="0" indent="0">
              <a:buNone/>
            </a:pPr>
            <a:endParaRPr lang="pt-BR" sz="2400" dirty="0"/>
          </a:p>
          <a:p>
            <a:pPr marL="0" indent="0" algn="just">
              <a:buNone/>
            </a:pPr>
            <a:r>
              <a:rPr lang="pt-BR" sz="2400" dirty="0" smtClean="0">
                <a:latin typeface="Times New Roman" panose="02020603050405020304" pitchFamily="18" charset="0"/>
                <a:cs typeface="Times New Roman" panose="02020603050405020304" pitchFamily="18" charset="0"/>
              </a:rPr>
              <a:t> </a:t>
            </a:r>
            <a:endParaRPr lang="pt-BR" sz="2400" dirty="0">
              <a:latin typeface="Times New Roman" panose="02020603050405020304" pitchFamily="18" charset="0"/>
              <a:cs typeface="Times New Roman" panose="02020603050405020304" pitchFamily="18" charset="0"/>
            </a:endParaRPr>
          </a:p>
          <a:p>
            <a:pPr marL="0" indent="0" algn="just">
              <a:buNone/>
            </a:pPr>
            <a:endParaRPr lang="pt-BR" sz="2000" dirty="0" smtClean="0">
              <a:latin typeface="Times New Roman" panose="02020603050405020304" pitchFamily="18" charset="0"/>
              <a:cs typeface="Times New Roman" panose="02020603050405020304" pitchFamily="18" charset="0"/>
            </a:endParaRPr>
          </a:p>
        </p:txBody>
      </p:sp>
      <p:pic>
        <p:nvPicPr>
          <p:cNvPr id="1026" name="Picture 2" descr="Logo_Etec colorido"/>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67544" y="6124358"/>
            <a:ext cx="1123950" cy="714375"/>
          </a:xfrm>
          <a:prstGeom prst="rect">
            <a:avLst/>
          </a:prstGeom>
          <a:noFill/>
          <a:extLst>
            <a:ext uri="{909E8E84-426E-40DD-AFC4-6F175D3DCCD1}">
              <a14:hiddenFill xmlns:a14="http://schemas.microsoft.com/office/drawing/2010/main">
                <a:solidFill>
                  <a:srgbClr val="FFFFFF"/>
                </a:solidFill>
              </a14:hiddenFill>
            </a:ext>
          </a:extLst>
        </p:spPr>
      </p:pic>
      <p:pic>
        <p:nvPicPr>
          <p:cNvPr id="1025" name="Picture 1" descr="logo-novo-cps-co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04048" y="6200775"/>
            <a:ext cx="3600450" cy="657225"/>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pt-BR"/>
          </a:p>
        </p:txBody>
      </p:sp>
      <p:sp>
        <p:nvSpPr>
          <p:cNvPr id="7" name="Rectangle 4"/>
          <p:cNvSpPr>
            <a:spLocks noChangeArrowheads="1"/>
          </p:cNvSpPr>
          <p:nvPr/>
        </p:nvSpPr>
        <p:spPr bwMode="auto">
          <a:xfrm>
            <a:off x="0" y="71437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pt-BR" altLang="pt-BR" sz="6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               </a:t>
            </a:r>
            <a:endParaRPr kumimoji="0" lang="pt-BR" altLang="pt-BR" sz="1800" b="0" i="0" u="none" strike="noStrike" cap="none" normalizeH="0" baseline="0" smtClean="0">
              <a:ln>
                <a:noFill/>
              </a:ln>
              <a:solidFill>
                <a:schemeClr val="tx1"/>
              </a:solidFill>
              <a:effectLst/>
              <a:latin typeface="Arial" pitchFamily="34" charset="0"/>
              <a:cs typeface="Arial" pitchFamily="34" charset="0"/>
            </a:endParaRPr>
          </a:p>
        </p:txBody>
      </p:sp>
      <p:sp>
        <p:nvSpPr>
          <p:cNvPr id="8" name="Rectangle 5"/>
          <p:cNvSpPr>
            <a:spLocks noChangeArrowheads="1"/>
          </p:cNvSpPr>
          <p:nvPr/>
        </p:nvSpPr>
        <p:spPr bwMode="auto">
          <a:xfrm>
            <a:off x="0" y="13716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pt-BR" altLang="pt-BR" sz="6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
            </a:r>
            <a:br>
              <a:rPr kumimoji="0" lang="pt-BR" altLang="pt-BR" sz="600" b="0" i="0" u="none" strike="noStrike" cap="none" normalizeH="0" baseline="0" smtClean="0">
                <a:ln>
                  <a:noFill/>
                </a:ln>
                <a:solidFill>
                  <a:schemeClr val="tx1"/>
                </a:solidFill>
                <a:effectLst/>
                <a:latin typeface="Arial" pitchFamily="34" charset="0"/>
                <a:ea typeface="Times New Roman" pitchFamily="18" charset="0"/>
                <a:cs typeface="Arial" pitchFamily="34" charset="0"/>
              </a:rPr>
            </a:br>
            <a:r>
              <a:rPr kumimoji="0" lang="pt-BR" altLang="pt-BR" sz="6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
            </a:r>
            <a:br>
              <a:rPr kumimoji="0" lang="pt-BR" altLang="pt-BR" sz="600" b="0" i="0" u="none" strike="noStrike" cap="none" normalizeH="0" baseline="0" smtClean="0">
                <a:ln>
                  <a:noFill/>
                </a:ln>
                <a:solidFill>
                  <a:schemeClr val="tx1"/>
                </a:solidFill>
                <a:effectLst/>
                <a:latin typeface="Arial" pitchFamily="34" charset="0"/>
                <a:ea typeface="Times New Roman" pitchFamily="18" charset="0"/>
                <a:cs typeface="Arial" pitchFamily="34" charset="0"/>
              </a:rPr>
            </a:br>
            <a:endParaRPr kumimoji="0" lang="pt-BR" altLang="pt-BR" sz="1800" b="0" i="0" u="none" strike="noStrike" cap="none" normalizeH="0" baseline="0" smtClean="0">
              <a:ln>
                <a:noFill/>
              </a:ln>
              <a:solidFill>
                <a:schemeClr val="tx1"/>
              </a:solidFill>
              <a:effectLst/>
              <a:latin typeface="Arial" pitchFamily="34" charset="0"/>
              <a:cs typeface="Arial" pitchFamily="34" charset="0"/>
            </a:endParaRPr>
          </a:p>
        </p:txBody>
      </p:sp>
      <p:pic>
        <p:nvPicPr>
          <p:cNvPr id="19458" name="Picture 2" descr="C:\Users\Usuário\JEC\Pictures\Educandário\Imagens para aulas\são-bernardo.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31840" y="4293097"/>
            <a:ext cx="3148486" cy="18312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54473603"/>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title"/>
          </p:nvPr>
        </p:nvSpPr>
        <p:spPr>
          <a:xfrm>
            <a:off x="457200" y="274638"/>
            <a:ext cx="8229600" cy="778098"/>
          </a:xfrm>
        </p:spPr>
        <p:txBody>
          <a:bodyPr>
            <a:noAutofit/>
          </a:bodyPr>
          <a:lstStyle/>
          <a:p>
            <a:r>
              <a:rPr lang="pt-BR" sz="2900" b="1" dirty="0" smtClean="0">
                <a:solidFill>
                  <a:srgbClr val="FF0000"/>
                </a:solidFill>
                <a:latin typeface="Times New Roman" panose="02020603050405020304" pitchFamily="18" charset="0"/>
                <a:cs typeface="Times New Roman" panose="02020603050405020304" pitchFamily="18" charset="0"/>
              </a:rPr>
              <a:t>SUBSTANTIVO – FLEXÃO DE NÚMERO</a:t>
            </a:r>
            <a:endParaRPr lang="pt-BR" sz="2900" b="1" dirty="0">
              <a:solidFill>
                <a:srgbClr val="FF0000"/>
              </a:solidFill>
              <a:latin typeface="Times New Roman" panose="02020603050405020304" pitchFamily="18" charset="0"/>
              <a:cs typeface="Times New Roman" panose="02020603050405020304" pitchFamily="18" charset="0"/>
            </a:endParaRPr>
          </a:p>
        </p:txBody>
      </p:sp>
      <p:sp>
        <p:nvSpPr>
          <p:cNvPr id="5" name="Espaço Reservado para Conteúdo 4"/>
          <p:cNvSpPr>
            <a:spLocks noGrp="1"/>
          </p:cNvSpPr>
          <p:nvPr>
            <p:ph idx="1"/>
          </p:nvPr>
        </p:nvSpPr>
        <p:spPr>
          <a:xfrm>
            <a:off x="457200" y="980728"/>
            <a:ext cx="8579296" cy="5220047"/>
          </a:xfrm>
        </p:spPr>
        <p:txBody>
          <a:bodyPr>
            <a:normAutofit/>
          </a:bodyPr>
          <a:lstStyle/>
          <a:p>
            <a:pPr algn="just"/>
            <a:r>
              <a:rPr lang="pt-BR" sz="2400" dirty="0">
                <a:latin typeface="Times New Roman" panose="02020603050405020304" pitchFamily="18" charset="0"/>
                <a:cs typeface="Times New Roman" panose="02020603050405020304" pitchFamily="18" charset="0"/>
              </a:rPr>
              <a:t>8) Prefixos Vice/</a:t>
            </a:r>
            <a:r>
              <a:rPr lang="pt-BR" sz="2400" dirty="0" err="1">
                <a:latin typeface="Times New Roman" panose="02020603050405020304" pitchFamily="18" charset="0"/>
                <a:cs typeface="Times New Roman" panose="02020603050405020304" pitchFamily="18" charset="0"/>
              </a:rPr>
              <a:t>Ex</a:t>
            </a:r>
            <a:r>
              <a:rPr lang="pt-BR" sz="2400" dirty="0">
                <a:latin typeface="Times New Roman" panose="02020603050405020304" pitchFamily="18" charset="0"/>
                <a:cs typeface="Times New Roman" panose="02020603050405020304" pitchFamily="18" charset="0"/>
              </a:rPr>
              <a:t>/</a:t>
            </a:r>
            <a:r>
              <a:rPr lang="pt-BR" sz="2400" dirty="0" err="1">
                <a:latin typeface="Times New Roman" panose="02020603050405020304" pitchFamily="18" charset="0"/>
                <a:cs typeface="Times New Roman" panose="02020603050405020304" pitchFamily="18" charset="0"/>
              </a:rPr>
              <a:t>Pseudo</a:t>
            </a:r>
            <a:r>
              <a:rPr lang="pt-BR" sz="2400" dirty="0">
                <a:latin typeface="Times New Roman" panose="02020603050405020304" pitchFamily="18" charset="0"/>
                <a:cs typeface="Times New Roman" panose="02020603050405020304" pitchFamily="18" charset="0"/>
              </a:rPr>
              <a:t> + </a:t>
            </a:r>
            <a:r>
              <a:rPr lang="pt-BR" sz="2400" dirty="0" smtClean="0">
                <a:latin typeface="Times New Roman" panose="02020603050405020304" pitchFamily="18" charset="0"/>
                <a:cs typeface="Times New Roman" panose="02020603050405020304" pitchFamily="18" charset="0"/>
              </a:rPr>
              <a:t>Substantivo: apenas o </a:t>
            </a:r>
            <a:r>
              <a:rPr lang="pt-BR" sz="2400" b="1" dirty="0" smtClean="0">
                <a:latin typeface="Times New Roman" panose="02020603050405020304" pitchFamily="18" charset="0"/>
                <a:cs typeface="Times New Roman" panose="02020603050405020304" pitchFamily="18" charset="0"/>
              </a:rPr>
              <a:t>substantivo</a:t>
            </a:r>
            <a:r>
              <a:rPr lang="pt-BR" sz="2400" dirty="0" smtClean="0">
                <a:latin typeface="Times New Roman" panose="02020603050405020304" pitchFamily="18" charset="0"/>
                <a:cs typeface="Times New Roman" panose="02020603050405020304" pitchFamily="18" charset="0"/>
              </a:rPr>
              <a:t> no </a:t>
            </a:r>
            <a:r>
              <a:rPr lang="pt-BR" sz="2400" b="1" dirty="0" smtClean="0">
                <a:latin typeface="Times New Roman" panose="02020603050405020304" pitchFamily="18" charset="0"/>
                <a:cs typeface="Times New Roman" panose="02020603050405020304" pitchFamily="18" charset="0"/>
              </a:rPr>
              <a:t>plural</a:t>
            </a:r>
            <a:r>
              <a:rPr lang="pt-BR" sz="2400" dirty="0" smtClean="0">
                <a:latin typeface="Times New Roman" panose="02020603050405020304" pitchFamily="18" charset="0"/>
                <a:cs typeface="Times New Roman" panose="02020603050405020304" pitchFamily="18" charset="0"/>
              </a:rPr>
              <a:t>:</a:t>
            </a:r>
            <a:endParaRPr lang="pt-BR" sz="2400" dirty="0">
              <a:latin typeface="Times New Roman" panose="02020603050405020304" pitchFamily="18" charset="0"/>
              <a:cs typeface="Times New Roman" panose="02020603050405020304" pitchFamily="18" charset="0"/>
            </a:endParaRPr>
          </a:p>
          <a:p>
            <a:pPr marL="0" indent="0">
              <a:buNone/>
            </a:pPr>
            <a:endParaRPr lang="pt-BR" sz="2400" dirty="0">
              <a:latin typeface="Times New Roman" panose="02020603050405020304" pitchFamily="18" charset="0"/>
              <a:cs typeface="Times New Roman" panose="02020603050405020304" pitchFamily="18" charset="0"/>
            </a:endParaRPr>
          </a:p>
          <a:p>
            <a:r>
              <a:rPr lang="pt-BR" sz="2400" dirty="0" smtClean="0">
                <a:latin typeface="Times New Roman" panose="02020603050405020304" pitchFamily="18" charset="0"/>
                <a:cs typeface="Times New Roman" panose="02020603050405020304" pitchFamily="18" charset="0"/>
              </a:rPr>
              <a:t>Vice-governador </a:t>
            </a:r>
            <a:r>
              <a:rPr lang="pt-BR" sz="2400" dirty="0">
                <a:latin typeface="Times New Roman" panose="02020603050405020304" pitchFamily="18" charset="0"/>
                <a:cs typeface="Times New Roman" panose="02020603050405020304" pitchFamily="18" charset="0"/>
              </a:rPr>
              <a:t>= </a:t>
            </a:r>
            <a:r>
              <a:rPr lang="pt-BR" sz="2400" dirty="0" smtClean="0">
                <a:latin typeface="Times New Roman" panose="02020603050405020304" pitchFamily="18" charset="0"/>
                <a:cs typeface="Times New Roman" panose="02020603050405020304" pitchFamily="18" charset="0"/>
              </a:rPr>
              <a:t>vice-governadore</a:t>
            </a:r>
            <a:r>
              <a:rPr lang="pt-BR" sz="2400" b="1" dirty="0" smtClean="0">
                <a:latin typeface="Times New Roman" panose="02020603050405020304" pitchFamily="18" charset="0"/>
                <a:cs typeface="Times New Roman" panose="02020603050405020304" pitchFamily="18" charset="0"/>
              </a:rPr>
              <a:t>s</a:t>
            </a:r>
            <a:r>
              <a:rPr lang="pt-BR" sz="2400" dirty="0" smtClean="0">
                <a:latin typeface="Times New Roman" panose="02020603050405020304" pitchFamily="18" charset="0"/>
                <a:cs typeface="Times New Roman" panose="02020603050405020304" pitchFamily="18" charset="0"/>
              </a:rPr>
              <a:t>;</a:t>
            </a:r>
          </a:p>
          <a:p>
            <a:r>
              <a:rPr lang="pt-BR" sz="2400" dirty="0" smtClean="0">
                <a:latin typeface="Times New Roman" panose="02020603050405020304" pitchFamily="18" charset="0"/>
                <a:cs typeface="Times New Roman" panose="02020603050405020304" pitchFamily="18" charset="0"/>
              </a:rPr>
              <a:t>Ex-namorado = ex-namorado</a:t>
            </a:r>
            <a:r>
              <a:rPr lang="pt-BR" sz="2400" b="1" dirty="0" smtClean="0">
                <a:latin typeface="Times New Roman" panose="02020603050405020304" pitchFamily="18" charset="0"/>
                <a:cs typeface="Times New Roman" panose="02020603050405020304" pitchFamily="18" charset="0"/>
              </a:rPr>
              <a:t>s</a:t>
            </a:r>
            <a:r>
              <a:rPr lang="pt-BR" sz="2400" dirty="0" smtClean="0">
                <a:latin typeface="Times New Roman" panose="02020603050405020304" pitchFamily="18" charset="0"/>
                <a:cs typeface="Times New Roman" panose="02020603050405020304" pitchFamily="18" charset="0"/>
              </a:rPr>
              <a:t>;</a:t>
            </a:r>
          </a:p>
          <a:p>
            <a:r>
              <a:rPr lang="pt-BR" sz="2400" dirty="0" err="1" smtClean="0">
                <a:latin typeface="Times New Roman" panose="02020603050405020304" pitchFamily="18" charset="0"/>
                <a:cs typeface="Times New Roman" panose="02020603050405020304" pitchFamily="18" charset="0"/>
              </a:rPr>
              <a:t>Pseudo-sábio</a:t>
            </a:r>
            <a:r>
              <a:rPr lang="pt-BR" sz="2400" dirty="0" smtClean="0">
                <a:latin typeface="Times New Roman" panose="02020603050405020304" pitchFamily="18" charset="0"/>
                <a:cs typeface="Times New Roman" panose="02020603050405020304" pitchFamily="18" charset="0"/>
              </a:rPr>
              <a:t> = </a:t>
            </a:r>
            <a:r>
              <a:rPr lang="pt-BR" sz="2400" dirty="0" err="1" smtClean="0">
                <a:latin typeface="Times New Roman" panose="02020603050405020304" pitchFamily="18" charset="0"/>
                <a:cs typeface="Times New Roman" panose="02020603050405020304" pitchFamily="18" charset="0"/>
              </a:rPr>
              <a:t>pseudo-sábio</a:t>
            </a:r>
            <a:r>
              <a:rPr lang="pt-BR" sz="2400" b="1" dirty="0" err="1" smtClean="0">
                <a:latin typeface="Times New Roman" panose="02020603050405020304" pitchFamily="18" charset="0"/>
                <a:cs typeface="Times New Roman" panose="02020603050405020304" pitchFamily="18" charset="0"/>
              </a:rPr>
              <a:t>s</a:t>
            </a:r>
            <a:r>
              <a:rPr lang="pt-BR" sz="2400" dirty="0" smtClean="0">
                <a:latin typeface="Times New Roman" panose="02020603050405020304" pitchFamily="18" charset="0"/>
                <a:cs typeface="Times New Roman" panose="02020603050405020304" pitchFamily="18" charset="0"/>
              </a:rPr>
              <a:t>.</a:t>
            </a:r>
          </a:p>
          <a:p>
            <a:pPr marL="0" indent="0">
              <a:buNone/>
            </a:pPr>
            <a:endParaRPr lang="pt-BR" sz="2400" dirty="0" smtClean="0">
              <a:latin typeface="Times New Roman" panose="02020603050405020304" pitchFamily="18" charset="0"/>
              <a:cs typeface="Times New Roman" panose="02020603050405020304" pitchFamily="18" charset="0"/>
            </a:endParaRPr>
          </a:p>
          <a:p>
            <a:endParaRPr lang="pt-BR" sz="2400" dirty="0">
              <a:latin typeface="Times New Roman" panose="02020603050405020304" pitchFamily="18" charset="0"/>
              <a:cs typeface="Times New Roman" panose="02020603050405020304" pitchFamily="18" charset="0"/>
            </a:endParaRPr>
          </a:p>
          <a:p>
            <a:pPr marL="0" indent="0">
              <a:buNone/>
            </a:pPr>
            <a:endParaRPr lang="pt-BR" sz="2400" dirty="0"/>
          </a:p>
          <a:p>
            <a:pPr marL="0" indent="0" algn="just">
              <a:buNone/>
            </a:pPr>
            <a:r>
              <a:rPr lang="pt-BR" sz="2400" dirty="0" smtClean="0">
                <a:latin typeface="Times New Roman" panose="02020603050405020304" pitchFamily="18" charset="0"/>
                <a:cs typeface="Times New Roman" panose="02020603050405020304" pitchFamily="18" charset="0"/>
              </a:rPr>
              <a:t> </a:t>
            </a:r>
            <a:endParaRPr lang="pt-BR" sz="2400" dirty="0">
              <a:latin typeface="Times New Roman" panose="02020603050405020304" pitchFamily="18" charset="0"/>
              <a:cs typeface="Times New Roman" panose="02020603050405020304" pitchFamily="18" charset="0"/>
            </a:endParaRPr>
          </a:p>
          <a:p>
            <a:pPr marL="0" indent="0" algn="just">
              <a:buNone/>
            </a:pPr>
            <a:endParaRPr lang="pt-BR" sz="2000" dirty="0" smtClean="0">
              <a:latin typeface="Times New Roman" panose="02020603050405020304" pitchFamily="18" charset="0"/>
              <a:cs typeface="Times New Roman" panose="02020603050405020304" pitchFamily="18" charset="0"/>
            </a:endParaRPr>
          </a:p>
        </p:txBody>
      </p:sp>
      <p:pic>
        <p:nvPicPr>
          <p:cNvPr id="1026" name="Picture 2" descr="Logo_Etec colorido"/>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67544" y="6124358"/>
            <a:ext cx="1123950" cy="714375"/>
          </a:xfrm>
          <a:prstGeom prst="rect">
            <a:avLst/>
          </a:prstGeom>
          <a:noFill/>
          <a:extLst>
            <a:ext uri="{909E8E84-426E-40DD-AFC4-6F175D3DCCD1}">
              <a14:hiddenFill xmlns:a14="http://schemas.microsoft.com/office/drawing/2010/main">
                <a:solidFill>
                  <a:srgbClr val="FFFFFF"/>
                </a:solidFill>
              </a14:hiddenFill>
            </a:ext>
          </a:extLst>
        </p:spPr>
      </p:pic>
      <p:pic>
        <p:nvPicPr>
          <p:cNvPr id="1025" name="Picture 1" descr="logo-novo-cps-co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04048" y="6200775"/>
            <a:ext cx="3600450" cy="657225"/>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pt-BR"/>
          </a:p>
        </p:txBody>
      </p:sp>
      <p:sp>
        <p:nvSpPr>
          <p:cNvPr id="7" name="Rectangle 4"/>
          <p:cNvSpPr>
            <a:spLocks noChangeArrowheads="1"/>
          </p:cNvSpPr>
          <p:nvPr/>
        </p:nvSpPr>
        <p:spPr bwMode="auto">
          <a:xfrm>
            <a:off x="0" y="71437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pt-BR" altLang="pt-BR" sz="6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               </a:t>
            </a:r>
            <a:endParaRPr kumimoji="0" lang="pt-BR" altLang="pt-BR" sz="1800" b="0" i="0" u="none" strike="noStrike" cap="none" normalizeH="0" baseline="0" smtClean="0">
              <a:ln>
                <a:noFill/>
              </a:ln>
              <a:solidFill>
                <a:schemeClr val="tx1"/>
              </a:solidFill>
              <a:effectLst/>
              <a:latin typeface="Arial" pitchFamily="34" charset="0"/>
              <a:cs typeface="Arial" pitchFamily="34" charset="0"/>
            </a:endParaRPr>
          </a:p>
        </p:txBody>
      </p:sp>
      <p:sp>
        <p:nvSpPr>
          <p:cNvPr id="8" name="Rectangle 5"/>
          <p:cNvSpPr>
            <a:spLocks noChangeArrowheads="1"/>
          </p:cNvSpPr>
          <p:nvPr/>
        </p:nvSpPr>
        <p:spPr bwMode="auto">
          <a:xfrm>
            <a:off x="0" y="13716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pt-BR" altLang="pt-BR" sz="6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
            </a:r>
            <a:br>
              <a:rPr kumimoji="0" lang="pt-BR" altLang="pt-BR" sz="600" b="0" i="0" u="none" strike="noStrike" cap="none" normalizeH="0" baseline="0" smtClean="0">
                <a:ln>
                  <a:noFill/>
                </a:ln>
                <a:solidFill>
                  <a:schemeClr val="tx1"/>
                </a:solidFill>
                <a:effectLst/>
                <a:latin typeface="Arial" pitchFamily="34" charset="0"/>
                <a:ea typeface="Times New Roman" pitchFamily="18" charset="0"/>
                <a:cs typeface="Arial" pitchFamily="34" charset="0"/>
              </a:rPr>
            </a:br>
            <a:r>
              <a:rPr kumimoji="0" lang="pt-BR" altLang="pt-BR" sz="6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
            </a:r>
            <a:br>
              <a:rPr kumimoji="0" lang="pt-BR" altLang="pt-BR" sz="600" b="0" i="0" u="none" strike="noStrike" cap="none" normalizeH="0" baseline="0" smtClean="0">
                <a:ln>
                  <a:noFill/>
                </a:ln>
                <a:solidFill>
                  <a:schemeClr val="tx1"/>
                </a:solidFill>
                <a:effectLst/>
                <a:latin typeface="Arial" pitchFamily="34" charset="0"/>
                <a:ea typeface="Times New Roman" pitchFamily="18" charset="0"/>
                <a:cs typeface="Arial" pitchFamily="34" charset="0"/>
              </a:rPr>
            </a:br>
            <a:endParaRPr kumimoji="0" lang="pt-BR" altLang="pt-BR" sz="1800" b="0" i="0" u="none" strike="noStrike" cap="none" normalizeH="0" baseline="0" smtClean="0">
              <a:ln>
                <a:noFill/>
              </a:ln>
              <a:solidFill>
                <a:schemeClr val="tx1"/>
              </a:solidFill>
              <a:effectLst/>
              <a:latin typeface="Arial" pitchFamily="34" charset="0"/>
              <a:cs typeface="Arial" pitchFamily="34" charset="0"/>
            </a:endParaRPr>
          </a:p>
        </p:txBody>
      </p:sp>
      <p:pic>
        <p:nvPicPr>
          <p:cNvPr id="19458" name="Picture 2" descr="C:\Users\Usuário\JEC\Pictures\Educandário\Imagens para aulas\são-bernardo.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31840" y="4293097"/>
            <a:ext cx="3148486" cy="18312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2636802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title"/>
          </p:nvPr>
        </p:nvSpPr>
        <p:spPr>
          <a:xfrm>
            <a:off x="457200" y="274638"/>
            <a:ext cx="8229600" cy="778098"/>
          </a:xfrm>
        </p:spPr>
        <p:txBody>
          <a:bodyPr>
            <a:noAutofit/>
          </a:bodyPr>
          <a:lstStyle/>
          <a:p>
            <a:r>
              <a:rPr lang="pt-BR" sz="2900" b="1" dirty="0" smtClean="0">
                <a:solidFill>
                  <a:srgbClr val="FF0000"/>
                </a:solidFill>
                <a:latin typeface="Times New Roman" panose="02020603050405020304" pitchFamily="18" charset="0"/>
                <a:cs typeface="Times New Roman" panose="02020603050405020304" pitchFamily="18" charset="0"/>
              </a:rPr>
              <a:t>SUBSTANTIVO</a:t>
            </a:r>
            <a:endParaRPr lang="pt-BR" sz="2900" b="1" dirty="0">
              <a:solidFill>
                <a:srgbClr val="FF0000"/>
              </a:solidFill>
              <a:latin typeface="Times New Roman" panose="02020603050405020304" pitchFamily="18" charset="0"/>
              <a:cs typeface="Times New Roman" panose="02020603050405020304" pitchFamily="18" charset="0"/>
            </a:endParaRPr>
          </a:p>
        </p:txBody>
      </p:sp>
      <p:sp>
        <p:nvSpPr>
          <p:cNvPr id="5" name="Espaço Reservado para Conteúdo 4"/>
          <p:cNvSpPr>
            <a:spLocks noGrp="1"/>
          </p:cNvSpPr>
          <p:nvPr>
            <p:ph idx="1"/>
          </p:nvPr>
        </p:nvSpPr>
        <p:spPr>
          <a:xfrm>
            <a:off x="457200" y="908720"/>
            <a:ext cx="8579296" cy="5292055"/>
          </a:xfrm>
        </p:spPr>
        <p:txBody>
          <a:bodyPr>
            <a:normAutofit/>
          </a:bodyPr>
          <a:lstStyle/>
          <a:p>
            <a:pPr marL="0" indent="0" algn="just">
              <a:buNone/>
            </a:pPr>
            <a:r>
              <a:rPr lang="pt-BR" sz="2000" dirty="0" smtClean="0">
                <a:latin typeface="Times New Roman" panose="02020603050405020304" pitchFamily="18" charset="0"/>
                <a:cs typeface="Times New Roman" panose="02020603050405020304" pitchFamily="18" charset="0"/>
              </a:rPr>
              <a:t>• </a:t>
            </a:r>
            <a:r>
              <a:rPr lang="pt-BR" sz="2400" b="1" dirty="0" smtClean="0">
                <a:latin typeface="Times New Roman" panose="02020603050405020304" pitchFamily="18" charset="0"/>
                <a:cs typeface="Times New Roman" panose="02020603050405020304" pitchFamily="18" charset="0"/>
              </a:rPr>
              <a:t>Classificação</a:t>
            </a:r>
            <a:r>
              <a:rPr lang="pt-BR" sz="2400" dirty="0" smtClean="0">
                <a:latin typeface="Times New Roman" panose="02020603050405020304" pitchFamily="18" charset="0"/>
                <a:cs typeface="Times New Roman" panose="02020603050405020304" pitchFamily="18" charset="0"/>
              </a:rPr>
              <a:t>:</a:t>
            </a:r>
          </a:p>
          <a:p>
            <a:pPr marL="0" indent="0" algn="just">
              <a:buNone/>
            </a:pPr>
            <a:endParaRPr lang="pt-BR" sz="2400" dirty="0">
              <a:latin typeface="Times New Roman" panose="02020603050405020304" pitchFamily="18" charset="0"/>
              <a:cs typeface="Times New Roman" panose="02020603050405020304" pitchFamily="18" charset="0"/>
            </a:endParaRPr>
          </a:p>
          <a:p>
            <a:pPr marL="0" indent="0" algn="just">
              <a:buNone/>
            </a:pPr>
            <a:r>
              <a:rPr lang="pt-BR" sz="2400" dirty="0" smtClean="0">
                <a:latin typeface="Times New Roman" panose="02020603050405020304" pitchFamily="18" charset="0"/>
                <a:cs typeface="Times New Roman" panose="02020603050405020304" pitchFamily="18" charset="0"/>
              </a:rPr>
              <a:t>• </a:t>
            </a:r>
            <a:r>
              <a:rPr lang="pt-BR" sz="2400" b="1" dirty="0" smtClean="0">
                <a:latin typeface="Times New Roman" panose="02020603050405020304" pitchFamily="18" charset="0"/>
                <a:cs typeface="Times New Roman" panose="02020603050405020304" pitchFamily="18" charset="0"/>
              </a:rPr>
              <a:t>Comum</a:t>
            </a:r>
            <a:r>
              <a:rPr lang="pt-BR" sz="2400" dirty="0" smtClean="0">
                <a:latin typeface="Times New Roman" panose="02020603050405020304" pitchFamily="18" charset="0"/>
                <a:cs typeface="Times New Roman" panose="02020603050405020304" pitchFamily="18" charset="0"/>
              </a:rPr>
              <a:t>: representa/nomeia </a:t>
            </a:r>
            <a:r>
              <a:rPr lang="pt-BR" sz="2400" b="1" dirty="0" smtClean="0">
                <a:latin typeface="Times New Roman" panose="02020603050405020304" pitchFamily="18" charset="0"/>
                <a:cs typeface="Times New Roman" panose="02020603050405020304" pitchFamily="18" charset="0"/>
              </a:rPr>
              <a:t>todos os seres</a:t>
            </a:r>
            <a:r>
              <a:rPr lang="pt-BR" sz="2400" dirty="0" smtClean="0">
                <a:latin typeface="Times New Roman" panose="02020603050405020304" pitchFamily="18" charset="0"/>
                <a:cs typeface="Times New Roman" panose="02020603050405020304" pitchFamily="18" charset="0"/>
              </a:rPr>
              <a:t> de uma </a:t>
            </a:r>
            <a:r>
              <a:rPr lang="pt-BR" sz="2400" b="1" dirty="0" smtClean="0">
                <a:latin typeface="Times New Roman" panose="02020603050405020304" pitchFamily="18" charset="0"/>
                <a:cs typeface="Times New Roman" panose="02020603050405020304" pitchFamily="18" charset="0"/>
              </a:rPr>
              <a:t>espécie</a:t>
            </a:r>
            <a:r>
              <a:rPr lang="pt-BR" sz="2400" dirty="0" smtClean="0">
                <a:latin typeface="Times New Roman" panose="02020603050405020304" pitchFamily="18" charset="0"/>
                <a:cs typeface="Times New Roman" panose="02020603050405020304" pitchFamily="18" charset="0"/>
              </a:rPr>
              <a:t>. </a:t>
            </a:r>
          </a:p>
          <a:p>
            <a:pPr marL="0" indent="0" algn="just">
              <a:buNone/>
            </a:pPr>
            <a:r>
              <a:rPr lang="pt-BR" sz="2400" dirty="0" smtClean="0">
                <a:latin typeface="Times New Roman" panose="02020603050405020304" pitchFamily="18" charset="0"/>
                <a:cs typeface="Times New Roman" panose="02020603050405020304" pitchFamily="18" charset="0"/>
              </a:rPr>
              <a:t>Ex.: Pássaro, inseto, mesa, cadeira, menino, país.</a:t>
            </a:r>
          </a:p>
          <a:p>
            <a:pPr marL="0" indent="0" algn="just">
              <a:buNone/>
            </a:pPr>
            <a:r>
              <a:rPr lang="pt-BR" sz="2400" dirty="0">
                <a:latin typeface="Times New Roman" panose="02020603050405020304" pitchFamily="18" charset="0"/>
                <a:cs typeface="Times New Roman" panose="02020603050405020304" pitchFamily="18" charset="0"/>
              </a:rPr>
              <a:t>	</a:t>
            </a:r>
            <a:endParaRPr lang="pt-BR" sz="2400" dirty="0" smtClean="0">
              <a:latin typeface="Times New Roman" panose="02020603050405020304" pitchFamily="18" charset="0"/>
              <a:cs typeface="Times New Roman" panose="02020603050405020304" pitchFamily="18" charset="0"/>
            </a:endParaRPr>
          </a:p>
          <a:p>
            <a:pPr marL="0" indent="0" algn="just">
              <a:buNone/>
            </a:pPr>
            <a:r>
              <a:rPr lang="pt-BR" sz="2400" dirty="0" smtClean="0">
                <a:latin typeface="Times New Roman" panose="02020603050405020304" pitchFamily="18" charset="0"/>
                <a:cs typeface="Times New Roman" panose="02020603050405020304" pitchFamily="18" charset="0"/>
              </a:rPr>
              <a:t>• </a:t>
            </a:r>
            <a:r>
              <a:rPr lang="pt-BR" sz="2400" b="1" dirty="0" smtClean="0">
                <a:latin typeface="Times New Roman" panose="02020603050405020304" pitchFamily="18" charset="0"/>
                <a:cs typeface="Times New Roman" panose="02020603050405020304" pitchFamily="18" charset="0"/>
              </a:rPr>
              <a:t>Próprio</a:t>
            </a:r>
            <a:r>
              <a:rPr lang="pt-BR" sz="2400" dirty="0" smtClean="0">
                <a:latin typeface="Times New Roman" panose="02020603050405020304" pitchFamily="18" charset="0"/>
                <a:cs typeface="Times New Roman" panose="02020603050405020304" pitchFamily="18" charset="0"/>
              </a:rPr>
              <a:t>: representa/nomeia </a:t>
            </a:r>
            <a:r>
              <a:rPr lang="pt-BR" sz="2400" b="1" dirty="0" smtClean="0">
                <a:latin typeface="Times New Roman" panose="02020603050405020304" pitchFamily="18" charset="0"/>
                <a:cs typeface="Times New Roman" panose="02020603050405020304" pitchFamily="18" charset="0"/>
              </a:rPr>
              <a:t>apenas um ser</a:t>
            </a:r>
            <a:r>
              <a:rPr lang="pt-BR" sz="2400" dirty="0" smtClean="0">
                <a:latin typeface="Times New Roman" panose="02020603050405020304" pitchFamily="18" charset="0"/>
                <a:cs typeface="Times New Roman" panose="02020603050405020304" pitchFamily="18" charset="0"/>
              </a:rPr>
              <a:t> de uma espécie e inicia-se com letra maiúscula.</a:t>
            </a:r>
          </a:p>
          <a:p>
            <a:pPr marL="0" indent="0" algn="just">
              <a:buNone/>
            </a:pPr>
            <a:r>
              <a:rPr lang="pt-BR" sz="2400" dirty="0" smtClean="0">
                <a:latin typeface="Times New Roman" panose="02020603050405020304" pitchFamily="18" charset="0"/>
                <a:cs typeface="Times New Roman" panose="02020603050405020304" pitchFamily="18" charset="0"/>
              </a:rPr>
              <a:t>Ex.: Totó, João, Brasil, Santos, Jardim Itália.</a:t>
            </a:r>
            <a:endParaRPr lang="pt-BR" sz="2400" dirty="0">
              <a:latin typeface="Times New Roman" panose="02020603050405020304" pitchFamily="18" charset="0"/>
              <a:cs typeface="Times New Roman" panose="02020603050405020304" pitchFamily="18" charset="0"/>
            </a:endParaRPr>
          </a:p>
          <a:p>
            <a:pPr marL="0" indent="0" algn="just">
              <a:buNone/>
            </a:pPr>
            <a:r>
              <a:rPr lang="pt-BR" sz="2400" dirty="0" smtClean="0">
                <a:latin typeface="Times New Roman" panose="02020603050405020304" pitchFamily="18" charset="0"/>
                <a:cs typeface="Times New Roman" panose="02020603050405020304" pitchFamily="18" charset="0"/>
              </a:rPr>
              <a:t> </a:t>
            </a:r>
            <a:endParaRPr lang="pt-BR" sz="2400" dirty="0">
              <a:latin typeface="Times New Roman" panose="02020603050405020304" pitchFamily="18" charset="0"/>
              <a:cs typeface="Times New Roman" panose="02020603050405020304" pitchFamily="18" charset="0"/>
            </a:endParaRPr>
          </a:p>
          <a:p>
            <a:pPr marL="0" indent="0" algn="just">
              <a:buNone/>
            </a:pPr>
            <a:endParaRPr lang="pt-BR" sz="2000" dirty="0" smtClean="0">
              <a:latin typeface="Times New Roman" panose="02020603050405020304" pitchFamily="18" charset="0"/>
              <a:cs typeface="Times New Roman" panose="02020603050405020304" pitchFamily="18" charset="0"/>
            </a:endParaRPr>
          </a:p>
        </p:txBody>
      </p:sp>
      <p:pic>
        <p:nvPicPr>
          <p:cNvPr id="1026" name="Picture 2" descr="Logo_Etec colorido"/>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67544" y="6124358"/>
            <a:ext cx="1123950" cy="714375"/>
          </a:xfrm>
          <a:prstGeom prst="rect">
            <a:avLst/>
          </a:prstGeom>
          <a:noFill/>
          <a:extLst>
            <a:ext uri="{909E8E84-426E-40DD-AFC4-6F175D3DCCD1}">
              <a14:hiddenFill xmlns:a14="http://schemas.microsoft.com/office/drawing/2010/main">
                <a:solidFill>
                  <a:srgbClr val="FFFFFF"/>
                </a:solidFill>
              </a14:hiddenFill>
            </a:ext>
          </a:extLst>
        </p:spPr>
      </p:pic>
      <p:pic>
        <p:nvPicPr>
          <p:cNvPr id="1025" name="Picture 1" descr="logo-novo-cps-co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04048" y="6200775"/>
            <a:ext cx="3600450" cy="657225"/>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pt-BR"/>
          </a:p>
        </p:txBody>
      </p:sp>
      <p:sp>
        <p:nvSpPr>
          <p:cNvPr id="7" name="Rectangle 4"/>
          <p:cNvSpPr>
            <a:spLocks noChangeArrowheads="1"/>
          </p:cNvSpPr>
          <p:nvPr/>
        </p:nvSpPr>
        <p:spPr bwMode="auto">
          <a:xfrm>
            <a:off x="0" y="71437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pt-BR" altLang="pt-BR" sz="6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               </a:t>
            </a:r>
            <a:endParaRPr kumimoji="0" lang="pt-BR" altLang="pt-BR" sz="1800" b="0" i="0" u="none" strike="noStrike" cap="none" normalizeH="0" baseline="0" smtClean="0">
              <a:ln>
                <a:noFill/>
              </a:ln>
              <a:solidFill>
                <a:schemeClr val="tx1"/>
              </a:solidFill>
              <a:effectLst/>
              <a:latin typeface="Arial" pitchFamily="34" charset="0"/>
              <a:cs typeface="Arial" pitchFamily="34" charset="0"/>
            </a:endParaRPr>
          </a:p>
        </p:txBody>
      </p:sp>
      <p:sp>
        <p:nvSpPr>
          <p:cNvPr id="8" name="Rectangle 5"/>
          <p:cNvSpPr>
            <a:spLocks noChangeArrowheads="1"/>
          </p:cNvSpPr>
          <p:nvPr/>
        </p:nvSpPr>
        <p:spPr bwMode="auto">
          <a:xfrm>
            <a:off x="0" y="13716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pt-BR" altLang="pt-BR" sz="6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
            </a:r>
            <a:br>
              <a:rPr kumimoji="0" lang="pt-BR" altLang="pt-BR" sz="600" b="0" i="0" u="none" strike="noStrike" cap="none" normalizeH="0" baseline="0" smtClean="0">
                <a:ln>
                  <a:noFill/>
                </a:ln>
                <a:solidFill>
                  <a:schemeClr val="tx1"/>
                </a:solidFill>
                <a:effectLst/>
                <a:latin typeface="Arial" pitchFamily="34" charset="0"/>
                <a:ea typeface="Times New Roman" pitchFamily="18" charset="0"/>
                <a:cs typeface="Arial" pitchFamily="34" charset="0"/>
              </a:rPr>
            </a:br>
            <a:r>
              <a:rPr kumimoji="0" lang="pt-BR" altLang="pt-BR" sz="6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
            </a:r>
            <a:br>
              <a:rPr kumimoji="0" lang="pt-BR" altLang="pt-BR" sz="600" b="0" i="0" u="none" strike="noStrike" cap="none" normalizeH="0" baseline="0" smtClean="0">
                <a:ln>
                  <a:noFill/>
                </a:ln>
                <a:solidFill>
                  <a:schemeClr val="tx1"/>
                </a:solidFill>
                <a:effectLst/>
                <a:latin typeface="Arial" pitchFamily="34" charset="0"/>
                <a:ea typeface="Times New Roman" pitchFamily="18" charset="0"/>
                <a:cs typeface="Arial" pitchFamily="34" charset="0"/>
              </a:rPr>
            </a:br>
            <a:endParaRPr kumimoji="0" lang="pt-BR" altLang="pt-BR" sz="1800" b="0" i="0" u="none" strike="noStrike" cap="none" normalizeH="0" baseline="0" smtClean="0">
              <a:ln>
                <a:noFill/>
              </a:ln>
              <a:solidFill>
                <a:schemeClr val="tx1"/>
              </a:solidFill>
              <a:effectLst/>
              <a:latin typeface="Arial" pitchFamily="34" charset="0"/>
              <a:cs typeface="Arial" pitchFamily="34" charset="0"/>
            </a:endParaRPr>
          </a:p>
        </p:txBody>
      </p:sp>
      <p:pic>
        <p:nvPicPr>
          <p:cNvPr id="5125" name="Picture 5" descr="C:\Users\Usuário\JEC\Pictures\Educandário\Imagens para aulas\substantivo4.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779912" y="4415316"/>
            <a:ext cx="2125985" cy="157208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64919303"/>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title"/>
          </p:nvPr>
        </p:nvSpPr>
        <p:spPr>
          <a:xfrm>
            <a:off x="457200" y="274638"/>
            <a:ext cx="8229600" cy="778098"/>
          </a:xfrm>
        </p:spPr>
        <p:txBody>
          <a:bodyPr>
            <a:noAutofit/>
          </a:bodyPr>
          <a:lstStyle/>
          <a:p>
            <a:r>
              <a:rPr lang="pt-BR" sz="2900" b="1" dirty="0" smtClean="0">
                <a:solidFill>
                  <a:srgbClr val="FF0000"/>
                </a:solidFill>
                <a:latin typeface="Times New Roman" panose="02020603050405020304" pitchFamily="18" charset="0"/>
                <a:cs typeface="Times New Roman" panose="02020603050405020304" pitchFamily="18" charset="0"/>
              </a:rPr>
              <a:t>SUBSTANTIVO – FLEXÃO DE NÚMERO</a:t>
            </a:r>
            <a:endParaRPr lang="pt-BR" sz="2900" b="1" dirty="0">
              <a:solidFill>
                <a:srgbClr val="FF0000"/>
              </a:solidFill>
              <a:latin typeface="Times New Roman" panose="02020603050405020304" pitchFamily="18" charset="0"/>
              <a:cs typeface="Times New Roman" panose="02020603050405020304" pitchFamily="18" charset="0"/>
            </a:endParaRPr>
          </a:p>
        </p:txBody>
      </p:sp>
      <p:sp>
        <p:nvSpPr>
          <p:cNvPr id="5" name="Espaço Reservado para Conteúdo 4"/>
          <p:cNvSpPr>
            <a:spLocks noGrp="1"/>
          </p:cNvSpPr>
          <p:nvPr>
            <p:ph idx="1"/>
          </p:nvPr>
        </p:nvSpPr>
        <p:spPr>
          <a:xfrm>
            <a:off x="457200" y="980728"/>
            <a:ext cx="8579296" cy="5220047"/>
          </a:xfrm>
        </p:spPr>
        <p:txBody>
          <a:bodyPr>
            <a:normAutofit/>
          </a:bodyPr>
          <a:lstStyle/>
          <a:p>
            <a:pPr algn="just"/>
            <a:r>
              <a:rPr lang="pt-BR" sz="2400" dirty="0">
                <a:latin typeface="Times New Roman" panose="02020603050405020304" pitchFamily="18" charset="0"/>
                <a:cs typeface="Times New Roman" panose="02020603050405020304" pitchFamily="18" charset="0"/>
              </a:rPr>
              <a:t>9</a:t>
            </a:r>
            <a:r>
              <a:rPr lang="pt-BR" sz="2400" dirty="0" smtClean="0">
                <a:latin typeface="Times New Roman" panose="02020603050405020304" pitchFamily="18" charset="0"/>
                <a:cs typeface="Times New Roman" panose="02020603050405020304" pitchFamily="18" charset="0"/>
              </a:rPr>
              <a:t>) Substantivo que indica origem: apenas o </a:t>
            </a:r>
            <a:r>
              <a:rPr lang="pt-BR" sz="2400" b="1" dirty="0" smtClean="0">
                <a:latin typeface="Times New Roman" panose="02020603050405020304" pitchFamily="18" charset="0"/>
                <a:cs typeface="Times New Roman" panose="02020603050405020304" pitchFamily="18" charset="0"/>
              </a:rPr>
              <a:t>segundo</a:t>
            </a:r>
            <a:r>
              <a:rPr lang="pt-BR" sz="2400" dirty="0" smtClean="0">
                <a:latin typeface="Times New Roman" panose="02020603050405020304" pitchFamily="18" charset="0"/>
                <a:cs typeface="Times New Roman" panose="02020603050405020304" pitchFamily="18" charset="0"/>
              </a:rPr>
              <a:t> no </a:t>
            </a:r>
            <a:r>
              <a:rPr lang="pt-BR" sz="2400" b="1" dirty="0" smtClean="0">
                <a:latin typeface="Times New Roman" panose="02020603050405020304" pitchFamily="18" charset="0"/>
                <a:cs typeface="Times New Roman" panose="02020603050405020304" pitchFamily="18" charset="0"/>
              </a:rPr>
              <a:t>plural</a:t>
            </a:r>
            <a:r>
              <a:rPr lang="pt-BR" sz="2400" dirty="0" smtClean="0">
                <a:latin typeface="Times New Roman" panose="02020603050405020304" pitchFamily="18" charset="0"/>
                <a:cs typeface="Times New Roman" panose="02020603050405020304" pitchFamily="18" charset="0"/>
              </a:rPr>
              <a:t>:</a:t>
            </a:r>
            <a:endParaRPr lang="pt-BR" sz="2400" dirty="0">
              <a:latin typeface="Times New Roman" panose="02020603050405020304" pitchFamily="18" charset="0"/>
              <a:cs typeface="Times New Roman" panose="02020603050405020304" pitchFamily="18" charset="0"/>
            </a:endParaRPr>
          </a:p>
          <a:p>
            <a:pPr marL="0" indent="0">
              <a:buNone/>
            </a:pPr>
            <a:endParaRPr lang="pt-BR" sz="2400" dirty="0">
              <a:latin typeface="Times New Roman" panose="02020603050405020304" pitchFamily="18" charset="0"/>
              <a:cs typeface="Times New Roman" panose="02020603050405020304" pitchFamily="18" charset="0"/>
            </a:endParaRPr>
          </a:p>
          <a:p>
            <a:r>
              <a:rPr lang="pt-BR" sz="2400" dirty="0" smtClean="0">
                <a:latin typeface="Times New Roman" panose="02020603050405020304" pitchFamily="18" charset="0"/>
                <a:cs typeface="Times New Roman" panose="02020603050405020304" pitchFamily="18" charset="0"/>
              </a:rPr>
              <a:t>Nova-iorquino </a:t>
            </a:r>
            <a:r>
              <a:rPr lang="pt-BR" sz="2400" dirty="0">
                <a:latin typeface="Times New Roman" panose="02020603050405020304" pitchFamily="18" charset="0"/>
                <a:cs typeface="Times New Roman" panose="02020603050405020304" pitchFamily="18" charset="0"/>
              </a:rPr>
              <a:t>= </a:t>
            </a:r>
            <a:r>
              <a:rPr lang="pt-BR" sz="2400" dirty="0" smtClean="0">
                <a:latin typeface="Times New Roman" panose="02020603050405020304" pitchFamily="18" charset="0"/>
                <a:cs typeface="Times New Roman" panose="02020603050405020304" pitchFamily="18" charset="0"/>
              </a:rPr>
              <a:t>nova-iorquino</a:t>
            </a:r>
            <a:r>
              <a:rPr lang="pt-BR" sz="2400" b="1" dirty="0" smtClean="0">
                <a:latin typeface="Times New Roman" panose="02020603050405020304" pitchFamily="18" charset="0"/>
                <a:cs typeface="Times New Roman" panose="02020603050405020304" pitchFamily="18" charset="0"/>
              </a:rPr>
              <a:t>s</a:t>
            </a:r>
            <a:r>
              <a:rPr lang="pt-BR" sz="2400" dirty="0" smtClean="0">
                <a:latin typeface="Times New Roman" panose="02020603050405020304" pitchFamily="18" charset="0"/>
                <a:cs typeface="Times New Roman" panose="02020603050405020304" pitchFamily="18" charset="0"/>
              </a:rPr>
              <a:t>;</a:t>
            </a:r>
          </a:p>
          <a:p>
            <a:r>
              <a:rPr lang="pt-BR" sz="2400" dirty="0" smtClean="0">
                <a:latin typeface="Times New Roman" panose="02020603050405020304" pitchFamily="18" charset="0"/>
                <a:cs typeface="Times New Roman" panose="02020603050405020304" pitchFamily="18" charset="0"/>
              </a:rPr>
              <a:t>Afro-brasileiro </a:t>
            </a:r>
            <a:r>
              <a:rPr lang="pt-BR" sz="2400" dirty="0">
                <a:latin typeface="Times New Roman" panose="02020603050405020304" pitchFamily="18" charset="0"/>
                <a:cs typeface="Times New Roman" panose="02020603050405020304" pitchFamily="18" charset="0"/>
              </a:rPr>
              <a:t>= </a:t>
            </a:r>
            <a:r>
              <a:rPr lang="pt-BR" sz="2400" dirty="0" smtClean="0">
                <a:latin typeface="Times New Roman" panose="02020603050405020304" pitchFamily="18" charset="0"/>
                <a:cs typeface="Times New Roman" panose="02020603050405020304" pitchFamily="18" charset="0"/>
              </a:rPr>
              <a:t>afro-brasileiro</a:t>
            </a:r>
            <a:r>
              <a:rPr lang="pt-BR" sz="2400" b="1" dirty="0" smtClean="0">
                <a:latin typeface="Times New Roman" panose="02020603050405020304" pitchFamily="18" charset="0"/>
                <a:cs typeface="Times New Roman" panose="02020603050405020304" pitchFamily="18" charset="0"/>
              </a:rPr>
              <a:t>s</a:t>
            </a:r>
            <a:r>
              <a:rPr lang="pt-BR" sz="2400" dirty="0" smtClean="0">
                <a:latin typeface="Times New Roman" panose="02020603050405020304" pitchFamily="18" charset="0"/>
                <a:cs typeface="Times New Roman" panose="02020603050405020304" pitchFamily="18" charset="0"/>
              </a:rPr>
              <a:t>;</a:t>
            </a:r>
          </a:p>
          <a:p>
            <a:r>
              <a:rPr lang="pt-BR" sz="2400" dirty="0" smtClean="0">
                <a:latin typeface="Times New Roman" panose="02020603050405020304" pitchFamily="18" charset="0"/>
                <a:cs typeface="Times New Roman" panose="02020603050405020304" pitchFamily="18" charset="0"/>
              </a:rPr>
              <a:t>Anglo-americano = anglo-americano</a:t>
            </a:r>
            <a:r>
              <a:rPr lang="pt-BR" sz="2400" b="1" dirty="0" smtClean="0">
                <a:latin typeface="Times New Roman" panose="02020603050405020304" pitchFamily="18" charset="0"/>
                <a:cs typeface="Times New Roman" panose="02020603050405020304" pitchFamily="18" charset="0"/>
              </a:rPr>
              <a:t>s</a:t>
            </a:r>
            <a:r>
              <a:rPr lang="pt-BR" sz="2400" dirty="0" smtClean="0">
                <a:latin typeface="Times New Roman" panose="02020603050405020304" pitchFamily="18" charset="0"/>
                <a:cs typeface="Times New Roman" panose="02020603050405020304" pitchFamily="18" charset="0"/>
              </a:rPr>
              <a:t>.</a:t>
            </a:r>
          </a:p>
          <a:p>
            <a:endParaRPr lang="pt-BR" sz="2400" dirty="0">
              <a:latin typeface="Times New Roman" panose="02020603050405020304" pitchFamily="18" charset="0"/>
              <a:cs typeface="Times New Roman" panose="02020603050405020304" pitchFamily="18" charset="0"/>
            </a:endParaRPr>
          </a:p>
          <a:p>
            <a:pPr marL="0" indent="0">
              <a:buNone/>
            </a:pPr>
            <a:endParaRPr lang="pt-BR" sz="2400" dirty="0"/>
          </a:p>
          <a:p>
            <a:pPr marL="0" indent="0" algn="just">
              <a:buNone/>
            </a:pPr>
            <a:r>
              <a:rPr lang="pt-BR" sz="2400" dirty="0" smtClean="0">
                <a:latin typeface="Times New Roman" panose="02020603050405020304" pitchFamily="18" charset="0"/>
                <a:cs typeface="Times New Roman" panose="02020603050405020304" pitchFamily="18" charset="0"/>
              </a:rPr>
              <a:t> </a:t>
            </a:r>
            <a:endParaRPr lang="pt-BR" sz="2400" dirty="0">
              <a:latin typeface="Times New Roman" panose="02020603050405020304" pitchFamily="18" charset="0"/>
              <a:cs typeface="Times New Roman" panose="02020603050405020304" pitchFamily="18" charset="0"/>
            </a:endParaRPr>
          </a:p>
          <a:p>
            <a:pPr marL="0" indent="0" algn="just">
              <a:buNone/>
            </a:pPr>
            <a:endParaRPr lang="pt-BR" sz="2000" dirty="0" smtClean="0">
              <a:latin typeface="Times New Roman" panose="02020603050405020304" pitchFamily="18" charset="0"/>
              <a:cs typeface="Times New Roman" panose="02020603050405020304" pitchFamily="18" charset="0"/>
            </a:endParaRPr>
          </a:p>
        </p:txBody>
      </p:sp>
      <p:pic>
        <p:nvPicPr>
          <p:cNvPr id="1026" name="Picture 2" descr="Logo_Etec colorido"/>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67544" y="6124358"/>
            <a:ext cx="1123950" cy="714375"/>
          </a:xfrm>
          <a:prstGeom prst="rect">
            <a:avLst/>
          </a:prstGeom>
          <a:noFill/>
          <a:extLst>
            <a:ext uri="{909E8E84-426E-40DD-AFC4-6F175D3DCCD1}">
              <a14:hiddenFill xmlns:a14="http://schemas.microsoft.com/office/drawing/2010/main">
                <a:solidFill>
                  <a:srgbClr val="FFFFFF"/>
                </a:solidFill>
              </a14:hiddenFill>
            </a:ext>
          </a:extLst>
        </p:spPr>
      </p:pic>
      <p:pic>
        <p:nvPicPr>
          <p:cNvPr id="1025" name="Picture 1" descr="logo-novo-cps-co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04048" y="6200775"/>
            <a:ext cx="3600450" cy="657225"/>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pt-BR"/>
          </a:p>
        </p:txBody>
      </p:sp>
      <p:sp>
        <p:nvSpPr>
          <p:cNvPr id="7" name="Rectangle 4"/>
          <p:cNvSpPr>
            <a:spLocks noChangeArrowheads="1"/>
          </p:cNvSpPr>
          <p:nvPr/>
        </p:nvSpPr>
        <p:spPr bwMode="auto">
          <a:xfrm>
            <a:off x="0" y="71437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pt-BR" altLang="pt-BR" sz="6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               </a:t>
            </a:r>
            <a:endParaRPr kumimoji="0" lang="pt-BR" altLang="pt-BR" sz="1800" b="0" i="0" u="none" strike="noStrike" cap="none" normalizeH="0" baseline="0" smtClean="0">
              <a:ln>
                <a:noFill/>
              </a:ln>
              <a:solidFill>
                <a:schemeClr val="tx1"/>
              </a:solidFill>
              <a:effectLst/>
              <a:latin typeface="Arial" pitchFamily="34" charset="0"/>
              <a:cs typeface="Arial" pitchFamily="34" charset="0"/>
            </a:endParaRPr>
          </a:p>
        </p:txBody>
      </p:sp>
      <p:sp>
        <p:nvSpPr>
          <p:cNvPr id="8" name="Rectangle 5"/>
          <p:cNvSpPr>
            <a:spLocks noChangeArrowheads="1"/>
          </p:cNvSpPr>
          <p:nvPr/>
        </p:nvSpPr>
        <p:spPr bwMode="auto">
          <a:xfrm>
            <a:off x="0" y="13716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pt-BR" altLang="pt-BR" sz="6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
            </a:r>
            <a:br>
              <a:rPr kumimoji="0" lang="pt-BR" altLang="pt-BR" sz="600" b="0" i="0" u="none" strike="noStrike" cap="none" normalizeH="0" baseline="0" smtClean="0">
                <a:ln>
                  <a:noFill/>
                </a:ln>
                <a:solidFill>
                  <a:schemeClr val="tx1"/>
                </a:solidFill>
                <a:effectLst/>
                <a:latin typeface="Arial" pitchFamily="34" charset="0"/>
                <a:ea typeface="Times New Roman" pitchFamily="18" charset="0"/>
                <a:cs typeface="Arial" pitchFamily="34" charset="0"/>
              </a:rPr>
            </a:br>
            <a:r>
              <a:rPr kumimoji="0" lang="pt-BR" altLang="pt-BR" sz="6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
            </a:r>
            <a:br>
              <a:rPr kumimoji="0" lang="pt-BR" altLang="pt-BR" sz="600" b="0" i="0" u="none" strike="noStrike" cap="none" normalizeH="0" baseline="0" smtClean="0">
                <a:ln>
                  <a:noFill/>
                </a:ln>
                <a:solidFill>
                  <a:schemeClr val="tx1"/>
                </a:solidFill>
                <a:effectLst/>
                <a:latin typeface="Arial" pitchFamily="34" charset="0"/>
                <a:ea typeface="Times New Roman" pitchFamily="18" charset="0"/>
                <a:cs typeface="Arial" pitchFamily="34" charset="0"/>
              </a:rPr>
            </a:br>
            <a:endParaRPr kumimoji="0" lang="pt-BR" altLang="pt-BR" sz="1800" b="0" i="0" u="none" strike="noStrike" cap="none" normalizeH="0" baseline="0" smtClean="0">
              <a:ln>
                <a:noFill/>
              </a:ln>
              <a:solidFill>
                <a:schemeClr val="tx1"/>
              </a:solidFill>
              <a:effectLst/>
              <a:latin typeface="Arial" pitchFamily="34" charset="0"/>
              <a:cs typeface="Arial" pitchFamily="34" charset="0"/>
            </a:endParaRPr>
          </a:p>
        </p:txBody>
      </p:sp>
      <p:pic>
        <p:nvPicPr>
          <p:cNvPr id="20482" name="Picture 2" descr="C:\Users\Usuário\JEC\Pictures\Educandário\Imagens para aulas\afro.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27124" y="4005064"/>
            <a:ext cx="4689752" cy="184708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73237168"/>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title"/>
          </p:nvPr>
        </p:nvSpPr>
        <p:spPr>
          <a:xfrm>
            <a:off x="457200" y="274638"/>
            <a:ext cx="8229600" cy="778098"/>
          </a:xfrm>
        </p:spPr>
        <p:txBody>
          <a:bodyPr>
            <a:noAutofit/>
          </a:bodyPr>
          <a:lstStyle/>
          <a:p>
            <a:r>
              <a:rPr lang="pt-BR" sz="2900" b="1" dirty="0" smtClean="0">
                <a:solidFill>
                  <a:srgbClr val="FF0000"/>
                </a:solidFill>
                <a:latin typeface="Times New Roman" panose="02020603050405020304" pitchFamily="18" charset="0"/>
                <a:cs typeface="Times New Roman" panose="02020603050405020304" pitchFamily="18" charset="0"/>
              </a:rPr>
              <a:t>SUBSTANTIVO – FLEXÃO DE NÚMERO</a:t>
            </a:r>
            <a:endParaRPr lang="pt-BR" sz="2900" b="1" dirty="0">
              <a:solidFill>
                <a:srgbClr val="FF0000"/>
              </a:solidFill>
              <a:latin typeface="Times New Roman" panose="02020603050405020304" pitchFamily="18" charset="0"/>
              <a:cs typeface="Times New Roman" panose="02020603050405020304" pitchFamily="18" charset="0"/>
            </a:endParaRPr>
          </a:p>
        </p:txBody>
      </p:sp>
      <p:sp>
        <p:nvSpPr>
          <p:cNvPr id="5" name="Espaço Reservado para Conteúdo 4"/>
          <p:cNvSpPr>
            <a:spLocks noGrp="1"/>
          </p:cNvSpPr>
          <p:nvPr>
            <p:ph idx="1"/>
          </p:nvPr>
        </p:nvSpPr>
        <p:spPr>
          <a:xfrm>
            <a:off x="457200" y="980728"/>
            <a:ext cx="8579296" cy="5220047"/>
          </a:xfrm>
        </p:spPr>
        <p:txBody>
          <a:bodyPr>
            <a:normAutofit/>
          </a:bodyPr>
          <a:lstStyle/>
          <a:p>
            <a:pPr algn="just"/>
            <a:r>
              <a:rPr lang="pt-BR" sz="2400" dirty="0" smtClean="0">
                <a:latin typeface="Times New Roman" panose="02020603050405020304" pitchFamily="18" charset="0"/>
                <a:cs typeface="Times New Roman" panose="02020603050405020304" pitchFamily="18" charset="0"/>
              </a:rPr>
              <a:t>10) Substantivo composto por </a:t>
            </a:r>
            <a:r>
              <a:rPr lang="pt-BR" sz="2400" b="1" dirty="0" smtClean="0">
                <a:latin typeface="Times New Roman" panose="02020603050405020304" pitchFamily="18" charset="0"/>
                <a:cs typeface="Times New Roman" panose="02020603050405020304" pitchFamily="18" charset="0"/>
              </a:rPr>
              <a:t>verbos iguais</a:t>
            </a:r>
            <a:r>
              <a:rPr lang="pt-BR" sz="2400" dirty="0" smtClean="0">
                <a:latin typeface="Times New Roman" panose="02020603050405020304" pitchFamily="18" charset="0"/>
                <a:cs typeface="Times New Roman" panose="02020603050405020304" pitchFamily="18" charset="0"/>
              </a:rPr>
              <a:t>: </a:t>
            </a:r>
            <a:r>
              <a:rPr lang="pt-BR" sz="2400" b="1" dirty="0" smtClean="0">
                <a:latin typeface="Times New Roman" panose="02020603050405020304" pitchFamily="18" charset="0"/>
                <a:cs typeface="Times New Roman" panose="02020603050405020304" pitchFamily="18" charset="0"/>
              </a:rPr>
              <a:t>ambos</a:t>
            </a:r>
            <a:r>
              <a:rPr lang="pt-BR" sz="2400" dirty="0" smtClean="0">
                <a:latin typeface="Times New Roman" panose="02020603050405020304" pitchFamily="18" charset="0"/>
                <a:cs typeface="Times New Roman" panose="02020603050405020304" pitchFamily="18" charset="0"/>
              </a:rPr>
              <a:t> ou apenas o </a:t>
            </a:r>
            <a:r>
              <a:rPr lang="pt-BR" sz="2400" b="1" dirty="0" smtClean="0">
                <a:latin typeface="Times New Roman" panose="02020603050405020304" pitchFamily="18" charset="0"/>
                <a:cs typeface="Times New Roman" panose="02020603050405020304" pitchFamily="18" charset="0"/>
              </a:rPr>
              <a:t>segundo</a:t>
            </a:r>
            <a:r>
              <a:rPr lang="pt-BR" sz="2400" dirty="0" smtClean="0">
                <a:latin typeface="Times New Roman" panose="02020603050405020304" pitchFamily="18" charset="0"/>
                <a:cs typeface="Times New Roman" panose="02020603050405020304" pitchFamily="18" charset="0"/>
              </a:rPr>
              <a:t> no </a:t>
            </a:r>
            <a:r>
              <a:rPr lang="pt-BR" sz="2400" b="1" dirty="0" smtClean="0">
                <a:latin typeface="Times New Roman" panose="02020603050405020304" pitchFamily="18" charset="0"/>
                <a:cs typeface="Times New Roman" panose="02020603050405020304" pitchFamily="18" charset="0"/>
              </a:rPr>
              <a:t>plural</a:t>
            </a:r>
            <a:r>
              <a:rPr lang="pt-BR" sz="2400" dirty="0" smtClean="0">
                <a:latin typeface="Times New Roman" panose="02020603050405020304" pitchFamily="18" charset="0"/>
                <a:cs typeface="Times New Roman" panose="02020603050405020304" pitchFamily="18" charset="0"/>
              </a:rPr>
              <a:t>:</a:t>
            </a:r>
            <a:endParaRPr lang="pt-BR" sz="2400" dirty="0">
              <a:latin typeface="Times New Roman" panose="02020603050405020304" pitchFamily="18" charset="0"/>
              <a:cs typeface="Times New Roman" panose="02020603050405020304" pitchFamily="18" charset="0"/>
            </a:endParaRPr>
          </a:p>
          <a:p>
            <a:pPr marL="0" indent="0">
              <a:buNone/>
            </a:pPr>
            <a:endParaRPr lang="pt-BR" sz="2400" dirty="0">
              <a:latin typeface="Times New Roman" panose="02020603050405020304" pitchFamily="18" charset="0"/>
              <a:cs typeface="Times New Roman" panose="02020603050405020304" pitchFamily="18" charset="0"/>
            </a:endParaRPr>
          </a:p>
          <a:p>
            <a:r>
              <a:rPr lang="pt-BR" sz="2400" dirty="0" smtClean="0">
                <a:latin typeface="Times New Roman" panose="02020603050405020304" pitchFamily="18" charset="0"/>
                <a:cs typeface="Times New Roman" panose="02020603050405020304" pitchFamily="18" charset="0"/>
              </a:rPr>
              <a:t>Corre-corre </a:t>
            </a:r>
            <a:r>
              <a:rPr lang="pt-BR" sz="2400" dirty="0">
                <a:latin typeface="Times New Roman" panose="02020603050405020304" pitchFamily="18" charset="0"/>
                <a:cs typeface="Times New Roman" panose="02020603050405020304" pitchFamily="18" charset="0"/>
              </a:rPr>
              <a:t>= </a:t>
            </a:r>
            <a:r>
              <a:rPr lang="pt-BR" sz="2400" dirty="0" smtClean="0">
                <a:latin typeface="Times New Roman" panose="02020603050405020304" pitchFamily="18" charset="0"/>
                <a:cs typeface="Times New Roman" panose="02020603050405020304" pitchFamily="18" charset="0"/>
              </a:rPr>
              <a:t>corre</a:t>
            </a:r>
            <a:r>
              <a:rPr lang="pt-BR" sz="2400" b="1" dirty="0" smtClean="0">
                <a:latin typeface="Times New Roman" panose="02020603050405020304" pitchFamily="18" charset="0"/>
                <a:cs typeface="Times New Roman" panose="02020603050405020304" pitchFamily="18" charset="0"/>
              </a:rPr>
              <a:t>s</a:t>
            </a:r>
            <a:r>
              <a:rPr lang="pt-BR" sz="2400" dirty="0" smtClean="0">
                <a:latin typeface="Times New Roman" panose="02020603050405020304" pitchFamily="18" charset="0"/>
                <a:cs typeface="Times New Roman" panose="02020603050405020304" pitchFamily="18" charset="0"/>
              </a:rPr>
              <a:t>-corre</a:t>
            </a:r>
            <a:r>
              <a:rPr lang="pt-BR" sz="2400" b="1" dirty="0" smtClean="0">
                <a:latin typeface="Times New Roman" panose="02020603050405020304" pitchFamily="18" charset="0"/>
                <a:cs typeface="Times New Roman" panose="02020603050405020304" pitchFamily="18" charset="0"/>
              </a:rPr>
              <a:t>s</a:t>
            </a:r>
            <a:r>
              <a:rPr lang="pt-BR" sz="2400" dirty="0" smtClean="0">
                <a:latin typeface="Times New Roman" panose="02020603050405020304" pitchFamily="18" charset="0"/>
                <a:cs typeface="Times New Roman" panose="02020603050405020304" pitchFamily="18" charset="0"/>
              </a:rPr>
              <a:t> ou corre-corre</a:t>
            </a:r>
            <a:r>
              <a:rPr lang="pt-BR" sz="2400" b="1" dirty="0" smtClean="0">
                <a:latin typeface="Times New Roman" panose="02020603050405020304" pitchFamily="18" charset="0"/>
                <a:cs typeface="Times New Roman" panose="02020603050405020304" pitchFamily="18" charset="0"/>
              </a:rPr>
              <a:t>s</a:t>
            </a:r>
            <a:r>
              <a:rPr lang="pt-BR" sz="2400" dirty="0" smtClean="0">
                <a:latin typeface="Times New Roman" panose="02020603050405020304" pitchFamily="18" charset="0"/>
                <a:cs typeface="Times New Roman" panose="02020603050405020304" pitchFamily="18" charset="0"/>
              </a:rPr>
              <a:t>;</a:t>
            </a:r>
          </a:p>
          <a:p>
            <a:r>
              <a:rPr lang="pt-BR" sz="2400" dirty="0" smtClean="0">
                <a:latin typeface="Times New Roman" panose="02020603050405020304" pitchFamily="18" charset="0"/>
                <a:cs typeface="Times New Roman" panose="02020603050405020304" pitchFamily="18" charset="0"/>
              </a:rPr>
              <a:t>Pega-pega </a:t>
            </a:r>
            <a:r>
              <a:rPr lang="pt-BR" sz="2400" dirty="0">
                <a:latin typeface="Times New Roman" panose="02020603050405020304" pitchFamily="18" charset="0"/>
                <a:cs typeface="Times New Roman" panose="02020603050405020304" pitchFamily="18" charset="0"/>
              </a:rPr>
              <a:t>= </a:t>
            </a:r>
            <a:r>
              <a:rPr lang="pt-BR" sz="2400" dirty="0" smtClean="0">
                <a:latin typeface="Times New Roman" panose="02020603050405020304" pitchFamily="18" charset="0"/>
                <a:cs typeface="Times New Roman" panose="02020603050405020304" pitchFamily="18" charset="0"/>
              </a:rPr>
              <a:t>pega</a:t>
            </a:r>
            <a:r>
              <a:rPr lang="pt-BR" sz="2400" b="1" dirty="0" smtClean="0">
                <a:latin typeface="Times New Roman" panose="02020603050405020304" pitchFamily="18" charset="0"/>
                <a:cs typeface="Times New Roman" panose="02020603050405020304" pitchFamily="18" charset="0"/>
              </a:rPr>
              <a:t>s</a:t>
            </a:r>
            <a:r>
              <a:rPr lang="pt-BR" sz="2400" dirty="0" smtClean="0">
                <a:latin typeface="Times New Roman" panose="02020603050405020304" pitchFamily="18" charset="0"/>
                <a:cs typeface="Times New Roman" panose="02020603050405020304" pitchFamily="18" charset="0"/>
              </a:rPr>
              <a:t>-pega</a:t>
            </a:r>
            <a:r>
              <a:rPr lang="pt-BR" sz="2400" b="1" dirty="0" smtClean="0">
                <a:latin typeface="Times New Roman" panose="02020603050405020304" pitchFamily="18" charset="0"/>
                <a:cs typeface="Times New Roman" panose="02020603050405020304" pitchFamily="18" charset="0"/>
              </a:rPr>
              <a:t>s</a:t>
            </a:r>
            <a:r>
              <a:rPr lang="pt-BR" sz="2400" dirty="0" smtClean="0">
                <a:latin typeface="Times New Roman" panose="02020603050405020304" pitchFamily="18" charset="0"/>
                <a:cs typeface="Times New Roman" panose="02020603050405020304" pitchFamily="18" charset="0"/>
              </a:rPr>
              <a:t> ou pega-pega</a:t>
            </a:r>
            <a:r>
              <a:rPr lang="pt-BR" sz="2400" b="1" dirty="0" smtClean="0">
                <a:latin typeface="Times New Roman" panose="02020603050405020304" pitchFamily="18" charset="0"/>
                <a:cs typeface="Times New Roman" panose="02020603050405020304" pitchFamily="18" charset="0"/>
              </a:rPr>
              <a:t>s</a:t>
            </a:r>
            <a:r>
              <a:rPr lang="pt-BR" sz="2400" dirty="0" smtClean="0">
                <a:latin typeface="Times New Roman" panose="02020603050405020304" pitchFamily="18" charset="0"/>
                <a:cs typeface="Times New Roman" panose="02020603050405020304" pitchFamily="18" charset="0"/>
              </a:rPr>
              <a:t>;</a:t>
            </a:r>
          </a:p>
          <a:p>
            <a:r>
              <a:rPr lang="pt-BR" sz="2400" dirty="0" smtClean="0">
                <a:latin typeface="Times New Roman" panose="02020603050405020304" pitchFamily="18" charset="0"/>
                <a:cs typeface="Times New Roman" panose="02020603050405020304" pitchFamily="18" charset="0"/>
              </a:rPr>
              <a:t>Ruge-ruge = </a:t>
            </a:r>
            <a:r>
              <a:rPr lang="pt-BR" sz="2400" dirty="0" err="1" smtClean="0">
                <a:latin typeface="Times New Roman" panose="02020603050405020304" pitchFamily="18" charset="0"/>
                <a:cs typeface="Times New Roman" panose="02020603050405020304" pitchFamily="18" charset="0"/>
              </a:rPr>
              <a:t>ruge</a:t>
            </a:r>
            <a:r>
              <a:rPr lang="pt-BR" sz="2400" b="1" dirty="0" err="1" smtClean="0">
                <a:latin typeface="Times New Roman" panose="02020603050405020304" pitchFamily="18" charset="0"/>
                <a:cs typeface="Times New Roman" panose="02020603050405020304" pitchFamily="18" charset="0"/>
              </a:rPr>
              <a:t>s</a:t>
            </a:r>
            <a:r>
              <a:rPr lang="pt-BR" sz="2400" dirty="0" err="1" smtClean="0">
                <a:latin typeface="Times New Roman" panose="02020603050405020304" pitchFamily="18" charset="0"/>
                <a:cs typeface="Times New Roman" panose="02020603050405020304" pitchFamily="18" charset="0"/>
              </a:rPr>
              <a:t>-ruge</a:t>
            </a:r>
            <a:r>
              <a:rPr lang="pt-BR" sz="2400" b="1" dirty="0" err="1" smtClean="0">
                <a:latin typeface="Times New Roman" panose="02020603050405020304" pitchFamily="18" charset="0"/>
                <a:cs typeface="Times New Roman" panose="02020603050405020304" pitchFamily="18" charset="0"/>
              </a:rPr>
              <a:t>s</a:t>
            </a:r>
            <a:r>
              <a:rPr lang="pt-BR" sz="2400" dirty="0" smtClean="0">
                <a:latin typeface="Times New Roman" panose="02020603050405020304" pitchFamily="18" charset="0"/>
                <a:cs typeface="Times New Roman" panose="02020603050405020304" pitchFamily="18" charset="0"/>
              </a:rPr>
              <a:t> ou ruge-ruge</a:t>
            </a:r>
            <a:r>
              <a:rPr lang="pt-BR" sz="2400" b="1" dirty="0" smtClean="0">
                <a:latin typeface="Times New Roman" panose="02020603050405020304" pitchFamily="18" charset="0"/>
                <a:cs typeface="Times New Roman" panose="02020603050405020304" pitchFamily="18" charset="0"/>
              </a:rPr>
              <a:t>s</a:t>
            </a:r>
            <a:r>
              <a:rPr lang="pt-BR" sz="2400" dirty="0" smtClean="0">
                <a:latin typeface="Times New Roman" panose="02020603050405020304" pitchFamily="18" charset="0"/>
                <a:cs typeface="Times New Roman" panose="02020603050405020304" pitchFamily="18" charset="0"/>
              </a:rPr>
              <a:t> (rumor da saia).</a:t>
            </a:r>
          </a:p>
          <a:p>
            <a:endParaRPr lang="pt-BR" sz="2400" dirty="0">
              <a:latin typeface="Times New Roman" panose="02020603050405020304" pitchFamily="18" charset="0"/>
              <a:cs typeface="Times New Roman" panose="02020603050405020304" pitchFamily="18" charset="0"/>
            </a:endParaRPr>
          </a:p>
          <a:p>
            <a:pPr marL="0" indent="0">
              <a:buNone/>
            </a:pPr>
            <a:endParaRPr lang="pt-BR" sz="2400" dirty="0"/>
          </a:p>
          <a:p>
            <a:pPr marL="0" indent="0" algn="just">
              <a:buNone/>
            </a:pPr>
            <a:r>
              <a:rPr lang="pt-BR" sz="2400" dirty="0" smtClean="0">
                <a:latin typeface="Times New Roman" panose="02020603050405020304" pitchFamily="18" charset="0"/>
                <a:cs typeface="Times New Roman" panose="02020603050405020304" pitchFamily="18" charset="0"/>
              </a:rPr>
              <a:t> </a:t>
            </a:r>
            <a:endParaRPr lang="pt-BR" sz="2400" dirty="0">
              <a:latin typeface="Times New Roman" panose="02020603050405020304" pitchFamily="18" charset="0"/>
              <a:cs typeface="Times New Roman" panose="02020603050405020304" pitchFamily="18" charset="0"/>
            </a:endParaRPr>
          </a:p>
          <a:p>
            <a:pPr marL="0" indent="0" algn="just">
              <a:buNone/>
            </a:pPr>
            <a:endParaRPr lang="pt-BR" sz="2000" dirty="0" smtClean="0">
              <a:latin typeface="Times New Roman" panose="02020603050405020304" pitchFamily="18" charset="0"/>
              <a:cs typeface="Times New Roman" panose="02020603050405020304" pitchFamily="18" charset="0"/>
            </a:endParaRPr>
          </a:p>
        </p:txBody>
      </p:sp>
      <p:pic>
        <p:nvPicPr>
          <p:cNvPr id="1026" name="Picture 2" descr="Logo_Etec colorido"/>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67544" y="6124358"/>
            <a:ext cx="1123950" cy="714375"/>
          </a:xfrm>
          <a:prstGeom prst="rect">
            <a:avLst/>
          </a:prstGeom>
          <a:noFill/>
          <a:extLst>
            <a:ext uri="{909E8E84-426E-40DD-AFC4-6F175D3DCCD1}">
              <a14:hiddenFill xmlns:a14="http://schemas.microsoft.com/office/drawing/2010/main">
                <a:solidFill>
                  <a:srgbClr val="FFFFFF"/>
                </a:solidFill>
              </a14:hiddenFill>
            </a:ext>
          </a:extLst>
        </p:spPr>
      </p:pic>
      <p:pic>
        <p:nvPicPr>
          <p:cNvPr id="1025" name="Picture 1" descr="logo-novo-cps-co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04048" y="6200775"/>
            <a:ext cx="3600450" cy="657225"/>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pt-BR"/>
          </a:p>
        </p:txBody>
      </p:sp>
      <p:sp>
        <p:nvSpPr>
          <p:cNvPr id="7" name="Rectangle 4"/>
          <p:cNvSpPr>
            <a:spLocks noChangeArrowheads="1"/>
          </p:cNvSpPr>
          <p:nvPr/>
        </p:nvSpPr>
        <p:spPr bwMode="auto">
          <a:xfrm>
            <a:off x="0" y="71437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pt-BR" altLang="pt-BR" sz="6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               </a:t>
            </a:r>
            <a:endParaRPr kumimoji="0" lang="pt-BR" altLang="pt-BR" sz="1800" b="0" i="0" u="none" strike="noStrike" cap="none" normalizeH="0" baseline="0" smtClean="0">
              <a:ln>
                <a:noFill/>
              </a:ln>
              <a:solidFill>
                <a:schemeClr val="tx1"/>
              </a:solidFill>
              <a:effectLst/>
              <a:latin typeface="Arial" pitchFamily="34" charset="0"/>
              <a:cs typeface="Arial" pitchFamily="34" charset="0"/>
            </a:endParaRPr>
          </a:p>
        </p:txBody>
      </p:sp>
      <p:sp>
        <p:nvSpPr>
          <p:cNvPr id="8" name="Rectangle 5"/>
          <p:cNvSpPr>
            <a:spLocks noChangeArrowheads="1"/>
          </p:cNvSpPr>
          <p:nvPr/>
        </p:nvSpPr>
        <p:spPr bwMode="auto">
          <a:xfrm>
            <a:off x="0" y="13716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pt-BR" altLang="pt-BR" sz="6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
            </a:r>
            <a:br>
              <a:rPr kumimoji="0" lang="pt-BR" altLang="pt-BR" sz="600" b="0" i="0" u="none" strike="noStrike" cap="none" normalizeH="0" baseline="0" smtClean="0">
                <a:ln>
                  <a:noFill/>
                </a:ln>
                <a:solidFill>
                  <a:schemeClr val="tx1"/>
                </a:solidFill>
                <a:effectLst/>
                <a:latin typeface="Arial" pitchFamily="34" charset="0"/>
                <a:ea typeface="Times New Roman" pitchFamily="18" charset="0"/>
                <a:cs typeface="Arial" pitchFamily="34" charset="0"/>
              </a:rPr>
            </a:br>
            <a:r>
              <a:rPr kumimoji="0" lang="pt-BR" altLang="pt-BR" sz="6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
            </a:r>
            <a:br>
              <a:rPr kumimoji="0" lang="pt-BR" altLang="pt-BR" sz="600" b="0" i="0" u="none" strike="noStrike" cap="none" normalizeH="0" baseline="0" smtClean="0">
                <a:ln>
                  <a:noFill/>
                </a:ln>
                <a:solidFill>
                  <a:schemeClr val="tx1"/>
                </a:solidFill>
                <a:effectLst/>
                <a:latin typeface="Arial" pitchFamily="34" charset="0"/>
                <a:ea typeface="Times New Roman" pitchFamily="18" charset="0"/>
                <a:cs typeface="Arial" pitchFamily="34" charset="0"/>
              </a:rPr>
            </a:br>
            <a:endParaRPr kumimoji="0" lang="pt-BR" altLang="pt-BR" sz="1800" b="0" i="0" u="none" strike="noStrike" cap="none" normalizeH="0" baseline="0" smtClean="0">
              <a:ln>
                <a:noFill/>
              </a:ln>
              <a:solidFill>
                <a:schemeClr val="tx1"/>
              </a:solidFill>
              <a:effectLst/>
              <a:latin typeface="Arial" pitchFamily="34" charset="0"/>
              <a:cs typeface="Arial" pitchFamily="34" charset="0"/>
            </a:endParaRPr>
          </a:p>
        </p:txBody>
      </p:sp>
      <p:pic>
        <p:nvPicPr>
          <p:cNvPr id="21506" name="Picture 2" descr="C:\Users\Usuário\JEC\Pictures\Educandário\Imagens para aulas\saia.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07552" y="3861048"/>
            <a:ext cx="2928896" cy="203607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0441149"/>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title"/>
          </p:nvPr>
        </p:nvSpPr>
        <p:spPr>
          <a:xfrm>
            <a:off x="457200" y="274638"/>
            <a:ext cx="8229600" cy="778098"/>
          </a:xfrm>
        </p:spPr>
        <p:txBody>
          <a:bodyPr>
            <a:noAutofit/>
          </a:bodyPr>
          <a:lstStyle/>
          <a:p>
            <a:r>
              <a:rPr lang="pt-BR" sz="2900" b="1" dirty="0" smtClean="0">
                <a:solidFill>
                  <a:srgbClr val="FF0000"/>
                </a:solidFill>
                <a:latin typeface="Times New Roman" panose="02020603050405020304" pitchFamily="18" charset="0"/>
                <a:cs typeface="Times New Roman" panose="02020603050405020304" pitchFamily="18" charset="0"/>
              </a:rPr>
              <a:t>SUBSTANTIVO – FLEXÃO DE NÚMERO</a:t>
            </a:r>
            <a:endParaRPr lang="pt-BR" sz="2900" b="1" dirty="0">
              <a:solidFill>
                <a:srgbClr val="FF0000"/>
              </a:solidFill>
              <a:latin typeface="Times New Roman" panose="02020603050405020304" pitchFamily="18" charset="0"/>
              <a:cs typeface="Times New Roman" panose="02020603050405020304" pitchFamily="18" charset="0"/>
            </a:endParaRPr>
          </a:p>
        </p:txBody>
      </p:sp>
      <p:sp>
        <p:nvSpPr>
          <p:cNvPr id="5" name="Espaço Reservado para Conteúdo 4"/>
          <p:cNvSpPr>
            <a:spLocks noGrp="1"/>
          </p:cNvSpPr>
          <p:nvPr>
            <p:ph idx="1"/>
          </p:nvPr>
        </p:nvSpPr>
        <p:spPr>
          <a:xfrm>
            <a:off x="457200" y="980728"/>
            <a:ext cx="8579296" cy="5220047"/>
          </a:xfrm>
        </p:spPr>
        <p:txBody>
          <a:bodyPr>
            <a:normAutofit/>
          </a:bodyPr>
          <a:lstStyle/>
          <a:p>
            <a:pPr algn="just"/>
            <a:r>
              <a:rPr lang="pt-BR" sz="2400" dirty="0" smtClean="0">
                <a:latin typeface="Times New Roman" panose="02020603050405020304" pitchFamily="18" charset="0"/>
                <a:cs typeface="Times New Roman" panose="02020603050405020304" pitchFamily="18" charset="0"/>
              </a:rPr>
              <a:t>11) Substantivo formado por palavras iguais ou onomatopeias: apenas o </a:t>
            </a:r>
            <a:r>
              <a:rPr lang="pt-BR" sz="2400" b="1" dirty="0" smtClean="0">
                <a:latin typeface="Times New Roman" panose="02020603050405020304" pitchFamily="18" charset="0"/>
                <a:cs typeface="Times New Roman" panose="02020603050405020304" pitchFamily="18" charset="0"/>
              </a:rPr>
              <a:t>segundo</a:t>
            </a:r>
            <a:r>
              <a:rPr lang="pt-BR" sz="2400" dirty="0" smtClean="0">
                <a:latin typeface="Times New Roman" panose="02020603050405020304" pitchFamily="18" charset="0"/>
                <a:cs typeface="Times New Roman" panose="02020603050405020304" pitchFamily="18" charset="0"/>
              </a:rPr>
              <a:t> no </a:t>
            </a:r>
            <a:r>
              <a:rPr lang="pt-BR" sz="2400" b="1" dirty="0" smtClean="0">
                <a:latin typeface="Times New Roman" panose="02020603050405020304" pitchFamily="18" charset="0"/>
                <a:cs typeface="Times New Roman" panose="02020603050405020304" pitchFamily="18" charset="0"/>
              </a:rPr>
              <a:t>plural</a:t>
            </a:r>
            <a:r>
              <a:rPr lang="pt-BR" sz="2400" dirty="0" smtClean="0">
                <a:latin typeface="Times New Roman" panose="02020603050405020304" pitchFamily="18" charset="0"/>
                <a:cs typeface="Times New Roman" panose="02020603050405020304" pitchFamily="18" charset="0"/>
              </a:rPr>
              <a:t>:</a:t>
            </a:r>
            <a:endParaRPr lang="pt-BR" sz="2400" dirty="0">
              <a:latin typeface="Times New Roman" panose="02020603050405020304" pitchFamily="18" charset="0"/>
              <a:cs typeface="Times New Roman" panose="02020603050405020304" pitchFamily="18" charset="0"/>
            </a:endParaRPr>
          </a:p>
          <a:p>
            <a:pPr marL="0" indent="0">
              <a:buNone/>
            </a:pPr>
            <a:endParaRPr lang="pt-BR" sz="2400" dirty="0">
              <a:latin typeface="Times New Roman" panose="02020603050405020304" pitchFamily="18" charset="0"/>
              <a:cs typeface="Times New Roman" panose="02020603050405020304" pitchFamily="18" charset="0"/>
            </a:endParaRPr>
          </a:p>
          <a:p>
            <a:r>
              <a:rPr lang="pt-BR" sz="2400" dirty="0" smtClean="0">
                <a:latin typeface="Times New Roman" panose="02020603050405020304" pitchFamily="18" charset="0"/>
                <a:cs typeface="Times New Roman" panose="02020603050405020304" pitchFamily="18" charset="0"/>
              </a:rPr>
              <a:t>Reco-reco </a:t>
            </a:r>
            <a:r>
              <a:rPr lang="pt-BR" sz="2400" dirty="0">
                <a:latin typeface="Times New Roman" panose="02020603050405020304" pitchFamily="18" charset="0"/>
                <a:cs typeface="Times New Roman" panose="02020603050405020304" pitchFamily="18" charset="0"/>
              </a:rPr>
              <a:t>= </a:t>
            </a:r>
            <a:r>
              <a:rPr lang="pt-BR" sz="2400" dirty="0" smtClean="0">
                <a:latin typeface="Times New Roman" panose="02020603050405020304" pitchFamily="18" charset="0"/>
                <a:cs typeface="Times New Roman" panose="02020603050405020304" pitchFamily="18" charset="0"/>
              </a:rPr>
              <a:t>reco-reco</a:t>
            </a:r>
            <a:r>
              <a:rPr lang="pt-BR" sz="2400" b="1" dirty="0" smtClean="0">
                <a:latin typeface="Times New Roman" panose="02020603050405020304" pitchFamily="18" charset="0"/>
                <a:cs typeface="Times New Roman" panose="02020603050405020304" pitchFamily="18" charset="0"/>
              </a:rPr>
              <a:t>s</a:t>
            </a:r>
            <a:r>
              <a:rPr lang="pt-BR" sz="2400" dirty="0" smtClean="0">
                <a:latin typeface="Times New Roman" panose="02020603050405020304" pitchFamily="18" charset="0"/>
                <a:cs typeface="Times New Roman" panose="02020603050405020304" pitchFamily="18" charset="0"/>
              </a:rPr>
              <a:t>;</a:t>
            </a:r>
          </a:p>
          <a:p>
            <a:r>
              <a:rPr lang="pt-BR" sz="2400" dirty="0" smtClean="0">
                <a:latin typeface="Times New Roman" panose="02020603050405020304" pitchFamily="18" charset="0"/>
                <a:cs typeface="Times New Roman" panose="02020603050405020304" pitchFamily="18" charset="0"/>
              </a:rPr>
              <a:t>Tique-taque </a:t>
            </a:r>
            <a:r>
              <a:rPr lang="pt-BR" sz="2400" dirty="0">
                <a:latin typeface="Times New Roman" panose="02020603050405020304" pitchFamily="18" charset="0"/>
                <a:cs typeface="Times New Roman" panose="02020603050405020304" pitchFamily="18" charset="0"/>
              </a:rPr>
              <a:t>= </a:t>
            </a:r>
            <a:r>
              <a:rPr lang="pt-BR" sz="2400" dirty="0" smtClean="0">
                <a:latin typeface="Times New Roman" panose="02020603050405020304" pitchFamily="18" charset="0"/>
                <a:cs typeface="Times New Roman" panose="02020603050405020304" pitchFamily="18" charset="0"/>
              </a:rPr>
              <a:t>tique-taque</a:t>
            </a:r>
            <a:r>
              <a:rPr lang="pt-BR" sz="2400" b="1" dirty="0" smtClean="0">
                <a:latin typeface="Times New Roman" panose="02020603050405020304" pitchFamily="18" charset="0"/>
                <a:cs typeface="Times New Roman" panose="02020603050405020304" pitchFamily="18" charset="0"/>
              </a:rPr>
              <a:t>s</a:t>
            </a:r>
            <a:r>
              <a:rPr lang="pt-BR" sz="2400" dirty="0" smtClean="0">
                <a:latin typeface="Times New Roman" panose="02020603050405020304" pitchFamily="18" charset="0"/>
                <a:cs typeface="Times New Roman" panose="02020603050405020304" pitchFamily="18" charset="0"/>
              </a:rPr>
              <a:t>;</a:t>
            </a:r>
          </a:p>
          <a:p>
            <a:r>
              <a:rPr lang="pt-BR" sz="2400" dirty="0" smtClean="0">
                <a:latin typeface="Times New Roman" panose="02020603050405020304" pitchFamily="18" charset="0"/>
                <a:cs typeface="Times New Roman" panose="02020603050405020304" pitchFamily="18" charset="0"/>
              </a:rPr>
              <a:t>Pingue-pongue = pingue-pongue</a:t>
            </a:r>
            <a:r>
              <a:rPr lang="pt-BR" sz="2400" b="1" dirty="0" smtClean="0">
                <a:latin typeface="Times New Roman" panose="02020603050405020304" pitchFamily="18" charset="0"/>
                <a:cs typeface="Times New Roman" panose="02020603050405020304" pitchFamily="18" charset="0"/>
              </a:rPr>
              <a:t>s</a:t>
            </a:r>
            <a:r>
              <a:rPr lang="pt-BR" sz="2400" dirty="0" smtClean="0">
                <a:latin typeface="Times New Roman" panose="02020603050405020304" pitchFamily="18" charset="0"/>
                <a:cs typeface="Times New Roman" panose="02020603050405020304" pitchFamily="18" charset="0"/>
              </a:rPr>
              <a:t>.</a:t>
            </a:r>
          </a:p>
          <a:p>
            <a:r>
              <a:rPr lang="pt-BR" sz="2400" dirty="0" smtClean="0">
                <a:latin typeface="Times New Roman" panose="02020603050405020304" pitchFamily="18" charset="0"/>
                <a:cs typeface="Times New Roman" panose="02020603050405020304" pitchFamily="18" charset="0"/>
              </a:rPr>
              <a:t>Bem-te-vi = bem-te-vi</a:t>
            </a:r>
            <a:r>
              <a:rPr lang="pt-BR" sz="2400" b="1" dirty="0" smtClean="0">
                <a:latin typeface="Times New Roman" panose="02020603050405020304" pitchFamily="18" charset="0"/>
                <a:cs typeface="Times New Roman" panose="02020603050405020304" pitchFamily="18" charset="0"/>
              </a:rPr>
              <a:t>s</a:t>
            </a:r>
            <a:r>
              <a:rPr lang="pt-BR" sz="2400" dirty="0" smtClean="0">
                <a:latin typeface="Times New Roman" panose="02020603050405020304" pitchFamily="18" charset="0"/>
                <a:cs typeface="Times New Roman" panose="02020603050405020304" pitchFamily="18" charset="0"/>
              </a:rPr>
              <a:t>.</a:t>
            </a:r>
          </a:p>
          <a:p>
            <a:endParaRPr lang="pt-BR" sz="2400" dirty="0">
              <a:latin typeface="Times New Roman" panose="02020603050405020304" pitchFamily="18" charset="0"/>
              <a:cs typeface="Times New Roman" panose="02020603050405020304" pitchFamily="18" charset="0"/>
            </a:endParaRPr>
          </a:p>
          <a:p>
            <a:pPr marL="0" indent="0">
              <a:buNone/>
            </a:pPr>
            <a:endParaRPr lang="pt-BR" sz="2400" dirty="0"/>
          </a:p>
          <a:p>
            <a:pPr marL="0" indent="0" algn="just">
              <a:buNone/>
            </a:pPr>
            <a:r>
              <a:rPr lang="pt-BR" sz="2400" dirty="0" smtClean="0">
                <a:latin typeface="Times New Roman" panose="02020603050405020304" pitchFamily="18" charset="0"/>
                <a:cs typeface="Times New Roman" panose="02020603050405020304" pitchFamily="18" charset="0"/>
              </a:rPr>
              <a:t> </a:t>
            </a:r>
            <a:endParaRPr lang="pt-BR" sz="2400" dirty="0">
              <a:latin typeface="Times New Roman" panose="02020603050405020304" pitchFamily="18" charset="0"/>
              <a:cs typeface="Times New Roman" panose="02020603050405020304" pitchFamily="18" charset="0"/>
            </a:endParaRPr>
          </a:p>
          <a:p>
            <a:pPr marL="0" indent="0" algn="just">
              <a:buNone/>
            </a:pPr>
            <a:endParaRPr lang="pt-BR" sz="2000" dirty="0" smtClean="0">
              <a:latin typeface="Times New Roman" panose="02020603050405020304" pitchFamily="18" charset="0"/>
              <a:cs typeface="Times New Roman" panose="02020603050405020304" pitchFamily="18" charset="0"/>
            </a:endParaRPr>
          </a:p>
        </p:txBody>
      </p:sp>
      <p:pic>
        <p:nvPicPr>
          <p:cNvPr id="1026" name="Picture 2" descr="Logo_Etec colorido"/>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67544" y="6124358"/>
            <a:ext cx="1123950" cy="714375"/>
          </a:xfrm>
          <a:prstGeom prst="rect">
            <a:avLst/>
          </a:prstGeom>
          <a:noFill/>
          <a:extLst>
            <a:ext uri="{909E8E84-426E-40DD-AFC4-6F175D3DCCD1}">
              <a14:hiddenFill xmlns:a14="http://schemas.microsoft.com/office/drawing/2010/main">
                <a:solidFill>
                  <a:srgbClr val="FFFFFF"/>
                </a:solidFill>
              </a14:hiddenFill>
            </a:ext>
          </a:extLst>
        </p:spPr>
      </p:pic>
      <p:pic>
        <p:nvPicPr>
          <p:cNvPr id="1025" name="Picture 1" descr="logo-novo-cps-co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04048" y="6200775"/>
            <a:ext cx="3600450" cy="657225"/>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pt-BR"/>
          </a:p>
        </p:txBody>
      </p:sp>
      <p:sp>
        <p:nvSpPr>
          <p:cNvPr id="7" name="Rectangle 4"/>
          <p:cNvSpPr>
            <a:spLocks noChangeArrowheads="1"/>
          </p:cNvSpPr>
          <p:nvPr/>
        </p:nvSpPr>
        <p:spPr bwMode="auto">
          <a:xfrm>
            <a:off x="0" y="71437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pt-BR" altLang="pt-BR" sz="6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               </a:t>
            </a:r>
            <a:endParaRPr kumimoji="0" lang="pt-BR" altLang="pt-BR" sz="1800" b="0" i="0" u="none" strike="noStrike" cap="none" normalizeH="0" baseline="0" smtClean="0">
              <a:ln>
                <a:noFill/>
              </a:ln>
              <a:solidFill>
                <a:schemeClr val="tx1"/>
              </a:solidFill>
              <a:effectLst/>
              <a:latin typeface="Arial" pitchFamily="34" charset="0"/>
              <a:cs typeface="Arial" pitchFamily="34" charset="0"/>
            </a:endParaRPr>
          </a:p>
        </p:txBody>
      </p:sp>
      <p:sp>
        <p:nvSpPr>
          <p:cNvPr id="8" name="Rectangle 5"/>
          <p:cNvSpPr>
            <a:spLocks noChangeArrowheads="1"/>
          </p:cNvSpPr>
          <p:nvPr/>
        </p:nvSpPr>
        <p:spPr bwMode="auto">
          <a:xfrm>
            <a:off x="0" y="13716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pt-BR" altLang="pt-BR" sz="6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
            </a:r>
            <a:br>
              <a:rPr kumimoji="0" lang="pt-BR" altLang="pt-BR" sz="600" b="0" i="0" u="none" strike="noStrike" cap="none" normalizeH="0" baseline="0" smtClean="0">
                <a:ln>
                  <a:noFill/>
                </a:ln>
                <a:solidFill>
                  <a:schemeClr val="tx1"/>
                </a:solidFill>
                <a:effectLst/>
                <a:latin typeface="Arial" pitchFamily="34" charset="0"/>
                <a:ea typeface="Times New Roman" pitchFamily="18" charset="0"/>
                <a:cs typeface="Arial" pitchFamily="34" charset="0"/>
              </a:rPr>
            </a:br>
            <a:r>
              <a:rPr kumimoji="0" lang="pt-BR" altLang="pt-BR" sz="6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
            </a:r>
            <a:br>
              <a:rPr kumimoji="0" lang="pt-BR" altLang="pt-BR" sz="600" b="0" i="0" u="none" strike="noStrike" cap="none" normalizeH="0" baseline="0" smtClean="0">
                <a:ln>
                  <a:noFill/>
                </a:ln>
                <a:solidFill>
                  <a:schemeClr val="tx1"/>
                </a:solidFill>
                <a:effectLst/>
                <a:latin typeface="Arial" pitchFamily="34" charset="0"/>
                <a:ea typeface="Times New Roman" pitchFamily="18" charset="0"/>
                <a:cs typeface="Arial" pitchFamily="34" charset="0"/>
              </a:rPr>
            </a:br>
            <a:endParaRPr kumimoji="0" lang="pt-BR" altLang="pt-BR" sz="1800" b="0" i="0" u="none" strike="noStrike" cap="none" normalizeH="0" baseline="0" smtClean="0">
              <a:ln>
                <a:noFill/>
              </a:ln>
              <a:solidFill>
                <a:schemeClr val="tx1"/>
              </a:solidFill>
              <a:effectLst/>
              <a:latin typeface="Arial" pitchFamily="34" charset="0"/>
              <a:cs typeface="Arial" pitchFamily="34" charset="0"/>
            </a:endParaRPr>
          </a:p>
        </p:txBody>
      </p:sp>
      <p:pic>
        <p:nvPicPr>
          <p:cNvPr id="22530" name="Picture 2" descr="C:\Users\Usuário\JEC\Pictures\Educandário\Imagens para aulas\passaro_bemtevi.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91880" y="4077072"/>
            <a:ext cx="2287141" cy="199910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68277518"/>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title"/>
          </p:nvPr>
        </p:nvSpPr>
        <p:spPr>
          <a:xfrm>
            <a:off x="457200" y="274638"/>
            <a:ext cx="8229600" cy="778098"/>
          </a:xfrm>
        </p:spPr>
        <p:txBody>
          <a:bodyPr>
            <a:noAutofit/>
          </a:bodyPr>
          <a:lstStyle/>
          <a:p>
            <a:r>
              <a:rPr lang="pt-BR" sz="2900" b="1" dirty="0" smtClean="0">
                <a:solidFill>
                  <a:srgbClr val="FF0000"/>
                </a:solidFill>
                <a:latin typeface="Times New Roman" panose="02020603050405020304" pitchFamily="18" charset="0"/>
                <a:cs typeface="Times New Roman" panose="02020603050405020304" pitchFamily="18" charset="0"/>
              </a:rPr>
              <a:t>EXERCÍCIOS</a:t>
            </a:r>
            <a:endParaRPr lang="pt-BR" sz="2900" b="1" dirty="0">
              <a:solidFill>
                <a:srgbClr val="FF0000"/>
              </a:solidFill>
              <a:latin typeface="Times New Roman" panose="02020603050405020304" pitchFamily="18" charset="0"/>
              <a:cs typeface="Times New Roman" panose="02020603050405020304" pitchFamily="18" charset="0"/>
            </a:endParaRPr>
          </a:p>
        </p:txBody>
      </p:sp>
      <p:sp>
        <p:nvSpPr>
          <p:cNvPr id="5" name="Espaço Reservado para Conteúdo 4"/>
          <p:cNvSpPr>
            <a:spLocks noGrp="1"/>
          </p:cNvSpPr>
          <p:nvPr>
            <p:ph idx="1"/>
          </p:nvPr>
        </p:nvSpPr>
        <p:spPr>
          <a:xfrm>
            <a:off x="457200" y="980728"/>
            <a:ext cx="8579296" cy="5220047"/>
          </a:xfrm>
        </p:spPr>
        <p:txBody>
          <a:bodyPr>
            <a:normAutofit fontScale="32500" lnSpcReduction="20000"/>
          </a:bodyPr>
          <a:lstStyle/>
          <a:p>
            <a:pPr marL="0" indent="0" algn="just">
              <a:buNone/>
            </a:pPr>
            <a:r>
              <a:rPr lang="pt-BR" sz="7400" dirty="0" smtClean="0">
                <a:latin typeface="Times New Roman" panose="02020603050405020304" pitchFamily="18" charset="0"/>
                <a:cs typeface="Times New Roman" panose="02020603050405020304" pitchFamily="18" charset="0"/>
              </a:rPr>
              <a:t>1) Indique o plural dos substantivos compostos abaixo:</a:t>
            </a:r>
          </a:p>
          <a:p>
            <a:pPr marL="0" indent="0">
              <a:buNone/>
            </a:pPr>
            <a:endParaRPr lang="pt-BR" sz="7400" dirty="0">
              <a:latin typeface="Times New Roman" panose="02020603050405020304" pitchFamily="18" charset="0"/>
              <a:cs typeface="Times New Roman" panose="02020603050405020304" pitchFamily="18" charset="0"/>
            </a:endParaRPr>
          </a:p>
          <a:p>
            <a:pPr marL="0" indent="0">
              <a:buNone/>
            </a:pPr>
            <a:r>
              <a:rPr lang="pt-BR" sz="7400" dirty="0" smtClean="0">
                <a:latin typeface="Times New Roman" panose="02020603050405020304" pitchFamily="18" charset="0"/>
                <a:cs typeface="Times New Roman" panose="02020603050405020304" pitchFamily="18" charset="0"/>
              </a:rPr>
              <a:t>a) Redator-chefe: </a:t>
            </a:r>
          </a:p>
          <a:p>
            <a:pPr marL="0" indent="0">
              <a:buNone/>
            </a:pPr>
            <a:r>
              <a:rPr lang="pt-BR" sz="7400" dirty="0" smtClean="0">
                <a:latin typeface="Times New Roman" panose="02020603050405020304" pitchFamily="18" charset="0"/>
                <a:cs typeface="Times New Roman" panose="02020603050405020304" pitchFamily="18" charset="0"/>
              </a:rPr>
              <a:t>b) Médico-cirurgião: </a:t>
            </a:r>
          </a:p>
          <a:p>
            <a:pPr marL="0" indent="0">
              <a:buNone/>
            </a:pPr>
            <a:r>
              <a:rPr lang="pt-BR" sz="7400" dirty="0" smtClean="0">
                <a:latin typeface="Times New Roman" panose="02020603050405020304" pitchFamily="18" charset="0"/>
                <a:cs typeface="Times New Roman" panose="02020603050405020304" pitchFamily="18" charset="0"/>
              </a:rPr>
              <a:t>c</a:t>
            </a:r>
            <a:r>
              <a:rPr lang="pt-BR" sz="7400" dirty="0">
                <a:latin typeface="Times New Roman" panose="02020603050405020304" pitchFamily="18" charset="0"/>
                <a:cs typeface="Times New Roman" panose="02020603050405020304" pitchFamily="18" charset="0"/>
              </a:rPr>
              <a:t>) </a:t>
            </a:r>
            <a:r>
              <a:rPr lang="pt-BR" sz="7400" dirty="0" smtClean="0">
                <a:latin typeface="Times New Roman" panose="02020603050405020304" pitchFamily="18" charset="0"/>
                <a:cs typeface="Times New Roman" panose="02020603050405020304" pitchFamily="18" charset="0"/>
              </a:rPr>
              <a:t>Aluno-mestre: </a:t>
            </a:r>
          </a:p>
          <a:p>
            <a:pPr marL="0" indent="0">
              <a:buNone/>
            </a:pPr>
            <a:r>
              <a:rPr lang="pt-BR" sz="7400" dirty="0" smtClean="0">
                <a:latin typeface="Times New Roman" panose="02020603050405020304" pitchFamily="18" charset="0"/>
                <a:cs typeface="Times New Roman" panose="02020603050405020304" pitchFamily="18" charset="0"/>
              </a:rPr>
              <a:t>d) </a:t>
            </a:r>
            <a:r>
              <a:rPr lang="pt-BR" sz="7400" dirty="0">
                <a:latin typeface="Times New Roman" panose="02020603050405020304" pitchFamily="18" charset="0"/>
                <a:cs typeface="Times New Roman" panose="02020603050405020304" pitchFamily="18" charset="0"/>
              </a:rPr>
              <a:t>Obra-prima: </a:t>
            </a:r>
            <a:endParaRPr lang="pt-BR" sz="7400" dirty="0" smtClean="0">
              <a:latin typeface="Times New Roman" panose="02020603050405020304" pitchFamily="18" charset="0"/>
              <a:cs typeface="Times New Roman" panose="02020603050405020304" pitchFamily="18" charset="0"/>
            </a:endParaRPr>
          </a:p>
          <a:p>
            <a:pPr marL="0" indent="0">
              <a:buNone/>
            </a:pPr>
            <a:r>
              <a:rPr lang="pt-BR" sz="7400" dirty="0" smtClean="0">
                <a:latin typeface="Times New Roman" panose="02020603050405020304" pitchFamily="18" charset="0"/>
                <a:cs typeface="Times New Roman" panose="02020603050405020304" pitchFamily="18" charset="0"/>
              </a:rPr>
              <a:t>e) Curto-circuito: </a:t>
            </a:r>
          </a:p>
          <a:p>
            <a:pPr marL="0" indent="0">
              <a:buNone/>
            </a:pPr>
            <a:r>
              <a:rPr lang="pt-BR" sz="7400" dirty="0" smtClean="0">
                <a:latin typeface="Times New Roman" panose="02020603050405020304" pitchFamily="18" charset="0"/>
                <a:cs typeface="Times New Roman" panose="02020603050405020304" pitchFamily="18" charset="0"/>
              </a:rPr>
              <a:t>f) Curta-metragem: </a:t>
            </a:r>
          </a:p>
          <a:p>
            <a:pPr marL="0" indent="0">
              <a:buNone/>
            </a:pPr>
            <a:r>
              <a:rPr lang="pt-BR" sz="7400" dirty="0" smtClean="0">
                <a:latin typeface="Times New Roman" panose="02020603050405020304" pitchFamily="18" charset="0"/>
                <a:cs typeface="Times New Roman" panose="02020603050405020304" pitchFamily="18" charset="0"/>
              </a:rPr>
              <a:t>g) Bom-sucesso: </a:t>
            </a:r>
          </a:p>
          <a:p>
            <a:pPr marL="0" indent="0">
              <a:buNone/>
            </a:pPr>
            <a:r>
              <a:rPr lang="pt-BR" sz="7400" dirty="0" smtClean="0">
                <a:latin typeface="Times New Roman" panose="02020603050405020304" pitchFamily="18" charset="0"/>
                <a:cs typeface="Times New Roman" panose="02020603050405020304" pitchFamily="18" charset="0"/>
              </a:rPr>
              <a:t>h) Sofá-cama: </a:t>
            </a:r>
          </a:p>
          <a:p>
            <a:pPr marL="0" indent="0">
              <a:buNone/>
            </a:pPr>
            <a:r>
              <a:rPr lang="pt-BR" sz="7400" dirty="0" smtClean="0">
                <a:latin typeface="Times New Roman" panose="02020603050405020304" pitchFamily="18" charset="0"/>
                <a:cs typeface="Times New Roman" panose="02020603050405020304" pitchFamily="18" charset="0"/>
              </a:rPr>
              <a:t>i) Decreto-lei: </a:t>
            </a:r>
          </a:p>
          <a:p>
            <a:pPr marL="0" indent="0">
              <a:buNone/>
            </a:pPr>
            <a:r>
              <a:rPr lang="pt-BR" sz="7400" dirty="0" smtClean="0">
                <a:latin typeface="Times New Roman" panose="02020603050405020304" pitchFamily="18" charset="0"/>
                <a:cs typeface="Times New Roman" panose="02020603050405020304" pitchFamily="18" charset="0"/>
              </a:rPr>
              <a:t>j) Conceito-chave:</a:t>
            </a:r>
          </a:p>
          <a:p>
            <a:pPr marL="0" indent="0">
              <a:buNone/>
            </a:pPr>
            <a:r>
              <a:rPr lang="pt-BR" sz="7400" dirty="0" smtClean="0">
                <a:latin typeface="Times New Roman" panose="02020603050405020304" pitchFamily="18" charset="0"/>
                <a:cs typeface="Times New Roman" panose="02020603050405020304" pitchFamily="18" charset="0"/>
              </a:rPr>
              <a:t>k) Palavra-chave:</a:t>
            </a:r>
            <a:endParaRPr lang="pt-BR" sz="2400" dirty="0">
              <a:latin typeface="Times New Roman" panose="02020603050405020304" pitchFamily="18" charset="0"/>
              <a:cs typeface="Times New Roman" panose="02020603050405020304" pitchFamily="18" charset="0"/>
            </a:endParaRPr>
          </a:p>
          <a:p>
            <a:pPr marL="0" indent="0">
              <a:buNone/>
            </a:pPr>
            <a:endParaRPr lang="pt-BR" sz="2400" dirty="0"/>
          </a:p>
          <a:p>
            <a:pPr marL="0" indent="0" algn="just">
              <a:buNone/>
            </a:pPr>
            <a:r>
              <a:rPr lang="pt-BR" sz="2400" dirty="0" smtClean="0">
                <a:latin typeface="Times New Roman" panose="02020603050405020304" pitchFamily="18" charset="0"/>
                <a:cs typeface="Times New Roman" panose="02020603050405020304" pitchFamily="18" charset="0"/>
              </a:rPr>
              <a:t> </a:t>
            </a:r>
            <a:endParaRPr lang="pt-BR" sz="2400" dirty="0">
              <a:latin typeface="Times New Roman" panose="02020603050405020304" pitchFamily="18" charset="0"/>
              <a:cs typeface="Times New Roman" panose="02020603050405020304" pitchFamily="18" charset="0"/>
            </a:endParaRPr>
          </a:p>
          <a:p>
            <a:pPr marL="0" indent="0" algn="just">
              <a:buNone/>
            </a:pPr>
            <a:endParaRPr lang="pt-BR" sz="2000" dirty="0" smtClean="0">
              <a:latin typeface="Times New Roman" panose="02020603050405020304" pitchFamily="18" charset="0"/>
              <a:cs typeface="Times New Roman" panose="02020603050405020304" pitchFamily="18" charset="0"/>
            </a:endParaRPr>
          </a:p>
        </p:txBody>
      </p:sp>
      <p:pic>
        <p:nvPicPr>
          <p:cNvPr id="1026" name="Picture 2" descr="Logo_Etec colorido"/>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67544" y="6124358"/>
            <a:ext cx="1123950" cy="714375"/>
          </a:xfrm>
          <a:prstGeom prst="rect">
            <a:avLst/>
          </a:prstGeom>
          <a:noFill/>
          <a:extLst>
            <a:ext uri="{909E8E84-426E-40DD-AFC4-6F175D3DCCD1}">
              <a14:hiddenFill xmlns:a14="http://schemas.microsoft.com/office/drawing/2010/main">
                <a:solidFill>
                  <a:srgbClr val="FFFFFF"/>
                </a:solidFill>
              </a14:hiddenFill>
            </a:ext>
          </a:extLst>
        </p:spPr>
      </p:pic>
      <p:pic>
        <p:nvPicPr>
          <p:cNvPr id="1025" name="Picture 1" descr="logo-novo-cps-co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04048" y="6200775"/>
            <a:ext cx="3600450" cy="657225"/>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pt-BR"/>
          </a:p>
        </p:txBody>
      </p:sp>
      <p:sp>
        <p:nvSpPr>
          <p:cNvPr id="7" name="Rectangle 4"/>
          <p:cNvSpPr>
            <a:spLocks noChangeArrowheads="1"/>
          </p:cNvSpPr>
          <p:nvPr/>
        </p:nvSpPr>
        <p:spPr bwMode="auto">
          <a:xfrm>
            <a:off x="0" y="71437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pt-BR" altLang="pt-BR" sz="6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               </a:t>
            </a:r>
            <a:endParaRPr kumimoji="0" lang="pt-BR" altLang="pt-BR" sz="1800" b="0" i="0" u="none" strike="noStrike" cap="none" normalizeH="0" baseline="0" smtClean="0">
              <a:ln>
                <a:noFill/>
              </a:ln>
              <a:solidFill>
                <a:schemeClr val="tx1"/>
              </a:solidFill>
              <a:effectLst/>
              <a:latin typeface="Arial" pitchFamily="34" charset="0"/>
              <a:cs typeface="Arial" pitchFamily="34" charset="0"/>
            </a:endParaRPr>
          </a:p>
        </p:txBody>
      </p:sp>
      <p:sp>
        <p:nvSpPr>
          <p:cNvPr id="8" name="Rectangle 5"/>
          <p:cNvSpPr>
            <a:spLocks noChangeArrowheads="1"/>
          </p:cNvSpPr>
          <p:nvPr/>
        </p:nvSpPr>
        <p:spPr bwMode="auto">
          <a:xfrm>
            <a:off x="0" y="13716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pt-BR" altLang="pt-BR" sz="6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
            </a:r>
            <a:br>
              <a:rPr kumimoji="0" lang="pt-BR" altLang="pt-BR" sz="600" b="0" i="0" u="none" strike="noStrike" cap="none" normalizeH="0" baseline="0" smtClean="0">
                <a:ln>
                  <a:noFill/>
                </a:ln>
                <a:solidFill>
                  <a:schemeClr val="tx1"/>
                </a:solidFill>
                <a:effectLst/>
                <a:latin typeface="Arial" pitchFamily="34" charset="0"/>
                <a:ea typeface="Times New Roman" pitchFamily="18" charset="0"/>
                <a:cs typeface="Arial" pitchFamily="34" charset="0"/>
              </a:rPr>
            </a:br>
            <a:r>
              <a:rPr kumimoji="0" lang="pt-BR" altLang="pt-BR" sz="6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
            </a:r>
            <a:br>
              <a:rPr kumimoji="0" lang="pt-BR" altLang="pt-BR" sz="600" b="0" i="0" u="none" strike="noStrike" cap="none" normalizeH="0" baseline="0" smtClean="0">
                <a:ln>
                  <a:noFill/>
                </a:ln>
                <a:solidFill>
                  <a:schemeClr val="tx1"/>
                </a:solidFill>
                <a:effectLst/>
                <a:latin typeface="Arial" pitchFamily="34" charset="0"/>
                <a:ea typeface="Times New Roman" pitchFamily="18" charset="0"/>
                <a:cs typeface="Arial" pitchFamily="34" charset="0"/>
              </a:rPr>
            </a:br>
            <a:endParaRPr kumimoji="0" lang="pt-BR" altLang="pt-BR" sz="1800" b="0" i="0" u="none" strike="noStrike" cap="none" normalizeH="0" baseline="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3642028571"/>
      </p:ext>
    </p:extLst>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title"/>
          </p:nvPr>
        </p:nvSpPr>
        <p:spPr>
          <a:xfrm>
            <a:off x="457200" y="274638"/>
            <a:ext cx="8229600" cy="778098"/>
          </a:xfrm>
        </p:spPr>
        <p:txBody>
          <a:bodyPr>
            <a:noAutofit/>
          </a:bodyPr>
          <a:lstStyle/>
          <a:p>
            <a:r>
              <a:rPr lang="pt-BR" sz="2900" b="1" dirty="0" smtClean="0">
                <a:solidFill>
                  <a:srgbClr val="FF0000"/>
                </a:solidFill>
                <a:latin typeface="Times New Roman" panose="02020603050405020304" pitchFamily="18" charset="0"/>
                <a:cs typeface="Times New Roman" panose="02020603050405020304" pitchFamily="18" charset="0"/>
              </a:rPr>
              <a:t>EXERCÍCIOS</a:t>
            </a:r>
            <a:endParaRPr lang="pt-BR" sz="2900" b="1" dirty="0">
              <a:solidFill>
                <a:srgbClr val="FF0000"/>
              </a:solidFill>
              <a:latin typeface="Times New Roman" panose="02020603050405020304" pitchFamily="18" charset="0"/>
              <a:cs typeface="Times New Roman" panose="02020603050405020304" pitchFamily="18" charset="0"/>
            </a:endParaRPr>
          </a:p>
        </p:txBody>
      </p:sp>
      <p:sp>
        <p:nvSpPr>
          <p:cNvPr id="5" name="Espaço Reservado para Conteúdo 4"/>
          <p:cNvSpPr>
            <a:spLocks noGrp="1"/>
          </p:cNvSpPr>
          <p:nvPr>
            <p:ph idx="1"/>
          </p:nvPr>
        </p:nvSpPr>
        <p:spPr>
          <a:xfrm>
            <a:off x="457200" y="980728"/>
            <a:ext cx="8579296" cy="5220047"/>
          </a:xfrm>
        </p:spPr>
        <p:txBody>
          <a:bodyPr>
            <a:normAutofit fontScale="25000" lnSpcReduction="20000"/>
          </a:bodyPr>
          <a:lstStyle/>
          <a:p>
            <a:pPr marL="0" indent="0" algn="just">
              <a:buNone/>
            </a:pPr>
            <a:r>
              <a:rPr lang="pt-BR" sz="9600" dirty="0" smtClean="0">
                <a:latin typeface="Times New Roman" panose="02020603050405020304" pitchFamily="18" charset="0"/>
                <a:cs typeface="Times New Roman" panose="02020603050405020304" pitchFamily="18" charset="0"/>
              </a:rPr>
              <a:t>1) Indique o plural dos substantivos compostos abaixo:</a:t>
            </a:r>
          </a:p>
          <a:p>
            <a:pPr marL="0" indent="0">
              <a:buNone/>
            </a:pPr>
            <a:endParaRPr lang="pt-BR" sz="9600" dirty="0">
              <a:latin typeface="Times New Roman" panose="02020603050405020304" pitchFamily="18" charset="0"/>
              <a:cs typeface="Times New Roman" panose="02020603050405020304" pitchFamily="18" charset="0"/>
            </a:endParaRPr>
          </a:p>
          <a:p>
            <a:pPr marL="0" indent="0">
              <a:buNone/>
            </a:pPr>
            <a:r>
              <a:rPr lang="pt-BR" sz="9600" dirty="0" smtClean="0">
                <a:latin typeface="Times New Roman" panose="02020603050405020304" pitchFamily="18" charset="0"/>
                <a:cs typeface="Times New Roman" panose="02020603050405020304" pitchFamily="18" charset="0"/>
              </a:rPr>
              <a:t>l) Quebra-luz: </a:t>
            </a:r>
          </a:p>
          <a:p>
            <a:pPr marL="0" indent="0">
              <a:buNone/>
            </a:pPr>
            <a:r>
              <a:rPr lang="pt-BR" sz="9600" dirty="0" smtClean="0">
                <a:latin typeface="Times New Roman" panose="02020603050405020304" pitchFamily="18" charset="0"/>
                <a:cs typeface="Times New Roman" panose="02020603050405020304" pitchFamily="18" charset="0"/>
              </a:rPr>
              <a:t>m) Porta-voz: </a:t>
            </a:r>
          </a:p>
          <a:p>
            <a:pPr marL="0" indent="0">
              <a:buNone/>
            </a:pPr>
            <a:r>
              <a:rPr lang="pt-BR" sz="9600" dirty="0" smtClean="0">
                <a:latin typeface="Times New Roman" panose="02020603050405020304" pitchFamily="18" charset="0"/>
                <a:cs typeface="Times New Roman" panose="02020603050405020304" pitchFamily="18" charset="0"/>
              </a:rPr>
              <a:t>n) Guarda-roupa: </a:t>
            </a:r>
          </a:p>
          <a:p>
            <a:pPr marL="0" indent="0">
              <a:buNone/>
            </a:pPr>
            <a:r>
              <a:rPr lang="pt-BR" sz="9600" dirty="0" smtClean="0">
                <a:latin typeface="Times New Roman" panose="02020603050405020304" pitchFamily="18" charset="0"/>
                <a:cs typeface="Times New Roman" panose="02020603050405020304" pitchFamily="18" charset="0"/>
              </a:rPr>
              <a:t>o) Guarda-cartucho: </a:t>
            </a:r>
          </a:p>
          <a:p>
            <a:pPr marL="0" indent="0">
              <a:buNone/>
            </a:pPr>
            <a:r>
              <a:rPr lang="pt-BR" sz="9600" dirty="0" smtClean="0">
                <a:latin typeface="Times New Roman" panose="02020603050405020304" pitchFamily="18" charset="0"/>
                <a:cs typeface="Times New Roman" panose="02020603050405020304" pitchFamily="18" charset="0"/>
              </a:rPr>
              <a:t>p) Guarda-noturno: </a:t>
            </a:r>
          </a:p>
          <a:p>
            <a:pPr marL="0" indent="0">
              <a:buNone/>
            </a:pPr>
            <a:r>
              <a:rPr lang="pt-BR" sz="9600" dirty="0" smtClean="0">
                <a:latin typeface="Times New Roman" panose="02020603050405020304" pitchFamily="18" charset="0"/>
                <a:cs typeface="Times New Roman" panose="02020603050405020304" pitchFamily="18" charset="0"/>
              </a:rPr>
              <a:t>q) Guarda-florestal: </a:t>
            </a:r>
          </a:p>
          <a:p>
            <a:pPr marL="0" indent="0">
              <a:buNone/>
            </a:pPr>
            <a:r>
              <a:rPr lang="pt-BR" sz="9600" dirty="0" smtClean="0">
                <a:latin typeface="Times New Roman" panose="02020603050405020304" pitchFamily="18" charset="0"/>
                <a:cs typeface="Times New Roman" panose="02020603050405020304" pitchFamily="18" charset="0"/>
              </a:rPr>
              <a:t>r) Pisca-pisca: </a:t>
            </a:r>
          </a:p>
          <a:p>
            <a:pPr marL="0" indent="0">
              <a:buNone/>
            </a:pPr>
            <a:r>
              <a:rPr lang="pt-BR" sz="9600" dirty="0" smtClean="0">
                <a:latin typeface="Times New Roman" panose="02020603050405020304" pitchFamily="18" charset="0"/>
                <a:cs typeface="Times New Roman" panose="02020603050405020304" pitchFamily="18" charset="0"/>
              </a:rPr>
              <a:t>s) Chupa-chupa: </a:t>
            </a:r>
          </a:p>
          <a:p>
            <a:pPr marL="0" indent="0">
              <a:buNone/>
            </a:pPr>
            <a:r>
              <a:rPr lang="pt-BR" sz="9600" dirty="0" smtClean="0">
                <a:latin typeface="Times New Roman" panose="02020603050405020304" pitchFamily="18" charset="0"/>
                <a:cs typeface="Times New Roman" panose="02020603050405020304" pitchFamily="18" charset="0"/>
              </a:rPr>
              <a:t>t) Ex-presidente: </a:t>
            </a:r>
          </a:p>
          <a:p>
            <a:pPr marL="0" indent="0">
              <a:buNone/>
            </a:pPr>
            <a:r>
              <a:rPr lang="pt-BR" sz="9600" dirty="0" smtClean="0">
                <a:latin typeface="Times New Roman" panose="02020603050405020304" pitchFamily="18" charset="0"/>
                <a:cs typeface="Times New Roman" panose="02020603050405020304" pitchFamily="18" charset="0"/>
              </a:rPr>
              <a:t>u) </a:t>
            </a:r>
            <a:r>
              <a:rPr lang="pt-BR" sz="9600" dirty="0" err="1" smtClean="0">
                <a:latin typeface="Times New Roman" panose="02020603050405020304" pitchFamily="18" charset="0"/>
                <a:cs typeface="Times New Roman" panose="02020603050405020304" pitchFamily="18" charset="0"/>
              </a:rPr>
              <a:t>Vice-síndico</a:t>
            </a:r>
            <a:r>
              <a:rPr lang="pt-BR" sz="9600" dirty="0" smtClean="0">
                <a:latin typeface="Times New Roman" panose="02020603050405020304" pitchFamily="18" charset="0"/>
                <a:cs typeface="Times New Roman" panose="02020603050405020304" pitchFamily="18" charset="0"/>
              </a:rPr>
              <a:t>: </a:t>
            </a:r>
          </a:p>
          <a:p>
            <a:pPr marL="0" indent="0">
              <a:buNone/>
            </a:pPr>
            <a:r>
              <a:rPr lang="pt-BR" sz="9600" dirty="0" smtClean="0">
                <a:latin typeface="Times New Roman" panose="02020603050405020304" pitchFamily="18" charset="0"/>
                <a:cs typeface="Times New Roman" panose="02020603050405020304" pitchFamily="18" charset="0"/>
              </a:rPr>
              <a:t>v) Estrela-do-mar: </a:t>
            </a:r>
          </a:p>
          <a:p>
            <a:pPr marL="0" indent="0">
              <a:buNone/>
            </a:pPr>
            <a:r>
              <a:rPr lang="pt-BR" sz="9600" dirty="0" smtClean="0">
                <a:latin typeface="Times New Roman" panose="02020603050405020304" pitchFamily="18" charset="0"/>
                <a:cs typeface="Times New Roman" panose="02020603050405020304" pitchFamily="18" charset="0"/>
              </a:rPr>
              <a:t>w</a:t>
            </a:r>
            <a:r>
              <a:rPr lang="pt-BR" sz="9600" dirty="0">
                <a:latin typeface="Times New Roman" panose="02020603050405020304" pitchFamily="18" charset="0"/>
                <a:cs typeface="Times New Roman" panose="02020603050405020304" pitchFamily="18" charset="0"/>
              </a:rPr>
              <a:t>) Água-de-colônia</a:t>
            </a:r>
            <a:r>
              <a:rPr lang="pt-BR" sz="9600" dirty="0" smtClean="0">
                <a:latin typeface="Times New Roman" panose="02020603050405020304" pitchFamily="18" charset="0"/>
                <a:cs typeface="Times New Roman" panose="02020603050405020304" pitchFamily="18" charset="0"/>
              </a:rPr>
              <a:t>:</a:t>
            </a:r>
            <a:endParaRPr lang="pt-BR" sz="7400" dirty="0">
              <a:latin typeface="Times New Roman" panose="02020603050405020304" pitchFamily="18" charset="0"/>
              <a:cs typeface="Times New Roman" panose="02020603050405020304" pitchFamily="18" charset="0"/>
            </a:endParaRPr>
          </a:p>
          <a:p>
            <a:pPr marL="0" indent="0">
              <a:buNone/>
            </a:pPr>
            <a:r>
              <a:rPr lang="pt-BR" sz="2400" dirty="0" smtClean="0">
                <a:latin typeface="Times New Roman" panose="02020603050405020304" pitchFamily="18" charset="0"/>
                <a:cs typeface="Times New Roman" panose="02020603050405020304" pitchFamily="18" charset="0"/>
              </a:rPr>
              <a:t> </a:t>
            </a:r>
            <a:endParaRPr lang="pt-BR" sz="2400" dirty="0">
              <a:latin typeface="Times New Roman" panose="02020603050405020304" pitchFamily="18" charset="0"/>
              <a:cs typeface="Times New Roman" panose="02020603050405020304" pitchFamily="18" charset="0"/>
            </a:endParaRPr>
          </a:p>
          <a:p>
            <a:pPr marL="0" indent="0">
              <a:buNone/>
            </a:pPr>
            <a:endParaRPr lang="pt-BR" sz="2400" dirty="0"/>
          </a:p>
          <a:p>
            <a:pPr marL="0" indent="0" algn="just">
              <a:buNone/>
            </a:pPr>
            <a:r>
              <a:rPr lang="pt-BR" sz="2400" dirty="0" smtClean="0">
                <a:latin typeface="Times New Roman" panose="02020603050405020304" pitchFamily="18" charset="0"/>
                <a:cs typeface="Times New Roman" panose="02020603050405020304" pitchFamily="18" charset="0"/>
              </a:rPr>
              <a:t> </a:t>
            </a:r>
            <a:endParaRPr lang="pt-BR" sz="2400" dirty="0">
              <a:latin typeface="Times New Roman" panose="02020603050405020304" pitchFamily="18" charset="0"/>
              <a:cs typeface="Times New Roman" panose="02020603050405020304" pitchFamily="18" charset="0"/>
            </a:endParaRPr>
          </a:p>
          <a:p>
            <a:pPr marL="0" indent="0" algn="just">
              <a:buNone/>
            </a:pPr>
            <a:endParaRPr lang="pt-BR" sz="2000" dirty="0" smtClean="0">
              <a:latin typeface="Times New Roman" panose="02020603050405020304" pitchFamily="18" charset="0"/>
              <a:cs typeface="Times New Roman" panose="02020603050405020304" pitchFamily="18" charset="0"/>
            </a:endParaRPr>
          </a:p>
        </p:txBody>
      </p:sp>
      <p:pic>
        <p:nvPicPr>
          <p:cNvPr id="1026" name="Picture 2" descr="Logo_Etec colorido"/>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67544" y="6124358"/>
            <a:ext cx="1123950" cy="714375"/>
          </a:xfrm>
          <a:prstGeom prst="rect">
            <a:avLst/>
          </a:prstGeom>
          <a:noFill/>
          <a:extLst>
            <a:ext uri="{909E8E84-426E-40DD-AFC4-6F175D3DCCD1}">
              <a14:hiddenFill xmlns:a14="http://schemas.microsoft.com/office/drawing/2010/main">
                <a:solidFill>
                  <a:srgbClr val="FFFFFF"/>
                </a:solidFill>
              </a14:hiddenFill>
            </a:ext>
          </a:extLst>
        </p:spPr>
      </p:pic>
      <p:pic>
        <p:nvPicPr>
          <p:cNvPr id="1025" name="Picture 1" descr="logo-novo-cps-co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04048" y="6200775"/>
            <a:ext cx="3600450" cy="657225"/>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pt-BR"/>
          </a:p>
        </p:txBody>
      </p:sp>
      <p:sp>
        <p:nvSpPr>
          <p:cNvPr id="7" name="Rectangle 4"/>
          <p:cNvSpPr>
            <a:spLocks noChangeArrowheads="1"/>
          </p:cNvSpPr>
          <p:nvPr/>
        </p:nvSpPr>
        <p:spPr bwMode="auto">
          <a:xfrm>
            <a:off x="0" y="71437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pt-BR" altLang="pt-BR" sz="6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               </a:t>
            </a:r>
            <a:endParaRPr kumimoji="0" lang="pt-BR" altLang="pt-BR" sz="1800" b="0" i="0" u="none" strike="noStrike" cap="none" normalizeH="0" baseline="0" smtClean="0">
              <a:ln>
                <a:noFill/>
              </a:ln>
              <a:solidFill>
                <a:schemeClr val="tx1"/>
              </a:solidFill>
              <a:effectLst/>
              <a:latin typeface="Arial" pitchFamily="34" charset="0"/>
              <a:cs typeface="Arial" pitchFamily="34" charset="0"/>
            </a:endParaRPr>
          </a:p>
        </p:txBody>
      </p:sp>
      <p:sp>
        <p:nvSpPr>
          <p:cNvPr id="8" name="Rectangle 5"/>
          <p:cNvSpPr>
            <a:spLocks noChangeArrowheads="1"/>
          </p:cNvSpPr>
          <p:nvPr/>
        </p:nvSpPr>
        <p:spPr bwMode="auto">
          <a:xfrm>
            <a:off x="0" y="13716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pt-BR" altLang="pt-BR" sz="6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
            </a:r>
            <a:br>
              <a:rPr kumimoji="0" lang="pt-BR" altLang="pt-BR" sz="600" b="0" i="0" u="none" strike="noStrike" cap="none" normalizeH="0" baseline="0" smtClean="0">
                <a:ln>
                  <a:noFill/>
                </a:ln>
                <a:solidFill>
                  <a:schemeClr val="tx1"/>
                </a:solidFill>
                <a:effectLst/>
                <a:latin typeface="Arial" pitchFamily="34" charset="0"/>
                <a:ea typeface="Times New Roman" pitchFamily="18" charset="0"/>
                <a:cs typeface="Arial" pitchFamily="34" charset="0"/>
              </a:rPr>
            </a:br>
            <a:r>
              <a:rPr kumimoji="0" lang="pt-BR" altLang="pt-BR" sz="6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
            </a:r>
            <a:br>
              <a:rPr kumimoji="0" lang="pt-BR" altLang="pt-BR" sz="600" b="0" i="0" u="none" strike="noStrike" cap="none" normalizeH="0" baseline="0" smtClean="0">
                <a:ln>
                  <a:noFill/>
                </a:ln>
                <a:solidFill>
                  <a:schemeClr val="tx1"/>
                </a:solidFill>
                <a:effectLst/>
                <a:latin typeface="Arial" pitchFamily="34" charset="0"/>
                <a:ea typeface="Times New Roman" pitchFamily="18" charset="0"/>
                <a:cs typeface="Arial" pitchFamily="34" charset="0"/>
              </a:rPr>
            </a:br>
            <a:endParaRPr kumimoji="0" lang="pt-BR" altLang="pt-BR" sz="1800" b="0" i="0" u="none" strike="noStrike" cap="none" normalizeH="0" baseline="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3346054946"/>
      </p:ext>
    </p:extLst>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title"/>
          </p:nvPr>
        </p:nvSpPr>
        <p:spPr>
          <a:xfrm>
            <a:off x="457200" y="274638"/>
            <a:ext cx="8229600" cy="778098"/>
          </a:xfrm>
        </p:spPr>
        <p:txBody>
          <a:bodyPr>
            <a:noAutofit/>
          </a:bodyPr>
          <a:lstStyle/>
          <a:p>
            <a:r>
              <a:rPr lang="pt-BR" sz="2900" b="1" dirty="0" smtClean="0">
                <a:solidFill>
                  <a:srgbClr val="FF0000"/>
                </a:solidFill>
                <a:latin typeface="Times New Roman" panose="02020603050405020304" pitchFamily="18" charset="0"/>
                <a:cs typeface="Times New Roman" panose="02020603050405020304" pitchFamily="18" charset="0"/>
              </a:rPr>
              <a:t>EXERCÍCIOS</a:t>
            </a:r>
            <a:endParaRPr lang="pt-BR" sz="2900" b="1" dirty="0">
              <a:solidFill>
                <a:srgbClr val="FF0000"/>
              </a:solidFill>
              <a:latin typeface="Times New Roman" panose="02020603050405020304" pitchFamily="18" charset="0"/>
              <a:cs typeface="Times New Roman" panose="02020603050405020304" pitchFamily="18" charset="0"/>
            </a:endParaRPr>
          </a:p>
        </p:txBody>
      </p:sp>
      <p:sp>
        <p:nvSpPr>
          <p:cNvPr id="5" name="Espaço Reservado para Conteúdo 4"/>
          <p:cNvSpPr>
            <a:spLocks noGrp="1"/>
          </p:cNvSpPr>
          <p:nvPr>
            <p:ph idx="1"/>
          </p:nvPr>
        </p:nvSpPr>
        <p:spPr>
          <a:xfrm>
            <a:off x="457200" y="980728"/>
            <a:ext cx="8579296" cy="5220047"/>
          </a:xfrm>
        </p:spPr>
        <p:txBody>
          <a:bodyPr>
            <a:normAutofit fontScale="32500" lnSpcReduction="20000"/>
          </a:bodyPr>
          <a:lstStyle/>
          <a:p>
            <a:pPr marL="0" indent="0" algn="just">
              <a:buNone/>
            </a:pPr>
            <a:r>
              <a:rPr lang="pt-BR" sz="7400" dirty="0" smtClean="0">
                <a:latin typeface="Times New Roman" panose="02020603050405020304" pitchFamily="18" charset="0"/>
                <a:cs typeface="Times New Roman" panose="02020603050405020304" pitchFamily="18" charset="0"/>
              </a:rPr>
              <a:t>1) Indique o plural dos substantivos compostos abaixo:</a:t>
            </a:r>
          </a:p>
          <a:p>
            <a:pPr marL="0" indent="0">
              <a:buNone/>
            </a:pPr>
            <a:endParaRPr lang="pt-BR" sz="7400" dirty="0">
              <a:latin typeface="Times New Roman" panose="02020603050405020304" pitchFamily="18" charset="0"/>
              <a:cs typeface="Times New Roman" panose="02020603050405020304" pitchFamily="18" charset="0"/>
            </a:endParaRPr>
          </a:p>
          <a:p>
            <a:pPr marL="0" indent="0">
              <a:buNone/>
            </a:pPr>
            <a:r>
              <a:rPr lang="pt-BR" sz="7400" dirty="0">
                <a:latin typeface="Times New Roman" panose="02020603050405020304" pitchFamily="18" charset="0"/>
                <a:cs typeface="Times New Roman" panose="02020603050405020304" pitchFamily="18" charset="0"/>
              </a:rPr>
              <a:t>a) </a:t>
            </a:r>
            <a:r>
              <a:rPr lang="pt-BR" sz="7400" dirty="0" smtClean="0">
                <a:latin typeface="Times New Roman" panose="02020603050405020304" pitchFamily="18" charset="0"/>
                <a:cs typeface="Times New Roman" panose="02020603050405020304" pitchFamily="18" charset="0"/>
              </a:rPr>
              <a:t>Redator-chefe: redatores-chefes.</a:t>
            </a:r>
          </a:p>
          <a:p>
            <a:pPr marL="0" indent="0">
              <a:buNone/>
            </a:pPr>
            <a:r>
              <a:rPr lang="pt-BR" sz="7400" dirty="0" smtClean="0">
                <a:latin typeface="Times New Roman" panose="02020603050405020304" pitchFamily="18" charset="0"/>
                <a:cs typeface="Times New Roman" panose="02020603050405020304" pitchFamily="18" charset="0"/>
              </a:rPr>
              <a:t>b) Médico-cirurgião: médicos-cirurgiões.</a:t>
            </a:r>
            <a:endParaRPr lang="pt-BR" sz="7400" dirty="0">
              <a:latin typeface="Times New Roman" panose="02020603050405020304" pitchFamily="18" charset="0"/>
              <a:cs typeface="Times New Roman" panose="02020603050405020304" pitchFamily="18" charset="0"/>
            </a:endParaRPr>
          </a:p>
          <a:p>
            <a:pPr marL="0" indent="0">
              <a:buNone/>
            </a:pPr>
            <a:r>
              <a:rPr lang="pt-BR" sz="7400" dirty="0">
                <a:latin typeface="Times New Roman" panose="02020603050405020304" pitchFamily="18" charset="0"/>
                <a:cs typeface="Times New Roman" panose="02020603050405020304" pitchFamily="18" charset="0"/>
              </a:rPr>
              <a:t>c) </a:t>
            </a:r>
            <a:r>
              <a:rPr lang="pt-BR" sz="7400" dirty="0" smtClean="0">
                <a:latin typeface="Times New Roman" panose="02020603050405020304" pitchFamily="18" charset="0"/>
                <a:cs typeface="Times New Roman" panose="02020603050405020304" pitchFamily="18" charset="0"/>
              </a:rPr>
              <a:t>Aluno-mestre: alunos-mestres.</a:t>
            </a:r>
          </a:p>
          <a:p>
            <a:pPr marL="0" indent="0">
              <a:buNone/>
            </a:pPr>
            <a:r>
              <a:rPr lang="pt-BR" sz="7400" dirty="0" smtClean="0">
                <a:latin typeface="Times New Roman" panose="02020603050405020304" pitchFamily="18" charset="0"/>
                <a:cs typeface="Times New Roman" panose="02020603050405020304" pitchFamily="18" charset="0"/>
              </a:rPr>
              <a:t>d) </a:t>
            </a:r>
            <a:r>
              <a:rPr lang="pt-BR" sz="7400" dirty="0">
                <a:latin typeface="Times New Roman" panose="02020603050405020304" pitchFamily="18" charset="0"/>
                <a:cs typeface="Times New Roman" panose="02020603050405020304" pitchFamily="18" charset="0"/>
              </a:rPr>
              <a:t>Obra-prima: obras-primas</a:t>
            </a:r>
            <a:r>
              <a:rPr lang="pt-BR" sz="7400" dirty="0" smtClean="0">
                <a:latin typeface="Times New Roman" panose="02020603050405020304" pitchFamily="18" charset="0"/>
                <a:cs typeface="Times New Roman" panose="02020603050405020304" pitchFamily="18" charset="0"/>
              </a:rPr>
              <a:t>.</a:t>
            </a:r>
            <a:endParaRPr lang="pt-BR" sz="7400" dirty="0">
              <a:latin typeface="Times New Roman" panose="02020603050405020304" pitchFamily="18" charset="0"/>
              <a:cs typeface="Times New Roman" panose="02020603050405020304" pitchFamily="18" charset="0"/>
            </a:endParaRPr>
          </a:p>
          <a:p>
            <a:pPr marL="0" indent="0">
              <a:buNone/>
            </a:pPr>
            <a:r>
              <a:rPr lang="pt-BR" sz="7400" dirty="0">
                <a:latin typeface="Times New Roman" panose="02020603050405020304" pitchFamily="18" charset="0"/>
                <a:cs typeface="Times New Roman" panose="02020603050405020304" pitchFamily="18" charset="0"/>
              </a:rPr>
              <a:t>e</a:t>
            </a:r>
            <a:r>
              <a:rPr lang="pt-BR" sz="7400" dirty="0" smtClean="0">
                <a:latin typeface="Times New Roman" panose="02020603050405020304" pitchFamily="18" charset="0"/>
                <a:cs typeface="Times New Roman" panose="02020603050405020304" pitchFamily="18" charset="0"/>
              </a:rPr>
              <a:t>) Curto-circuito: curtos-circuitos.</a:t>
            </a:r>
          </a:p>
          <a:p>
            <a:pPr marL="0" indent="0">
              <a:buNone/>
            </a:pPr>
            <a:r>
              <a:rPr lang="pt-BR" sz="7400" dirty="0" smtClean="0">
                <a:latin typeface="Times New Roman" panose="02020603050405020304" pitchFamily="18" charset="0"/>
                <a:cs typeface="Times New Roman" panose="02020603050405020304" pitchFamily="18" charset="0"/>
              </a:rPr>
              <a:t>f) Curta-metragem: curtas-metragens.</a:t>
            </a:r>
          </a:p>
          <a:p>
            <a:pPr marL="0" indent="0">
              <a:buNone/>
            </a:pPr>
            <a:r>
              <a:rPr lang="pt-BR" sz="7400" dirty="0" smtClean="0">
                <a:latin typeface="Times New Roman" panose="02020603050405020304" pitchFamily="18" charset="0"/>
                <a:cs typeface="Times New Roman" panose="02020603050405020304" pitchFamily="18" charset="0"/>
              </a:rPr>
              <a:t>g) Bom-sucesso: bons-sucessos.</a:t>
            </a:r>
          </a:p>
          <a:p>
            <a:pPr marL="0" indent="0">
              <a:buNone/>
            </a:pPr>
            <a:r>
              <a:rPr lang="pt-BR" sz="7400" dirty="0" smtClean="0">
                <a:latin typeface="Times New Roman" panose="02020603050405020304" pitchFamily="18" charset="0"/>
                <a:cs typeface="Times New Roman" panose="02020603050405020304" pitchFamily="18" charset="0"/>
              </a:rPr>
              <a:t>h) Sofá-cama: sofás-camas ou </a:t>
            </a:r>
            <a:r>
              <a:rPr lang="pt-BR" sz="7400" dirty="0" err="1" smtClean="0">
                <a:latin typeface="Times New Roman" panose="02020603050405020304" pitchFamily="18" charset="0"/>
                <a:cs typeface="Times New Roman" panose="02020603050405020304" pitchFamily="18" charset="0"/>
              </a:rPr>
              <a:t>sofás-cama</a:t>
            </a:r>
            <a:r>
              <a:rPr lang="pt-BR" sz="7400" dirty="0" smtClean="0">
                <a:latin typeface="Times New Roman" panose="02020603050405020304" pitchFamily="18" charset="0"/>
                <a:cs typeface="Times New Roman" panose="02020603050405020304" pitchFamily="18" charset="0"/>
              </a:rPr>
              <a:t>.</a:t>
            </a:r>
          </a:p>
          <a:p>
            <a:pPr marL="0" indent="0">
              <a:buNone/>
            </a:pPr>
            <a:r>
              <a:rPr lang="pt-BR" sz="7400" dirty="0" smtClean="0">
                <a:latin typeface="Times New Roman" panose="02020603050405020304" pitchFamily="18" charset="0"/>
                <a:cs typeface="Times New Roman" panose="02020603050405020304" pitchFamily="18" charset="0"/>
              </a:rPr>
              <a:t>i) Decreto-lei: decretos-leis ou decretos-lei.</a:t>
            </a:r>
          </a:p>
          <a:p>
            <a:pPr marL="0" indent="0">
              <a:buNone/>
            </a:pPr>
            <a:r>
              <a:rPr lang="pt-BR" sz="7400" dirty="0" smtClean="0">
                <a:latin typeface="Times New Roman" panose="02020603050405020304" pitchFamily="18" charset="0"/>
                <a:cs typeface="Times New Roman" panose="02020603050405020304" pitchFamily="18" charset="0"/>
              </a:rPr>
              <a:t>j) Conceito-chave: conceitos-chaves ou conceitos-chave.</a:t>
            </a:r>
          </a:p>
          <a:p>
            <a:pPr marL="0" indent="0">
              <a:buNone/>
            </a:pPr>
            <a:r>
              <a:rPr lang="pt-BR" sz="7400" dirty="0" smtClean="0">
                <a:latin typeface="Times New Roman" panose="02020603050405020304" pitchFamily="18" charset="0"/>
                <a:cs typeface="Times New Roman" panose="02020603050405020304" pitchFamily="18" charset="0"/>
              </a:rPr>
              <a:t>k) Palavra-chave: palavras-chaves ou palavras-chave.</a:t>
            </a:r>
            <a:endParaRPr lang="pt-BR" sz="7400" dirty="0">
              <a:latin typeface="Times New Roman" panose="02020603050405020304" pitchFamily="18" charset="0"/>
              <a:cs typeface="Times New Roman" panose="02020603050405020304" pitchFamily="18" charset="0"/>
            </a:endParaRPr>
          </a:p>
          <a:p>
            <a:pPr marL="0" indent="0">
              <a:buNone/>
            </a:pPr>
            <a:r>
              <a:rPr lang="pt-BR" sz="2400" dirty="0" smtClean="0">
                <a:latin typeface="Times New Roman" panose="02020603050405020304" pitchFamily="18" charset="0"/>
                <a:cs typeface="Times New Roman" panose="02020603050405020304" pitchFamily="18" charset="0"/>
              </a:rPr>
              <a:t> </a:t>
            </a:r>
            <a:endParaRPr lang="pt-BR" sz="2400" dirty="0">
              <a:latin typeface="Times New Roman" panose="02020603050405020304" pitchFamily="18" charset="0"/>
              <a:cs typeface="Times New Roman" panose="02020603050405020304" pitchFamily="18" charset="0"/>
            </a:endParaRPr>
          </a:p>
          <a:p>
            <a:pPr marL="0" indent="0">
              <a:buNone/>
            </a:pPr>
            <a:endParaRPr lang="pt-BR" sz="2400" dirty="0"/>
          </a:p>
          <a:p>
            <a:pPr marL="0" indent="0" algn="just">
              <a:buNone/>
            </a:pPr>
            <a:r>
              <a:rPr lang="pt-BR" sz="2400" dirty="0" smtClean="0">
                <a:latin typeface="Times New Roman" panose="02020603050405020304" pitchFamily="18" charset="0"/>
                <a:cs typeface="Times New Roman" panose="02020603050405020304" pitchFamily="18" charset="0"/>
              </a:rPr>
              <a:t> </a:t>
            </a:r>
            <a:endParaRPr lang="pt-BR" sz="2400" dirty="0">
              <a:latin typeface="Times New Roman" panose="02020603050405020304" pitchFamily="18" charset="0"/>
              <a:cs typeface="Times New Roman" panose="02020603050405020304" pitchFamily="18" charset="0"/>
            </a:endParaRPr>
          </a:p>
          <a:p>
            <a:pPr marL="0" indent="0" algn="just">
              <a:buNone/>
            </a:pPr>
            <a:endParaRPr lang="pt-BR" sz="2000" dirty="0" smtClean="0">
              <a:latin typeface="Times New Roman" panose="02020603050405020304" pitchFamily="18" charset="0"/>
              <a:cs typeface="Times New Roman" panose="02020603050405020304" pitchFamily="18" charset="0"/>
            </a:endParaRPr>
          </a:p>
        </p:txBody>
      </p:sp>
      <p:pic>
        <p:nvPicPr>
          <p:cNvPr id="1026" name="Picture 2" descr="Logo_Etec colorido"/>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67544" y="6124358"/>
            <a:ext cx="1123950" cy="714375"/>
          </a:xfrm>
          <a:prstGeom prst="rect">
            <a:avLst/>
          </a:prstGeom>
          <a:noFill/>
          <a:extLst>
            <a:ext uri="{909E8E84-426E-40DD-AFC4-6F175D3DCCD1}">
              <a14:hiddenFill xmlns:a14="http://schemas.microsoft.com/office/drawing/2010/main">
                <a:solidFill>
                  <a:srgbClr val="FFFFFF"/>
                </a:solidFill>
              </a14:hiddenFill>
            </a:ext>
          </a:extLst>
        </p:spPr>
      </p:pic>
      <p:pic>
        <p:nvPicPr>
          <p:cNvPr id="1025" name="Picture 1" descr="logo-novo-cps-co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04048" y="6200775"/>
            <a:ext cx="3600450" cy="657225"/>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pt-BR"/>
          </a:p>
        </p:txBody>
      </p:sp>
      <p:sp>
        <p:nvSpPr>
          <p:cNvPr id="7" name="Rectangle 4"/>
          <p:cNvSpPr>
            <a:spLocks noChangeArrowheads="1"/>
          </p:cNvSpPr>
          <p:nvPr/>
        </p:nvSpPr>
        <p:spPr bwMode="auto">
          <a:xfrm>
            <a:off x="0" y="71437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pt-BR" altLang="pt-BR" sz="6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               </a:t>
            </a:r>
            <a:endParaRPr kumimoji="0" lang="pt-BR" altLang="pt-BR" sz="1800" b="0" i="0" u="none" strike="noStrike" cap="none" normalizeH="0" baseline="0" smtClean="0">
              <a:ln>
                <a:noFill/>
              </a:ln>
              <a:solidFill>
                <a:schemeClr val="tx1"/>
              </a:solidFill>
              <a:effectLst/>
              <a:latin typeface="Arial" pitchFamily="34" charset="0"/>
              <a:cs typeface="Arial" pitchFamily="34" charset="0"/>
            </a:endParaRPr>
          </a:p>
        </p:txBody>
      </p:sp>
      <p:sp>
        <p:nvSpPr>
          <p:cNvPr id="8" name="Rectangle 5"/>
          <p:cNvSpPr>
            <a:spLocks noChangeArrowheads="1"/>
          </p:cNvSpPr>
          <p:nvPr/>
        </p:nvSpPr>
        <p:spPr bwMode="auto">
          <a:xfrm>
            <a:off x="0" y="13716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pt-BR" altLang="pt-BR" sz="6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
            </a:r>
            <a:br>
              <a:rPr kumimoji="0" lang="pt-BR" altLang="pt-BR" sz="600" b="0" i="0" u="none" strike="noStrike" cap="none" normalizeH="0" baseline="0" smtClean="0">
                <a:ln>
                  <a:noFill/>
                </a:ln>
                <a:solidFill>
                  <a:schemeClr val="tx1"/>
                </a:solidFill>
                <a:effectLst/>
                <a:latin typeface="Arial" pitchFamily="34" charset="0"/>
                <a:ea typeface="Times New Roman" pitchFamily="18" charset="0"/>
                <a:cs typeface="Arial" pitchFamily="34" charset="0"/>
              </a:rPr>
            </a:br>
            <a:r>
              <a:rPr kumimoji="0" lang="pt-BR" altLang="pt-BR" sz="6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
            </a:r>
            <a:br>
              <a:rPr kumimoji="0" lang="pt-BR" altLang="pt-BR" sz="600" b="0" i="0" u="none" strike="noStrike" cap="none" normalizeH="0" baseline="0" smtClean="0">
                <a:ln>
                  <a:noFill/>
                </a:ln>
                <a:solidFill>
                  <a:schemeClr val="tx1"/>
                </a:solidFill>
                <a:effectLst/>
                <a:latin typeface="Arial" pitchFamily="34" charset="0"/>
                <a:ea typeface="Times New Roman" pitchFamily="18" charset="0"/>
                <a:cs typeface="Arial" pitchFamily="34" charset="0"/>
              </a:rPr>
            </a:br>
            <a:endParaRPr kumimoji="0" lang="pt-BR" altLang="pt-BR" sz="1800" b="0" i="0" u="none" strike="noStrike" cap="none" normalizeH="0" baseline="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1935732866"/>
      </p:ext>
    </p:extLst>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title"/>
          </p:nvPr>
        </p:nvSpPr>
        <p:spPr>
          <a:xfrm>
            <a:off x="457200" y="274638"/>
            <a:ext cx="8229600" cy="778098"/>
          </a:xfrm>
        </p:spPr>
        <p:txBody>
          <a:bodyPr>
            <a:noAutofit/>
          </a:bodyPr>
          <a:lstStyle/>
          <a:p>
            <a:r>
              <a:rPr lang="pt-BR" sz="2900" b="1" dirty="0" smtClean="0">
                <a:solidFill>
                  <a:srgbClr val="FF0000"/>
                </a:solidFill>
                <a:latin typeface="Times New Roman" panose="02020603050405020304" pitchFamily="18" charset="0"/>
                <a:cs typeface="Times New Roman" panose="02020603050405020304" pitchFamily="18" charset="0"/>
              </a:rPr>
              <a:t>EXERCÍCIOS</a:t>
            </a:r>
            <a:endParaRPr lang="pt-BR" sz="2900" b="1" dirty="0">
              <a:solidFill>
                <a:srgbClr val="FF0000"/>
              </a:solidFill>
              <a:latin typeface="Times New Roman" panose="02020603050405020304" pitchFamily="18" charset="0"/>
              <a:cs typeface="Times New Roman" panose="02020603050405020304" pitchFamily="18" charset="0"/>
            </a:endParaRPr>
          </a:p>
        </p:txBody>
      </p:sp>
      <p:sp>
        <p:nvSpPr>
          <p:cNvPr id="5" name="Espaço Reservado para Conteúdo 4"/>
          <p:cNvSpPr>
            <a:spLocks noGrp="1"/>
          </p:cNvSpPr>
          <p:nvPr>
            <p:ph idx="1"/>
          </p:nvPr>
        </p:nvSpPr>
        <p:spPr>
          <a:xfrm>
            <a:off x="457200" y="980728"/>
            <a:ext cx="8579296" cy="5220047"/>
          </a:xfrm>
        </p:spPr>
        <p:txBody>
          <a:bodyPr>
            <a:normAutofit fontScale="25000" lnSpcReduction="20000"/>
          </a:bodyPr>
          <a:lstStyle/>
          <a:p>
            <a:pPr marL="0" indent="0" algn="just">
              <a:buNone/>
            </a:pPr>
            <a:r>
              <a:rPr lang="pt-BR" sz="9600" dirty="0" smtClean="0">
                <a:latin typeface="Times New Roman" panose="02020603050405020304" pitchFamily="18" charset="0"/>
                <a:cs typeface="Times New Roman" panose="02020603050405020304" pitchFamily="18" charset="0"/>
              </a:rPr>
              <a:t>1) Indique o plural dos substantivos compostos abaixo:</a:t>
            </a:r>
          </a:p>
          <a:p>
            <a:pPr marL="0" indent="0">
              <a:buNone/>
            </a:pPr>
            <a:endParaRPr lang="pt-BR" sz="9600" dirty="0">
              <a:latin typeface="Times New Roman" panose="02020603050405020304" pitchFamily="18" charset="0"/>
              <a:cs typeface="Times New Roman" panose="02020603050405020304" pitchFamily="18" charset="0"/>
            </a:endParaRPr>
          </a:p>
          <a:p>
            <a:pPr marL="0" indent="0">
              <a:buNone/>
            </a:pPr>
            <a:r>
              <a:rPr lang="pt-BR" sz="9600" dirty="0" smtClean="0">
                <a:latin typeface="Times New Roman" panose="02020603050405020304" pitchFamily="18" charset="0"/>
                <a:cs typeface="Times New Roman" panose="02020603050405020304" pitchFamily="18" charset="0"/>
              </a:rPr>
              <a:t>l) Quebra-luz: quebra-luzes.</a:t>
            </a:r>
          </a:p>
          <a:p>
            <a:pPr marL="0" indent="0">
              <a:buNone/>
            </a:pPr>
            <a:r>
              <a:rPr lang="pt-BR" sz="9600" dirty="0">
                <a:latin typeface="Times New Roman" panose="02020603050405020304" pitchFamily="18" charset="0"/>
                <a:cs typeface="Times New Roman" panose="02020603050405020304" pitchFamily="18" charset="0"/>
              </a:rPr>
              <a:t>m</a:t>
            </a:r>
            <a:r>
              <a:rPr lang="pt-BR" sz="9600" dirty="0" smtClean="0">
                <a:latin typeface="Times New Roman" panose="02020603050405020304" pitchFamily="18" charset="0"/>
                <a:cs typeface="Times New Roman" panose="02020603050405020304" pitchFamily="18" charset="0"/>
              </a:rPr>
              <a:t>) Porta-voz: porta-vozes.</a:t>
            </a:r>
            <a:endParaRPr lang="pt-BR" sz="9600" dirty="0">
              <a:latin typeface="Times New Roman" panose="02020603050405020304" pitchFamily="18" charset="0"/>
              <a:cs typeface="Times New Roman" panose="02020603050405020304" pitchFamily="18" charset="0"/>
            </a:endParaRPr>
          </a:p>
          <a:p>
            <a:pPr marL="0" indent="0">
              <a:buNone/>
            </a:pPr>
            <a:r>
              <a:rPr lang="pt-BR" sz="9600" dirty="0" smtClean="0">
                <a:latin typeface="Times New Roman" panose="02020603050405020304" pitchFamily="18" charset="0"/>
                <a:cs typeface="Times New Roman" panose="02020603050405020304" pitchFamily="18" charset="0"/>
              </a:rPr>
              <a:t>n) Guarda-roupa: guarda-roupas.</a:t>
            </a:r>
          </a:p>
          <a:p>
            <a:pPr marL="0" indent="0">
              <a:buNone/>
            </a:pPr>
            <a:r>
              <a:rPr lang="pt-BR" sz="9600" dirty="0">
                <a:latin typeface="Times New Roman" panose="02020603050405020304" pitchFamily="18" charset="0"/>
                <a:cs typeface="Times New Roman" panose="02020603050405020304" pitchFamily="18" charset="0"/>
              </a:rPr>
              <a:t>o</a:t>
            </a:r>
            <a:r>
              <a:rPr lang="pt-BR" sz="9600" dirty="0" smtClean="0">
                <a:latin typeface="Times New Roman" panose="02020603050405020304" pitchFamily="18" charset="0"/>
                <a:cs typeface="Times New Roman" panose="02020603050405020304" pitchFamily="18" charset="0"/>
              </a:rPr>
              <a:t>) Guarda-cartucho: guarda-cartuchos.</a:t>
            </a:r>
            <a:endParaRPr lang="pt-BR" sz="9600" dirty="0">
              <a:latin typeface="Times New Roman" panose="02020603050405020304" pitchFamily="18" charset="0"/>
              <a:cs typeface="Times New Roman" panose="02020603050405020304" pitchFamily="18" charset="0"/>
            </a:endParaRPr>
          </a:p>
          <a:p>
            <a:pPr marL="0" indent="0">
              <a:buNone/>
            </a:pPr>
            <a:r>
              <a:rPr lang="pt-BR" sz="9600" dirty="0" smtClean="0">
                <a:latin typeface="Times New Roman" panose="02020603050405020304" pitchFamily="18" charset="0"/>
                <a:cs typeface="Times New Roman" panose="02020603050405020304" pitchFamily="18" charset="0"/>
              </a:rPr>
              <a:t>p) Guarda-noturno: guardas-noturnos.</a:t>
            </a:r>
          </a:p>
          <a:p>
            <a:pPr marL="0" indent="0">
              <a:buNone/>
            </a:pPr>
            <a:r>
              <a:rPr lang="pt-BR" sz="9600" dirty="0">
                <a:latin typeface="Times New Roman" panose="02020603050405020304" pitchFamily="18" charset="0"/>
                <a:cs typeface="Times New Roman" panose="02020603050405020304" pitchFamily="18" charset="0"/>
              </a:rPr>
              <a:t>q</a:t>
            </a:r>
            <a:r>
              <a:rPr lang="pt-BR" sz="9600" dirty="0" smtClean="0">
                <a:latin typeface="Times New Roman" panose="02020603050405020304" pitchFamily="18" charset="0"/>
                <a:cs typeface="Times New Roman" panose="02020603050405020304" pitchFamily="18" charset="0"/>
              </a:rPr>
              <a:t>) Guarda-florestal: guardas-florestais.</a:t>
            </a:r>
          </a:p>
          <a:p>
            <a:pPr marL="0" indent="0">
              <a:buNone/>
            </a:pPr>
            <a:r>
              <a:rPr lang="pt-BR" sz="9600" dirty="0">
                <a:latin typeface="Times New Roman" panose="02020603050405020304" pitchFamily="18" charset="0"/>
                <a:cs typeface="Times New Roman" panose="02020603050405020304" pitchFamily="18" charset="0"/>
              </a:rPr>
              <a:t>r</a:t>
            </a:r>
            <a:r>
              <a:rPr lang="pt-BR" sz="9600" dirty="0" smtClean="0">
                <a:latin typeface="Times New Roman" panose="02020603050405020304" pitchFamily="18" charset="0"/>
                <a:cs typeface="Times New Roman" panose="02020603050405020304" pitchFamily="18" charset="0"/>
              </a:rPr>
              <a:t>) Pisca-pisca: piscas-piscas ou pisca-piscas.</a:t>
            </a:r>
          </a:p>
          <a:p>
            <a:pPr marL="0" indent="0">
              <a:buNone/>
            </a:pPr>
            <a:r>
              <a:rPr lang="pt-BR" sz="9600" dirty="0">
                <a:latin typeface="Times New Roman" panose="02020603050405020304" pitchFamily="18" charset="0"/>
                <a:cs typeface="Times New Roman" panose="02020603050405020304" pitchFamily="18" charset="0"/>
              </a:rPr>
              <a:t>s</a:t>
            </a:r>
            <a:r>
              <a:rPr lang="pt-BR" sz="9600" dirty="0" smtClean="0">
                <a:latin typeface="Times New Roman" panose="02020603050405020304" pitchFamily="18" charset="0"/>
                <a:cs typeface="Times New Roman" panose="02020603050405020304" pitchFamily="18" charset="0"/>
              </a:rPr>
              <a:t>) Chupa-chupa: chupas-chupas ou chupa-chupas.</a:t>
            </a:r>
          </a:p>
          <a:p>
            <a:pPr marL="0" indent="0">
              <a:buNone/>
            </a:pPr>
            <a:r>
              <a:rPr lang="pt-BR" sz="9600" dirty="0">
                <a:latin typeface="Times New Roman" panose="02020603050405020304" pitchFamily="18" charset="0"/>
                <a:cs typeface="Times New Roman" panose="02020603050405020304" pitchFamily="18" charset="0"/>
              </a:rPr>
              <a:t>t</a:t>
            </a:r>
            <a:r>
              <a:rPr lang="pt-BR" sz="9600" dirty="0" smtClean="0">
                <a:latin typeface="Times New Roman" panose="02020603050405020304" pitchFamily="18" charset="0"/>
                <a:cs typeface="Times New Roman" panose="02020603050405020304" pitchFamily="18" charset="0"/>
              </a:rPr>
              <a:t>) Ex-presidente: ex-presidentes.</a:t>
            </a:r>
          </a:p>
          <a:p>
            <a:pPr marL="0" indent="0">
              <a:buNone/>
            </a:pPr>
            <a:r>
              <a:rPr lang="pt-BR" sz="9600" dirty="0">
                <a:latin typeface="Times New Roman" panose="02020603050405020304" pitchFamily="18" charset="0"/>
                <a:cs typeface="Times New Roman" panose="02020603050405020304" pitchFamily="18" charset="0"/>
              </a:rPr>
              <a:t>u</a:t>
            </a:r>
            <a:r>
              <a:rPr lang="pt-BR" sz="9600" dirty="0" smtClean="0">
                <a:latin typeface="Times New Roman" panose="02020603050405020304" pitchFamily="18" charset="0"/>
                <a:cs typeface="Times New Roman" panose="02020603050405020304" pitchFamily="18" charset="0"/>
              </a:rPr>
              <a:t>) </a:t>
            </a:r>
            <a:r>
              <a:rPr lang="pt-BR" sz="9600" dirty="0" err="1" smtClean="0">
                <a:latin typeface="Times New Roman" panose="02020603050405020304" pitchFamily="18" charset="0"/>
                <a:cs typeface="Times New Roman" panose="02020603050405020304" pitchFamily="18" charset="0"/>
              </a:rPr>
              <a:t>Vice-síndico</a:t>
            </a:r>
            <a:r>
              <a:rPr lang="pt-BR" sz="9600" dirty="0" smtClean="0">
                <a:latin typeface="Times New Roman" panose="02020603050405020304" pitchFamily="18" charset="0"/>
                <a:cs typeface="Times New Roman" panose="02020603050405020304" pitchFamily="18" charset="0"/>
              </a:rPr>
              <a:t>: </a:t>
            </a:r>
            <a:r>
              <a:rPr lang="pt-BR" sz="9600" dirty="0" err="1" smtClean="0">
                <a:latin typeface="Times New Roman" panose="02020603050405020304" pitchFamily="18" charset="0"/>
                <a:cs typeface="Times New Roman" panose="02020603050405020304" pitchFamily="18" charset="0"/>
              </a:rPr>
              <a:t>vice-síndicos</a:t>
            </a:r>
            <a:r>
              <a:rPr lang="pt-BR" sz="9600" dirty="0" smtClean="0">
                <a:latin typeface="Times New Roman" panose="02020603050405020304" pitchFamily="18" charset="0"/>
                <a:cs typeface="Times New Roman" panose="02020603050405020304" pitchFamily="18" charset="0"/>
              </a:rPr>
              <a:t>.</a:t>
            </a:r>
          </a:p>
          <a:p>
            <a:pPr marL="0" indent="0">
              <a:buNone/>
            </a:pPr>
            <a:r>
              <a:rPr lang="pt-BR" sz="9600" dirty="0">
                <a:latin typeface="Times New Roman" panose="02020603050405020304" pitchFamily="18" charset="0"/>
                <a:cs typeface="Times New Roman" panose="02020603050405020304" pitchFamily="18" charset="0"/>
              </a:rPr>
              <a:t>v</a:t>
            </a:r>
            <a:r>
              <a:rPr lang="pt-BR" sz="9600" dirty="0" smtClean="0">
                <a:latin typeface="Times New Roman" panose="02020603050405020304" pitchFamily="18" charset="0"/>
                <a:cs typeface="Times New Roman" panose="02020603050405020304" pitchFamily="18" charset="0"/>
              </a:rPr>
              <a:t>) Estrela-do-mar: estrelas-do-</a:t>
            </a:r>
            <a:r>
              <a:rPr lang="pt-BR" sz="9600" dirty="0">
                <a:latin typeface="Times New Roman" panose="02020603050405020304" pitchFamily="18" charset="0"/>
                <a:cs typeface="Times New Roman" panose="02020603050405020304" pitchFamily="18" charset="0"/>
              </a:rPr>
              <a:t>m</a:t>
            </a:r>
            <a:r>
              <a:rPr lang="pt-BR" sz="9600" dirty="0" smtClean="0">
                <a:latin typeface="Times New Roman" panose="02020603050405020304" pitchFamily="18" charset="0"/>
                <a:cs typeface="Times New Roman" panose="02020603050405020304" pitchFamily="18" charset="0"/>
              </a:rPr>
              <a:t>ar.</a:t>
            </a:r>
          </a:p>
          <a:p>
            <a:pPr marL="0" indent="0">
              <a:buNone/>
            </a:pPr>
            <a:r>
              <a:rPr lang="pt-BR" sz="9600" dirty="0">
                <a:latin typeface="Times New Roman" panose="02020603050405020304" pitchFamily="18" charset="0"/>
                <a:cs typeface="Times New Roman" panose="02020603050405020304" pitchFamily="18" charset="0"/>
              </a:rPr>
              <a:t>w) Água-de-colônia: águas-de-colônia.</a:t>
            </a:r>
          </a:p>
          <a:p>
            <a:pPr marL="0" indent="0">
              <a:buNone/>
            </a:pPr>
            <a:endParaRPr lang="pt-BR" sz="7400" dirty="0">
              <a:latin typeface="Times New Roman" panose="02020603050405020304" pitchFamily="18" charset="0"/>
              <a:cs typeface="Times New Roman" panose="02020603050405020304" pitchFamily="18" charset="0"/>
            </a:endParaRPr>
          </a:p>
          <a:p>
            <a:pPr marL="0" indent="0">
              <a:buNone/>
            </a:pPr>
            <a:r>
              <a:rPr lang="pt-BR" sz="2400" dirty="0" smtClean="0">
                <a:latin typeface="Times New Roman" panose="02020603050405020304" pitchFamily="18" charset="0"/>
                <a:cs typeface="Times New Roman" panose="02020603050405020304" pitchFamily="18" charset="0"/>
              </a:rPr>
              <a:t> </a:t>
            </a:r>
            <a:endParaRPr lang="pt-BR" sz="2400" dirty="0">
              <a:latin typeface="Times New Roman" panose="02020603050405020304" pitchFamily="18" charset="0"/>
              <a:cs typeface="Times New Roman" panose="02020603050405020304" pitchFamily="18" charset="0"/>
            </a:endParaRPr>
          </a:p>
          <a:p>
            <a:pPr marL="0" indent="0">
              <a:buNone/>
            </a:pPr>
            <a:endParaRPr lang="pt-BR" sz="2400" dirty="0"/>
          </a:p>
          <a:p>
            <a:pPr marL="0" indent="0" algn="just">
              <a:buNone/>
            </a:pPr>
            <a:r>
              <a:rPr lang="pt-BR" sz="2400" dirty="0" smtClean="0">
                <a:latin typeface="Times New Roman" panose="02020603050405020304" pitchFamily="18" charset="0"/>
                <a:cs typeface="Times New Roman" panose="02020603050405020304" pitchFamily="18" charset="0"/>
              </a:rPr>
              <a:t> </a:t>
            </a:r>
            <a:endParaRPr lang="pt-BR" sz="2400" dirty="0">
              <a:latin typeface="Times New Roman" panose="02020603050405020304" pitchFamily="18" charset="0"/>
              <a:cs typeface="Times New Roman" panose="02020603050405020304" pitchFamily="18" charset="0"/>
            </a:endParaRPr>
          </a:p>
          <a:p>
            <a:pPr marL="0" indent="0" algn="just">
              <a:buNone/>
            </a:pPr>
            <a:endParaRPr lang="pt-BR" sz="2000" dirty="0" smtClean="0">
              <a:latin typeface="Times New Roman" panose="02020603050405020304" pitchFamily="18" charset="0"/>
              <a:cs typeface="Times New Roman" panose="02020603050405020304" pitchFamily="18" charset="0"/>
            </a:endParaRPr>
          </a:p>
        </p:txBody>
      </p:sp>
      <p:pic>
        <p:nvPicPr>
          <p:cNvPr id="1026" name="Picture 2" descr="Logo_Etec colorido"/>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67544" y="6124358"/>
            <a:ext cx="1123950" cy="714375"/>
          </a:xfrm>
          <a:prstGeom prst="rect">
            <a:avLst/>
          </a:prstGeom>
          <a:noFill/>
          <a:extLst>
            <a:ext uri="{909E8E84-426E-40DD-AFC4-6F175D3DCCD1}">
              <a14:hiddenFill xmlns:a14="http://schemas.microsoft.com/office/drawing/2010/main">
                <a:solidFill>
                  <a:srgbClr val="FFFFFF"/>
                </a:solidFill>
              </a14:hiddenFill>
            </a:ext>
          </a:extLst>
        </p:spPr>
      </p:pic>
      <p:pic>
        <p:nvPicPr>
          <p:cNvPr id="1025" name="Picture 1" descr="logo-novo-cps-co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04048" y="6200775"/>
            <a:ext cx="3600450" cy="657225"/>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pt-BR"/>
          </a:p>
        </p:txBody>
      </p:sp>
      <p:sp>
        <p:nvSpPr>
          <p:cNvPr id="7" name="Rectangle 4"/>
          <p:cNvSpPr>
            <a:spLocks noChangeArrowheads="1"/>
          </p:cNvSpPr>
          <p:nvPr/>
        </p:nvSpPr>
        <p:spPr bwMode="auto">
          <a:xfrm>
            <a:off x="0" y="71437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pt-BR" altLang="pt-BR" sz="6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               </a:t>
            </a:r>
            <a:endParaRPr kumimoji="0" lang="pt-BR" altLang="pt-BR" sz="1800" b="0" i="0" u="none" strike="noStrike" cap="none" normalizeH="0" baseline="0" smtClean="0">
              <a:ln>
                <a:noFill/>
              </a:ln>
              <a:solidFill>
                <a:schemeClr val="tx1"/>
              </a:solidFill>
              <a:effectLst/>
              <a:latin typeface="Arial" pitchFamily="34" charset="0"/>
              <a:cs typeface="Arial" pitchFamily="34" charset="0"/>
            </a:endParaRPr>
          </a:p>
        </p:txBody>
      </p:sp>
      <p:sp>
        <p:nvSpPr>
          <p:cNvPr id="8" name="Rectangle 5"/>
          <p:cNvSpPr>
            <a:spLocks noChangeArrowheads="1"/>
          </p:cNvSpPr>
          <p:nvPr/>
        </p:nvSpPr>
        <p:spPr bwMode="auto">
          <a:xfrm>
            <a:off x="0" y="13716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pt-BR" altLang="pt-BR" sz="6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
            </a:r>
            <a:br>
              <a:rPr kumimoji="0" lang="pt-BR" altLang="pt-BR" sz="600" b="0" i="0" u="none" strike="noStrike" cap="none" normalizeH="0" baseline="0" smtClean="0">
                <a:ln>
                  <a:noFill/>
                </a:ln>
                <a:solidFill>
                  <a:schemeClr val="tx1"/>
                </a:solidFill>
                <a:effectLst/>
                <a:latin typeface="Arial" pitchFamily="34" charset="0"/>
                <a:ea typeface="Times New Roman" pitchFamily="18" charset="0"/>
                <a:cs typeface="Arial" pitchFamily="34" charset="0"/>
              </a:rPr>
            </a:br>
            <a:r>
              <a:rPr kumimoji="0" lang="pt-BR" altLang="pt-BR" sz="6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
            </a:r>
            <a:br>
              <a:rPr kumimoji="0" lang="pt-BR" altLang="pt-BR" sz="600" b="0" i="0" u="none" strike="noStrike" cap="none" normalizeH="0" baseline="0" smtClean="0">
                <a:ln>
                  <a:noFill/>
                </a:ln>
                <a:solidFill>
                  <a:schemeClr val="tx1"/>
                </a:solidFill>
                <a:effectLst/>
                <a:latin typeface="Arial" pitchFamily="34" charset="0"/>
                <a:ea typeface="Times New Roman" pitchFamily="18" charset="0"/>
                <a:cs typeface="Arial" pitchFamily="34" charset="0"/>
              </a:rPr>
            </a:br>
            <a:endParaRPr kumimoji="0" lang="pt-BR" altLang="pt-BR" sz="1800" b="0" i="0" u="none" strike="noStrike" cap="none" normalizeH="0" baseline="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1205851698"/>
      </p:ext>
    </p:extLst>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title"/>
          </p:nvPr>
        </p:nvSpPr>
        <p:spPr>
          <a:xfrm>
            <a:off x="457200" y="274638"/>
            <a:ext cx="8229600" cy="778098"/>
          </a:xfrm>
        </p:spPr>
        <p:txBody>
          <a:bodyPr>
            <a:noAutofit/>
          </a:bodyPr>
          <a:lstStyle/>
          <a:p>
            <a:r>
              <a:rPr lang="pt-BR" sz="2900" b="1" dirty="0" smtClean="0">
                <a:solidFill>
                  <a:srgbClr val="FF0000"/>
                </a:solidFill>
                <a:latin typeface="Times New Roman" panose="02020603050405020304" pitchFamily="18" charset="0"/>
                <a:cs typeface="Times New Roman" panose="02020603050405020304" pitchFamily="18" charset="0"/>
              </a:rPr>
              <a:t>EXERCÍCIOS</a:t>
            </a:r>
            <a:endParaRPr lang="pt-BR" sz="2900" b="1" dirty="0">
              <a:solidFill>
                <a:srgbClr val="FF0000"/>
              </a:solidFill>
              <a:latin typeface="Times New Roman" panose="02020603050405020304" pitchFamily="18" charset="0"/>
              <a:cs typeface="Times New Roman" panose="02020603050405020304" pitchFamily="18" charset="0"/>
            </a:endParaRPr>
          </a:p>
        </p:txBody>
      </p:sp>
      <p:sp>
        <p:nvSpPr>
          <p:cNvPr id="5" name="Espaço Reservado para Conteúdo 4"/>
          <p:cNvSpPr>
            <a:spLocks noGrp="1"/>
          </p:cNvSpPr>
          <p:nvPr>
            <p:ph idx="1"/>
          </p:nvPr>
        </p:nvSpPr>
        <p:spPr>
          <a:xfrm>
            <a:off x="457200" y="980728"/>
            <a:ext cx="8579296" cy="5220047"/>
          </a:xfrm>
        </p:spPr>
        <p:txBody>
          <a:bodyPr>
            <a:normAutofit/>
          </a:bodyPr>
          <a:lstStyle/>
          <a:p>
            <a:pPr marL="0" indent="0" algn="just">
              <a:buNone/>
            </a:pPr>
            <a:r>
              <a:rPr lang="pt-BR" sz="2400" dirty="0">
                <a:latin typeface="Times New Roman" panose="02020603050405020304" pitchFamily="18" charset="0"/>
                <a:cs typeface="Times New Roman" panose="02020603050405020304" pitchFamily="18" charset="0"/>
              </a:rPr>
              <a:t>2</a:t>
            </a:r>
            <a:r>
              <a:rPr lang="pt-BR" sz="2400" dirty="0" smtClean="0">
                <a:latin typeface="Times New Roman" panose="02020603050405020304" pitchFamily="18" charset="0"/>
                <a:cs typeface="Times New Roman" panose="02020603050405020304" pitchFamily="18" charset="0"/>
              </a:rPr>
              <a:t>) De </a:t>
            </a:r>
            <a:r>
              <a:rPr lang="pt-BR" sz="2400" dirty="0">
                <a:latin typeface="Times New Roman" panose="02020603050405020304" pitchFamily="18" charset="0"/>
                <a:cs typeface="Times New Roman" panose="02020603050405020304" pitchFamily="18" charset="0"/>
              </a:rPr>
              <a:t>acordo com as regras que regem o plural dos </a:t>
            </a:r>
            <a:r>
              <a:rPr lang="pt-BR" sz="2400" dirty="0" smtClean="0">
                <a:latin typeface="Times New Roman" panose="02020603050405020304" pitchFamily="18" charset="0"/>
                <a:cs typeface="Times New Roman" panose="02020603050405020304" pitchFamily="18" charset="0"/>
              </a:rPr>
              <a:t>substantivos compostos</a:t>
            </a:r>
            <a:r>
              <a:rPr lang="pt-BR" sz="2400" dirty="0">
                <a:latin typeface="Times New Roman" panose="02020603050405020304" pitchFamily="18" charset="0"/>
                <a:cs typeface="Times New Roman" panose="02020603050405020304" pitchFamily="18" charset="0"/>
              </a:rPr>
              <a:t>, assinale a alternativa cuja sequência esteja incorreta</a:t>
            </a:r>
            <a:r>
              <a:rPr lang="pt-BR" sz="2400" dirty="0" smtClean="0">
                <a:latin typeface="Times New Roman" panose="02020603050405020304" pitchFamily="18" charset="0"/>
                <a:cs typeface="Times New Roman" panose="02020603050405020304" pitchFamily="18" charset="0"/>
              </a:rPr>
              <a:t>:</a:t>
            </a:r>
          </a:p>
          <a:p>
            <a:pPr marL="0" indent="0">
              <a:buNone/>
            </a:pPr>
            <a:endParaRPr lang="pt-BR" sz="2400" dirty="0">
              <a:latin typeface="Times New Roman" panose="02020603050405020304" pitchFamily="18" charset="0"/>
              <a:cs typeface="Times New Roman" panose="02020603050405020304" pitchFamily="18" charset="0"/>
            </a:endParaRPr>
          </a:p>
          <a:p>
            <a:pPr marL="0" indent="0">
              <a:buNone/>
            </a:pPr>
            <a:r>
              <a:rPr lang="pt-BR" sz="2400" dirty="0">
                <a:latin typeface="Times New Roman" panose="02020603050405020304" pitchFamily="18" charset="0"/>
                <a:cs typeface="Times New Roman" panose="02020603050405020304" pitchFamily="18" charset="0"/>
              </a:rPr>
              <a:t>a) fidalgos – girassóis - mandachuvas.</a:t>
            </a:r>
          </a:p>
          <a:p>
            <a:pPr marL="0" indent="0">
              <a:buNone/>
            </a:pPr>
            <a:r>
              <a:rPr lang="pt-BR" sz="2400" dirty="0">
                <a:latin typeface="Times New Roman" panose="02020603050405020304" pitchFamily="18" charset="0"/>
                <a:cs typeface="Times New Roman" panose="02020603050405020304" pitchFamily="18" charset="0"/>
              </a:rPr>
              <a:t>b) beija-flores – alto-falantes – pontapés.</a:t>
            </a:r>
          </a:p>
          <a:p>
            <a:pPr marL="0" indent="0">
              <a:buNone/>
            </a:pPr>
            <a:r>
              <a:rPr lang="pt-BR" sz="2400" dirty="0">
                <a:latin typeface="Times New Roman" panose="02020603050405020304" pitchFamily="18" charset="0"/>
                <a:cs typeface="Times New Roman" panose="02020603050405020304" pitchFamily="18" charset="0"/>
              </a:rPr>
              <a:t>c) </a:t>
            </a:r>
            <a:r>
              <a:rPr lang="pt-BR" sz="2400" dirty="0" err="1">
                <a:latin typeface="Times New Roman" panose="02020603050405020304" pitchFamily="18" charset="0"/>
                <a:cs typeface="Times New Roman" panose="02020603050405020304" pitchFamily="18" charset="0"/>
              </a:rPr>
              <a:t>furtas-cores</a:t>
            </a:r>
            <a:r>
              <a:rPr lang="pt-BR" sz="2400" dirty="0">
                <a:latin typeface="Times New Roman" panose="02020603050405020304" pitchFamily="18" charset="0"/>
                <a:cs typeface="Times New Roman" panose="02020603050405020304" pitchFamily="18" charset="0"/>
              </a:rPr>
              <a:t> – </a:t>
            </a:r>
            <a:r>
              <a:rPr lang="pt-BR" sz="2400" dirty="0" err="1">
                <a:latin typeface="Times New Roman" panose="02020603050405020304" pitchFamily="18" charset="0"/>
                <a:cs typeface="Times New Roman" panose="02020603050405020304" pitchFamily="18" charset="0"/>
              </a:rPr>
              <a:t>beijas-flor</a:t>
            </a:r>
            <a:r>
              <a:rPr lang="pt-BR" sz="2400" dirty="0">
                <a:latin typeface="Times New Roman" panose="02020603050405020304" pitchFamily="18" charset="0"/>
                <a:cs typeface="Times New Roman" panose="02020603050405020304" pitchFamily="18" charset="0"/>
              </a:rPr>
              <a:t> – </a:t>
            </a:r>
            <a:r>
              <a:rPr lang="pt-BR" sz="2400" dirty="0" err="1" smtClean="0">
                <a:latin typeface="Times New Roman" panose="02020603050405020304" pitchFamily="18" charset="0"/>
                <a:cs typeface="Times New Roman" panose="02020603050405020304" pitchFamily="18" charset="0"/>
              </a:rPr>
              <a:t>cidade</a:t>
            </a:r>
            <a:r>
              <a:rPr lang="pt-BR" sz="2400" dirty="0" err="1">
                <a:latin typeface="Times New Roman" panose="02020603050405020304" pitchFamily="18" charset="0"/>
                <a:cs typeface="Times New Roman" panose="02020603050405020304" pitchFamily="18" charset="0"/>
              </a:rPr>
              <a:t>-</a:t>
            </a:r>
            <a:r>
              <a:rPr lang="pt-BR" sz="2400" dirty="0" err="1" smtClean="0">
                <a:latin typeface="Times New Roman" panose="02020603050405020304" pitchFamily="18" charset="0"/>
                <a:cs typeface="Times New Roman" panose="02020603050405020304" pitchFamily="18" charset="0"/>
              </a:rPr>
              <a:t>satélites</a:t>
            </a:r>
            <a:r>
              <a:rPr lang="pt-BR" sz="2400" b="1" dirty="0">
                <a:latin typeface="Times New Roman" panose="02020603050405020304" pitchFamily="18" charset="0"/>
                <a:cs typeface="Times New Roman" panose="02020603050405020304" pitchFamily="18" charset="0"/>
              </a:rPr>
              <a:t>.</a:t>
            </a:r>
          </a:p>
          <a:p>
            <a:pPr marL="0" indent="0">
              <a:buNone/>
            </a:pPr>
            <a:r>
              <a:rPr lang="pt-BR" sz="2400" dirty="0">
                <a:latin typeface="Times New Roman" panose="02020603050405020304" pitchFamily="18" charset="0"/>
                <a:cs typeface="Times New Roman" panose="02020603050405020304" pitchFamily="18" charset="0"/>
              </a:rPr>
              <a:t>d) elementos-chaves – licenças-prêmio – girassóis.</a:t>
            </a:r>
          </a:p>
          <a:p>
            <a:pPr marL="0" indent="0">
              <a:buNone/>
            </a:pPr>
            <a:r>
              <a:rPr lang="pt-BR" sz="2400" dirty="0">
                <a:latin typeface="Times New Roman" panose="02020603050405020304" pitchFamily="18" charset="0"/>
                <a:cs typeface="Times New Roman" panose="02020603050405020304" pitchFamily="18" charset="0"/>
              </a:rPr>
              <a:t>e) amores-perfeitos – guardas-civis – segundas-feiras.</a:t>
            </a:r>
          </a:p>
          <a:p>
            <a:pPr marL="0" indent="0">
              <a:buNone/>
            </a:pPr>
            <a:r>
              <a:rPr lang="pt-BR" sz="2400" dirty="0" smtClean="0">
                <a:latin typeface="Times New Roman" panose="02020603050405020304" pitchFamily="18" charset="0"/>
                <a:cs typeface="Times New Roman" panose="02020603050405020304" pitchFamily="18" charset="0"/>
              </a:rPr>
              <a:t> </a:t>
            </a:r>
            <a:endParaRPr lang="pt-BR" sz="2400" dirty="0">
              <a:latin typeface="Times New Roman" panose="02020603050405020304" pitchFamily="18" charset="0"/>
              <a:cs typeface="Times New Roman" panose="02020603050405020304" pitchFamily="18" charset="0"/>
            </a:endParaRPr>
          </a:p>
          <a:p>
            <a:pPr marL="0" indent="0">
              <a:buNone/>
            </a:pPr>
            <a:endParaRPr lang="pt-BR" sz="2400" dirty="0"/>
          </a:p>
          <a:p>
            <a:pPr marL="0" indent="0" algn="just">
              <a:buNone/>
            </a:pPr>
            <a:r>
              <a:rPr lang="pt-BR" sz="2400" dirty="0" smtClean="0">
                <a:latin typeface="Times New Roman" panose="02020603050405020304" pitchFamily="18" charset="0"/>
                <a:cs typeface="Times New Roman" panose="02020603050405020304" pitchFamily="18" charset="0"/>
              </a:rPr>
              <a:t> </a:t>
            </a:r>
            <a:endParaRPr lang="pt-BR" sz="2400" dirty="0">
              <a:latin typeface="Times New Roman" panose="02020603050405020304" pitchFamily="18" charset="0"/>
              <a:cs typeface="Times New Roman" panose="02020603050405020304" pitchFamily="18" charset="0"/>
            </a:endParaRPr>
          </a:p>
          <a:p>
            <a:pPr marL="0" indent="0" algn="just">
              <a:buNone/>
            </a:pPr>
            <a:endParaRPr lang="pt-BR" sz="2000" dirty="0" smtClean="0">
              <a:latin typeface="Times New Roman" panose="02020603050405020304" pitchFamily="18" charset="0"/>
              <a:cs typeface="Times New Roman" panose="02020603050405020304" pitchFamily="18" charset="0"/>
            </a:endParaRPr>
          </a:p>
        </p:txBody>
      </p:sp>
      <p:pic>
        <p:nvPicPr>
          <p:cNvPr id="1026" name="Picture 2" descr="Logo_Etec colorido"/>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67544" y="6124358"/>
            <a:ext cx="1123950" cy="714375"/>
          </a:xfrm>
          <a:prstGeom prst="rect">
            <a:avLst/>
          </a:prstGeom>
          <a:noFill/>
          <a:extLst>
            <a:ext uri="{909E8E84-426E-40DD-AFC4-6F175D3DCCD1}">
              <a14:hiddenFill xmlns:a14="http://schemas.microsoft.com/office/drawing/2010/main">
                <a:solidFill>
                  <a:srgbClr val="FFFFFF"/>
                </a:solidFill>
              </a14:hiddenFill>
            </a:ext>
          </a:extLst>
        </p:spPr>
      </p:pic>
      <p:pic>
        <p:nvPicPr>
          <p:cNvPr id="1025" name="Picture 1" descr="logo-novo-cps-co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04048" y="6200775"/>
            <a:ext cx="3600450" cy="657225"/>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pt-BR"/>
          </a:p>
        </p:txBody>
      </p:sp>
      <p:sp>
        <p:nvSpPr>
          <p:cNvPr id="7" name="Rectangle 4"/>
          <p:cNvSpPr>
            <a:spLocks noChangeArrowheads="1"/>
          </p:cNvSpPr>
          <p:nvPr/>
        </p:nvSpPr>
        <p:spPr bwMode="auto">
          <a:xfrm>
            <a:off x="0" y="71437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pt-BR" altLang="pt-BR" sz="6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               </a:t>
            </a:r>
            <a:endParaRPr kumimoji="0" lang="pt-BR" altLang="pt-BR" sz="1800" b="0" i="0" u="none" strike="noStrike" cap="none" normalizeH="0" baseline="0" smtClean="0">
              <a:ln>
                <a:noFill/>
              </a:ln>
              <a:solidFill>
                <a:schemeClr val="tx1"/>
              </a:solidFill>
              <a:effectLst/>
              <a:latin typeface="Arial" pitchFamily="34" charset="0"/>
              <a:cs typeface="Arial" pitchFamily="34" charset="0"/>
            </a:endParaRPr>
          </a:p>
        </p:txBody>
      </p:sp>
      <p:sp>
        <p:nvSpPr>
          <p:cNvPr id="8" name="Rectangle 5"/>
          <p:cNvSpPr>
            <a:spLocks noChangeArrowheads="1"/>
          </p:cNvSpPr>
          <p:nvPr/>
        </p:nvSpPr>
        <p:spPr bwMode="auto">
          <a:xfrm>
            <a:off x="0" y="13716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pt-BR" altLang="pt-BR" sz="6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
            </a:r>
            <a:br>
              <a:rPr kumimoji="0" lang="pt-BR" altLang="pt-BR" sz="600" b="0" i="0" u="none" strike="noStrike" cap="none" normalizeH="0" baseline="0" smtClean="0">
                <a:ln>
                  <a:noFill/>
                </a:ln>
                <a:solidFill>
                  <a:schemeClr val="tx1"/>
                </a:solidFill>
                <a:effectLst/>
                <a:latin typeface="Arial" pitchFamily="34" charset="0"/>
                <a:ea typeface="Times New Roman" pitchFamily="18" charset="0"/>
                <a:cs typeface="Arial" pitchFamily="34" charset="0"/>
              </a:rPr>
            </a:br>
            <a:r>
              <a:rPr kumimoji="0" lang="pt-BR" altLang="pt-BR" sz="6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
            </a:r>
            <a:br>
              <a:rPr kumimoji="0" lang="pt-BR" altLang="pt-BR" sz="600" b="0" i="0" u="none" strike="noStrike" cap="none" normalizeH="0" baseline="0" smtClean="0">
                <a:ln>
                  <a:noFill/>
                </a:ln>
                <a:solidFill>
                  <a:schemeClr val="tx1"/>
                </a:solidFill>
                <a:effectLst/>
                <a:latin typeface="Arial" pitchFamily="34" charset="0"/>
                <a:ea typeface="Times New Roman" pitchFamily="18" charset="0"/>
                <a:cs typeface="Arial" pitchFamily="34" charset="0"/>
              </a:rPr>
            </a:br>
            <a:endParaRPr kumimoji="0" lang="pt-BR" altLang="pt-BR" sz="1800" b="0" i="0" u="none" strike="noStrike" cap="none" normalizeH="0" baseline="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2730625745"/>
      </p:ext>
    </p:extLst>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title"/>
          </p:nvPr>
        </p:nvSpPr>
        <p:spPr>
          <a:xfrm>
            <a:off x="457200" y="274638"/>
            <a:ext cx="8229600" cy="778098"/>
          </a:xfrm>
        </p:spPr>
        <p:txBody>
          <a:bodyPr>
            <a:noAutofit/>
          </a:bodyPr>
          <a:lstStyle/>
          <a:p>
            <a:r>
              <a:rPr lang="pt-BR" sz="2900" b="1" dirty="0" smtClean="0">
                <a:solidFill>
                  <a:srgbClr val="FF0000"/>
                </a:solidFill>
                <a:latin typeface="Times New Roman" panose="02020603050405020304" pitchFamily="18" charset="0"/>
                <a:cs typeface="Times New Roman" panose="02020603050405020304" pitchFamily="18" charset="0"/>
              </a:rPr>
              <a:t>EXERCÍCIOS</a:t>
            </a:r>
            <a:endParaRPr lang="pt-BR" sz="2900" b="1" dirty="0">
              <a:solidFill>
                <a:srgbClr val="FF0000"/>
              </a:solidFill>
              <a:latin typeface="Times New Roman" panose="02020603050405020304" pitchFamily="18" charset="0"/>
              <a:cs typeface="Times New Roman" panose="02020603050405020304" pitchFamily="18" charset="0"/>
            </a:endParaRPr>
          </a:p>
        </p:txBody>
      </p:sp>
      <p:sp>
        <p:nvSpPr>
          <p:cNvPr id="5" name="Espaço Reservado para Conteúdo 4"/>
          <p:cNvSpPr>
            <a:spLocks noGrp="1"/>
          </p:cNvSpPr>
          <p:nvPr>
            <p:ph idx="1"/>
          </p:nvPr>
        </p:nvSpPr>
        <p:spPr>
          <a:xfrm>
            <a:off x="457200" y="980728"/>
            <a:ext cx="8579296" cy="5220047"/>
          </a:xfrm>
        </p:spPr>
        <p:txBody>
          <a:bodyPr>
            <a:normAutofit/>
          </a:bodyPr>
          <a:lstStyle/>
          <a:p>
            <a:pPr marL="0" indent="0" algn="just">
              <a:buNone/>
            </a:pPr>
            <a:r>
              <a:rPr lang="pt-BR" sz="2400" dirty="0" smtClean="0">
                <a:latin typeface="Times New Roman" panose="02020603050405020304" pitchFamily="18" charset="0"/>
                <a:cs typeface="Times New Roman" panose="02020603050405020304" pitchFamily="18" charset="0"/>
              </a:rPr>
              <a:t>3) </a:t>
            </a:r>
            <a:r>
              <a:rPr lang="pt-BR" sz="2400" dirty="0">
                <a:latin typeface="Times New Roman" panose="02020603050405020304" pitchFamily="18" charset="0"/>
                <a:cs typeface="Times New Roman" panose="02020603050405020304" pitchFamily="18" charset="0"/>
              </a:rPr>
              <a:t>Assinale o par de vocábulos que fazem o plural da mesma forma que as palavras “salários-família” e “guardas-civis</a:t>
            </a:r>
            <a:r>
              <a:rPr lang="pt-BR" sz="2400" dirty="0" smtClean="0">
                <a:latin typeface="Times New Roman" panose="02020603050405020304" pitchFamily="18" charset="0"/>
                <a:cs typeface="Times New Roman" panose="02020603050405020304" pitchFamily="18" charset="0"/>
              </a:rPr>
              <a:t>”:</a:t>
            </a:r>
          </a:p>
          <a:p>
            <a:pPr marL="0" indent="0">
              <a:buNone/>
            </a:pPr>
            <a:endParaRPr lang="pt-BR" sz="2400" dirty="0">
              <a:latin typeface="Times New Roman" panose="02020603050405020304" pitchFamily="18" charset="0"/>
              <a:cs typeface="Times New Roman" panose="02020603050405020304" pitchFamily="18" charset="0"/>
            </a:endParaRPr>
          </a:p>
          <a:p>
            <a:pPr marL="0" indent="0">
              <a:buNone/>
            </a:pPr>
            <a:r>
              <a:rPr lang="pt-BR" sz="2400" dirty="0">
                <a:latin typeface="Times New Roman" panose="02020603050405020304" pitchFamily="18" charset="0"/>
                <a:cs typeface="Times New Roman" panose="02020603050405020304" pitchFamily="18" charset="0"/>
              </a:rPr>
              <a:t>a) bem-te-vis e bel-prazeres.</a:t>
            </a:r>
          </a:p>
          <a:p>
            <a:pPr marL="0" indent="0">
              <a:buNone/>
            </a:pPr>
            <a:r>
              <a:rPr lang="pt-BR" sz="2400" dirty="0">
                <a:latin typeface="Times New Roman" panose="02020603050405020304" pitchFamily="18" charset="0"/>
                <a:cs typeface="Times New Roman" panose="02020603050405020304" pitchFamily="18" charset="0"/>
              </a:rPr>
              <a:t>b) amores-perfeitos e reco-recos;</a:t>
            </a:r>
          </a:p>
          <a:p>
            <a:pPr marL="0" indent="0">
              <a:buNone/>
            </a:pPr>
            <a:r>
              <a:rPr lang="pt-BR" sz="2400" dirty="0">
                <a:latin typeface="Times New Roman" panose="02020603050405020304" pitchFamily="18" charset="0"/>
                <a:cs typeface="Times New Roman" panose="02020603050405020304" pitchFamily="18" charset="0"/>
              </a:rPr>
              <a:t>c) pulas-pulas e elementos-chave;</a:t>
            </a:r>
          </a:p>
          <a:p>
            <a:pPr marL="0" indent="0">
              <a:buNone/>
            </a:pPr>
            <a:r>
              <a:rPr lang="pt-BR" sz="2400" dirty="0">
                <a:latin typeface="Times New Roman" panose="02020603050405020304" pitchFamily="18" charset="0"/>
                <a:cs typeface="Times New Roman" panose="02020603050405020304" pitchFamily="18" charset="0"/>
              </a:rPr>
              <a:t>d) girassóis e ex-diretores;</a:t>
            </a:r>
          </a:p>
          <a:p>
            <a:pPr marL="0" indent="0">
              <a:buNone/>
            </a:pPr>
            <a:r>
              <a:rPr lang="pt-BR" sz="2400" dirty="0">
                <a:latin typeface="Times New Roman" panose="02020603050405020304" pitchFamily="18" charset="0"/>
                <a:cs typeface="Times New Roman" panose="02020603050405020304" pitchFamily="18" charset="0"/>
              </a:rPr>
              <a:t>e) decretos-lei e lugares-comuns</a:t>
            </a:r>
            <a:r>
              <a:rPr lang="pt-BR" sz="2400" b="1" dirty="0">
                <a:latin typeface="Times New Roman" panose="02020603050405020304" pitchFamily="18" charset="0"/>
                <a:cs typeface="Times New Roman" panose="02020603050405020304" pitchFamily="18" charset="0"/>
              </a:rPr>
              <a:t>.</a:t>
            </a:r>
          </a:p>
          <a:p>
            <a:pPr marL="0" indent="0">
              <a:buNone/>
            </a:pPr>
            <a:r>
              <a:rPr lang="pt-BR" sz="2400" dirty="0" smtClean="0">
                <a:latin typeface="Times New Roman" panose="02020603050405020304" pitchFamily="18" charset="0"/>
                <a:cs typeface="Times New Roman" panose="02020603050405020304" pitchFamily="18" charset="0"/>
              </a:rPr>
              <a:t> </a:t>
            </a:r>
            <a:endParaRPr lang="pt-BR" sz="2400" dirty="0">
              <a:latin typeface="Times New Roman" panose="02020603050405020304" pitchFamily="18" charset="0"/>
              <a:cs typeface="Times New Roman" panose="02020603050405020304" pitchFamily="18" charset="0"/>
            </a:endParaRPr>
          </a:p>
          <a:p>
            <a:pPr marL="0" indent="0">
              <a:buNone/>
            </a:pPr>
            <a:endParaRPr lang="pt-BR" sz="2400" dirty="0"/>
          </a:p>
          <a:p>
            <a:pPr marL="0" indent="0" algn="just">
              <a:buNone/>
            </a:pPr>
            <a:r>
              <a:rPr lang="pt-BR" sz="2400" dirty="0" smtClean="0">
                <a:latin typeface="Times New Roman" panose="02020603050405020304" pitchFamily="18" charset="0"/>
                <a:cs typeface="Times New Roman" panose="02020603050405020304" pitchFamily="18" charset="0"/>
              </a:rPr>
              <a:t> </a:t>
            </a:r>
            <a:endParaRPr lang="pt-BR" sz="2400" dirty="0">
              <a:latin typeface="Times New Roman" panose="02020603050405020304" pitchFamily="18" charset="0"/>
              <a:cs typeface="Times New Roman" panose="02020603050405020304" pitchFamily="18" charset="0"/>
            </a:endParaRPr>
          </a:p>
          <a:p>
            <a:pPr marL="0" indent="0" algn="just">
              <a:buNone/>
            </a:pPr>
            <a:endParaRPr lang="pt-BR" sz="2000" dirty="0" smtClean="0">
              <a:latin typeface="Times New Roman" panose="02020603050405020304" pitchFamily="18" charset="0"/>
              <a:cs typeface="Times New Roman" panose="02020603050405020304" pitchFamily="18" charset="0"/>
            </a:endParaRPr>
          </a:p>
        </p:txBody>
      </p:sp>
      <p:pic>
        <p:nvPicPr>
          <p:cNvPr id="1026" name="Picture 2" descr="Logo_Etec colorido"/>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67544" y="6124358"/>
            <a:ext cx="1123950" cy="714375"/>
          </a:xfrm>
          <a:prstGeom prst="rect">
            <a:avLst/>
          </a:prstGeom>
          <a:noFill/>
          <a:extLst>
            <a:ext uri="{909E8E84-426E-40DD-AFC4-6F175D3DCCD1}">
              <a14:hiddenFill xmlns:a14="http://schemas.microsoft.com/office/drawing/2010/main">
                <a:solidFill>
                  <a:srgbClr val="FFFFFF"/>
                </a:solidFill>
              </a14:hiddenFill>
            </a:ext>
          </a:extLst>
        </p:spPr>
      </p:pic>
      <p:pic>
        <p:nvPicPr>
          <p:cNvPr id="1025" name="Picture 1" descr="logo-novo-cps-co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04048" y="6200775"/>
            <a:ext cx="3600450" cy="657225"/>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pt-BR"/>
          </a:p>
        </p:txBody>
      </p:sp>
      <p:sp>
        <p:nvSpPr>
          <p:cNvPr id="7" name="Rectangle 4"/>
          <p:cNvSpPr>
            <a:spLocks noChangeArrowheads="1"/>
          </p:cNvSpPr>
          <p:nvPr/>
        </p:nvSpPr>
        <p:spPr bwMode="auto">
          <a:xfrm>
            <a:off x="0" y="71437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pt-BR" altLang="pt-BR" sz="6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               </a:t>
            </a:r>
            <a:endParaRPr kumimoji="0" lang="pt-BR" altLang="pt-BR" sz="1800" b="0" i="0" u="none" strike="noStrike" cap="none" normalizeH="0" baseline="0" smtClean="0">
              <a:ln>
                <a:noFill/>
              </a:ln>
              <a:solidFill>
                <a:schemeClr val="tx1"/>
              </a:solidFill>
              <a:effectLst/>
              <a:latin typeface="Arial" pitchFamily="34" charset="0"/>
              <a:cs typeface="Arial" pitchFamily="34" charset="0"/>
            </a:endParaRPr>
          </a:p>
        </p:txBody>
      </p:sp>
      <p:sp>
        <p:nvSpPr>
          <p:cNvPr id="8" name="Rectangle 5"/>
          <p:cNvSpPr>
            <a:spLocks noChangeArrowheads="1"/>
          </p:cNvSpPr>
          <p:nvPr/>
        </p:nvSpPr>
        <p:spPr bwMode="auto">
          <a:xfrm>
            <a:off x="0" y="13716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pt-BR" altLang="pt-BR" sz="6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
            </a:r>
            <a:br>
              <a:rPr kumimoji="0" lang="pt-BR" altLang="pt-BR" sz="600" b="0" i="0" u="none" strike="noStrike" cap="none" normalizeH="0" baseline="0" smtClean="0">
                <a:ln>
                  <a:noFill/>
                </a:ln>
                <a:solidFill>
                  <a:schemeClr val="tx1"/>
                </a:solidFill>
                <a:effectLst/>
                <a:latin typeface="Arial" pitchFamily="34" charset="0"/>
                <a:ea typeface="Times New Roman" pitchFamily="18" charset="0"/>
                <a:cs typeface="Arial" pitchFamily="34" charset="0"/>
              </a:rPr>
            </a:br>
            <a:r>
              <a:rPr kumimoji="0" lang="pt-BR" altLang="pt-BR" sz="6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
            </a:r>
            <a:br>
              <a:rPr kumimoji="0" lang="pt-BR" altLang="pt-BR" sz="600" b="0" i="0" u="none" strike="noStrike" cap="none" normalizeH="0" baseline="0" smtClean="0">
                <a:ln>
                  <a:noFill/>
                </a:ln>
                <a:solidFill>
                  <a:schemeClr val="tx1"/>
                </a:solidFill>
                <a:effectLst/>
                <a:latin typeface="Arial" pitchFamily="34" charset="0"/>
                <a:ea typeface="Times New Roman" pitchFamily="18" charset="0"/>
                <a:cs typeface="Arial" pitchFamily="34" charset="0"/>
              </a:rPr>
            </a:br>
            <a:endParaRPr kumimoji="0" lang="pt-BR" altLang="pt-BR" sz="1800" b="0" i="0" u="none" strike="noStrike" cap="none" normalizeH="0" baseline="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1748088816"/>
      </p:ext>
    </p:extLst>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title"/>
          </p:nvPr>
        </p:nvSpPr>
        <p:spPr>
          <a:xfrm>
            <a:off x="457200" y="274638"/>
            <a:ext cx="8229600" cy="778098"/>
          </a:xfrm>
        </p:spPr>
        <p:txBody>
          <a:bodyPr>
            <a:noAutofit/>
          </a:bodyPr>
          <a:lstStyle/>
          <a:p>
            <a:r>
              <a:rPr lang="pt-BR" sz="2900" b="1" dirty="0" smtClean="0">
                <a:solidFill>
                  <a:srgbClr val="FF0000"/>
                </a:solidFill>
                <a:latin typeface="Times New Roman" panose="02020603050405020304" pitchFamily="18" charset="0"/>
                <a:cs typeface="Times New Roman" panose="02020603050405020304" pitchFamily="18" charset="0"/>
              </a:rPr>
              <a:t>EXERCÍCIOS</a:t>
            </a:r>
            <a:endParaRPr lang="pt-BR" sz="2900" b="1" dirty="0">
              <a:solidFill>
                <a:srgbClr val="FF0000"/>
              </a:solidFill>
              <a:latin typeface="Times New Roman" panose="02020603050405020304" pitchFamily="18" charset="0"/>
              <a:cs typeface="Times New Roman" panose="02020603050405020304" pitchFamily="18" charset="0"/>
            </a:endParaRPr>
          </a:p>
        </p:txBody>
      </p:sp>
      <p:sp>
        <p:nvSpPr>
          <p:cNvPr id="5" name="Espaço Reservado para Conteúdo 4"/>
          <p:cNvSpPr>
            <a:spLocks noGrp="1"/>
          </p:cNvSpPr>
          <p:nvPr>
            <p:ph idx="1"/>
          </p:nvPr>
        </p:nvSpPr>
        <p:spPr>
          <a:xfrm>
            <a:off x="457200" y="980728"/>
            <a:ext cx="8579296" cy="5220047"/>
          </a:xfrm>
        </p:spPr>
        <p:txBody>
          <a:bodyPr>
            <a:normAutofit/>
          </a:bodyPr>
          <a:lstStyle/>
          <a:p>
            <a:pPr marL="0" indent="0" algn="just">
              <a:buNone/>
            </a:pPr>
            <a:r>
              <a:rPr lang="pt-BR" sz="2400" dirty="0">
                <a:latin typeface="Times New Roman" panose="02020603050405020304" pitchFamily="18" charset="0"/>
                <a:cs typeface="Times New Roman" panose="02020603050405020304" pitchFamily="18" charset="0"/>
              </a:rPr>
              <a:t>4</a:t>
            </a:r>
            <a:r>
              <a:rPr lang="pt-BR" sz="2400" dirty="0" smtClean="0">
                <a:latin typeface="Times New Roman" panose="02020603050405020304" pitchFamily="18" charset="0"/>
                <a:cs typeface="Times New Roman" panose="02020603050405020304" pitchFamily="18" charset="0"/>
              </a:rPr>
              <a:t>) </a:t>
            </a:r>
            <a:r>
              <a:rPr lang="pt-BR" sz="2400" b="1" dirty="0">
                <a:latin typeface="Times New Roman" panose="02020603050405020304" pitchFamily="18" charset="0"/>
                <a:cs typeface="Times New Roman" panose="02020603050405020304" pitchFamily="18" charset="0"/>
              </a:rPr>
              <a:t>Assinale a alternativa em que a flexão do substantivo composto está errada: </a:t>
            </a:r>
            <a:endParaRPr lang="pt-BR" sz="2400" dirty="0">
              <a:latin typeface="Times New Roman" panose="02020603050405020304" pitchFamily="18" charset="0"/>
              <a:cs typeface="Times New Roman" panose="02020603050405020304" pitchFamily="18" charset="0"/>
            </a:endParaRPr>
          </a:p>
          <a:p>
            <a:pPr marL="0" indent="0">
              <a:buNone/>
            </a:pPr>
            <a:r>
              <a:rPr lang="pt-BR" sz="2400" dirty="0">
                <a:latin typeface="Times New Roman" panose="02020603050405020304" pitchFamily="18" charset="0"/>
                <a:cs typeface="Times New Roman" panose="02020603050405020304" pitchFamily="18" charset="0"/>
              </a:rPr>
              <a:t> </a:t>
            </a:r>
          </a:p>
          <a:p>
            <a:pPr marL="0" indent="0">
              <a:buNone/>
            </a:pPr>
            <a:r>
              <a:rPr lang="pt-BR" sz="2400" dirty="0">
                <a:latin typeface="Times New Roman" panose="02020603050405020304" pitchFamily="18" charset="0"/>
                <a:cs typeface="Times New Roman" panose="02020603050405020304" pitchFamily="18" charset="0"/>
              </a:rPr>
              <a:t>a) os </a:t>
            </a:r>
            <a:r>
              <a:rPr lang="pt-BR" sz="2400" dirty="0" smtClean="0">
                <a:latin typeface="Times New Roman" panose="02020603050405020304" pitchFamily="18" charset="0"/>
                <a:cs typeface="Times New Roman" panose="02020603050405020304" pitchFamily="18" charset="0"/>
              </a:rPr>
              <a:t>pés-de-chumbo. </a:t>
            </a:r>
            <a:endParaRPr lang="pt-BR" sz="2400" dirty="0">
              <a:latin typeface="Times New Roman" panose="02020603050405020304" pitchFamily="18" charset="0"/>
              <a:cs typeface="Times New Roman" panose="02020603050405020304" pitchFamily="18" charset="0"/>
            </a:endParaRPr>
          </a:p>
          <a:p>
            <a:pPr marL="0" indent="0">
              <a:buNone/>
            </a:pPr>
            <a:r>
              <a:rPr lang="pt-BR" sz="2400" dirty="0">
                <a:latin typeface="Times New Roman" panose="02020603050405020304" pitchFamily="18" charset="0"/>
                <a:cs typeface="Times New Roman" panose="02020603050405020304" pitchFamily="18" charset="0"/>
              </a:rPr>
              <a:t>b) os </a:t>
            </a:r>
            <a:r>
              <a:rPr lang="pt-BR" sz="2400" dirty="0" smtClean="0">
                <a:latin typeface="Times New Roman" panose="02020603050405020304" pitchFamily="18" charset="0"/>
                <a:cs typeface="Times New Roman" panose="02020603050405020304" pitchFamily="18" charset="0"/>
              </a:rPr>
              <a:t>corre-corre</a:t>
            </a:r>
            <a:r>
              <a:rPr lang="pt-BR" sz="2400" b="1" dirty="0" smtClean="0">
                <a:latin typeface="Times New Roman" panose="02020603050405020304" pitchFamily="18" charset="0"/>
                <a:cs typeface="Times New Roman" panose="02020603050405020304" pitchFamily="18" charset="0"/>
              </a:rPr>
              <a:t>.</a:t>
            </a:r>
            <a:r>
              <a:rPr lang="pt-BR" sz="2400" dirty="0" smtClean="0">
                <a:latin typeface="Times New Roman" panose="02020603050405020304" pitchFamily="18" charset="0"/>
                <a:cs typeface="Times New Roman" panose="02020603050405020304" pitchFamily="18" charset="0"/>
              </a:rPr>
              <a:t> </a:t>
            </a:r>
            <a:endParaRPr lang="pt-BR" sz="2400" dirty="0">
              <a:latin typeface="Times New Roman" panose="02020603050405020304" pitchFamily="18" charset="0"/>
              <a:cs typeface="Times New Roman" panose="02020603050405020304" pitchFamily="18" charset="0"/>
            </a:endParaRPr>
          </a:p>
          <a:p>
            <a:pPr marL="0" indent="0">
              <a:buNone/>
            </a:pPr>
            <a:r>
              <a:rPr lang="pt-BR" sz="2400" dirty="0">
                <a:latin typeface="Times New Roman" panose="02020603050405020304" pitchFamily="18" charset="0"/>
                <a:cs typeface="Times New Roman" panose="02020603050405020304" pitchFamily="18" charset="0"/>
              </a:rPr>
              <a:t>c) as </a:t>
            </a:r>
            <a:r>
              <a:rPr lang="pt-BR" sz="2400" dirty="0" smtClean="0">
                <a:latin typeface="Times New Roman" panose="02020603050405020304" pitchFamily="18" charset="0"/>
                <a:cs typeface="Times New Roman" panose="02020603050405020304" pitchFamily="18" charset="0"/>
              </a:rPr>
              <a:t>públicas-formas. </a:t>
            </a:r>
            <a:endParaRPr lang="pt-BR" sz="2400" dirty="0">
              <a:latin typeface="Times New Roman" panose="02020603050405020304" pitchFamily="18" charset="0"/>
              <a:cs typeface="Times New Roman" panose="02020603050405020304" pitchFamily="18" charset="0"/>
            </a:endParaRPr>
          </a:p>
          <a:p>
            <a:pPr marL="0" indent="0">
              <a:buNone/>
            </a:pPr>
            <a:r>
              <a:rPr lang="pt-BR" sz="2400" dirty="0">
                <a:latin typeface="Times New Roman" panose="02020603050405020304" pitchFamily="18" charset="0"/>
                <a:cs typeface="Times New Roman" panose="02020603050405020304" pitchFamily="18" charset="0"/>
              </a:rPr>
              <a:t>d) os </a:t>
            </a:r>
            <a:r>
              <a:rPr lang="pt-BR" sz="2400" dirty="0" smtClean="0">
                <a:latin typeface="Times New Roman" panose="02020603050405020304" pitchFamily="18" charset="0"/>
                <a:cs typeface="Times New Roman" panose="02020603050405020304" pitchFamily="18" charset="0"/>
              </a:rPr>
              <a:t>cavalos-vapor. </a:t>
            </a:r>
            <a:endParaRPr lang="pt-BR" sz="2400" dirty="0">
              <a:latin typeface="Times New Roman" panose="02020603050405020304" pitchFamily="18" charset="0"/>
              <a:cs typeface="Times New Roman" panose="02020603050405020304" pitchFamily="18" charset="0"/>
            </a:endParaRPr>
          </a:p>
          <a:p>
            <a:pPr marL="0" indent="0">
              <a:buNone/>
            </a:pPr>
            <a:r>
              <a:rPr lang="pt-BR" sz="2400" dirty="0">
                <a:latin typeface="Times New Roman" panose="02020603050405020304" pitchFamily="18" charset="0"/>
                <a:cs typeface="Times New Roman" panose="02020603050405020304" pitchFamily="18" charset="0"/>
              </a:rPr>
              <a:t>e) os </a:t>
            </a:r>
            <a:r>
              <a:rPr lang="pt-BR" sz="2400" dirty="0" smtClean="0">
                <a:latin typeface="Times New Roman" panose="02020603050405020304" pitchFamily="18" charset="0"/>
                <a:cs typeface="Times New Roman" panose="02020603050405020304" pitchFamily="18" charset="0"/>
              </a:rPr>
              <a:t>vaivéns.</a:t>
            </a:r>
            <a:endParaRPr lang="pt-BR" sz="2400" dirty="0">
              <a:latin typeface="Times New Roman" panose="02020603050405020304" pitchFamily="18" charset="0"/>
              <a:cs typeface="Times New Roman" panose="02020603050405020304" pitchFamily="18" charset="0"/>
            </a:endParaRPr>
          </a:p>
          <a:p>
            <a:pPr marL="0" indent="0">
              <a:buNone/>
            </a:pPr>
            <a:r>
              <a:rPr lang="pt-BR" sz="2400" dirty="0" smtClean="0">
                <a:latin typeface="Times New Roman" panose="02020603050405020304" pitchFamily="18" charset="0"/>
                <a:cs typeface="Times New Roman" panose="02020603050405020304" pitchFamily="18" charset="0"/>
              </a:rPr>
              <a:t> </a:t>
            </a:r>
            <a:endParaRPr lang="pt-BR" sz="2400" dirty="0">
              <a:latin typeface="Times New Roman" panose="02020603050405020304" pitchFamily="18" charset="0"/>
              <a:cs typeface="Times New Roman" panose="02020603050405020304" pitchFamily="18" charset="0"/>
            </a:endParaRPr>
          </a:p>
          <a:p>
            <a:pPr marL="0" indent="0" algn="just">
              <a:buNone/>
            </a:pPr>
            <a:endParaRPr lang="pt-BR" sz="2000" dirty="0" smtClean="0">
              <a:latin typeface="Times New Roman" panose="02020603050405020304" pitchFamily="18" charset="0"/>
              <a:cs typeface="Times New Roman" panose="02020603050405020304" pitchFamily="18" charset="0"/>
            </a:endParaRPr>
          </a:p>
        </p:txBody>
      </p:sp>
      <p:pic>
        <p:nvPicPr>
          <p:cNvPr id="1026" name="Picture 2" descr="Logo_Etec colorido"/>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67544" y="6124358"/>
            <a:ext cx="1123950" cy="714375"/>
          </a:xfrm>
          <a:prstGeom prst="rect">
            <a:avLst/>
          </a:prstGeom>
          <a:noFill/>
          <a:extLst>
            <a:ext uri="{909E8E84-426E-40DD-AFC4-6F175D3DCCD1}">
              <a14:hiddenFill xmlns:a14="http://schemas.microsoft.com/office/drawing/2010/main">
                <a:solidFill>
                  <a:srgbClr val="FFFFFF"/>
                </a:solidFill>
              </a14:hiddenFill>
            </a:ext>
          </a:extLst>
        </p:spPr>
      </p:pic>
      <p:pic>
        <p:nvPicPr>
          <p:cNvPr id="1025" name="Picture 1" descr="logo-novo-cps-co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04048" y="6200775"/>
            <a:ext cx="3600450" cy="657225"/>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pt-BR"/>
          </a:p>
        </p:txBody>
      </p:sp>
      <p:sp>
        <p:nvSpPr>
          <p:cNvPr id="7" name="Rectangle 4"/>
          <p:cNvSpPr>
            <a:spLocks noChangeArrowheads="1"/>
          </p:cNvSpPr>
          <p:nvPr/>
        </p:nvSpPr>
        <p:spPr bwMode="auto">
          <a:xfrm>
            <a:off x="0" y="71437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pt-BR" altLang="pt-BR" sz="6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               </a:t>
            </a:r>
            <a:endParaRPr kumimoji="0" lang="pt-BR" altLang="pt-BR" sz="1800" b="0" i="0" u="none" strike="noStrike" cap="none" normalizeH="0" baseline="0" smtClean="0">
              <a:ln>
                <a:noFill/>
              </a:ln>
              <a:solidFill>
                <a:schemeClr val="tx1"/>
              </a:solidFill>
              <a:effectLst/>
              <a:latin typeface="Arial" pitchFamily="34" charset="0"/>
              <a:cs typeface="Arial" pitchFamily="34" charset="0"/>
            </a:endParaRPr>
          </a:p>
        </p:txBody>
      </p:sp>
      <p:sp>
        <p:nvSpPr>
          <p:cNvPr id="8" name="Rectangle 5"/>
          <p:cNvSpPr>
            <a:spLocks noChangeArrowheads="1"/>
          </p:cNvSpPr>
          <p:nvPr/>
        </p:nvSpPr>
        <p:spPr bwMode="auto">
          <a:xfrm>
            <a:off x="0" y="13716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pt-BR" altLang="pt-BR" sz="6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
            </a:r>
            <a:br>
              <a:rPr kumimoji="0" lang="pt-BR" altLang="pt-BR" sz="600" b="0" i="0" u="none" strike="noStrike" cap="none" normalizeH="0" baseline="0" smtClean="0">
                <a:ln>
                  <a:noFill/>
                </a:ln>
                <a:solidFill>
                  <a:schemeClr val="tx1"/>
                </a:solidFill>
                <a:effectLst/>
                <a:latin typeface="Arial" pitchFamily="34" charset="0"/>
                <a:ea typeface="Times New Roman" pitchFamily="18" charset="0"/>
                <a:cs typeface="Arial" pitchFamily="34" charset="0"/>
              </a:rPr>
            </a:br>
            <a:r>
              <a:rPr kumimoji="0" lang="pt-BR" altLang="pt-BR" sz="6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
            </a:r>
            <a:br>
              <a:rPr kumimoji="0" lang="pt-BR" altLang="pt-BR" sz="600" b="0" i="0" u="none" strike="noStrike" cap="none" normalizeH="0" baseline="0" smtClean="0">
                <a:ln>
                  <a:noFill/>
                </a:ln>
                <a:solidFill>
                  <a:schemeClr val="tx1"/>
                </a:solidFill>
                <a:effectLst/>
                <a:latin typeface="Arial" pitchFamily="34" charset="0"/>
                <a:ea typeface="Times New Roman" pitchFamily="18" charset="0"/>
                <a:cs typeface="Arial" pitchFamily="34" charset="0"/>
              </a:rPr>
            </a:br>
            <a:endParaRPr kumimoji="0" lang="pt-BR" altLang="pt-BR" sz="1800" b="0" i="0" u="none" strike="noStrike" cap="none" normalizeH="0" baseline="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308083789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title"/>
          </p:nvPr>
        </p:nvSpPr>
        <p:spPr>
          <a:xfrm>
            <a:off x="457200" y="274638"/>
            <a:ext cx="8229600" cy="778098"/>
          </a:xfrm>
        </p:spPr>
        <p:txBody>
          <a:bodyPr>
            <a:noAutofit/>
          </a:bodyPr>
          <a:lstStyle/>
          <a:p>
            <a:r>
              <a:rPr lang="pt-BR" sz="2900" b="1" dirty="0" smtClean="0">
                <a:solidFill>
                  <a:srgbClr val="FF0000"/>
                </a:solidFill>
                <a:latin typeface="Times New Roman" panose="02020603050405020304" pitchFamily="18" charset="0"/>
                <a:cs typeface="Times New Roman" panose="02020603050405020304" pitchFamily="18" charset="0"/>
              </a:rPr>
              <a:t>SUBSTANTIVO</a:t>
            </a:r>
            <a:endParaRPr lang="pt-BR" sz="2900" b="1" dirty="0">
              <a:solidFill>
                <a:srgbClr val="FF0000"/>
              </a:solidFill>
              <a:latin typeface="Times New Roman" panose="02020603050405020304" pitchFamily="18" charset="0"/>
              <a:cs typeface="Times New Roman" panose="02020603050405020304" pitchFamily="18" charset="0"/>
            </a:endParaRPr>
          </a:p>
        </p:txBody>
      </p:sp>
      <p:sp>
        <p:nvSpPr>
          <p:cNvPr id="5" name="Espaço Reservado para Conteúdo 4"/>
          <p:cNvSpPr>
            <a:spLocks noGrp="1"/>
          </p:cNvSpPr>
          <p:nvPr>
            <p:ph idx="1"/>
          </p:nvPr>
        </p:nvSpPr>
        <p:spPr>
          <a:xfrm>
            <a:off x="457200" y="908720"/>
            <a:ext cx="8579296" cy="5292055"/>
          </a:xfrm>
        </p:spPr>
        <p:txBody>
          <a:bodyPr>
            <a:normAutofit/>
          </a:bodyPr>
          <a:lstStyle/>
          <a:p>
            <a:pPr marL="0" indent="0" algn="just">
              <a:buNone/>
            </a:pPr>
            <a:r>
              <a:rPr lang="pt-BR" sz="2000" dirty="0" smtClean="0">
                <a:latin typeface="Times New Roman" panose="02020603050405020304" pitchFamily="18" charset="0"/>
                <a:cs typeface="Times New Roman" panose="02020603050405020304" pitchFamily="18" charset="0"/>
              </a:rPr>
              <a:t>• </a:t>
            </a:r>
            <a:r>
              <a:rPr lang="pt-BR" sz="2400" b="1" dirty="0" smtClean="0">
                <a:latin typeface="Times New Roman" panose="02020603050405020304" pitchFamily="18" charset="0"/>
                <a:cs typeface="Times New Roman" panose="02020603050405020304" pitchFamily="18" charset="0"/>
              </a:rPr>
              <a:t>Classificação</a:t>
            </a:r>
            <a:r>
              <a:rPr lang="pt-BR" sz="2400" dirty="0" smtClean="0">
                <a:latin typeface="Times New Roman" panose="02020603050405020304" pitchFamily="18" charset="0"/>
                <a:cs typeface="Times New Roman" panose="02020603050405020304" pitchFamily="18" charset="0"/>
              </a:rPr>
              <a:t>:</a:t>
            </a:r>
          </a:p>
          <a:p>
            <a:pPr marL="0" indent="0" algn="just">
              <a:buNone/>
            </a:pPr>
            <a:endParaRPr lang="pt-BR" sz="2400" dirty="0">
              <a:latin typeface="Times New Roman" panose="02020603050405020304" pitchFamily="18" charset="0"/>
              <a:cs typeface="Times New Roman" panose="02020603050405020304" pitchFamily="18" charset="0"/>
            </a:endParaRPr>
          </a:p>
          <a:p>
            <a:pPr marL="0" indent="0" algn="just">
              <a:buNone/>
            </a:pPr>
            <a:r>
              <a:rPr lang="pt-BR" sz="2400" dirty="0" smtClean="0">
                <a:latin typeface="Times New Roman" panose="02020603050405020304" pitchFamily="18" charset="0"/>
                <a:cs typeface="Times New Roman" panose="02020603050405020304" pitchFamily="18" charset="0"/>
              </a:rPr>
              <a:t>• </a:t>
            </a:r>
            <a:r>
              <a:rPr lang="pt-BR" sz="2400" b="1" dirty="0" smtClean="0">
                <a:latin typeface="Times New Roman" panose="02020603050405020304" pitchFamily="18" charset="0"/>
                <a:cs typeface="Times New Roman" panose="02020603050405020304" pitchFamily="18" charset="0"/>
              </a:rPr>
              <a:t>Simples</a:t>
            </a:r>
            <a:r>
              <a:rPr lang="pt-BR" sz="2400" dirty="0" smtClean="0">
                <a:latin typeface="Times New Roman" panose="02020603050405020304" pitchFamily="18" charset="0"/>
                <a:cs typeface="Times New Roman" panose="02020603050405020304" pitchFamily="18" charset="0"/>
              </a:rPr>
              <a:t>: formado por </a:t>
            </a:r>
            <a:r>
              <a:rPr lang="pt-BR" sz="2400" b="1" dirty="0" smtClean="0">
                <a:latin typeface="Times New Roman" panose="02020603050405020304" pitchFamily="18" charset="0"/>
                <a:cs typeface="Times New Roman" panose="02020603050405020304" pitchFamily="18" charset="0"/>
              </a:rPr>
              <a:t>um</a:t>
            </a:r>
            <a:r>
              <a:rPr lang="pt-BR" sz="2400" dirty="0" smtClean="0">
                <a:latin typeface="Times New Roman" panose="02020603050405020304" pitchFamily="18" charset="0"/>
                <a:cs typeface="Times New Roman" panose="02020603050405020304" pitchFamily="18" charset="0"/>
              </a:rPr>
              <a:t> único </a:t>
            </a:r>
            <a:r>
              <a:rPr lang="pt-BR" sz="2400" b="1" dirty="0" smtClean="0">
                <a:latin typeface="Times New Roman" panose="02020603050405020304" pitchFamily="18" charset="0"/>
                <a:cs typeface="Times New Roman" panose="02020603050405020304" pitchFamily="18" charset="0"/>
              </a:rPr>
              <a:t>radical</a:t>
            </a:r>
            <a:r>
              <a:rPr lang="pt-BR" sz="2400" dirty="0" smtClean="0">
                <a:latin typeface="Times New Roman" panose="02020603050405020304" pitchFamily="18" charset="0"/>
                <a:cs typeface="Times New Roman" panose="02020603050405020304" pitchFamily="18" charset="0"/>
              </a:rPr>
              <a:t>. </a:t>
            </a:r>
          </a:p>
          <a:p>
            <a:pPr marL="0" indent="0" algn="just">
              <a:buNone/>
            </a:pPr>
            <a:r>
              <a:rPr lang="pt-BR" sz="2400" dirty="0" smtClean="0">
                <a:latin typeface="Times New Roman" panose="02020603050405020304" pitchFamily="18" charset="0"/>
                <a:cs typeface="Times New Roman" panose="02020603050405020304" pitchFamily="18" charset="0"/>
              </a:rPr>
              <a:t>Ex.: Cabeça, Brasil, medo, pedra.</a:t>
            </a:r>
          </a:p>
          <a:p>
            <a:pPr marL="0" indent="0" algn="just">
              <a:buNone/>
            </a:pPr>
            <a:r>
              <a:rPr lang="pt-BR" sz="2400" dirty="0">
                <a:latin typeface="Times New Roman" panose="02020603050405020304" pitchFamily="18" charset="0"/>
                <a:cs typeface="Times New Roman" panose="02020603050405020304" pitchFamily="18" charset="0"/>
              </a:rPr>
              <a:t>	</a:t>
            </a:r>
            <a:endParaRPr lang="pt-BR" sz="2400" dirty="0" smtClean="0">
              <a:latin typeface="Times New Roman" panose="02020603050405020304" pitchFamily="18" charset="0"/>
              <a:cs typeface="Times New Roman" panose="02020603050405020304" pitchFamily="18" charset="0"/>
            </a:endParaRPr>
          </a:p>
          <a:p>
            <a:pPr marL="0" indent="0" algn="just">
              <a:buNone/>
            </a:pPr>
            <a:r>
              <a:rPr lang="pt-BR" sz="2400" dirty="0" smtClean="0">
                <a:latin typeface="Times New Roman" panose="02020603050405020304" pitchFamily="18" charset="0"/>
                <a:cs typeface="Times New Roman" panose="02020603050405020304" pitchFamily="18" charset="0"/>
              </a:rPr>
              <a:t>• </a:t>
            </a:r>
            <a:r>
              <a:rPr lang="pt-BR" sz="2400" b="1" dirty="0" smtClean="0">
                <a:latin typeface="Times New Roman" panose="02020603050405020304" pitchFamily="18" charset="0"/>
                <a:cs typeface="Times New Roman" panose="02020603050405020304" pitchFamily="18" charset="0"/>
              </a:rPr>
              <a:t>Composto</a:t>
            </a:r>
            <a:r>
              <a:rPr lang="pt-BR" sz="2400" dirty="0" smtClean="0">
                <a:latin typeface="Times New Roman" panose="02020603050405020304" pitchFamily="18" charset="0"/>
                <a:cs typeface="Times New Roman" panose="02020603050405020304" pitchFamily="18" charset="0"/>
              </a:rPr>
              <a:t>: formado por </a:t>
            </a:r>
            <a:r>
              <a:rPr lang="pt-BR" sz="2400" b="1" dirty="0" smtClean="0">
                <a:latin typeface="Times New Roman" panose="02020603050405020304" pitchFamily="18" charset="0"/>
                <a:cs typeface="Times New Roman" panose="02020603050405020304" pitchFamily="18" charset="0"/>
              </a:rPr>
              <a:t>mais de um radical</a:t>
            </a:r>
            <a:r>
              <a:rPr lang="pt-BR" sz="2400" dirty="0" smtClean="0">
                <a:latin typeface="Times New Roman" panose="02020603050405020304" pitchFamily="18" charset="0"/>
                <a:cs typeface="Times New Roman" panose="02020603050405020304" pitchFamily="18" charset="0"/>
              </a:rPr>
              <a:t>.</a:t>
            </a:r>
          </a:p>
          <a:p>
            <a:pPr marL="0" indent="0" algn="just">
              <a:buNone/>
            </a:pPr>
            <a:r>
              <a:rPr lang="pt-BR" sz="2400" dirty="0" smtClean="0">
                <a:latin typeface="Times New Roman" panose="02020603050405020304" pitchFamily="18" charset="0"/>
                <a:cs typeface="Times New Roman" panose="02020603050405020304" pitchFamily="18" charset="0"/>
              </a:rPr>
              <a:t>Ex.: Mula-sem-cabeça, pau-brasil, girassol, pé-de-moleque.</a:t>
            </a:r>
            <a:endParaRPr lang="pt-BR" sz="2400" dirty="0">
              <a:latin typeface="Times New Roman" panose="02020603050405020304" pitchFamily="18" charset="0"/>
              <a:cs typeface="Times New Roman" panose="02020603050405020304" pitchFamily="18" charset="0"/>
            </a:endParaRPr>
          </a:p>
          <a:p>
            <a:pPr marL="0" indent="0" algn="just">
              <a:buNone/>
            </a:pPr>
            <a:r>
              <a:rPr lang="pt-BR" sz="2400" dirty="0" smtClean="0">
                <a:latin typeface="Times New Roman" panose="02020603050405020304" pitchFamily="18" charset="0"/>
                <a:cs typeface="Times New Roman" panose="02020603050405020304" pitchFamily="18" charset="0"/>
              </a:rPr>
              <a:t> </a:t>
            </a:r>
            <a:endParaRPr lang="pt-BR" sz="2400" dirty="0">
              <a:latin typeface="Times New Roman" panose="02020603050405020304" pitchFamily="18" charset="0"/>
              <a:cs typeface="Times New Roman" panose="02020603050405020304" pitchFamily="18" charset="0"/>
            </a:endParaRPr>
          </a:p>
          <a:p>
            <a:pPr marL="0" indent="0" algn="just">
              <a:buNone/>
            </a:pPr>
            <a:endParaRPr lang="pt-BR" sz="2000" dirty="0" smtClean="0">
              <a:latin typeface="Times New Roman" panose="02020603050405020304" pitchFamily="18" charset="0"/>
              <a:cs typeface="Times New Roman" panose="02020603050405020304" pitchFamily="18" charset="0"/>
            </a:endParaRPr>
          </a:p>
        </p:txBody>
      </p:sp>
      <p:pic>
        <p:nvPicPr>
          <p:cNvPr id="1026" name="Picture 2" descr="Logo_Etec colorido"/>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67544" y="6124358"/>
            <a:ext cx="1123950" cy="714375"/>
          </a:xfrm>
          <a:prstGeom prst="rect">
            <a:avLst/>
          </a:prstGeom>
          <a:noFill/>
          <a:extLst>
            <a:ext uri="{909E8E84-426E-40DD-AFC4-6F175D3DCCD1}">
              <a14:hiddenFill xmlns:a14="http://schemas.microsoft.com/office/drawing/2010/main">
                <a:solidFill>
                  <a:srgbClr val="FFFFFF"/>
                </a:solidFill>
              </a14:hiddenFill>
            </a:ext>
          </a:extLst>
        </p:spPr>
      </p:pic>
      <p:pic>
        <p:nvPicPr>
          <p:cNvPr id="1025" name="Picture 1" descr="logo-novo-cps-co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04048" y="6200775"/>
            <a:ext cx="3600450" cy="657225"/>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pt-BR"/>
          </a:p>
        </p:txBody>
      </p:sp>
      <p:sp>
        <p:nvSpPr>
          <p:cNvPr id="7" name="Rectangle 4"/>
          <p:cNvSpPr>
            <a:spLocks noChangeArrowheads="1"/>
          </p:cNvSpPr>
          <p:nvPr/>
        </p:nvSpPr>
        <p:spPr bwMode="auto">
          <a:xfrm>
            <a:off x="0" y="71437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pt-BR" altLang="pt-BR" sz="6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               </a:t>
            </a:r>
            <a:endParaRPr kumimoji="0" lang="pt-BR" altLang="pt-BR" sz="1800" b="0" i="0" u="none" strike="noStrike" cap="none" normalizeH="0" baseline="0" smtClean="0">
              <a:ln>
                <a:noFill/>
              </a:ln>
              <a:solidFill>
                <a:schemeClr val="tx1"/>
              </a:solidFill>
              <a:effectLst/>
              <a:latin typeface="Arial" pitchFamily="34" charset="0"/>
              <a:cs typeface="Arial" pitchFamily="34" charset="0"/>
            </a:endParaRPr>
          </a:p>
        </p:txBody>
      </p:sp>
      <p:sp>
        <p:nvSpPr>
          <p:cNvPr id="8" name="Rectangle 5"/>
          <p:cNvSpPr>
            <a:spLocks noChangeArrowheads="1"/>
          </p:cNvSpPr>
          <p:nvPr/>
        </p:nvSpPr>
        <p:spPr bwMode="auto">
          <a:xfrm>
            <a:off x="0" y="13716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pt-BR" altLang="pt-BR" sz="6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
            </a:r>
            <a:br>
              <a:rPr kumimoji="0" lang="pt-BR" altLang="pt-BR" sz="600" b="0" i="0" u="none" strike="noStrike" cap="none" normalizeH="0" baseline="0" smtClean="0">
                <a:ln>
                  <a:noFill/>
                </a:ln>
                <a:solidFill>
                  <a:schemeClr val="tx1"/>
                </a:solidFill>
                <a:effectLst/>
                <a:latin typeface="Arial" pitchFamily="34" charset="0"/>
                <a:ea typeface="Times New Roman" pitchFamily="18" charset="0"/>
                <a:cs typeface="Arial" pitchFamily="34" charset="0"/>
              </a:rPr>
            </a:br>
            <a:r>
              <a:rPr kumimoji="0" lang="pt-BR" altLang="pt-BR" sz="6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
            </a:r>
            <a:br>
              <a:rPr kumimoji="0" lang="pt-BR" altLang="pt-BR" sz="600" b="0" i="0" u="none" strike="noStrike" cap="none" normalizeH="0" baseline="0" smtClean="0">
                <a:ln>
                  <a:noFill/>
                </a:ln>
                <a:solidFill>
                  <a:schemeClr val="tx1"/>
                </a:solidFill>
                <a:effectLst/>
                <a:latin typeface="Arial" pitchFamily="34" charset="0"/>
                <a:ea typeface="Times New Roman" pitchFamily="18" charset="0"/>
                <a:cs typeface="Arial" pitchFamily="34" charset="0"/>
              </a:rPr>
            </a:br>
            <a:endParaRPr kumimoji="0" lang="pt-BR" altLang="pt-BR" sz="1800" b="0" i="0" u="none" strike="noStrike" cap="none" normalizeH="0" baseline="0" smtClean="0">
              <a:ln>
                <a:noFill/>
              </a:ln>
              <a:solidFill>
                <a:schemeClr val="tx1"/>
              </a:solidFill>
              <a:effectLst/>
              <a:latin typeface="Arial" pitchFamily="34" charset="0"/>
              <a:cs typeface="Arial" pitchFamily="34" charset="0"/>
            </a:endParaRPr>
          </a:p>
        </p:txBody>
      </p:sp>
      <p:pic>
        <p:nvPicPr>
          <p:cNvPr id="6146" name="Picture 2" descr="C:\Users\Usuário\JEC\Pictures\Educandário\Imagens para aulas\substantivo6.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68879" y="4293096"/>
            <a:ext cx="2762250" cy="16573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6571315"/>
      </p:ext>
    </p:extLst>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title"/>
          </p:nvPr>
        </p:nvSpPr>
        <p:spPr>
          <a:xfrm>
            <a:off x="457200" y="274638"/>
            <a:ext cx="8229600" cy="778098"/>
          </a:xfrm>
        </p:spPr>
        <p:txBody>
          <a:bodyPr>
            <a:noAutofit/>
          </a:bodyPr>
          <a:lstStyle/>
          <a:p>
            <a:r>
              <a:rPr lang="pt-BR" sz="2900" b="1" dirty="0" smtClean="0">
                <a:solidFill>
                  <a:srgbClr val="FF0000"/>
                </a:solidFill>
                <a:latin typeface="Times New Roman" panose="02020603050405020304" pitchFamily="18" charset="0"/>
                <a:cs typeface="Times New Roman" panose="02020603050405020304" pitchFamily="18" charset="0"/>
              </a:rPr>
              <a:t>EXERCÍCIOS</a:t>
            </a:r>
            <a:endParaRPr lang="pt-BR" sz="2900" b="1" dirty="0">
              <a:solidFill>
                <a:srgbClr val="FF0000"/>
              </a:solidFill>
              <a:latin typeface="Times New Roman" panose="02020603050405020304" pitchFamily="18" charset="0"/>
              <a:cs typeface="Times New Roman" panose="02020603050405020304" pitchFamily="18" charset="0"/>
            </a:endParaRPr>
          </a:p>
        </p:txBody>
      </p:sp>
      <p:sp>
        <p:nvSpPr>
          <p:cNvPr id="5" name="Espaço Reservado para Conteúdo 4"/>
          <p:cNvSpPr>
            <a:spLocks noGrp="1"/>
          </p:cNvSpPr>
          <p:nvPr>
            <p:ph idx="1"/>
          </p:nvPr>
        </p:nvSpPr>
        <p:spPr>
          <a:xfrm>
            <a:off x="457200" y="980728"/>
            <a:ext cx="8579296" cy="5220047"/>
          </a:xfrm>
        </p:spPr>
        <p:txBody>
          <a:bodyPr>
            <a:normAutofit/>
          </a:bodyPr>
          <a:lstStyle/>
          <a:p>
            <a:pPr marL="0" indent="0" algn="just">
              <a:buNone/>
            </a:pPr>
            <a:r>
              <a:rPr lang="pt-BR" sz="2400" dirty="0" smtClean="0">
                <a:latin typeface="Times New Roman" panose="02020603050405020304" pitchFamily="18" charset="0"/>
                <a:cs typeface="Times New Roman" panose="02020603050405020304" pitchFamily="18" charset="0"/>
              </a:rPr>
              <a:t>5) </a:t>
            </a:r>
            <a:r>
              <a:rPr lang="pt-BR" sz="2400" b="1" dirty="0">
                <a:latin typeface="Times New Roman" panose="02020603050405020304" pitchFamily="18" charset="0"/>
                <a:cs typeface="Times New Roman" panose="02020603050405020304" pitchFamily="18" charset="0"/>
              </a:rPr>
              <a:t>Aponte a alternativa em que haja erro quanto à flexão do nome composto: </a:t>
            </a:r>
            <a:endParaRPr lang="pt-BR" sz="2400" b="1" dirty="0" smtClean="0">
              <a:latin typeface="Times New Roman" panose="02020603050405020304" pitchFamily="18" charset="0"/>
              <a:cs typeface="Times New Roman" panose="02020603050405020304" pitchFamily="18" charset="0"/>
            </a:endParaRPr>
          </a:p>
          <a:p>
            <a:pPr marL="0" indent="0">
              <a:buNone/>
            </a:pPr>
            <a:endParaRPr lang="pt-BR" sz="2400" dirty="0">
              <a:latin typeface="Times New Roman" panose="02020603050405020304" pitchFamily="18" charset="0"/>
              <a:cs typeface="Times New Roman" panose="02020603050405020304" pitchFamily="18" charset="0"/>
            </a:endParaRPr>
          </a:p>
          <a:p>
            <a:pPr marL="0" indent="0">
              <a:buNone/>
            </a:pPr>
            <a:r>
              <a:rPr lang="pt-BR" sz="2400" dirty="0" smtClean="0">
                <a:latin typeface="Times New Roman" panose="02020603050405020304" pitchFamily="18" charset="0"/>
                <a:cs typeface="Times New Roman" panose="02020603050405020304" pitchFamily="18" charset="0"/>
              </a:rPr>
              <a:t>a</a:t>
            </a:r>
            <a:r>
              <a:rPr lang="pt-BR" sz="2400" dirty="0">
                <a:latin typeface="Times New Roman" panose="02020603050405020304" pitchFamily="18" charset="0"/>
                <a:cs typeface="Times New Roman" panose="02020603050405020304" pitchFamily="18" charset="0"/>
              </a:rPr>
              <a:t>) vice-presidentes, amores-perfeitos, os </a:t>
            </a:r>
            <a:r>
              <a:rPr lang="pt-BR" sz="2400" dirty="0" smtClean="0">
                <a:latin typeface="Times New Roman" panose="02020603050405020304" pitchFamily="18" charset="0"/>
                <a:cs typeface="Times New Roman" panose="02020603050405020304" pitchFamily="18" charset="0"/>
              </a:rPr>
              <a:t>bota-fora. </a:t>
            </a:r>
            <a:endParaRPr lang="pt-BR" sz="2400" dirty="0">
              <a:latin typeface="Times New Roman" panose="02020603050405020304" pitchFamily="18" charset="0"/>
              <a:cs typeface="Times New Roman" panose="02020603050405020304" pitchFamily="18" charset="0"/>
            </a:endParaRPr>
          </a:p>
          <a:p>
            <a:pPr marL="0" indent="0">
              <a:buNone/>
            </a:pPr>
            <a:r>
              <a:rPr lang="pt-BR" sz="2400" dirty="0">
                <a:latin typeface="Times New Roman" panose="02020603050405020304" pitchFamily="18" charset="0"/>
                <a:cs typeface="Times New Roman" panose="02020603050405020304" pitchFamily="18" charset="0"/>
              </a:rPr>
              <a:t>b) tico-ticos, salários-família, </a:t>
            </a:r>
            <a:r>
              <a:rPr lang="pt-BR" sz="2400" dirty="0" smtClean="0">
                <a:latin typeface="Times New Roman" panose="02020603050405020304" pitchFamily="18" charset="0"/>
                <a:cs typeface="Times New Roman" panose="02020603050405020304" pitchFamily="18" charset="0"/>
              </a:rPr>
              <a:t>obras-primas. </a:t>
            </a:r>
            <a:endParaRPr lang="pt-BR" sz="2400" dirty="0">
              <a:latin typeface="Times New Roman" panose="02020603050405020304" pitchFamily="18" charset="0"/>
              <a:cs typeface="Times New Roman" panose="02020603050405020304" pitchFamily="18" charset="0"/>
            </a:endParaRPr>
          </a:p>
          <a:p>
            <a:pPr marL="0" indent="0">
              <a:buNone/>
            </a:pPr>
            <a:r>
              <a:rPr lang="pt-BR" sz="2400" dirty="0">
                <a:latin typeface="Times New Roman" panose="02020603050405020304" pitchFamily="18" charset="0"/>
                <a:cs typeface="Times New Roman" panose="02020603050405020304" pitchFamily="18" charset="0"/>
              </a:rPr>
              <a:t>c) reco-recos, sextas-feiras, </a:t>
            </a:r>
            <a:r>
              <a:rPr lang="pt-BR" sz="2400" dirty="0" smtClean="0">
                <a:latin typeface="Times New Roman" panose="02020603050405020304" pitchFamily="18" charset="0"/>
                <a:cs typeface="Times New Roman" panose="02020603050405020304" pitchFamily="18" charset="0"/>
              </a:rPr>
              <a:t>sempre-vivas. </a:t>
            </a:r>
            <a:endParaRPr lang="pt-BR" sz="2400" dirty="0">
              <a:latin typeface="Times New Roman" panose="02020603050405020304" pitchFamily="18" charset="0"/>
              <a:cs typeface="Times New Roman" panose="02020603050405020304" pitchFamily="18" charset="0"/>
            </a:endParaRPr>
          </a:p>
          <a:p>
            <a:pPr marL="0" indent="0">
              <a:buNone/>
            </a:pPr>
            <a:r>
              <a:rPr lang="pt-BR" sz="2400" dirty="0">
                <a:latin typeface="Times New Roman" panose="02020603050405020304" pitchFamily="18" charset="0"/>
                <a:cs typeface="Times New Roman" panose="02020603050405020304" pitchFamily="18" charset="0"/>
              </a:rPr>
              <a:t>d) </a:t>
            </a:r>
            <a:r>
              <a:rPr lang="pt-BR" sz="2400" dirty="0" err="1">
                <a:latin typeface="Times New Roman" panose="02020603050405020304" pitchFamily="18" charset="0"/>
                <a:cs typeface="Times New Roman" panose="02020603050405020304" pitchFamily="18" charset="0"/>
              </a:rPr>
              <a:t>pseudo-esferas</a:t>
            </a:r>
            <a:r>
              <a:rPr lang="pt-BR" sz="2400" dirty="0">
                <a:latin typeface="Times New Roman" panose="02020603050405020304" pitchFamily="18" charset="0"/>
                <a:cs typeface="Times New Roman" panose="02020603050405020304" pitchFamily="18" charset="0"/>
              </a:rPr>
              <a:t>, chefes-de-seção, </a:t>
            </a:r>
            <a:r>
              <a:rPr lang="pt-BR" sz="2400" dirty="0" err="1" smtClean="0">
                <a:latin typeface="Times New Roman" panose="02020603050405020304" pitchFamily="18" charset="0"/>
                <a:cs typeface="Times New Roman" panose="02020603050405020304" pitchFamily="18" charset="0"/>
              </a:rPr>
              <a:t>pães-de-ló</a:t>
            </a:r>
            <a:r>
              <a:rPr lang="pt-BR" sz="2400" dirty="0" smtClean="0">
                <a:latin typeface="Times New Roman" panose="02020603050405020304" pitchFamily="18" charset="0"/>
                <a:cs typeface="Times New Roman" panose="02020603050405020304" pitchFamily="18" charset="0"/>
              </a:rPr>
              <a:t>. </a:t>
            </a:r>
            <a:endParaRPr lang="pt-BR" sz="2400" dirty="0">
              <a:latin typeface="Times New Roman" panose="02020603050405020304" pitchFamily="18" charset="0"/>
              <a:cs typeface="Times New Roman" panose="02020603050405020304" pitchFamily="18" charset="0"/>
            </a:endParaRPr>
          </a:p>
          <a:p>
            <a:pPr marL="0" indent="0">
              <a:buNone/>
            </a:pPr>
            <a:r>
              <a:rPr lang="pt-BR" sz="2400" dirty="0">
                <a:latin typeface="Times New Roman" panose="02020603050405020304" pitchFamily="18" charset="0"/>
                <a:cs typeface="Times New Roman" panose="02020603050405020304" pitchFamily="18" charset="0"/>
              </a:rPr>
              <a:t>e) pisca-piscas, cartões-postais, </a:t>
            </a:r>
            <a:r>
              <a:rPr lang="pt-BR" sz="2400" dirty="0" err="1" smtClean="0">
                <a:latin typeface="Times New Roman" panose="02020603050405020304" pitchFamily="18" charset="0"/>
                <a:cs typeface="Times New Roman" panose="02020603050405020304" pitchFamily="18" charset="0"/>
              </a:rPr>
              <a:t>mulas-sem-cabeças</a:t>
            </a:r>
            <a:r>
              <a:rPr lang="pt-BR" sz="2400" b="1" dirty="0" smtClean="0">
                <a:latin typeface="Times New Roman" panose="02020603050405020304" pitchFamily="18" charset="0"/>
                <a:cs typeface="Times New Roman" panose="02020603050405020304" pitchFamily="18" charset="0"/>
              </a:rPr>
              <a:t>.</a:t>
            </a:r>
            <a:endParaRPr lang="pt-BR" sz="2400" b="1" dirty="0">
              <a:latin typeface="Times New Roman" panose="02020603050405020304" pitchFamily="18" charset="0"/>
              <a:cs typeface="Times New Roman" panose="02020603050405020304" pitchFamily="18" charset="0"/>
            </a:endParaRPr>
          </a:p>
          <a:p>
            <a:pPr marL="0" indent="0">
              <a:buNone/>
            </a:pPr>
            <a:r>
              <a:rPr lang="pt-BR" sz="2400" dirty="0" smtClean="0">
                <a:latin typeface="Times New Roman" panose="02020603050405020304" pitchFamily="18" charset="0"/>
                <a:cs typeface="Times New Roman" panose="02020603050405020304" pitchFamily="18" charset="0"/>
              </a:rPr>
              <a:t> </a:t>
            </a:r>
            <a:endParaRPr lang="pt-BR" sz="2400" dirty="0">
              <a:latin typeface="Times New Roman" panose="02020603050405020304" pitchFamily="18" charset="0"/>
              <a:cs typeface="Times New Roman" panose="02020603050405020304" pitchFamily="18" charset="0"/>
            </a:endParaRPr>
          </a:p>
          <a:p>
            <a:pPr marL="0" indent="0" algn="just">
              <a:buNone/>
            </a:pPr>
            <a:endParaRPr lang="pt-BR" sz="2000" dirty="0" smtClean="0">
              <a:latin typeface="Times New Roman" panose="02020603050405020304" pitchFamily="18" charset="0"/>
              <a:cs typeface="Times New Roman" panose="02020603050405020304" pitchFamily="18" charset="0"/>
            </a:endParaRPr>
          </a:p>
        </p:txBody>
      </p:sp>
      <p:pic>
        <p:nvPicPr>
          <p:cNvPr id="1026" name="Picture 2" descr="Logo_Etec colorido"/>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67544" y="6124358"/>
            <a:ext cx="1123950" cy="714375"/>
          </a:xfrm>
          <a:prstGeom prst="rect">
            <a:avLst/>
          </a:prstGeom>
          <a:noFill/>
          <a:extLst>
            <a:ext uri="{909E8E84-426E-40DD-AFC4-6F175D3DCCD1}">
              <a14:hiddenFill xmlns:a14="http://schemas.microsoft.com/office/drawing/2010/main">
                <a:solidFill>
                  <a:srgbClr val="FFFFFF"/>
                </a:solidFill>
              </a14:hiddenFill>
            </a:ext>
          </a:extLst>
        </p:spPr>
      </p:pic>
      <p:pic>
        <p:nvPicPr>
          <p:cNvPr id="1025" name="Picture 1" descr="logo-novo-cps-co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04048" y="6200775"/>
            <a:ext cx="3600450" cy="657225"/>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pt-BR"/>
          </a:p>
        </p:txBody>
      </p:sp>
      <p:sp>
        <p:nvSpPr>
          <p:cNvPr id="7" name="Rectangle 4"/>
          <p:cNvSpPr>
            <a:spLocks noChangeArrowheads="1"/>
          </p:cNvSpPr>
          <p:nvPr/>
        </p:nvSpPr>
        <p:spPr bwMode="auto">
          <a:xfrm>
            <a:off x="0" y="71437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pt-BR" altLang="pt-BR" sz="6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               </a:t>
            </a:r>
            <a:endParaRPr kumimoji="0" lang="pt-BR" altLang="pt-BR" sz="1800" b="0" i="0" u="none" strike="noStrike" cap="none" normalizeH="0" baseline="0" smtClean="0">
              <a:ln>
                <a:noFill/>
              </a:ln>
              <a:solidFill>
                <a:schemeClr val="tx1"/>
              </a:solidFill>
              <a:effectLst/>
              <a:latin typeface="Arial" pitchFamily="34" charset="0"/>
              <a:cs typeface="Arial" pitchFamily="34" charset="0"/>
            </a:endParaRPr>
          </a:p>
        </p:txBody>
      </p:sp>
      <p:sp>
        <p:nvSpPr>
          <p:cNvPr id="8" name="Rectangle 5"/>
          <p:cNvSpPr>
            <a:spLocks noChangeArrowheads="1"/>
          </p:cNvSpPr>
          <p:nvPr/>
        </p:nvSpPr>
        <p:spPr bwMode="auto">
          <a:xfrm>
            <a:off x="0" y="13716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pt-BR" altLang="pt-BR" sz="6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
            </a:r>
            <a:br>
              <a:rPr kumimoji="0" lang="pt-BR" altLang="pt-BR" sz="600" b="0" i="0" u="none" strike="noStrike" cap="none" normalizeH="0" baseline="0" smtClean="0">
                <a:ln>
                  <a:noFill/>
                </a:ln>
                <a:solidFill>
                  <a:schemeClr val="tx1"/>
                </a:solidFill>
                <a:effectLst/>
                <a:latin typeface="Arial" pitchFamily="34" charset="0"/>
                <a:ea typeface="Times New Roman" pitchFamily="18" charset="0"/>
                <a:cs typeface="Arial" pitchFamily="34" charset="0"/>
              </a:rPr>
            </a:br>
            <a:r>
              <a:rPr kumimoji="0" lang="pt-BR" altLang="pt-BR" sz="6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
            </a:r>
            <a:br>
              <a:rPr kumimoji="0" lang="pt-BR" altLang="pt-BR" sz="600" b="0" i="0" u="none" strike="noStrike" cap="none" normalizeH="0" baseline="0" smtClean="0">
                <a:ln>
                  <a:noFill/>
                </a:ln>
                <a:solidFill>
                  <a:schemeClr val="tx1"/>
                </a:solidFill>
                <a:effectLst/>
                <a:latin typeface="Arial" pitchFamily="34" charset="0"/>
                <a:ea typeface="Times New Roman" pitchFamily="18" charset="0"/>
                <a:cs typeface="Arial" pitchFamily="34" charset="0"/>
              </a:rPr>
            </a:br>
            <a:endParaRPr kumimoji="0" lang="pt-BR" altLang="pt-BR" sz="1800" b="0" i="0" u="none" strike="noStrike" cap="none" normalizeH="0" baseline="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2815176464"/>
      </p:ext>
    </p:extLst>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title"/>
          </p:nvPr>
        </p:nvSpPr>
        <p:spPr>
          <a:xfrm>
            <a:off x="457200" y="274638"/>
            <a:ext cx="8229600" cy="778098"/>
          </a:xfrm>
        </p:spPr>
        <p:txBody>
          <a:bodyPr>
            <a:noAutofit/>
          </a:bodyPr>
          <a:lstStyle/>
          <a:p>
            <a:r>
              <a:rPr lang="pt-BR" sz="2900" b="1" dirty="0" smtClean="0">
                <a:solidFill>
                  <a:srgbClr val="FF0000"/>
                </a:solidFill>
                <a:latin typeface="Times New Roman" panose="02020603050405020304" pitchFamily="18" charset="0"/>
                <a:cs typeface="Times New Roman" panose="02020603050405020304" pitchFamily="18" charset="0"/>
              </a:rPr>
              <a:t>EXERCÍCIOS</a:t>
            </a:r>
            <a:endParaRPr lang="pt-BR" sz="2900" b="1" dirty="0">
              <a:solidFill>
                <a:srgbClr val="FF0000"/>
              </a:solidFill>
              <a:latin typeface="Times New Roman" panose="02020603050405020304" pitchFamily="18" charset="0"/>
              <a:cs typeface="Times New Roman" panose="02020603050405020304" pitchFamily="18" charset="0"/>
            </a:endParaRPr>
          </a:p>
        </p:txBody>
      </p:sp>
      <p:sp>
        <p:nvSpPr>
          <p:cNvPr id="5" name="Espaço Reservado para Conteúdo 4"/>
          <p:cNvSpPr>
            <a:spLocks noGrp="1"/>
          </p:cNvSpPr>
          <p:nvPr>
            <p:ph idx="1"/>
          </p:nvPr>
        </p:nvSpPr>
        <p:spPr>
          <a:xfrm>
            <a:off x="457200" y="980728"/>
            <a:ext cx="8579296" cy="5220047"/>
          </a:xfrm>
        </p:spPr>
        <p:txBody>
          <a:bodyPr>
            <a:normAutofit/>
          </a:bodyPr>
          <a:lstStyle/>
          <a:p>
            <a:pPr marL="0" indent="0" algn="just">
              <a:buNone/>
            </a:pPr>
            <a:r>
              <a:rPr lang="pt-BR" sz="2400" dirty="0">
                <a:latin typeface="Times New Roman" panose="02020603050405020304" pitchFamily="18" charset="0"/>
                <a:cs typeface="Times New Roman" panose="02020603050405020304" pitchFamily="18" charset="0"/>
              </a:rPr>
              <a:t>6</a:t>
            </a:r>
            <a:r>
              <a:rPr lang="pt-BR" sz="2400" dirty="0" smtClean="0">
                <a:latin typeface="Times New Roman" panose="02020603050405020304" pitchFamily="18" charset="0"/>
                <a:cs typeface="Times New Roman" panose="02020603050405020304" pitchFamily="18" charset="0"/>
              </a:rPr>
              <a:t>) </a:t>
            </a:r>
            <a:r>
              <a:rPr lang="pt-BR" sz="2400" b="1" dirty="0">
                <a:latin typeface="Times New Roman" panose="02020603050405020304" pitchFamily="18" charset="0"/>
                <a:cs typeface="Times New Roman" panose="02020603050405020304" pitchFamily="18" charset="0"/>
              </a:rPr>
              <a:t>Os plurais de vice-rei, porta-estandarte, navio-escola e baixo-relevo são: </a:t>
            </a:r>
            <a:endParaRPr lang="pt-BR" sz="2400" dirty="0">
              <a:latin typeface="Times New Roman" panose="02020603050405020304" pitchFamily="18" charset="0"/>
              <a:cs typeface="Times New Roman" panose="02020603050405020304" pitchFamily="18" charset="0"/>
            </a:endParaRPr>
          </a:p>
          <a:p>
            <a:endParaRPr lang="pt-BR" sz="2400" dirty="0">
              <a:latin typeface="Times New Roman" panose="02020603050405020304" pitchFamily="18" charset="0"/>
              <a:cs typeface="Times New Roman" panose="02020603050405020304" pitchFamily="18" charset="0"/>
            </a:endParaRPr>
          </a:p>
          <a:p>
            <a:pPr marL="0" indent="0">
              <a:buNone/>
            </a:pPr>
            <a:r>
              <a:rPr lang="pt-BR" sz="2400" dirty="0">
                <a:latin typeface="Times New Roman" panose="02020603050405020304" pitchFamily="18" charset="0"/>
                <a:cs typeface="Times New Roman" panose="02020603050405020304" pitchFamily="18" charset="0"/>
              </a:rPr>
              <a:t>a) vice-reis, porta-estandartes, navios-escola, </a:t>
            </a:r>
            <a:r>
              <a:rPr lang="pt-BR" sz="2400" dirty="0" err="1" smtClean="0">
                <a:latin typeface="Times New Roman" panose="02020603050405020304" pitchFamily="18" charset="0"/>
                <a:cs typeface="Times New Roman" panose="02020603050405020304" pitchFamily="18" charset="0"/>
              </a:rPr>
              <a:t>baixos-relevo</a:t>
            </a:r>
            <a:r>
              <a:rPr lang="pt-BR" sz="2400" dirty="0" smtClean="0">
                <a:latin typeface="Times New Roman" panose="02020603050405020304" pitchFamily="18" charset="0"/>
                <a:cs typeface="Times New Roman" panose="02020603050405020304" pitchFamily="18" charset="0"/>
              </a:rPr>
              <a:t>.</a:t>
            </a:r>
            <a:endParaRPr lang="pt-BR" sz="2400" dirty="0">
              <a:latin typeface="Times New Roman" panose="02020603050405020304" pitchFamily="18" charset="0"/>
              <a:cs typeface="Times New Roman" panose="02020603050405020304" pitchFamily="18" charset="0"/>
            </a:endParaRPr>
          </a:p>
          <a:p>
            <a:pPr marL="0" indent="0">
              <a:buNone/>
            </a:pPr>
            <a:r>
              <a:rPr lang="pt-BR" sz="2400" dirty="0">
                <a:latin typeface="Times New Roman" panose="02020603050405020304" pitchFamily="18" charset="0"/>
                <a:cs typeface="Times New Roman" panose="02020603050405020304" pitchFamily="18" charset="0"/>
              </a:rPr>
              <a:t>b) vice-reis, </a:t>
            </a:r>
            <a:r>
              <a:rPr lang="pt-BR" sz="2400" dirty="0" err="1">
                <a:latin typeface="Times New Roman" panose="02020603050405020304" pitchFamily="18" charset="0"/>
                <a:cs typeface="Times New Roman" panose="02020603050405020304" pitchFamily="18" charset="0"/>
              </a:rPr>
              <a:t>portas-estandartes</a:t>
            </a:r>
            <a:r>
              <a:rPr lang="pt-BR" sz="2400" dirty="0">
                <a:latin typeface="Times New Roman" panose="02020603050405020304" pitchFamily="18" charset="0"/>
                <a:cs typeface="Times New Roman" panose="02020603050405020304" pitchFamily="18" charset="0"/>
              </a:rPr>
              <a:t>, navios-escola, </a:t>
            </a:r>
            <a:r>
              <a:rPr lang="pt-BR" sz="2400" dirty="0" err="1" smtClean="0">
                <a:latin typeface="Times New Roman" panose="02020603050405020304" pitchFamily="18" charset="0"/>
                <a:cs typeface="Times New Roman" panose="02020603050405020304" pitchFamily="18" charset="0"/>
              </a:rPr>
              <a:t>baixos-relevo</a:t>
            </a:r>
            <a:r>
              <a:rPr lang="pt-BR" sz="2400" dirty="0" smtClean="0">
                <a:latin typeface="Times New Roman" panose="02020603050405020304" pitchFamily="18" charset="0"/>
                <a:cs typeface="Times New Roman" panose="02020603050405020304" pitchFamily="18" charset="0"/>
              </a:rPr>
              <a:t>. </a:t>
            </a:r>
            <a:endParaRPr lang="pt-BR" sz="2400" dirty="0">
              <a:latin typeface="Times New Roman" panose="02020603050405020304" pitchFamily="18" charset="0"/>
              <a:cs typeface="Times New Roman" panose="02020603050405020304" pitchFamily="18" charset="0"/>
            </a:endParaRPr>
          </a:p>
          <a:p>
            <a:pPr marL="0" indent="0">
              <a:buNone/>
            </a:pPr>
            <a:r>
              <a:rPr lang="pt-BR" sz="2400" dirty="0">
                <a:latin typeface="Times New Roman" panose="02020603050405020304" pitchFamily="18" charset="0"/>
                <a:cs typeface="Times New Roman" panose="02020603050405020304" pitchFamily="18" charset="0"/>
              </a:rPr>
              <a:t>c) </a:t>
            </a:r>
            <a:r>
              <a:rPr lang="pt-BR" sz="2400" dirty="0" err="1">
                <a:latin typeface="Times New Roman" panose="02020603050405020304" pitchFamily="18" charset="0"/>
                <a:cs typeface="Times New Roman" panose="02020603050405020304" pitchFamily="18" charset="0"/>
              </a:rPr>
              <a:t>vices-reis</a:t>
            </a:r>
            <a:r>
              <a:rPr lang="pt-BR" sz="2400" dirty="0">
                <a:latin typeface="Times New Roman" panose="02020603050405020304" pitchFamily="18" charset="0"/>
                <a:cs typeface="Times New Roman" panose="02020603050405020304" pitchFamily="18" charset="0"/>
              </a:rPr>
              <a:t>, porta-estandartes, navios-escola, </a:t>
            </a:r>
            <a:r>
              <a:rPr lang="pt-BR" sz="2400" dirty="0" err="1" smtClean="0">
                <a:latin typeface="Times New Roman" panose="02020603050405020304" pitchFamily="18" charset="0"/>
                <a:cs typeface="Times New Roman" panose="02020603050405020304" pitchFamily="18" charset="0"/>
              </a:rPr>
              <a:t>baixo-relevos</a:t>
            </a:r>
            <a:r>
              <a:rPr lang="pt-BR" sz="2400" dirty="0" smtClean="0">
                <a:latin typeface="Times New Roman" panose="02020603050405020304" pitchFamily="18" charset="0"/>
                <a:cs typeface="Times New Roman" panose="02020603050405020304" pitchFamily="18" charset="0"/>
              </a:rPr>
              <a:t>.</a:t>
            </a:r>
            <a:endParaRPr lang="pt-BR" sz="2400" dirty="0">
              <a:latin typeface="Times New Roman" panose="02020603050405020304" pitchFamily="18" charset="0"/>
              <a:cs typeface="Times New Roman" panose="02020603050405020304" pitchFamily="18" charset="0"/>
            </a:endParaRPr>
          </a:p>
          <a:p>
            <a:pPr marL="0" indent="0">
              <a:buNone/>
            </a:pPr>
            <a:r>
              <a:rPr lang="pt-BR" sz="2400" dirty="0">
                <a:latin typeface="Times New Roman" panose="02020603050405020304" pitchFamily="18" charset="0"/>
                <a:cs typeface="Times New Roman" panose="02020603050405020304" pitchFamily="18" charset="0"/>
              </a:rPr>
              <a:t>d) vice-reis, porta-estandartes, navio-escolas, </a:t>
            </a:r>
            <a:r>
              <a:rPr lang="pt-BR" sz="2400" dirty="0" smtClean="0">
                <a:latin typeface="Times New Roman" panose="02020603050405020304" pitchFamily="18" charset="0"/>
                <a:cs typeface="Times New Roman" panose="02020603050405020304" pitchFamily="18" charset="0"/>
              </a:rPr>
              <a:t>baixos-relevos. </a:t>
            </a:r>
            <a:endParaRPr lang="pt-BR" sz="2400" dirty="0">
              <a:latin typeface="Times New Roman" panose="02020603050405020304" pitchFamily="18" charset="0"/>
              <a:cs typeface="Times New Roman" panose="02020603050405020304" pitchFamily="18" charset="0"/>
            </a:endParaRPr>
          </a:p>
          <a:p>
            <a:pPr marL="0" indent="0">
              <a:buNone/>
            </a:pPr>
            <a:r>
              <a:rPr lang="pt-BR" sz="2400" dirty="0">
                <a:latin typeface="Times New Roman" panose="02020603050405020304" pitchFamily="18" charset="0"/>
                <a:cs typeface="Times New Roman" panose="02020603050405020304" pitchFamily="18" charset="0"/>
              </a:rPr>
              <a:t>e) vice-reis, porta-estandartes, navios-escola, </a:t>
            </a:r>
            <a:r>
              <a:rPr lang="pt-BR" sz="2400" dirty="0" smtClean="0">
                <a:latin typeface="Times New Roman" panose="02020603050405020304" pitchFamily="18" charset="0"/>
                <a:cs typeface="Times New Roman" panose="02020603050405020304" pitchFamily="18" charset="0"/>
              </a:rPr>
              <a:t>baixos-relevos</a:t>
            </a:r>
            <a:r>
              <a:rPr lang="pt-BR" sz="2400" b="1" dirty="0" smtClean="0">
                <a:latin typeface="Times New Roman" panose="02020603050405020304" pitchFamily="18" charset="0"/>
                <a:cs typeface="Times New Roman" panose="02020603050405020304" pitchFamily="18" charset="0"/>
              </a:rPr>
              <a:t>.</a:t>
            </a:r>
            <a:endParaRPr lang="pt-BR" sz="2400" b="1" dirty="0">
              <a:latin typeface="Times New Roman" panose="02020603050405020304" pitchFamily="18" charset="0"/>
              <a:cs typeface="Times New Roman" panose="02020603050405020304" pitchFamily="18" charset="0"/>
            </a:endParaRPr>
          </a:p>
          <a:p>
            <a:pPr marL="0" indent="0">
              <a:buNone/>
            </a:pPr>
            <a:r>
              <a:rPr lang="pt-BR" sz="2400" dirty="0" smtClean="0">
                <a:latin typeface="Times New Roman" panose="02020603050405020304" pitchFamily="18" charset="0"/>
                <a:cs typeface="Times New Roman" panose="02020603050405020304" pitchFamily="18" charset="0"/>
              </a:rPr>
              <a:t> </a:t>
            </a:r>
            <a:endParaRPr lang="pt-BR" sz="2400" dirty="0">
              <a:latin typeface="Times New Roman" panose="02020603050405020304" pitchFamily="18" charset="0"/>
              <a:cs typeface="Times New Roman" panose="02020603050405020304" pitchFamily="18" charset="0"/>
            </a:endParaRPr>
          </a:p>
          <a:p>
            <a:pPr marL="0" indent="0" algn="just">
              <a:buNone/>
            </a:pPr>
            <a:endParaRPr lang="pt-BR" sz="2000" dirty="0" smtClean="0">
              <a:latin typeface="Times New Roman" panose="02020603050405020304" pitchFamily="18" charset="0"/>
              <a:cs typeface="Times New Roman" panose="02020603050405020304" pitchFamily="18" charset="0"/>
            </a:endParaRPr>
          </a:p>
        </p:txBody>
      </p:sp>
      <p:pic>
        <p:nvPicPr>
          <p:cNvPr id="1026" name="Picture 2" descr="Logo_Etec colorido"/>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67544" y="6124358"/>
            <a:ext cx="1123950" cy="714375"/>
          </a:xfrm>
          <a:prstGeom prst="rect">
            <a:avLst/>
          </a:prstGeom>
          <a:noFill/>
          <a:extLst>
            <a:ext uri="{909E8E84-426E-40DD-AFC4-6F175D3DCCD1}">
              <a14:hiddenFill xmlns:a14="http://schemas.microsoft.com/office/drawing/2010/main">
                <a:solidFill>
                  <a:srgbClr val="FFFFFF"/>
                </a:solidFill>
              </a14:hiddenFill>
            </a:ext>
          </a:extLst>
        </p:spPr>
      </p:pic>
      <p:pic>
        <p:nvPicPr>
          <p:cNvPr id="1025" name="Picture 1" descr="logo-novo-cps-co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04048" y="6200775"/>
            <a:ext cx="3600450" cy="657225"/>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pt-BR"/>
          </a:p>
        </p:txBody>
      </p:sp>
      <p:sp>
        <p:nvSpPr>
          <p:cNvPr id="7" name="Rectangle 4"/>
          <p:cNvSpPr>
            <a:spLocks noChangeArrowheads="1"/>
          </p:cNvSpPr>
          <p:nvPr/>
        </p:nvSpPr>
        <p:spPr bwMode="auto">
          <a:xfrm>
            <a:off x="0" y="71437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pt-BR" altLang="pt-BR" sz="6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               </a:t>
            </a:r>
            <a:endParaRPr kumimoji="0" lang="pt-BR" altLang="pt-BR" sz="1800" b="0" i="0" u="none" strike="noStrike" cap="none" normalizeH="0" baseline="0" smtClean="0">
              <a:ln>
                <a:noFill/>
              </a:ln>
              <a:solidFill>
                <a:schemeClr val="tx1"/>
              </a:solidFill>
              <a:effectLst/>
              <a:latin typeface="Arial" pitchFamily="34" charset="0"/>
              <a:cs typeface="Arial" pitchFamily="34" charset="0"/>
            </a:endParaRPr>
          </a:p>
        </p:txBody>
      </p:sp>
      <p:sp>
        <p:nvSpPr>
          <p:cNvPr id="8" name="Rectangle 5"/>
          <p:cNvSpPr>
            <a:spLocks noChangeArrowheads="1"/>
          </p:cNvSpPr>
          <p:nvPr/>
        </p:nvSpPr>
        <p:spPr bwMode="auto">
          <a:xfrm>
            <a:off x="0" y="13716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pt-BR" altLang="pt-BR" sz="6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
            </a:r>
            <a:br>
              <a:rPr kumimoji="0" lang="pt-BR" altLang="pt-BR" sz="600" b="0" i="0" u="none" strike="noStrike" cap="none" normalizeH="0" baseline="0" smtClean="0">
                <a:ln>
                  <a:noFill/>
                </a:ln>
                <a:solidFill>
                  <a:schemeClr val="tx1"/>
                </a:solidFill>
                <a:effectLst/>
                <a:latin typeface="Arial" pitchFamily="34" charset="0"/>
                <a:ea typeface="Times New Roman" pitchFamily="18" charset="0"/>
                <a:cs typeface="Arial" pitchFamily="34" charset="0"/>
              </a:rPr>
            </a:br>
            <a:r>
              <a:rPr kumimoji="0" lang="pt-BR" altLang="pt-BR" sz="6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
            </a:r>
            <a:br>
              <a:rPr kumimoji="0" lang="pt-BR" altLang="pt-BR" sz="600" b="0" i="0" u="none" strike="noStrike" cap="none" normalizeH="0" baseline="0" smtClean="0">
                <a:ln>
                  <a:noFill/>
                </a:ln>
                <a:solidFill>
                  <a:schemeClr val="tx1"/>
                </a:solidFill>
                <a:effectLst/>
                <a:latin typeface="Arial" pitchFamily="34" charset="0"/>
                <a:ea typeface="Times New Roman" pitchFamily="18" charset="0"/>
                <a:cs typeface="Arial" pitchFamily="34" charset="0"/>
              </a:rPr>
            </a:br>
            <a:endParaRPr kumimoji="0" lang="pt-BR" altLang="pt-BR" sz="1800" b="0" i="0" u="none" strike="noStrike" cap="none" normalizeH="0" baseline="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3184403536"/>
      </p:ext>
    </p:extLst>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title"/>
          </p:nvPr>
        </p:nvSpPr>
        <p:spPr>
          <a:xfrm>
            <a:off x="457200" y="274638"/>
            <a:ext cx="8229600" cy="778098"/>
          </a:xfrm>
        </p:spPr>
        <p:txBody>
          <a:bodyPr>
            <a:noAutofit/>
          </a:bodyPr>
          <a:lstStyle/>
          <a:p>
            <a:r>
              <a:rPr lang="pt-BR" sz="2900" b="1" dirty="0" smtClean="0">
                <a:solidFill>
                  <a:srgbClr val="FF0000"/>
                </a:solidFill>
                <a:latin typeface="Times New Roman" panose="02020603050405020304" pitchFamily="18" charset="0"/>
                <a:cs typeface="Times New Roman" panose="02020603050405020304" pitchFamily="18" charset="0"/>
              </a:rPr>
              <a:t>EXERCÍCIOS</a:t>
            </a:r>
            <a:endParaRPr lang="pt-BR" sz="2900" b="1" dirty="0">
              <a:solidFill>
                <a:srgbClr val="FF0000"/>
              </a:solidFill>
              <a:latin typeface="Times New Roman" panose="02020603050405020304" pitchFamily="18" charset="0"/>
              <a:cs typeface="Times New Roman" panose="02020603050405020304" pitchFamily="18" charset="0"/>
            </a:endParaRPr>
          </a:p>
        </p:txBody>
      </p:sp>
      <p:sp>
        <p:nvSpPr>
          <p:cNvPr id="5" name="Espaço Reservado para Conteúdo 4"/>
          <p:cNvSpPr>
            <a:spLocks noGrp="1"/>
          </p:cNvSpPr>
          <p:nvPr>
            <p:ph idx="1"/>
          </p:nvPr>
        </p:nvSpPr>
        <p:spPr>
          <a:xfrm>
            <a:off x="457200" y="980728"/>
            <a:ext cx="8579296" cy="5220047"/>
          </a:xfrm>
        </p:spPr>
        <p:txBody>
          <a:bodyPr>
            <a:normAutofit/>
          </a:bodyPr>
          <a:lstStyle/>
          <a:p>
            <a:pPr marL="0" indent="0" algn="just">
              <a:buNone/>
            </a:pPr>
            <a:r>
              <a:rPr lang="pt-BR" sz="2400" dirty="0" smtClean="0">
                <a:latin typeface="Times New Roman" panose="02020603050405020304" pitchFamily="18" charset="0"/>
                <a:cs typeface="Times New Roman" panose="02020603050405020304" pitchFamily="18" charset="0"/>
              </a:rPr>
              <a:t>7) (MP/RJ – Secretário de Promotoria e Curadoria) Os </a:t>
            </a:r>
            <a:r>
              <a:rPr lang="pt-BR" sz="2400" dirty="0">
                <a:latin typeface="Times New Roman" panose="02020603050405020304" pitchFamily="18" charset="0"/>
                <a:cs typeface="Times New Roman" panose="02020603050405020304" pitchFamily="18" charset="0"/>
              </a:rPr>
              <a:t>vocábulos </a:t>
            </a:r>
            <a:r>
              <a:rPr lang="pt-BR" sz="2400" i="1" dirty="0">
                <a:latin typeface="Times New Roman" panose="02020603050405020304" pitchFamily="18" charset="0"/>
                <a:cs typeface="Times New Roman" panose="02020603050405020304" pitchFamily="18" charset="0"/>
              </a:rPr>
              <a:t>mão-de-obra</a:t>
            </a:r>
            <a:r>
              <a:rPr lang="pt-BR" sz="2400" dirty="0">
                <a:latin typeface="Times New Roman" panose="02020603050405020304" pitchFamily="18" charset="0"/>
                <a:cs typeface="Times New Roman" panose="02020603050405020304" pitchFamily="18" charset="0"/>
              </a:rPr>
              <a:t>, </a:t>
            </a:r>
            <a:r>
              <a:rPr lang="pt-BR" sz="2400" i="1" dirty="0" err="1" smtClean="0">
                <a:latin typeface="Times New Roman" panose="02020603050405020304" pitchFamily="18" charset="0"/>
                <a:cs typeface="Times New Roman" panose="02020603050405020304" pitchFamily="18" charset="0"/>
              </a:rPr>
              <a:t>infantojuvenil</a:t>
            </a:r>
            <a:r>
              <a:rPr lang="pt-BR" sz="2400" dirty="0" smtClean="0">
                <a:latin typeface="Times New Roman" panose="02020603050405020304" pitchFamily="18" charset="0"/>
                <a:cs typeface="Times New Roman" panose="02020603050405020304" pitchFamily="18" charset="0"/>
              </a:rPr>
              <a:t> </a:t>
            </a:r>
            <a:r>
              <a:rPr lang="pt-BR" sz="2400" dirty="0">
                <a:latin typeface="Times New Roman" panose="02020603050405020304" pitchFamily="18" charset="0"/>
                <a:cs typeface="Times New Roman" panose="02020603050405020304" pitchFamily="18" charset="0"/>
              </a:rPr>
              <a:t>e </a:t>
            </a:r>
            <a:r>
              <a:rPr lang="pt-BR" sz="2400" i="1" dirty="0">
                <a:latin typeface="Times New Roman" panose="02020603050405020304" pitchFamily="18" charset="0"/>
                <a:cs typeface="Times New Roman" panose="02020603050405020304" pitchFamily="18" charset="0"/>
              </a:rPr>
              <a:t>bolsa-escola</a:t>
            </a:r>
            <a:r>
              <a:rPr lang="pt-BR" sz="2400" dirty="0">
                <a:latin typeface="Times New Roman" panose="02020603050405020304" pitchFamily="18" charset="0"/>
                <a:cs typeface="Times New Roman" panose="02020603050405020304" pitchFamily="18" charset="0"/>
              </a:rPr>
              <a:t> apresentam como formas plurais adequadas</a:t>
            </a:r>
            <a:r>
              <a:rPr lang="pt-BR" sz="2400" dirty="0" smtClean="0">
                <a:latin typeface="Times New Roman" panose="02020603050405020304" pitchFamily="18" charset="0"/>
                <a:cs typeface="Times New Roman" panose="02020603050405020304" pitchFamily="18" charset="0"/>
              </a:rPr>
              <a:t>:</a:t>
            </a:r>
          </a:p>
          <a:p>
            <a:pPr marL="0" indent="0">
              <a:buNone/>
            </a:pPr>
            <a:endParaRPr lang="pt-BR" sz="2400" dirty="0">
              <a:latin typeface="Times New Roman" panose="02020603050405020304" pitchFamily="18" charset="0"/>
              <a:cs typeface="Times New Roman" panose="02020603050405020304" pitchFamily="18" charset="0"/>
            </a:endParaRPr>
          </a:p>
          <a:p>
            <a:pPr marL="0" indent="0">
              <a:buNone/>
            </a:pPr>
            <a:r>
              <a:rPr lang="pt-BR" sz="2400" dirty="0">
                <a:latin typeface="Times New Roman" panose="02020603050405020304" pitchFamily="18" charset="0"/>
                <a:cs typeface="Times New Roman" panose="02020603050405020304" pitchFamily="18" charset="0"/>
              </a:rPr>
              <a:t>A. </a:t>
            </a:r>
            <a:r>
              <a:rPr lang="pt-BR" sz="2400" dirty="0" err="1">
                <a:latin typeface="Times New Roman" panose="02020603050405020304" pitchFamily="18" charset="0"/>
                <a:cs typeface="Times New Roman" panose="02020603050405020304" pitchFamily="18" charset="0"/>
              </a:rPr>
              <a:t>mãos-de-obras</a:t>
            </a:r>
            <a:r>
              <a:rPr lang="pt-BR" sz="2400" dirty="0">
                <a:latin typeface="Times New Roman" panose="02020603050405020304" pitchFamily="18" charset="0"/>
                <a:cs typeface="Times New Roman" panose="02020603050405020304" pitchFamily="18" charset="0"/>
              </a:rPr>
              <a:t> / </a:t>
            </a:r>
            <a:r>
              <a:rPr lang="pt-BR" sz="2400" dirty="0" err="1" smtClean="0">
                <a:latin typeface="Times New Roman" panose="02020603050405020304" pitchFamily="18" charset="0"/>
                <a:cs typeface="Times New Roman" panose="02020603050405020304" pitchFamily="18" charset="0"/>
              </a:rPr>
              <a:t>infantojuvenis</a:t>
            </a:r>
            <a:r>
              <a:rPr lang="pt-BR" sz="2400" dirty="0" smtClean="0">
                <a:latin typeface="Times New Roman" panose="02020603050405020304" pitchFamily="18" charset="0"/>
                <a:cs typeface="Times New Roman" panose="02020603050405020304" pitchFamily="18" charset="0"/>
              </a:rPr>
              <a:t> </a:t>
            </a:r>
            <a:r>
              <a:rPr lang="pt-BR" sz="2400" dirty="0">
                <a:latin typeface="Times New Roman" panose="02020603050405020304" pitchFamily="18" charset="0"/>
                <a:cs typeface="Times New Roman" panose="02020603050405020304" pitchFamily="18" charset="0"/>
              </a:rPr>
              <a:t>/ </a:t>
            </a:r>
            <a:r>
              <a:rPr lang="pt-BR" sz="2400" dirty="0" err="1">
                <a:latin typeface="Times New Roman" panose="02020603050405020304" pitchFamily="18" charset="0"/>
                <a:cs typeface="Times New Roman" panose="02020603050405020304" pitchFamily="18" charset="0"/>
              </a:rPr>
              <a:t>bolsas-escolas</a:t>
            </a:r>
            <a:r>
              <a:rPr lang="pt-BR" sz="2400" dirty="0">
                <a:latin typeface="Times New Roman" panose="02020603050405020304" pitchFamily="18" charset="0"/>
                <a:cs typeface="Times New Roman" panose="02020603050405020304" pitchFamily="18" charset="0"/>
              </a:rPr>
              <a:t>;</a:t>
            </a:r>
          </a:p>
          <a:p>
            <a:pPr marL="0" indent="0">
              <a:buNone/>
            </a:pPr>
            <a:r>
              <a:rPr lang="pt-BR" sz="2400" dirty="0">
                <a:latin typeface="Times New Roman" panose="02020603050405020304" pitchFamily="18" charset="0"/>
                <a:cs typeface="Times New Roman" panose="02020603050405020304" pitchFamily="18" charset="0"/>
              </a:rPr>
              <a:t>B. mãos-de-obra / </a:t>
            </a:r>
            <a:r>
              <a:rPr lang="pt-BR" sz="2400" dirty="0" err="1" smtClean="0">
                <a:latin typeface="Times New Roman" panose="02020603050405020304" pitchFamily="18" charset="0"/>
                <a:cs typeface="Times New Roman" panose="02020603050405020304" pitchFamily="18" charset="0"/>
              </a:rPr>
              <a:t>infantojuvenis</a:t>
            </a:r>
            <a:r>
              <a:rPr lang="pt-BR" sz="2400" dirty="0" smtClean="0">
                <a:latin typeface="Times New Roman" panose="02020603050405020304" pitchFamily="18" charset="0"/>
                <a:cs typeface="Times New Roman" panose="02020603050405020304" pitchFamily="18" charset="0"/>
              </a:rPr>
              <a:t> </a:t>
            </a:r>
            <a:r>
              <a:rPr lang="pt-BR" sz="2400" dirty="0">
                <a:latin typeface="Times New Roman" panose="02020603050405020304" pitchFamily="18" charset="0"/>
                <a:cs typeface="Times New Roman" panose="02020603050405020304" pitchFamily="18" charset="0"/>
              </a:rPr>
              <a:t>/ bolsas-escola</a:t>
            </a:r>
            <a:r>
              <a:rPr lang="pt-BR" sz="2400" b="1" dirty="0">
                <a:latin typeface="Times New Roman" panose="02020603050405020304" pitchFamily="18" charset="0"/>
                <a:cs typeface="Times New Roman" panose="02020603050405020304" pitchFamily="18" charset="0"/>
              </a:rPr>
              <a:t>;</a:t>
            </a:r>
          </a:p>
          <a:p>
            <a:pPr marL="0" indent="0">
              <a:buNone/>
            </a:pPr>
            <a:r>
              <a:rPr lang="pt-BR" sz="2400" dirty="0">
                <a:latin typeface="Times New Roman" panose="02020603050405020304" pitchFamily="18" charset="0"/>
                <a:cs typeface="Times New Roman" panose="02020603050405020304" pitchFamily="18" charset="0"/>
              </a:rPr>
              <a:t>C. </a:t>
            </a:r>
            <a:r>
              <a:rPr lang="pt-BR" sz="2400" dirty="0" err="1">
                <a:latin typeface="Times New Roman" panose="02020603050405020304" pitchFamily="18" charset="0"/>
                <a:cs typeface="Times New Roman" panose="02020603050405020304" pitchFamily="18" charset="0"/>
              </a:rPr>
              <a:t>mão-de-obras</a:t>
            </a:r>
            <a:r>
              <a:rPr lang="pt-BR" sz="2400" dirty="0">
                <a:latin typeface="Times New Roman" panose="02020603050405020304" pitchFamily="18" charset="0"/>
                <a:cs typeface="Times New Roman" panose="02020603050405020304" pitchFamily="18" charset="0"/>
              </a:rPr>
              <a:t> / </a:t>
            </a:r>
            <a:r>
              <a:rPr lang="pt-BR" sz="2400" dirty="0" err="1" smtClean="0">
                <a:latin typeface="Times New Roman" panose="02020603050405020304" pitchFamily="18" charset="0"/>
                <a:cs typeface="Times New Roman" panose="02020603050405020304" pitchFamily="18" charset="0"/>
              </a:rPr>
              <a:t>infantosjuvenis</a:t>
            </a:r>
            <a:r>
              <a:rPr lang="pt-BR" sz="2400" dirty="0" smtClean="0">
                <a:latin typeface="Times New Roman" panose="02020603050405020304" pitchFamily="18" charset="0"/>
                <a:cs typeface="Times New Roman" panose="02020603050405020304" pitchFamily="18" charset="0"/>
              </a:rPr>
              <a:t> </a:t>
            </a:r>
            <a:r>
              <a:rPr lang="pt-BR" sz="2400" dirty="0">
                <a:latin typeface="Times New Roman" panose="02020603050405020304" pitchFamily="18" charset="0"/>
                <a:cs typeface="Times New Roman" panose="02020603050405020304" pitchFamily="18" charset="0"/>
              </a:rPr>
              <a:t>/ </a:t>
            </a:r>
            <a:r>
              <a:rPr lang="pt-BR" sz="2400" dirty="0" err="1">
                <a:latin typeface="Times New Roman" panose="02020603050405020304" pitchFamily="18" charset="0"/>
                <a:cs typeface="Times New Roman" panose="02020603050405020304" pitchFamily="18" charset="0"/>
              </a:rPr>
              <a:t>bolsas-escolas</a:t>
            </a:r>
            <a:r>
              <a:rPr lang="pt-BR" sz="2400" dirty="0">
                <a:latin typeface="Times New Roman" panose="02020603050405020304" pitchFamily="18" charset="0"/>
                <a:cs typeface="Times New Roman" panose="02020603050405020304" pitchFamily="18" charset="0"/>
              </a:rPr>
              <a:t>;</a:t>
            </a:r>
          </a:p>
          <a:p>
            <a:pPr marL="0" indent="0">
              <a:buNone/>
            </a:pPr>
            <a:r>
              <a:rPr lang="pt-BR" sz="2400" dirty="0">
                <a:latin typeface="Times New Roman" panose="02020603050405020304" pitchFamily="18" charset="0"/>
                <a:cs typeface="Times New Roman" panose="02020603050405020304" pitchFamily="18" charset="0"/>
              </a:rPr>
              <a:t>D. </a:t>
            </a:r>
            <a:r>
              <a:rPr lang="pt-BR" sz="2400" dirty="0" err="1">
                <a:latin typeface="Times New Roman" panose="02020603050405020304" pitchFamily="18" charset="0"/>
                <a:cs typeface="Times New Roman" panose="02020603050405020304" pitchFamily="18" charset="0"/>
              </a:rPr>
              <a:t>mão-de-obras</a:t>
            </a:r>
            <a:r>
              <a:rPr lang="pt-BR" sz="2400" dirty="0">
                <a:latin typeface="Times New Roman" panose="02020603050405020304" pitchFamily="18" charset="0"/>
                <a:cs typeface="Times New Roman" panose="02020603050405020304" pitchFamily="18" charset="0"/>
              </a:rPr>
              <a:t> / </a:t>
            </a:r>
            <a:r>
              <a:rPr lang="pt-BR" sz="2400" dirty="0" err="1" smtClean="0">
                <a:latin typeface="Times New Roman" panose="02020603050405020304" pitchFamily="18" charset="0"/>
                <a:cs typeface="Times New Roman" panose="02020603050405020304" pitchFamily="18" charset="0"/>
              </a:rPr>
              <a:t>infantosjuvenis</a:t>
            </a:r>
            <a:r>
              <a:rPr lang="pt-BR" sz="2400" dirty="0" smtClean="0">
                <a:latin typeface="Times New Roman" panose="02020603050405020304" pitchFamily="18" charset="0"/>
                <a:cs typeface="Times New Roman" panose="02020603050405020304" pitchFamily="18" charset="0"/>
              </a:rPr>
              <a:t> </a:t>
            </a:r>
            <a:r>
              <a:rPr lang="pt-BR" sz="2400" dirty="0">
                <a:latin typeface="Times New Roman" panose="02020603050405020304" pitchFamily="18" charset="0"/>
                <a:cs typeface="Times New Roman" panose="02020603050405020304" pitchFamily="18" charset="0"/>
              </a:rPr>
              <a:t>/ bolsas-escola;</a:t>
            </a:r>
          </a:p>
          <a:p>
            <a:pPr marL="0" indent="0">
              <a:buNone/>
            </a:pPr>
            <a:r>
              <a:rPr lang="pt-BR" sz="2400" dirty="0">
                <a:latin typeface="Times New Roman" panose="02020603050405020304" pitchFamily="18" charset="0"/>
                <a:cs typeface="Times New Roman" panose="02020603050405020304" pitchFamily="18" charset="0"/>
              </a:rPr>
              <a:t>E. mãos-de-obra / </a:t>
            </a:r>
            <a:r>
              <a:rPr lang="pt-BR" sz="2400" dirty="0" err="1" smtClean="0">
                <a:latin typeface="Times New Roman" panose="02020603050405020304" pitchFamily="18" charset="0"/>
                <a:cs typeface="Times New Roman" panose="02020603050405020304" pitchFamily="18" charset="0"/>
              </a:rPr>
              <a:t>infantosjuvenis</a:t>
            </a:r>
            <a:r>
              <a:rPr lang="pt-BR" sz="2400" dirty="0" smtClean="0">
                <a:latin typeface="Times New Roman" panose="02020603050405020304" pitchFamily="18" charset="0"/>
                <a:cs typeface="Times New Roman" panose="02020603050405020304" pitchFamily="18" charset="0"/>
              </a:rPr>
              <a:t> </a:t>
            </a:r>
            <a:r>
              <a:rPr lang="pt-BR" sz="2400" dirty="0">
                <a:latin typeface="Times New Roman" panose="02020603050405020304" pitchFamily="18" charset="0"/>
                <a:cs typeface="Times New Roman" panose="02020603050405020304" pitchFamily="18" charset="0"/>
              </a:rPr>
              <a:t>/ bolsas-escola.</a:t>
            </a:r>
          </a:p>
          <a:p>
            <a:pPr marL="0" indent="0">
              <a:buNone/>
            </a:pPr>
            <a:r>
              <a:rPr lang="pt-BR" sz="2400" dirty="0" smtClean="0">
                <a:latin typeface="Times New Roman" panose="02020603050405020304" pitchFamily="18" charset="0"/>
                <a:cs typeface="Times New Roman" panose="02020603050405020304" pitchFamily="18" charset="0"/>
              </a:rPr>
              <a:t> </a:t>
            </a:r>
            <a:endParaRPr lang="pt-BR" sz="2400" dirty="0">
              <a:latin typeface="Times New Roman" panose="02020603050405020304" pitchFamily="18" charset="0"/>
              <a:cs typeface="Times New Roman" panose="02020603050405020304" pitchFamily="18" charset="0"/>
            </a:endParaRPr>
          </a:p>
          <a:p>
            <a:pPr marL="0" indent="0" algn="just">
              <a:buNone/>
            </a:pPr>
            <a:endParaRPr lang="pt-BR" sz="2000" dirty="0" smtClean="0">
              <a:latin typeface="Times New Roman" panose="02020603050405020304" pitchFamily="18" charset="0"/>
              <a:cs typeface="Times New Roman" panose="02020603050405020304" pitchFamily="18" charset="0"/>
            </a:endParaRPr>
          </a:p>
        </p:txBody>
      </p:sp>
      <p:pic>
        <p:nvPicPr>
          <p:cNvPr id="1026" name="Picture 2" descr="Logo_Etec colorido"/>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67544" y="6124358"/>
            <a:ext cx="1123950" cy="714375"/>
          </a:xfrm>
          <a:prstGeom prst="rect">
            <a:avLst/>
          </a:prstGeom>
          <a:noFill/>
          <a:extLst>
            <a:ext uri="{909E8E84-426E-40DD-AFC4-6F175D3DCCD1}">
              <a14:hiddenFill xmlns:a14="http://schemas.microsoft.com/office/drawing/2010/main">
                <a:solidFill>
                  <a:srgbClr val="FFFFFF"/>
                </a:solidFill>
              </a14:hiddenFill>
            </a:ext>
          </a:extLst>
        </p:spPr>
      </p:pic>
      <p:pic>
        <p:nvPicPr>
          <p:cNvPr id="1025" name="Picture 1" descr="logo-novo-cps-co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04048" y="6200775"/>
            <a:ext cx="3600450" cy="657225"/>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pt-BR"/>
          </a:p>
        </p:txBody>
      </p:sp>
      <p:sp>
        <p:nvSpPr>
          <p:cNvPr id="7" name="Rectangle 4"/>
          <p:cNvSpPr>
            <a:spLocks noChangeArrowheads="1"/>
          </p:cNvSpPr>
          <p:nvPr/>
        </p:nvSpPr>
        <p:spPr bwMode="auto">
          <a:xfrm>
            <a:off x="0" y="71437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pt-BR" altLang="pt-BR" sz="6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               </a:t>
            </a:r>
            <a:endParaRPr kumimoji="0" lang="pt-BR" altLang="pt-BR" sz="1800" b="0" i="0" u="none" strike="noStrike" cap="none" normalizeH="0" baseline="0" smtClean="0">
              <a:ln>
                <a:noFill/>
              </a:ln>
              <a:solidFill>
                <a:schemeClr val="tx1"/>
              </a:solidFill>
              <a:effectLst/>
              <a:latin typeface="Arial" pitchFamily="34" charset="0"/>
              <a:cs typeface="Arial" pitchFamily="34" charset="0"/>
            </a:endParaRPr>
          </a:p>
        </p:txBody>
      </p:sp>
      <p:sp>
        <p:nvSpPr>
          <p:cNvPr id="8" name="Rectangle 5"/>
          <p:cNvSpPr>
            <a:spLocks noChangeArrowheads="1"/>
          </p:cNvSpPr>
          <p:nvPr/>
        </p:nvSpPr>
        <p:spPr bwMode="auto">
          <a:xfrm>
            <a:off x="0" y="13716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pt-BR" altLang="pt-BR" sz="6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
            </a:r>
            <a:br>
              <a:rPr kumimoji="0" lang="pt-BR" altLang="pt-BR" sz="600" b="0" i="0" u="none" strike="noStrike" cap="none" normalizeH="0" baseline="0" smtClean="0">
                <a:ln>
                  <a:noFill/>
                </a:ln>
                <a:solidFill>
                  <a:schemeClr val="tx1"/>
                </a:solidFill>
                <a:effectLst/>
                <a:latin typeface="Arial" pitchFamily="34" charset="0"/>
                <a:ea typeface="Times New Roman" pitchFamily="18" charset="0"/>
                <a:cs typeface="Arial" pitchFamily="34" charset="0"/>
              </a:rPr>
            </a:br>
            <a:r>
              <a:rPr kumimoji="0" lang="pt-BR" altLang="pt-BR" sz="6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
            </a:r>
            <a:br>
              <a:rPr kumimoji="0" lang="pt-BR" altLang="pt-BR" sz="600" b="0" i="0" u="none" strike="noStrike" cap="none" normalizeH="0" baseline="0" smtClean="0">
                <a:ln>
                  <a:noFill/>
                </a:ln>
                <a:solidFill>
                  <a:schemeClr val="tx1"/>
                </a:solidFill>
                <a:effectLst/>
                <a:latin typeface="Arial" pitchFamily="34" charset="0"/>
                <a:ea typeface="Times New Roman" pitchFamily="18" charset="0"/>
                <a:cs typeface="Arial" pitchFamily="34" charset="0"/>
              </a:rPr>
            </a:br>
            <a:endParaRPr kumimoji="0" lang="pt-BR" altLang="pt-BR" sz="1800" b="0" i="0" u="none" strike="noStrike" cap="none" normalizeH="0" baseline="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1234505109"/>
      </p:ext>
    </p:extLst>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title"/>
          </p:nvPr>
        </p:nvSpPr>
        <p:spPr>
          <a:xfrm>
            <a:off x="457200" y="274638"/>
            <a:ext cx="8229600" cy="778098"/>
          </a:xfrm>
        </p:spPr>
        <p:txBody>
          <a:bodyPr>
            <a:noAutofit/>
          </a:bodyPr>
          <a:lstStyle/>
          <a:p>
            <a:r>
              <a:rPr lang="pt-BR" sz="2900" b="1" dirty="0" smtClean="0">
                <a:solidFill>
                  <a:srgbClr val="FF0000"/>
                </a:solidFill>
                <a:latin typeface="Times New Roman" panose="02020603050405020304" pitchFamily="18" charset="0"/>
                <a:cs typeface="Times New Roman" panose="02020603050405020304" pitchFamily="18" charset="0"/>
              </a:rPr>
              <a:t>EXERCÍCIOS</a:t>
            </a:r>
            <a:endParaRPr lang="pt-BR" sz="2900" b="1" dirty="0">
              <a:solidFill>
                <a:srgbClr val="FF0000"/>
              </a:solidFill>
              <a:latin typeface="Times New Roman" panose="02020603050405020304" pitchFamily="18" charset="0"/>
              <a:cs typeface="Times New Roman" panose="02020603050405020304" pitchFamily="18" charset="0"/>
            </a:endParaRPr>
          </a:p>
        </p:txBody>
      </p:sp>
      <p:sp>
        <p:nvSpPr>
          <p:cNvPr id="5" name="Espaço Reservado para Conteúdo 4"/>
          <p:cNvSpPr>
            <a:spLocks noGrp="1"/>
          </p:cNvSpPr>
          <p:nvPr>
            <p:ph idx="1"/>
          </p:nvPr>
        </p:nvSpPr>
        <p:spPr>
          <a:xfrm>
            <a:off x="457200" y="980728"/>
            <a:ext cx="8579296" cy="5220047"/>
          </a:xfrm>
        </p:spPr>
        <p:txBody>
          <a:bodyPr>
            <a:normAutofit/>
          </a:bodyPr>
          <a:lstStyle/>
          <a:p>
            <a:pPr marL="0" indent="0" algn="just">
              <a:buNone/>
            </a:pPr>
            <a:r>
              <a:rPr lang="pt-BR" sz="2400" dirty="0">
                <a:latin typeface="Times New Roman" panose="02020603050405020304" pitchFamily="18" charset="0"/>
                <a:cs typeface="Times New Roman" panose="02020603050405020304" pitchFamily="18" charset="0"/>
              </a:rPr>
              <a:t>8</a:t>
            </a:r>
            <a:r>
              <a:rPr lang="pt-BR" sz="2400" dirty="0" smtClean="0">
                <a:latin typeface="Times New Roman" panose="02020603050405020304" pitchFamily="18" charset="0"/>
                <a:cs typeface="Times New Roman" panose="02020603050405020304" pitchFamily="18" charset="0"/>
              </a:rPr>
              <a:t>) (FCC-TRT 5ª Região – Auxiliar Judiciário) </a:t>
            </a:r>
            <a:r>
              <a:rPr lang="pt-BR" sz="2400" dirty="0">
                <a:latin typeface="Times New Roman" panose="02020603050405020304" pitchFamily="18" charset="0"/>
                <a:cs typeface="Times New Roman" panose="02020603050405020304" pitchFamily="18" charset="0"/>
              </a:rPr>
              <a:t>Na época em que alguns trabalhadores recebiam suas ...... não existiam os ...... </a:t>
            </a:r>
            <a:r>
              <a:rPr lang="pt-BR" sz="2400" dirty="0" smtClean="0">
                <a:latin typeface="Times New Roman" panose="02020603050405020304" pitchFamily="18" charset="0"/>
                <a:cs typeface="Times New Roman" panose="02020603050405020304" pitchFamily="18" charset="0"/>
              </a:rPr>
              <a:t>.</a:t>
            </a:r>
          </a:p>
          <a:p>
            <a:pPr marL="0" indent="0" algn="just">
              <a:buNone/>
            </a:pPr>
            <a:endParaRPr lang="pt-BR" sz="2400" dirty="0">
              <a:latin typeface="Times New Roman" panose="02020603050405020304" pitchFamily="18" charset="0"/>
              <a:cs typeface="Times New Roman" panose="02020603050405020304" pitchFamily="18" charset="0"/>
            </a:endParaRPr>
          </a:p>
          <a:p>
            <a:pPr marL="0" indent="0">
              <a:buNone/>
            </a:pPr>
            <a:r>
              <a:rPr lang="pt-BR" sz="2400" dirty="0" smtClean="0">
                <a:latin typeface="Times New Roman" panose="02020603050405020304" pitchFamily="18" charset="0"/>
                <a:cs typeface="Times New Roman" panose="02020603050405020304" pitchFamily="18" charset="0"/>
              </a:rPr>
              <a:t>A. meia-tigelas </a:t>
            </a:r>
            <a:r>
              <a:rPr lang="pt-BR" sz="2400" dirty="0">
                <a:latin typeface="Times New Roman" panose="02020603050405020304" pitchFamily="18" charset="0"/>
                <a:cs typeface="Times New Roman" panose="02020603050405020304" pitchFamily="18" charset="0"/>
              </a:rPr>
              <a:t>- </a:t>
            </a:r>
            <a:r>
              <a:rPr lang="pt-BR" sz="2400" dirty="0" err="1">
                <a:latin typeface="Times New Roman" panose="02020603050405020304" pitchFamily="18" charset="0"/>
                <a:cs typeface="Times New Roman" panose="02020603050405020304" pitchFamily="18" charset="0"/>
              </a:rPr>
              <a:t>vale-refeições</a:t>
            </a:r>
            <a:r>
              <a:rPr lang="pt-BR" sz="2400" dirty="0" smtClean="0">
                <a:latin typeface="Times New Roman" panose="02020603050405020304" pitchFamily="18" charset="0"/>
                <a:cs typeface="Times New Roman" panose="02020603050405020304" pitchFamily="18" charset="0"/>
              </a:rPr>
              <a:t>;</a:t>
            </a:r>
            <a:endParaRPr lang="pt-BR" sz="2400" dirty="0">
              <a:latin typeface="Times New Roman" panose="02020603050405020304" pitchFamily="18" charset="0"/>
              <a:cs typeface="Times New Roman" panose="02020603050405020304" pitchFamily="18" charset="0"/>
            </a:endParaRPr>
          </a:p>
          <a:p>
            <a:pPr marL="0" indent="0">
              <a:buNone/>
            </a:pPr>
            <a:r>
              <a:rPr lang="pt-BR" sz="2400" dirty="0">
                <a:latin typeface="Times New Roman" panose="02020603050405020304" pitchFamily="18" charset="0"/>
                <a:cs typeface="Times New Roman" panose="02020603050405020304" pitchFamily="18" charset="0"/>
              </a:rPr>
              <a:t>B. meia-tigelas - </a:t>
            </a:r>
            <a:r>
              <a:rPr lang="pt-BR" sz="2400" dirty="0" err="1">
                <a:latin typeface="Times New Roman" panose="02020603050405020304" pitchFamily="18" charset="0"/>
                <a:cs typeface="Times New Roman" panose="02020603050405020304" pitchFamily="18" charset="0"/>
              </a:rPr>
              <a:t>valem-refeição</a:t>
            </a:r>
            <a:r>
              <a:rPr lang="pt-BR" sz="2400" dirty="0" smtClean="0">
                <a:latin typeface="Times New Roman" panose="02020603050405020304" pitchFamily="18" charset="0"/>
                <a:cs typeface="Times New Roman" panose="02020603050405020304" pitchFamily="18" charset="0"/>
              </a:rPr>
              <a:t>;</a:t>
            </a:r>
            <a:endParaRPr lang="pt-BR" sz="2400" dirty="0">
              <a:latin typeface="Times New Roman" panose="02020603050405020304" pitchFamily="18" charset="0"/>
              <a:cs typeface="Times New Roman" panose="02020603050405020304" pitchFamily="18" charset="0"/>
            </a:endParaRPr>
          </a:p>
          <a:p>
            <a:pPr marL="0" indent="0">
              <a:buNone/>
            </a:pPr>
            <a:r>
              <a:rPr lang="pt-BR" sz="2400" dirty="0">
                <a:latin typeface="Times New Roman" panose="02020603050405020304" pitchFamily="18" charset="0"/>
                <a:cs typeface="Times New Roman" panose="02020603050405020304" pitchFamily="18" charset="0"/>
              </a:rPr>
              <a:t>C. meias-tigelas - vales-refeições</a:t>
            </a:r>
            <a:r>
              <a:rPr lang="pt-BR" sz="2400" b="1" dirty="0" smtClean="0">
                <a:latin typeface="Times New Roman" panose="02020603050405020304" pitchFamily="18" charset="0"/>
                <a:cs typeface="Times New Roman" panose="02020603050405020304" pitchFamily="18" charset="0"/>
              </a:rPr>
              <a:t>;</a:t>
            </a:r>
            <a:endParaRPr lang="pt-BR" sz="2400" b="1" dirty="0">
              <a:latin typeface="Times New Roman" panose="02020603050405020304" pitchFamily="18" charset="0"/>
              <a:cs typeface="Times New Roman" panose="02020603050405020304" pitchFamily="18" charset="0"/>
            </a:endParaRPr>
          </a:p>
          <a:p>
            <a:pPr marL="0" indent="0">
              <a:buNone/>
            </a:pPr>
            <a:r>
              <a:rPr lang="pt-BR" sz="2400" dirty="0">
                <a:latin typeface="Times New Roman" panose="02020603050405020304" pitchFamily="18" charset="0"/>
                <a:cs typeface="Times New Roman" panose="02020603050405020304" pitchFamily="18" charset="0"/>
              </a:rPr>
              <a:t>D. meias-tigelas - </a:t>
            </a:r>
            <a:r>
              <a:rPr lang="pt-BR" sz="2400" dirty="0" err="1">
                <a:latin typeface="Times New Roman" panose="02020603050405020304" pitchFamily="18" charset="0"/>
                <a:cs typeface="Times New Roman" panose="02020603050405020304" pitchFamily="18" charset="0"/>
              </a:rPr>
              <a:t>valem-refeições</a:t>
            </a:r>
            <a:r>
              <a:rPr lang="pt-BR" sz="2400" dirty="0" smtClean="0">
                <a:latin typeface="Times New Roman" panose="02020603050405020304" pitchFamily="18" charset="0"/>
                <a:cs typeface="Times New Roman" panose="02020603050405020304" pitchFamily="18" charset="0"/>
              </a:rPr>
              <a:t>;</a:t>
            </a:r>
            <a:endParaRPr lang="pt-BR" sz="2400" dirty="0">
              <a:latin typeface="Times New Roman" panose="02020603050405020304" pitchFamily="18" charset="0"/>
              <a:cs typeface="Times New Roman" panose="02020603050405020304" pitchFamily="18" charset="0"/>
            </a:endParaRPr>
          </a:p>
          <a:p>
            <a:pPr marL="0" indent="0">
              <a:buNone/>
            </a:pPr>
            <a:r>
              <a:rPr lang="pt-BR" sz="2400" dirty="0">
                <a:latin typeface="Times New Roman" panose="02020603050405020304" pitchFamily="18" charset="0"/>
                <a:cs typeface="Times New Roman" panose="02020603050405020304" pitchFamily="18" charset="0"/>
              </a:rPr>
              <a:t>E. meias-tigela - </a:t>
            </a:r>
            <a:r>
              <a:rPr lang="pt-BR" sz="2400" dirty="0" err="1">
                <a:latin typeface="Times New Roman" panose="02020603050405020304" pitchFamily="18" charset="0"/>
                <a:cs typeface="Times New Roman" panose="02020603050405020304" pitchFamily="18" charset="0"/>
              </a:rPr>
              <a:t>vales-refeição</a:t>
            </a:r>
            <a:r>
              <a:rPr lang="pt-BR" sz="2400" dirty="0" smtClean="0">
                <a:latin typeface="Times New Roman" panose="02020603050405020304" pitchFamily="18" charset="0"/>
                <a:cs typeface="Times New Roman" panose="02020603050405020304" pitchFamily="18" charset="0"/>
              </a:rPr>
              <a:t>.</a:t>
            </a:r>
            <a:endParaRPr lang="pt-BR" sz="2400" dirty="0">
              <a:latin typeface="Times New Roman" panose="02020603050405020304" pitchFamily="18" charset="0"/>
              <a:cs typeface="Times New Roman" panose="02020603050405020304" pitchFamily="18" charset="0"/>
            </a:endParaRPr>
          </a:p>
          <a:p>
            <a:pPr marL="0" indent="0">
              <a:buNone/>
            </a:pPr>
            <a:r>
              <a:rPr lang="pt-BR" sz="2400" dirty="0" smtClean="0">
                <a:latin typeface="Times New Roman" panose="02020603050405020304" pitchFamily="18" charset="0"/>
                <a:cs typeface="Times New Roman" panose="02020603050405020304" pitchFamily="18" charset="0"/>
              </a:rPr>
              <a:t> </a:t>
            </a:r>
            <a:endParaRPr lang="pt-BR" sz="2400" dirty="0">
              <a:latin typeface="Times New Roman" panose="02020603050405020304" pitchFamily="18" charset="0"/>
              <a:cs typeface="Times New Roman" panose="02020603050405020304" pitchFamily="18" charset="0"/>
            </a:endParaRPr>
          </a:p>
          <a:p>
            <a:pPr marL="0" indent="0" algn="just">
              <a:buNone/>
            </a:pPr>
            <a:endParaRPr lang="pt-BR" sz="2000" dirty="0" smtClean="0">
              <a:latin typeface="Times New Roman" panose="02020603050405020304" pitchFamily="18" charset="0"/>
              <a:cs typeface="Times New Roman" panose="02020603050405020304" pitchFamily="18" charset="0"/>
            </a:endParaRPr>
          </a:p>
        </p:txBody>
      </p:sp>
      <p:pic>
        <p:nvPicPr>
          <p:cNvPr id="1026" name="Picture 2" descr="Logo_Etec colorido"/>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67544" y="6124358"/>
            <a:ext cx="1123950" cy="714375"/>
          </a:xfrm>
          <a:prstGeom prst="rect">
            <a:avLst/>
          </a:prstGeom>
          <a:noFill/>
          <a:extLst>
            <a:ext uri="{909E8E84-426E-40DD-AFC4-6F175D3DCCD1}">
              <a14:hiddenFill xmlns:a14="http://schemas.microsoft.com/office/drawing/2010/main">
                <a:solidFill>
                  <a:srgbClr val="FFFFFF"/>
                </a:solidFill>
              </a14:hiddenFill>
            </a:ext>
          </a:extLst>
        </p:spPr>
      </p:pic>
      <p:pic>
        <p:nvPicPr>
          <p:cNvPr id="1025" name="Picture 1" descr="logo-novo-cps-co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04048" y="6200775"/>
            <a:ext cx="3600450" cy="657225"/>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pt-BR"/>
          </a:p>
        </p:txBody>
      </p:sp>
      <p:sp>
        <p:nvSpPr>
          <p:cNvPr id="7" name="Rectangle 4"/>
          <p:cNvSpPr>
            <a:spLocks noChangeArrowheads="1"/>
          </p:cNvSpPr>
          <p:nvPr/>
        </p:nvSpPr>
        <p:spPr bwMode="auto">
          <a:xfrm>
            <a:off x="0" y="71437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pt-BR" altLang="pt-BR" sz="6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               </a:t>
            </a:r>
            <a:endParaRPr kumimoji="0" lang="pt-BR" altLang="pt-BR" sz="1800" b="0" i="0" u="none" strike="noStrike" cap="none" normalizeH="0" baseline="0" smtClean="0">
              <a:ln>
                <a:noFill/>
              </a:ln>
              <a:solidFill>
                <a:schemeClr val="tx1"/>
              </a:solidFill>
              <a:effectLst/>
              <a:latin typeface="Arial" pitchFamily="34" charset="0"/>
              <a:cs typeface="Arial" pitchFamily="34" charset="0"/>
            </a:endParaRPr>
          </a:p>
        </p:txBody>
      </p:sp>
      <p:sp>
        <p:nvSpPr>
          <p:cNvPr id="8" name="Rectangle 5"/>
          <p:cNvSpPr>
            <a:spLocks noChangeArrowheads="1"/>
          </p:cNvSpPr>
          <p:nvPr/>
        </p:nvSpPr>
        <p:spPr bwMode="auto">
          <a:xfrm>
            <a:off x="0" y="13716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pt-BR" altLang="pt-BR" sz="6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
            </a:r>
            <a:br>
              <a:rPr kumimoji="0" lang="pt-BR" altLang="pt-BR" sz="600" b="0" i="0" u="none" strike="noStrike" cap="none" normalizeH="0" baseline="0" smtClean="0">
                <a:ln>
                  <a:noFill/>
                </a:ln>
                <a:solidFill>
                  <a:schemeClr val="tx1"/>
                </a:solidFill>
                <a:effectLst/>
                <a:latin typeface="Arial" pitchFamily="34" charset="0"/>
                <a:ea typeface="Times New Roman" pitchFamily="18" charset="0"/>
                <a:cs typeface="Arial" pitchFamily="34" charset="0"/>
              </a:rPr>
            </a:br>
            <a:r>
              <a:rPr kumimoji="0" lang="pt-BR" altLang="pt-BR" sz="6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
            </a:r>
            <a:br>
              <a:rPr kumimoji="0" lang="pt-BR" altLang="pt-BR" sz="600" b="0" i="0" u="none" strike="noStrike" cap="none" normalizeH="0" baseline="0" smtClean="0">
                <a:ln>
                  <a:noFill/>
                </a:ln>
                <a:solidFill>
                  <a:schemeClr val="tx1"/>
                </a:solidFill>
                <a:effectLst/>
                <a:latin typeface="Arial" pitchFamily="34" charset="0"/>
                <a:ea typeface="Times New Roman" pitchFamily="18" charset="0"/>
                <a:cs typeface="Arial" pitchFamily="34" charset="0"/>
              </a:rPr>
            </a:br>
            <a:endParaRPr kumimoji="0" lang="pt-BR" altLang="pt-BR" sz="1800" b="0" i="0" u="none" strike="noStrike" cap="none" normalizeH="0" baseline="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1095455088"/>
      </p:ext>
    </p:extLst>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title"/>
          </p:nvPr>
        </p:nvSpPr>
        <p:spPr>
          <a:xfrm>
            <a:off x="457200" y="274638"/>
            <a:ext cx="8229600" cy="778098"/>
          </a:xfrm>
        </p:spPr>
        <p:txBody>
          <a:bodyPr>
            <a:noAutofit/>
          </a:bodyPr>
          <a:lstStyle/>
          <a:p>
            <a:r>
              <a:rPr lang="pt-BR" sz="2900" b="1" dirty="0" smtClean="0">
                <a:solidFill>
                  <a:srgbClr val="FF0000"/>
                </a:solidFill>
                <a:latin typeface="Times New Roman" panose="02020603050405020304" pitchFamily="18" charset="0"/>
                <a:cs typeface="Times New Roman" panose="02020603050405020304" pitchFamily="18" charset="0"/>
              </a:rPr>
              <a:t>EXERCÍCIOS</a:t>
            </a:r>
            <a:endParaRPr lang="pt-BR" sz="2900" b="1" dirty="0">
              <a:solidFill>
                <a:srgbClr val="FF0000"/>
              </a:solidFill>
              <a:latin typeface="Times New Roman" panose="02020603050405020304" pitchFamily="18" charset="0"/>
              <a:cs typeface="Times New Roman" panose="02020603050405020304" pitchFamily="18" charset="0"/>
            </a:endParaRPr>
          </a:p>
        </p:txBody>
      </p:sp>
      <p:sp>
        <p:nvSpPr>
          <p:cNvPr id="5" name="Espaço Reservado para Conteúdo 4"/>
          <p:cNvSpPr>
            <a:spLocks noGrp="1"/>
          </p:cNvSpPr>
          <p:nvPr>
            <p:ph idx="1"/>
          </p:nvPr>
        </p:nvSpPr>
        <p:spPr>
          <a:xfrm>
            <a:off x="457200" y="980728"/>
            <a:ext cx="8579296" cy="5220047"/>
          </a:xfrm>
        </p:spPr>
        <p:txBody>
          <a:bodyPr>
            <a:normAutofit/>
          </a:bodyPr>
          <a:lstStyle/>
          <a:p>
            <a:pPr marL="0" indent="0" algn="just">
              <a:buNone/>
            </a:pPr>
            <a:r>
              <a:rPr lang="pt-BR" sz="2400" dirty="0" smtClean="0">
                <a:latin typeface="Times New Roman" panose="02020603050405020304" pitchFamily="18" charset="0"/>
                <a:cs typeface="Times New Roman" panose="02020603050405020304" pitchFamily="18" charset="0"/>
              </a:rPr>
              <a:t>9) (FCC-TRT/MS 24ª Região – Auxiliar Judiciário) O município de Bonito é exemplo de preservação de suas belezas naturais, com </a:t>
            </a:r>
            <a:r>
              <a:rPr lang="pt-BR" sz="2400" dirty="0">
                <a:latin typeface="Times New Roman" panose="02020603050405020304" pitchFamily="18" charset="0"/>
                <a:cs typeface="Times New Roman" panose="02020603050405020304" pitchFamily="18" charset="0"/>
              </a:rPr>
              <a:t>...... d</a:t>
            </a:r>
            <a:r>
              <a:rPr lang="pt-BR" sz="2400" dirty="0" smtClean="0">
                <a:latin typeface="Times New Roman" panose="02020603050405020304" pitchFamily="18" charset="0"/>
                <a:cs typeface="Times New Roman" panose="02020603050405020304" pitchFamily="18" charset="0"/>
              </a:rPr>
              <a:t>e visão magnífica, verdadeiros ...... .</a:t>
            </a:r>
          </a:p>
          <a:p>
            <a:pPr marL="0" indent="0" algn="just">
              <a:buNone/>
            </a:pPr>
            <a:endParaRPr lang="pt-BR" sz="2400" dirty="0">
              <a:latin typeface="Times New Roman" panose="02020603050405020304" pitchFamily="18" charset="0"/>
              <a:cs typeface="Times New Roman" panose="02020603050405020304" pitchFamily="18" charset="0"/>
            </a:endParaRPr>
          </a:p>
          <a:p>
            <a:pPr marL="0" indent="0">
              <a:buNone/>
            </a:pPr>
            <a:r>
              <a:rPr lang="pt-BR" sz="2400" dirty="0" smtClean="0">
                <a:latin typeface="Times New Roman" panose="02020603050405020304" pitchFamily="18" charset="0"/>
                <a:cs typeface="Times New Roman" panose="02020603050405020304" pitchFamily="18" charset="0"/>
              </a:rPr>
              <a:t>A. </a:t>
            </a:r>
            <a:r>
              <a:rPr lang="pt-BR" sz="2400" dirty="0" smtClean="0"/>
              <a:t>Quedas d’água – cartões-postal</a:t>
            </a:r>
            <a:r>
              <a:rPr lang="pt-BR" sz="2400" dirty="0" smtClean="0">
                <a:latin typeface="Times New Roman" panose="02020603050405020304" pitchFamily="18" charset="0"/>
                <a:cs typeface="Times New Roman" panose="02020603050405020304" pitchFamily="18" charset="0"/>
              </a:rPr>
              <a:t>;</a:t>
            </a:r>
            <a:endParaRPr lang="pt-BR" sz="2400" dirty="0">
              <a:latin typeface="Times New Roman" panose="02020603050405020304" pitchFamily="18" charset="0"/>
              <a:cs typeface="Times New Roman" panose="02020603050405020304" pitchFamily="18" charset="0"/>
            </a:endParaRPr>
          </a:p>
          <a:p>
            <a:pPr marL="0" indent="0">
              <a:buNone/>
            </a:pPr>
            <a:r>
              <a:rPr lang="pt-BR" sz="2400" dirty="0">
                <a:latin typeface="Times New Roman" panose="02020603050405020304" pitchFamily="18" charset="0"/>
                <a:cs typeface="Times New Roman" panose="02020603050405020304" pitchFamily="18" charset="0"/>
              </a:rPr>
              <a:t>B. </a:t>
            </a:r>
            <a:r>
              <a:rPr lang="pt-BR" sz="2400" dirty="0"/>
              <a:t>Quedas d’água – </a:t>
            </a:r>
            <a:r>
              <a:rPr lang="pt-BR" sz="2400" dirty="0" smtClean="0"/>
              <a:t>cartões-postais</a:t>
            </a:r>
            <a:r>
              <a:rPr lang="pt-BR" sz="2400" b="1" dirty="0" smtClean="0">
                <a:latin typeface="Times New Roman" panose="02020603050405020304" pitchFamily="18" charset="0"/>
                <a:cs typeface="Times New Roman" panose="02020603050405020304" pitchFamily="18" charset="0"/>
              </a:rPr>
              <a:t>;</a:t>
            </a:r>
            <a:endParaRPr lang="pt-BR" sz="2400" b="1" dirty="0">
              <a:latin typeface="Times New Roman" panose="02020603050405020304" pitchFamily="18" charset="0"/>
              <a:cs typeface="Times New Roman" panose="02020603050405020304" pitchFamily="18" charset="0"/>
            </a:endParaRPr>
          </a:p>
          <a:p>
            <a:pPr marL="0" indent="0">
              <a:buNone/>
            </a:pPr>
            <a:r>
              <a:rPr lang="pt-BR" sz="2400" dirty="0">
                <a:latin typeface="Times New Roman" panose="02020603050405020304" pitchFamily="18" charset="0"/>
                <a:cs typeface="Times New Roman" panose="02020603050405020304" pitchFamily="18" charset="0"/>
              </a:rPr>
              <a:t>C. </a:t>
            </a:r>
            <a:r>
              <a:rPr lang="pt-BR" sz="2400" dirty="0" smtClean="0"/>
              <a:t>Queda d’águas </a:t>
            </a:r>
            <a:r>
              <a:rPr lang="pt-BR" sz="2400" dirty="0"/>
              <a:t>– </a:t>
            </a:r>
            <a:r>
              <a:rPr lang="pt-BR" sz="2400" dirty="0" smtClean="0"/>
              <a:t>cartões-postais</a:t>
            </a:r>
            <a:r>
              <a:rPr lang="pt-BR" sz="2400" dirty="0" smtClean="0">
                <a:latin typeface="Times New Roman" panose="02020603050405020304" pitchFamily="18" charset="0"/>
                <a:cs typeface="Times New Roman" panose="02020603050405020304" pitchFamily="18" charset="0"/>
              </a:rPr>
              <a:t>;</a:t>
            </a:r>
            <a:endParaRPr lang="pt-BR" sz="2400" dirty="0">
              <a:latin typeface="Times New Roman" panose="02020603050405020304" pitchFamily="18" charset="0"/>
              <a:cs typeface="Times New Roman" panose="02020603050405020304" pitchFamily="18" charset="0"/>
            </a:endParaRPr>
          </a:p>
          <a:p>
            <a:pPr marL="0" indent="0">
              <a:buNone/>
            </a:pPr>
            <a:r>
              <a:rPr lang="pt-BR" sz="2400" dirty="0">
                <a:latin typeface="Times New Roman" panose="02020603050405020304" pitchFamily="18" charset="0"/>
                <a:cs typeface="Times New Roman" panose="02020603050405020304" pitchFamily="18" charset="0"/>
              </a:rPr>
              <a:t>D. </a:t>
            </a:r>
            <a:r>
              <a:rPr lang="pt-BR" sz="2400" dirty="0"/>
              <a:t>Quedas d’água – </a:t>
            </a:r>
            <a:r>
              <a:rPr lang="pt-BR" sz="2400" dirty="0" smtClean="0"/>
              <a:t>cartão-postais</a:t>
            </a:r>
            <a:r>
              <a:rPr lang="pt-BR" sz="2400" dirty="0" smtClean="0">
                <a:latin typeface="Times New Roman" panose="02020603050405020304" pitchFamily="18" charset="0"/>
                <a:cs typeface="Times New Roman" panose="02020603050405020304" pitchFamily="18" charset="0"/>
              </a:rPr>
              <a:t>;</a:t>
            </a:r>
            <a:endParaRPr lang="pt-BR" sz="2400" dirty="0">
              <a:latin typeface="Times New Roman" panose="02020603050405020304" pitchFamily="18" charset="0"/>
              <a:cs typeface="Times New Roman" panose="02020603050405020304" pitchFamily="18" charset="0"/>
            </a:endParaRPr>
          </a:p>
          <a:p>
            <a:pPr marL="0" indent="0">
              <a:buNone/>
            </a:pPr>
            <a:r>
              <a:rPr lang="pt-BR" sz="2400" dirty="0">
                <a:latin typeface="Times New Roman" panose="02020603050405020304" pitchFamily="18" charset="0"/>
                <a:cs typeface="Times New Roman" panose="02020603050405020304" pitchFamily="18" charset="0"/>
              </a:rPr>
              <a:t>E. </a:t>
            </a:r>
            <a:r>
              <a:rPr lang="pt-BR" sz="2400" dirty="0" smtClean="0"/>
              <a:t>Queda d’águas </a:t>
            </a:r>
            <a:r>
              <a:rPr lang="pt-BR" sz="2400" dirty="0"/>
              <a:t>– </a:t>
            </a:r>
            <a:r>
              <a:rPr lang="pt-BR" sz="2400" dirty="0" smtClean="0"/>
              <a:t>cartão-postais</a:t>
            </a:r>
            <a:r>
              <a:rPr lang="pt-BR" sz="2400" dirty="0" smtClean="0">
                <a:latin typeface="Times New Roman" panose="02020603050405020304" pitchFamily="18" charset="0"/>
                <a:cs typeface="Times New Roman" panose="02020603050405020304" pitchFamily="18" charset="0"/>
              </a:rPr>
              <a:t>.</a:t>
            </a:r>
            <a:endParaRPr lang="pt-BR" sz="2400" dirty="0">
              <a:latin typeface="Times New Roman" panose="02020603050405020304" pitchFamily="18" charset="0"/>
              <a:cs typeface="Times New Roman" panose="02020603050405020304" pitchFamily="18" charset="0"/>
            </a:endParaRPr>
          </a:p>
          <a:p>
            <a:pPr marL="0" indent="0">
              <a:buNone/>
            </a:pPr>
            <a:r>
              <a:rPr lang="pt-BR" sz="2400" dirty="0" smtClean="0">
                <a:latin typeface="Times New Roman" panose="02020603050405020304" pitchFamily="18" charset="0"/>
                <a:cs typeface="Times New Roman" panose="02020603050405020304" pitchFamily="18" charset="0"/>
              </a:rPr>
              <a:t> </a:t>
            </a:r>
          </a:p>
          <a:p>
            <a:pPr marL="0" indent="0">
              <a:buNone/>
            </a:pPr>
            <a:r>
              <a:rPr lang="pt-BR" sz="2400" dirty="0" smtClean="0">
                <a:latin typeface="Times New Roman" panose="02020603050405020304" pitchFamily="18" charset="0"/>
                <a:cs typeface="Times New Roman" panose="02020603050405020304" pitchFamily="18" charset="0"/>
              </a:rPr>
              <a:t>Atenção: “postal” é adjetivo. </a:t>
            </a:r>
            <a:endParaRPr lang="pt-BR" sz="2400" dirty="0">
              <a:latin typeface="Times New Roman" panose="02020603050405020304" pitchFamily="18" charset="0"/>
              <a:cs typeface="Times New Roman" panose="02020603050405020304" pitchFamily="18" charset="0"/>
            </a:endParaRPr>
          </a:p>
          <a:p>
            <a:pPr marL="0" indent="0" algn="just">
              <a:buNone/>
            </a:pPr>
            <a:endParaRPr lang="pt-BR" sz="2000" dirty="0" smtClean="0">
              <a:latin typeface="Times New Roman" panose="02020603050405020304" pitchFamily="18" charset="0"/>
              <a:cs typeface="Times New Roman" panose="02020603050405020304" pitchFamily="18" charset="0"/>
            </a:endParaRPr>
          </a:p>
        </p:txBody>
      </p:sp>
      <p:pic>
        <p:nvPicPr>
          <p:cNvPr id="1026" name="Picture 2" descr="Logo_Etec colorido"/>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67544" y="6124358"/>
            <a:ext cx="1123950" cy="714375"/>
          </a:xfrm>
          <a:prstGeom prst="rect">
            <a:avLst/>
          </a:prstGeom>
          <a:noFill/>
          <a:extLst>
            <a:ext uri="{909E8E84-426E-40DD-AFC4-6F175D3DCCD1}">
              <a14:hiddenFill xmlns:a14="http://schemas.microsoft.com/office/drawing/2010/main">
                <a:solidFill>
                  <a:srgbClr val="FFFFFF"/>
                </a:solidFill>
              </a14:hiddenFill>
            </a:ext>
          </a:extLst>
        </p:spPr>
      </p:pic>
      <p:pic>
        <p:nvPicPr>
          <p:cNvPr id="1025" name="Picture 1" descr="logo-novo-cps-co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04048" y="6200775"/>
            <a:ext cx="3600450" cy="657225"/>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pt-BR"/>
          </a:p>
        </p:txBody>
      </p:sp>
      <p:sp>
        <p:nvSpPr>
          <p:cNvPr id="7" name="Rectangle 4"/>
          <p:cNvSpPr>
            <a:spLocks noChangeArrowheads="1"/>
          </p:cNvSpPr>
          <p:nvPr/>
        </p:nvSpPr>
        <p:spPr bwMode="auto">
          <a:xfrm>
            <a:off x="0" y="71437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pt-BR" altLang="pt-BR" sz="6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               </a:t>
            </a:r>
            <a:endParaRPr kumimoji="0" lang="pt-BR" altLang="pt-BR" sz="1800" b="0" i="0" u="none" strike="noStrike" cap="none" normalizeH="0" baseline="0" smtClean="0">
              <a:ln>
                <a:noFill/>
              </a:ln>
              <a:solidFill>
                <a:schemeClr val="tx1"/>
              </a:solidFill>
              <a:effectLst/>
              <a:latin typeface="Arial" pitchFamily="34" charset="0"/>
              <a:cs typeface="Arial" pitchFamily="34" charset="0"/>
            </a:endParaRPr>
          </a:p>
        </p:txBody>
      </p:sp>
      <p:sp>
        <p:nvSpPr>
          <p:cNvPr id="8" name="Rectangle 5"/>
          <p:cNvSpPr>
            <a:spLocks noChangeArrowheads="1"/>
          </p:cNvSpPr>
          <p:nvPr/>
        </p:nvSpPr>
        <p:spPr bwMode="auto">
          <a:xfrm>
            <a:off x="0" y="13716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pt-BR" altLang="pt-BR" sz="6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
            </a:r>
            <a:br>
              <a:rPr kumimoji="0" lang="pt-BR" altLang="pt-BR" sz="600" b="0" i="0" u="none" strike="noStrike" cap="none" normalizeH="0" baseline="0" smtClean="0">
                <a:ln>
                  <a:noFill/>
                </a:ln>
                <a:solidFill>
                  <a:schemeClr val="tx1"/>
                </a:solidFill>
                <a:effectLst/>
                <a:latin typeface="Arial" pitchFamily="34" charset="0"/>
                <a:ea typeface="Times New Roman" pitchFamily="18" charset="0"/>
                <a:cs typeface="Arial" pitchFamily="34" charset="0"/>
              </a:rPr>
            </a:br>
            <a:r>
              <a:rPr kumimoji="0" lang="pt-BR" altLang="pt-BR" sz="6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
            </a:r>
            <a:br>
              <a:rPr kumimoji="0" lang="pt-BR" altLang="pt-BR" sz="600" b="0" i="0" u="none" strike="noStrike" cap="none" normalizeH="0" baseline="0" smtClean="0">
                <a:ln>
                  <a:noFill/>
                </a:ln>
                <a:solidFill>
                  <a:schemeClr val="tx1"/>
                </a:solidFill>
                <a:effectLst/>
                <a:latin typeface="Arial" pitchFamily="34" charset="0"/>
                <a:ea typeface="Times New Roman" pitchFamily="18" charset="0"/>
                <a:cs typeface="Arial" pitchFamily="34" charset="0"/>
              </a:rPr>
            </a:br>
            <a:endParaRPr kumimoji="0" lang="pt-BR" altLang="pt-BR" sz="1800" b="0" i="0" u="none" strike="noStrike" cap="none" normalizeH="0" baseline="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240000031"/>
      </p:ext>
    </p:extLst>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title"/>
          </p:nvPr>
        </p:nvSpPr>
        <p:spPr>
          <a:xfrm>
            <a:off x="457200" y="274638"/>
            <a:ext cx="8229600" cy="778098"/>
          </a:xfrm>
        </p:spPr>
        <p:txBody>
          <a:bodyPr>
            <a:noAutofit/>
          </a:bodyPr>
          <a:lstStyle/>
          <a:p>
            <a:r>
              <a:rPr lang="pt-BR" sz="2900" b="1" dirty="0" smtClean="0">
                <a:solidFill>
                  <a:srgbClr val="FF0000"/>
                </a:solidFill>
                <a:latin typeface="Times New Roman" panose="02020603050405020304" pitchFamily="18" charset="0"/>
                <a:cs typeface="Times New Roman" panose="02020603050405020304" pitchFamily="18" charset="0"/>
              </a:rPr>
              <a:t>EXERCÍCIOS</a:t>
            </a:r>
            <a:endParaRPr lang="pt-BR" sz="2900" b="1" dirty="0">
              <a:solidFill>
                <a:srgbClr val="FF0000"/>
              </a:solidFill>
              <a:latin typeface="Times New Roman" panose="02020603050405020304" pitchFamily="18" charset="0"/>
              <a:cs typeface="Times New Roman" panose="02020603050405020304" pitchFamily="18" charset="0"/>
            </a:endParaRPr>
          </a:p>
        </p:txBody>
      </p:sp>
      <p:sp>
        <p:nvSpPr>
          <p:cNvPr id="5" name="Espaço Reservado para Conteúdo 4"/>
          <p:cNvSpPr>
            <a:spLocks noGrp="1"/>
          </p:cNvSpPr>
          <p:nvPr>
            <p:ph idx="1"/>
          </p:nvPr>
        </p:nvSpPr>
        <p:spPr>
          <a:xfrm>
            <a:off x="457200" y="980728"/>
            <a:ext cx="8579296" cy="5220047"/>
          </a:xfrm>
        </p:spPr>
        <p:txBody>
          <a:bodyPr>
            <a:normAutofit/>
          </a:bodyPr>
          <a:lstStyle/>
          <a:p>
            <a:pPr marL="0" indent="0" algn="just">
              <a:buNone/>
            </a:pPr>
            <a:r>
              <a:rPr lang="pt-BR" sz="2400" dirty="0" smtClean="0">
                <a:latin typeface="Times New Roman" panose="02020603050405020304" pitchFamily="18" charset="0"/>
                <a:cs typeface="Times New Roman" panose="02020603050405020304" pitchFamily="18" charset="0"/>
              </a:rPr>
              <a:t>10) </a:t>
            </a:r>
            <a:r>
              <a:rPr lang="pt-BR" sz="2400" dirty="0">
                <a:latin typeface="Times New Roman" panose="02020603050405020304" pitchFamily="18" charset="0"/>
                <a:cs typeface="Times New Roman" panose="02020603050405020304" pitchFamily="18" charset="0"/>
              </a:rPr>
              <a:t>(FCC-TRT/MS 24ª Região – Auxiliar Judiciário) </a:t>
            </a:r>
            <a:r>
              <a:rPr lang="pt-BR" sz="2400" dirty="0" smtClean="0">
                <a:latin typeface="Times New Roman" panose="02020603050405020304" pitchFamily="18" charset="0"/>
                <a:cs typeface="Times New Roman" panose="02020603050405020304" pitchFamily="18" charset="0"/>
              </a:rPr>
              <a:t>A </a:t>
            </a:r>
            <a:r>
              <a:rPr lang="pt-BR" sz="2400" dirty="0">
                <a:latin typeface="Times New Roman" panose="02020603050405020304" pitchFamily="18" charset="0"/>
                <a:cs typeface="Times New Roman" panose="02020603050405020304" pitchFamily="18" charset="0"/>
              </a:rPr>
              <a:t>forma correta de plural dos substantivos compostos </a:t>
            </a:r>
            <a:r>
              <a:rPr lang="pt-BR" sz="2400" b="1" dirty="0">
                <a:latin typeface="Times New Roman" panose="02020603050405020304" pitchFamily="18" charset="0"/>
                <a:cs typeface="Times New Roman" panose="02020603050405020304" pitchFamily="18" charset="0"/>
              </a:rPr>
              <a:t>mico-leão-dourado </a:t>
            </a:r>
            <a:r>
              <a:rPr lang="pt-BR" sz="2400" dirty="0">
                <a:latin typeface="Times New Roman" panose="02020603050405020304" pitchFamily="18" charset="0"/>
                <a:cs typeface="Times New Roman" panose="02020603050405020304" pitchFamily="18" charset="0"/>
              </a:rPr>
              <a:t>e </a:t>
            </a:r>
            <a:r>
              <a:rPr lang="pt-BR" sz="2400" b="1" dirty="0">
                <a:latin typeface="Times New Roman" panose="02020603050405020304" pitchFamily="18" charset="0"/>
                <a:cs typeface="Times New Roman" panose="02020603050405020304" pitchFamily="18" charset="0"/>
              </a:rPr>
              <a:t>ararinha-azul </a:t>
            </a:r>
            <a:r>
              <a:rPr lang="pt-BR" sz="2400" dirty="0">
                <a:latin typeface="Times New Roman" panose="02020603050405020304" pitchFamily="18" charset="0"/>
                <a:cs typeface="Times New Roman" panose="02020603050405020304" pitchFamily="18" charset="0"/>
              </a:rPr>
              <a:t>é</a:t>
            </a:r>
          </a:p>
          <a:p>
            <a:pPr marL="0" indent="0">
              <a:buNone/>
            </a:pPr>
            <a:endParaRPr lang="pt-BR" sz="2400" dirty="0">
              <a:latin typeface="Times New Roman" panose="02020603050405020304" pitchFamily="18" charset="0"/>
              <a:cs typeface="Times New Roman" panose="02020603050405020304" pitchFamily="18" charset="0"/>
            </a:endParaRPr>
          </a:p>
          <a:p>
            <a:pPr marL="0" indent="0">
              <a:buNone/>
            </a:pPr>
            <a:r>
              <a:rPr lang="pt-BR" sz="2400" dirty="0">
                <a:latin typeface="Times New Roman" panose="02020603050405020304" pitchFamily="18" charset="0"/>
                <a:cs typeface="Times New Roman" panose="02020603050405020304" pitchFamily="18" charset="0"/>
              </a:rPr>
              <a:t>a) </a:t>
            </a:r>
            <a:r>
              <a:rPr lang="pt-BR" sz="2400" dirty="0" err="1">
                <a:latin typeface="Times New Roman" panose="02020603050405020304" pitchFamily="18" charset="0"/>
                <a:cs typeface="Times New Roman" panose="02020603050405020304" pitchFamily="18" charset="0"/>
              </a:rPr>
              <a:t>micos-leão-dourados</a:t>
            </a:r>
            <a:r>
              <a:rPr lang="pt-BR" sz="2400" dirty="0">
                <a:latin typeface="Times New Roman" panose="02020603050405020304" pitchFamily="18" charset="0"/>
                <a:cs typeface="Times New Roman" panose="02020603050405020304" pitchFamily="18" charset="0"/>
              </a:rPr>
              <a:t> e ararinhas-azul. </a:t>
            </a:r>
          </a:p>
          <a:p>
            <a:pPr marL="0" indent="0">
              <a:buNone/>
            </a:pPr>
            <a:r>
              <a:rPr lang="pt-BR" sz="2400" dirty="0">
                <a:latin typeface="Times New Roman" panose="02020603050405020304" pitchFamily="18" charset="0"/>
                <a:cs typeface="Times New Roman" panose="02020603050405020304" pitchFamily="18" charset="0"/>
              </a:rPr>
              <a:t>b) </a:t>
            </a:r>
            <a:r>
              <a:rPr lang="pt-BR" sz="2400" dirty="0" err="1">
                <a:latin typeface="Times New Roman" panose="02020603050405020304" pitchFamily="18" charset="0"/>
                <a:cs typeface="Times New Roman" panose="02020603050405020304" pitchFamily="18" charset="0"/>
              </a:rPr>
              <a:t>micos-leão-dourado</a:t>
            </a:r>
            <a:r>
              <a:rPr lang="pt-BR" sz="2400" dirty="0">
                <a:latin typeface="Times New Roman" panose="02020603050405020304" pitchFamily="18" charset="0"/>
                <a:cs typeface="Times New Roman" panose="02020603050405020304" pitchFamily="18" charset="0"/>
              </a:rPr>
              <a:t> e ararinha-azuis. </a:t>
            </a:r>
          </a:p>
          <a:p>
            <a:pPr marL="0" indent="0">
              <a:buNone/>
            </a:pPr>
            <a:r>
              <a:rPr lang="pt-BR" sz="2400" dirty="0">
                <a:latin typeface="Times New Roman" panose="02020603050405020304" pitchFamily="18" charset="0"/>
                <a:cs typeface="Times New Roman" panose="02020603050405020304" pitchFamily="18" charset="0"/>
              </a:rPr>
              <a:t>c) </a:t>
            </a:r>
            <a:r>
              <a:rPr lang="pt-BR" sz="2400" dirty="0" err="1">
                <a:latin typeface="Times New Roman" panose="02020603050405020304" pitchFamily="18" charset="0"/>
                <a:cs typeface="Times New Roman" panose="02020603050405020304" pitchFamily="18" charset="0"/>
              </a:rPr>
              <a:t>mico-leões-dourados</a:t>
            </a:r>
            <a:r>
              <a:rPr lang="pt-BR" sz="2400" dirty="0">
                <a:latin typeface="Times New Roman" panose="02020603050405020304" pitchFamily="18" charset="0"/>
                <a:cs typeface="Times New Roman" panose="02020603050405020304" pitchFamily="18" charset="0"/>
              </a:rPr>
              <a:t> e ararinha-azuis. </a:t>
            </a:r>
          </a:p>
          <a:p>
            <a:pPr marL="0" indent="0">
              <a:buNone/>
            </a:pPr>
            <a:r>
              <a:rPr lang="pt-BR" sz="2400" dirty="0">
                <a:latin typeface="Times New Roman" panose="02020603050405020304" pitchFamily="18" charset="0"/>
                <a:cs typeface="Times New Roman" panose="02020603050405020304" pitchFamily="18" charset="0"/>
              </a:rPr>
              <a:t>d) </a:t>
            </a:r>
            <a:r>
              <a:rPr lang="pt-BR" sz="2400" dirty="0" err="1">
                <a:latin typeface="Times New Roman" panose="02020603050405020304" pitchFamily="18" charset="0"/>
                <a:cs typeface="Times New Roman" panose="02020603050405020304" pitchFamily="18" charset="0"/>
              </a:rPr>
              <a:t>mico-leão-dourados</a:t>
            </a:r>
            <a:r>
              <a:rPr lang="pt-BR" sz="2400" dirty="0">
                <a:latin typeface="Times New Roman" panose="02020603050405020304" pitchFamily="18" charset="0"/>
                <a:cs typeface="Times New Roman" panose="02020603050405020304" pitchFamily="18" charset="0"/>
              </a:rPr>
              <a:t> e ararinhas-azul. </a:t>
            </a:r>
          </a:p>
          <a:p>
            <a:pPr marL="0" indent="0">
              <a:buNone/>
            </a:pPr>
            <a:r>
              <a:rPr lang="pt-BR" sz="2400" dirty="0">
                <a:latin typeface="Times New Roman" panose="02020603050405020304" pitchFamily="18" charset="0"/>
                <a:cs typeface="Times New Roman" panose="02020603050405020304" pitchFamily="18" charset="0"/>
              </a:rPr>
              <a:t>e) micos-leões-dourados e ararinhas-azuis</a:t>
            </a:r>
            <a:r>
              <a:rPr lang="pt-BR" sz="2400" b="1" dirty="0">
                <a:latin typeface="Times New Roman" panose="02020603050405020304" pitchFamily="18" charset="0"/>
                <a:cs typeface="Times New Roman" panose="02020603050405020304" pitchFamily="18" charset="0"/>
              </a:rPr>
              <a:t>.</a:t>
            </a:r>
            <a:r>
              <a:rPr lang="pt-BR" sz="2400" dirty="0">
                <a:latin typeface="Times New Roman" panose="02020603050405020304" pitchFamily="18" charset="0"/>
                <a:cs typeface="Times New Roman" panose="02020603050405020304" pitchFamily="18" charset="0"/>
              </a:rPr>
              <a:t> </a:t>
            </a:r>
          </a:p>
          <a:p>
            <a:pPr marL="0" indent="0" algn="just">
              <a:buNone/>
            </a:pPr>
            <a:endParaRPr lang="pt-BR" sz="2000" dirty="0" smtClean="0">
              <a:latin typeface="Times New Roman" panose="02020603050405020304" pitchFamily="18" charset="0"/>
              <a:cs typeface="Times New Roman" panose="02020603050405020304" pitchFamily="18" charset="0"/>
            </a:endParaRPr>
          </a:p>
        </p:txBody>
      </p:sp>
      <p:pic>
        <p:nvPicPr>
          <p:cNvPr id="1026" name="Picture 2" descr="Logo_Etec colorido"/>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67544" y="6124358"/>
            <a:ext cx="1123950" cy="714375"/>
          </a:xfrm>
          <a:prstGeom prst="rect">
            <a:avLst/>
          </a:prstGeom>
          <a:noFill/>
          <a:extLst>
            <a:ext uri="{909E8E84-426E-40DD-AFC4-6F175D3DCCD1}">
              <a14:hiddenFill xmlns:a14="http://schemas.microsoft.com/office/drawing/2010/main">
                <a:solidFill>
                  <a:srgbClr val="FFFFFF"/>
                </a:solidFill>
              </a14:hiddenFill>
            </a:ext>
          </a:extLst>
        </p:spPr>
      </p:pic>
      <p:pic>
        <p:nvPicPr>
          <p:cNvPr id="1025" name="Picture 1" descr="logo-novo-cps-co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04048" y="6200775"/>
            <a:ext cx="3600450" cy="657225"/>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pt-BR"/>
          </a:p>
        </p:txBody>
      </p:sp>
      <p:sp>
        <p:nvSpPr>
          <p:cNvPr id="7" name="Rectangle 4"/>
          <p:cNvSpPr>
            <a:spLocks noChangeArrowheads="1"/>
          </p:cNvSpPr>
          <p:nvPr/>
        </p:nvSpPr>
        <p:spPr bwMode="auto">
          <a:xfrm>
            <a:off x="0" y="71437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pt-BR" altLang="pt-BR" sz="6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               </a:t>
            </a:r>
            <a:endParaRPr kumimoji="0" lang="pt-BR" altLang="pt-BR" sz="1800" b="0" i="0" u="none" strike="noStrike" cap="none" normalizeH="0" baseline="0" smtClean="0">
              <a:ln>
                <a:noFill/>
              </a:ln>
              <a:solidFill>
                <a:schemeClr val="tx1"/>
              </a:solidFill>
              <a:effectLst/>
              <a:latin typeface="Arial" pitchFamily="34" charset="0"/>
              <a:cs typeface="Arial" pitchFamily="34" charset="0"/>
            </a:endParaRPr>
          </a:p>
        </p:txBody>
      </p:sp>
      <p:sp>
        <p:nvSpPr>
          <p:cNvPr id="8" name="Rectangle 5"/>
          <p:cNvSpPr>
            <a:spLocks noChangeArrowheads="1"/>
          </p:cNvSpPr>
          <p:nvPr/>
        </p:nvSpPr>
        <p:spPr bwMode="auto">
          <a:xfrm>
            <a:off x="0" y="13716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pt-BR" altLang="pt-BR" sz="6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
            </a:r>
            <a:br>
              <a:rPr kumimoji="0" lang="pt-BR" altLang="pt-BR" sz="600" b="0" i="0" u="none" strike="noStrike" cap="none" normalizeH="0" baseline="0" smtClean="0">
                <a:ln>
                  <a:noFill/>
                </a:ln>
                <a:solidFill>
                  <a:schemeClr val="tx1"/>
                </a:solidFill>
                <a:effectLst/>
                <a:latin typeface="Arial" pitchFamily="34" charset="0"/>
                <a:ea typeface="Times New Roman" pitchFamily="18" charset="0"/>
                <a:cs typeface="Arial" pitchFamily="34" charset="0"/>
              </a:rPr>
            </a:br>
            <a:r>
              <a:rPr kumimoji="0" lang="pt-BR" altLang="pt-BR" sz="6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
            </a:r>
            <a:br>
              <a:rPr kumimoji="0" lang="pt-BR" altLang="pt-BR" sz="600" b="0" i="0" u="none" strike="noStrike" cap="none" normalizeH="0" baseline="0" smtClean="0">
                <a:ln>
                  <a:noFill/>
                </a:ln>
                <a:solidFill>
                  <a:schemeClr val="tx1"/>
                </a:solidFill>
                <a:effectLst/>
                <a:latin typeface="Arial" pitchFamily="34" charset="0"/>
                <a:ea typeface="Times New Roman" pitchFamily="18" charset="0"/>
                <a:cs typeface="Arial" pitchFamily="34" charset="0"/>
              </a:rPr>
            </a:br>
            <a:endParaRPr kumimoji="0" lang="pt-BR" altLang="pt-BR" sz="1800" b="0" i="0" u="none" strike="noStrike" cap="none" normalizeH="0" baseline="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2146113779"/>
      </p:ext>
    </p:extLst>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title"/>
          </p:nvPr>
        </p:nvSpPr>
        <p:spPr>
          <a:xfrm>
            <a:off x="457200" y="274638"/>
            <a:ext cx="8229600" cy="778098"/>
          </a:xfrm>
        </p:spPr>
        <p:txBody>
          <a:bodyPr>
            <a:noAutofit/>
          </a:bodyPr>
          <a:lstStyle/>
          <a:p>
            <a:r>
              <a:rPr lang="pt-BR" sz="2900" b="1" dirty="0" smtClean="0">
                <a:solidFill>
                  <a:srgbClr val="FF0000"/>
                </a:solidFill>
                <a:latin typeface="Times New Roman" panose="02020603050405020304" pitchFamily="18" charset="0"/>
                <a:cs typeface="Times New Roman" panose="02020603050405020304" pitchFamily="18" charset="0"/>
              </a:rPr>
              <a:t>EXERCÍCIOS</a:t>
            </a:r>
            <a:endParaRPr lang="pt-BR" sz="2900" b="1" dirty="0">
              <a:solidFill>
                <a:srgbClr val="FF0000"/>
              </a:solidFill>
              <a:latin typeface="Times New Roman" panose="02020603050405020304" pitchFamily="18" charset="0"/>
              <a:cs typeface="Times New Roman" panose="02020603050405020304" pitchFamily="18" charset="0"/>
            </a:endParaRPr>
          </a:p>
        </p:txBody>
      </p:sp>
      <p:sp>
        <p:nvSpPr>
          <p:cNvPr id="5" name="Espaço Reservado para Conteúdo 4"/>
          <p:cNvSpPr>
            <a:spLocks noGrp="1"/>
          </p:cNvSpPr>
          <p:nvPr>
            <p:ph idx="1"/>
          </p:nvPr>
        </p:nvSpPr>
        <p:spPr>
          <a:xfrm>
            <a:off x="457200" y="980728"/>
            <a:ext cx="8579296" cy="5220047"/>
          </a:xfrm>
        </p:spPr>
        <p:txBody>
          <a:bodyPr>
            <a:normAutofit/>
          </a:bodyPr>
          <a:lstStyle/>
          <a:p>
            <a:pPr marL="0" indent="0" algn="just">
              <a:buNone/>
            </a:pPr>
            <a:r>
              <a:rPr lang="pt-BR" sz="2400" dirty="0" smtClean="0">
                <a:latin typeface="Times New Roman" panose="02020603050405020304" pitchFamily="18" charset="0"/>
                <a:cs typeface="Times New Roman" panose="02020603050405020304" pitchFamily="18" charset="0"/>
              </a:rPr>
              <a:t>11) (INCE/UFRJ – Técnico em Farmácia) Arranha-céu faz </a:t>
            </a:r>
            <a:r>
              <a:rPr lang="pt-BR" sz="2400" dirty="0">
                <a:latin typeface="Times New Roman" panose="02020603050405020304" pitchFamily="18" charset="0"/>
                <a:cs typeface="Times New Roman" panose="02020603050405020304" pitchFamily="18" charset="0"/>
              </a:rPr>
              <a:t>o plural da mesma forma que</a:t>
            </a:r>
            <a:r>
              <a:rPr lang="pt-BR" sz="2400" dirty="0" smtClean="0">
                <a:latin typeface="Times New Roman" panose="02020603050405020304" pitchFamily="18" charset="0"/>
                <a:cs typeface="Times New Roman" panose="02020603050405020304" pitchFamily="18" charset="0"/>
              </a:rPr>
              <a:t>:</a:t>
            </a:r>
          </a:p>
          <a:p>
            <a:pPr marL="0" indent="0">
              <a:buNone/>
            </a:pPr>
            <a:endParaRPr lang="pt-BR" sz="2400" dirty="0">
              <a:latin typeface="Times New Roman" panose="02020603050405020304" pitchFamily="18" charset="0"/>
              <a:cs typeface="Times New Roman" panose="02020603050405020304" pitchFamily="18" charset="0"/>
            </a:endParaRPr>
          </a:p>
          <a:p>
            <a:pPr marL="0" indent="0">
              <a:buNone/>
            </a:pPr>
            <a:r>
              <a:rPr lang="pt-BR" sz="2400" dirty="0">
                <a:latin typeface="Times New Roman" panose="02020603050405020304" pitchFamily="18" charset="0"/>
                <a:cs typeface="Times New Roman" panose="02020603050405020304" pitchFamily="18" charset="0"/>
              </a:rPr>
              <a:t>(A) guarda-civil;</a:t>
            </a:r>
          </a:p>
          <a:p>
            <a:pPr marL="0" indent="0">
              <a:buNone/>
            </a:pPr>
            <a:r>
              <a:rPr lang="pt-BR" sz="2400" dirty="0">
                <a:latin typeface="Times New Roman" panose="02020603050405020304" pitchFamily="18" charset="0"/>
                <a:cs typeface="Times New Roman" panose="02020603050405020304" pitchFamily="18" charset="0"/>
              </a:rPr>
              <a:t>(B) segunda-feira;</a:t>
            </a:r>
          </a:p>
          <a:p>
            <a:pPr marL="0" indent="0">
              <a:buNone/>
            </a:pPr>
            <a:r>
              <a:rPr lang="pt-BR" sz="2400" dirty="0">
                <a:latin typeface="Times New Roman" panose="02020603050405020304" pitchFamily="18" charset="0"/>
                <a:cs typeface="Times New Roman" panose="02020603050405020304" pitchFamily="18" charset="0"/>
              </a:rPr>
              <a:t>(C) tenente-coronel;</a:t>
            </a:r>
          </a:p>
          <a:p>
            <a:pPr marL="0" indent="0">
              <a:buNone/>
            </a:pPr>
            <a:r>
              <a:rPr lang="pt-BR" sz="2400" dirty="0">
                <a:latin typeface="Times New Roman" panose="02020603050405020304" pitchFamily="18" charset="0"/>
                <a:cs typeface="Times New Roman" panose="02020603050405020304" pitchFamily="18" charset="0"/>
              </a:rPr>
              <a:t>(D) fruta-pão;</a:t>
            </a:r>
          </a:p>
          <a:p>
            <a:pPr marL="0" indent="0">
              <a:buNone/>
            </a:pPr>
            <a:r>
              <a:rPr lang="pt-BR" sz="2400" dirty="0">
                <a:latin typeface="Times New Roman" panose="02020603050405020304" pitchFamily="18" charset="0"/>
                <a:cs typeface="Times New Roman" panose="02020603050405020304" pitchFamily="18" charset="0"/>
              </a:rPr>
              <a:t>(E) </a:t>
            </a:r>
            <a:r>
              <a:rPr lang="pt-BR" sz="2400" dirty="0" smtClean="0">
                <a:latin typeface="Times New Roman" panose="02020603050405020304" pitchFamily="18" charset="0"/>
                <a:cs typeface="Times New Roman" panose="02020603050405020304" pitchFamily="18" charset="0"/>
              </a:rPr>
              <a:t>caça-fantasma</a:t>
            </a:r>
            <a:r>
              <a:rPr lang="pt-BR" sz="2400" b="1" dirty="0" smtClean="0">
                <a:latin typeface="Times New Roman" panose="02020603050405020304" pitchFamily="18" charset="0"/>
                <a:cs typeface="Times New Roman" panose="02020603050405020304" pitchFamily="18" charset="0"/>
              </a:rPr>
              <a:t>.</a:t>
            </a:r>
            <a:endParaRPr lang="pt-BR" sz="2400" b="1" dirty="0">
              <a:latin typeface="Times New Roman" panose="02020603050405020304" pitchFamily="18" charset="0"/>
              <a:cs typeface="Times New Roman" panose="02020603050405020304" pitchFamily="18" charset="0"/>
            </a:endParaRPr>
          </a:p>
          <a:p>
            <a:pPr marL="0" indent="0" algn="just">
              <a:buNone/>
            </a:pPr>
            <a:endParaRPr lang="pt-BR" sz="2400" dirty="0">
              <a:latin typeface="Times New Roman" panose="02020603050405020304" pitchFamily="18" charset="0"/>
              <a:cs typeface="Times New Roman" panose="02020603050405020304" pitchFamily="18" charset="0"/>
            </a:endParaRPr>
          </a:p>
          <a:p>
            <a:pPr marL="0" indent="0" algn="just">
              <a:buNone/>
            </a:pPr>
            <a:endParaRPr lang="pt-BR" sz="2000" dirty="0" smtClean="0">
              <a:latin typeface="Times New Roman" panose="02020603050405020304" pitchFamily="18" charset="0"/>
              <a:cs typeface="Times New Roman" panose="02020603050405020304" pitchFamily="18" charset="0"/>
            </a:endParaRPr>
          </a:p>
        </p:txBody>
      </p:sp>
      <p:pic>
        <p:nvPicPr>
          <p:cNvPr id="1026" name="Picture 2" descr="Logo_Etec colorido"/>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67544" y="6124358"/>
            <a:ext cx="1123950" cy="714375"/>
          </a:xfrm>
          <a:prstGeom prst="rect">
            <a:avLst/>
          </a:prstGeom>
          <a:noFill/>
          <a:extLst>
            <a:ext uri="{909E8E84-426E-40DD-AFC4-6F175D3DCCD1}">
              <a14:hiddenFill xmlns:a14="http://schemas.microsoft.com/office/drawing/2010/main">
                <a:solidFill>
                  <a:srgbClr val="FFFFFF"/>
                </a:solidFill>
              </a14:hiddenFill>
            </a:ext>
          </a:extLst>
        </p:spPr>
      </p:pic>
      <p:pic>
        <p:nvPicPr>
          <p:cNvPr id="1025" name="Picture 1" descr="logo-novo-cps-co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04048" y="6200775"/>
            <a:ext cx="3600450" cy="657225"/>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pt-BR"/>
          </a:p>
        </p:txBody>
      </p:sp>
      <p:sp>
        <p:nvSpPr>
          <p:cNvPr id="7" name="Rectangle 4"/>
          <p:cNvSpPr>
            <a:spLocks noChangeArrowheads="1"/>
          </p:cNvSpPr>
          <p:nvPr/>
        </p:nvSpPr>
        <p:spPr bwMode="auto">
          <a:xfrm>
            <a:off x="0" y="71437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pt-BR" altLang="pt-BR" sz="6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               </a:t>
            </a:r>
            <a:endParaRPr kumimoji="0" lang="pt-BR" altLang="pt-BR" sz="1800" b="0" i="0" u="none" strike="noStrike" cap="none" normalizeH="0" baseline="0" smtClean="0">
              <a:ln>
                <a:noFill/>
              </a:ln>
              <a:solidFill>
                <a:schemeClr val="tx1"/>
              </a:solidFill>
              <a:effectLst/>
              <a:latin typeface="Arial" pitchFamily="34" charset="0"/>
              <a:cs typeface="Arial" pitchFamily="34" charset="0"/>
            </a:endParaRPr>
          </a:p>
        </p:txBody>
      </p:sp>
      <p:sp>
        <p:nvSpPr>
          <p:cNvPr id="8" name="Rectangle 5"/>
          <p:cNvSpPr>
            <a:spLocks noChangeArrowheads="1"/>
          </p:cNvSpPr>
          <p:nvPr/>
        </p:nvSpPr>
        <p:spPr bwMode="auto">
          <a:xfrm>
            <a:off x="0" y="13716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pt-BR" altLang="pt-BR" sz="6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
            </a:r>
            <a:br>
              <a:rPr kumimoji="0" lang="pt-BR" altLang="pt-BR" sz="600" b="0" i="0" u="none" strike="noStrike" cap="none" normalizeH="0" baseline="0" smtClean="0">
                <a:ln>
                  <a:noFill/>
                </a:ln>
                <a:solidFill>
                  <a:schemeClr val="tx1"/>
                </a:solidFill>
                <a:effectLst/>
                <a:latin typeface="Arial" pitchFamily="34" charset="0"/>
                <a:ea typeface="Times New Roman" pitchFamily="18" charset="0"/>
                <a:cs typeface="Arial" pitchFamily="34" charset="0"/>
              </a:rPr>
            </a:br>
            <a:r>
              <a:rPr kumimoji="0" lang="pt-BR" altLang="pt-BR" sz="6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
            </a:r>
            <a:br>
              <a:rPr kumimoji="0" lang="pt-BR" altLang="pt-BR" sz="600" b="0" i="0" u="none" strike="noStrike" cap="none" normalizeH="0" baseline="0" smtClean="0">
                <a:ln>
                  <a:noFill/>
                </a:ln>
                <a:solidFill>
                  <a:schemeClr val="tx1"/>
                </a:solidFill>
                <a:effectLst/>
                <a:latin typeface="Arial" pitchFamily="34" charset="0"/>
                <a:ea typeface="Times New Roman" pitchFamily="18" charset="0"/>
                <a:cs typeface="Arial" pitchFamily="34" charset="0"/>
              </a:rPr>
            </a:br>
            <a:endParaRPr kumimoji="0" lang="pt-BR" altLang="pt-BR" sz="1800" b="0" i="0" u="none" strike="noStrike" cap="none" normalizeH="0" baseline="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1963283290"/>
      </p:ext>
    </p:extLst>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title"/>
          </p:nvPr>
        </p:nvSpPr>
        <p:spPr>
          <a:xfrm>
            <a:off x="457200" y="274638"/>
            <a:ext cx="8229600" cy="778098"/>
          </a:xfrm>
        </p:spPr>
        <p:txBody>
          <a:bodyPr>
            <a:noAutofit/>
          </a:bodyPr>
          <a:lstStyle/>
          <a:p>
            <a:r>
              <a:rPr lang="pt-BR" sz="2900" b="1" dirty="0" smtClean="0">
                <a:solidFill>
                  <a:srgbClr val="FF0000"/>
                </a:solidFill>
                <a:latin typeface="Times New Roman" panose="02020603050405020304" pitchFamily="18" charset="0"/>
                <a:cs typeface="Times New Roman" panose="02020603050405020304" pitchFamily="18" charset="0"/>
              </a:rPr>
              <a:t>SUBSTANTIVO – FLEXÃO DE GRAU</a:t>
            </a:r>
            <a:endParaRPr lang="pt-BR" sz="2900" b="1" dirty="0">
              <a:solidFill>
                <a:srgbClr val="FF0000"/>
              </a:solidFill>
              <a:latin typeface="Times New Roman" panose="02020603050405020304" pitchFamily="18" charset="0"/>
              <a:cs typeface="Times New Roman" panose="02020603050405020304" pitchFamily="18" charset="0"/>
            </a:endParaRPr>
          </a:p>
        </p:txBody>
      </p:sp>
      <p:sp>
        <p:nvSpPr>
          <p:cNvPr id="5" name="Espaço Reservado para Conteúdo 4"/>
          <p:cNvSpPr>
            <a:spLocks noGrp="1"/>
          </p:cNvSpPr>
          <p:nvPr>
            <p:ph idx="1"/>
          </p:nvPr>
        </p:nvSpPr>
        <p:spPr>
          <a:xfrm>
            <a:off x="457200" y="980728"/>
            <a:ext cx="8579296" cy="5220047"/>
          </a:xfrm>
        </p:spPr>
        <p:txBody>
          <a:bodyPr>
            <a:normAutofit fontScale="55000" lnSpcReduction="20000"/>
          </a:bodyPr>
          <a:lstStyle/>
          <a:p>
            <a:pPr algn="just"/>
            <a:r>
              <a:rPr lang="pt-BR" sz="3800" b="1" dirty="0">
                <a:latin typeface="Times New Roman" panose="02020603050405020304" pitchFamily="18" charset="0"/>
                <a:cs typeface="Times New Roman" panose="02020603050405020304" pitchFamily="18" charset="0"/>
              </a:rPr>
              <a:t>Grau</a:t>
            </a:r>
            <a:r>
              <a:rPr lang="pt-BR" sz="3800" dirty="0">
                <a:latin typeface="Times New Roman" panose="02020603050405020304" pitchFamily="18" charset="0"/>
                <a:cs typeface="Times New Roman" panose="02020603050405020304" pitchFamily="18" charset="0"/>
              </a:rPr>
              <a:t> é a propriedade que as palavras têm de exprimir </a:t>
            </a:r>
            <a:r>
              <a:rPr lang="pt-BR" sz="3800" dirty="0" smtClean="0">
                <a:latin typeface="Times New Roman" panose="02020603050405020304" pitchFamily="18" charset="0"/>
                <a:cs typeface="Times New Roman" panose="02020603050405020304" pitchFamily="18" charset="0"/>
              </a:rPr>
              <a:t>as </a:t>
            </a:r>
            <a:r>
              <a:rPr lang="pt-BR" sz="3800" b="1" dirty="0" smtClean="0">
                <a:latin typeface="Times New Roman" panose="02020603050405020304" pitchFamily="18" charset="0"/>
                <a:cs typeface="Times New Roman" panose="02020603050405020304" pitchFamily="18" charset="0"/>
              </a:rPr>
              <a:t>variações </a:t>
            </a:r>
            <a:r>
              <a:rPr lang="pt-BR" sz="3800" b="1" dirty="0">
                <a:latin typeface="Times New Roman" panose="02020603050405020304" pitchFamily="18" charset="0"/>
                <a:cs typeface="Times New Roman" panose="02020603050405020304" pitchFamily="18" charset="0"/>
              </a:rPr>
              <a:t>de tamanho </a:t>
            </a:r>
            <a:r>
              <a:rPr lang="pt-BR" sz="3800" dirty="0">
                <a:latin typeface="Times New Roman" panose="02020603050405020304" pitchFamily="18" charset="0"/>
                <a:cs typeface="Times New Roman" panose="02020603050405020304" pitchFamily="18" charset="0"/>
              </a:rPr>
              <a:t>dos seres. Classifica-se em:</a:t>
            </a:r>
          </a:p>
          <a:p>
            <a:pPr marL="0" indent="0" algn="just">
              <a:buNone/>
            </a:pPr>
            <a:endParaRPr lang="pt-BR" sz="3800" dirty="0">
              <a:latin typeface="Times New Roman" panose="02020603050405020304" pitchFamily="18" charset="0"/>
              <a:cs typeface="Times New Roman" panose="02020603050405020304" pitchFamily="18" charset="0"/>
            </a:endParaRPr>
          </a:p>
          <a:p>
            <a:pPr algn="just"/>
            <a:r>
              <a:rPr lang="pt-BR" sz="3800" b="1" dirty="0">
                <a:latin typeface="Times New Roman" panose="02020603050405020304" pitchFamily="18" charset="0"/>
                <a:cs typeface="Times New Roman" panose="02020603050405020304" pitchFamily="18" charset="0"/>
              </a:rPr>
              <a:t>Grau </a:t>
            </a:r>
            <a:r>
              <a:rPr lang="pt-BR" sz="3800" b="1" dirty="0" smtClean="0">
                <a:latin typeface="Times New Roman" panose="02020603050405020304" pitchFamily="18" charset="0"/>
                <a:cs typeface="Times New Roman" panose="02020603050405020304" pitchFamily="18" charset="0"/>
              </a:rPr>
              <a:t>Normal: </a:t>
            </a:r>
            <a:r>
              <a:rPr lang="pt-BR" sz="3800" dirty="0">
                <a:latin typeface="Times New Roman" panose="02020603050405020304" pitchFamily="18" charset="0"/>
                <a:cs typeface="Times New Roman" panose="02020603050405020304" pitchFamily="18" charset="0"/>
              </a:rPr>
              <a:t>i</a:t>
            </a:r>
            <a:r>
              <a:rPr lang="pt-BR" sz="3800" dirty="0" smtClean="0">
                <a:latin typeface="Times New Roman" panose="02020603050405020304" pitchFamily="18" charset="0"/>
                <a:cs typeface="Times New Roman" panose="02020603050405020304" pitchFamily="18" charset="0"/>
              </a:rPr>
              <a:t>ndica </a:t>
            </a:r>
            <a:r>
              <a:rPr lang="pt-BR" sz="3800" dirty="0">
                <a:latin typeface="Times New Roman" panose="02020603050405020304" pitchFamily="18" charset="0"/>
                <a:cs typeface="Times New Roman" panose="02020603050405020304" pitchFamily="18" charset="0"/>
              </a:rPr>
              <a:t>um ser de tamanho considerado normal.</a:t>
            </a:r>
          </a:p>
          <a:p>
            <a:pPr algn="just"/>
            <a:r>
              <a:rPr lang="pt-BR" sz="3800" dirty="0">
                <a:latin typeface="Times New Roman" panose="02020603050405020304" pitchFamily="18" charset="0"/>
                <a:cs typeface="Times New Roman" panose="02020603050405020304" pitchFamily="18" charset="0"/>
              </a:rPr>
              <a:t>Por exemplo: </a:t>
            </a:r>
            <a:r>
              <a:rPr lang="pt-BR" sz="3800" dirty="0" smtClean="0">
                <a:latin typeface="Times New Roman" panose="02020603050405020304" pitchFamily="18" charset="0"/>
                <a:cs typeface="Times New Roman" panose="02020603050405020304" pitchFamily="18" charset="0"/>
              </a:rPr>
              <a:t>casa, garoto.</a:t>
            </a:r>
            <a:endParaRPr lang="pt-BR" sz="3800" dirty="0">
              <a:latin typeface="Times New Roman" panose="02020603050405020304" pitchFamily="18" charset="0"/>
              <a:cs typeface="Times New Roman" panose="02020603050405020304" pitchFamily="18" charset="0"/>
            </a:endParaRPr>
          </a:p>
          <a:p>
            <a:pPr marL="0" indent="0" algn="just">
              <a:buNone/>
            </a:pPr>
            <a:endParaRPr lang="pt-BR" sz="3800" dirty="0">
              <a:latin typeface="Times New Roman" panose="02020603050405020304" pitchFamily="18" charset="0"/>
              <a:cs typeface="Times New Roman" panose="02020603050405020304" pitchFamily="18" charset="0"/>
            </a:endParaRPr>
          </a:p>
          <a:p>
            <a:pPr algn="just"/>
            <a:r>
              <a:rPr lang="pt-BR" sz="3800" b="1" dirty="0">
                <a:latin typeface="Times New Roman" panose="02020603050405020304" pitchFamily="18" charset="0"/>
                <a:cs typeface="Times New Roman" panose="02020603050405020304" pitchFamily="18" charset="0"/>
              </a:rPr>
              <a:t>Grau </a:t>
            </a:r>
            <a:r>
              <a:rPr lang="pt-BR" sz="3800" b="1" dirty="0" smtClean="0">
                <a:latin typeface="Times New Roman" panose="02020603050405020304" pitchFamily="18" charset="0"/>
                <a:cs typeface="Times New Roman" panose="02020603050405020304" pitchFamily="18" charset="0"/>
              </a:rPr>
              <a:t>Aumentativo: </a:t>
            </a:r>
            <a:r>
              <a:rPr lang="pt-BR" sz="3800" dirty="0" smtClean="0">
                <a:latin typeface="Times New Roman" panose="02020603050405020304" pitchFamily="18" charset="0"/>
                <a:cs typeface="Times New Roman" panose="02020603050405020304" pitchFamily="18" charset="0"/>
              </a:rPr>
              <a:t>indica </a:t>
            </a:r>
            <a:r>
              <a:rPr lang="pt-BR" sz="3800" dirty="0">
                <a:latin typeface="Times New Roman" panose="02020603050405020304" pitchFamily="18" charset="0"/>
                <a:cs typeface="Times New Roman" panose="02020603050405020304" pitchFamily="18" charset="0"/>
              </a:rPr>
              <a:t>o aumento do tamanho do </a:t>
            </a:r>
            <a:r>
              <a:rPr lang="pt-BR" sz="3800" dirty="0" smtClean="0">
                <a:latin typeface="Times New Roman" panose="02020603050405020304" pitchFamily="18" charset="0"/>
                <a:cs typeface="Times New Roman" panose="02020603050405020304" pitchFamily="18" charset="0"/>
              </a:rPr>
              <a:t>ser ou um ser de tamanho acima da média.</a:t>
            </a:r>
            <a:endParaRPr lang="pt-BR" sz="3800" b="1" dirty="0">
              <a:latin typeface="Times New Roman" panose="02020603050405020304" pitchFamily="18" charset="0"/>
              <a:cs typeface="Times New Roman" panose="02020603050405020304" pitchFamily="18" charset="0"/>
            </a:endParaRPr>
          </a:p>
          <a:p>
            <a:pPr algn="just"/>
            <a:r>
              <a:rPr lang="pt-BR" sz="3800" dirty="0">
                <a:latin typeface="Times New Roman" panose="02020603050405020304" pitchFamily="18" charset="0"/>
                <a:cs typeface="Times New Roman" panose="02020603050405020304" pitchFamily="18" charset="0"/>
              </a:rPr>
              <a:t>Por exemplo: </a:t>
            </a:r>
            <a:r>
              <a:rPr lang="pt-BR" sz="3800" dirty="0" smtClean="0">
                <a:latin typeface="Times New Roman" panose="02020603050405020304" pitchFamily="18" charset="0"/>
                <a:cs typeface="Times New Roman" panose="02020603050405020304" pitchFamily="18" charset="0"/>
              </a:rPr>
              <a:t>casarão, casa grande, garotão, garoto imenso.</a:t>
            </a:r>
            <a:endParaRPr lang="pt-BR" sz="3800" dirty="0">
              <a:latin typeface="Times New Roman" panose="02020603050405020304" pitchFamily="18" charset="0"/>
              <a:cs typeface="Times New Roman" panose="02020603050405020304" pitchFamily="18" charset="0"/>
            </a:endParaRPr>
          </a:p>
          <a:p>
            <a:pPr marL="0" indent="0" algn="just">
              <a:buNone/>
            </a:pPr>
            <a:endParaRPr lang="pt-BR" sz="3800" dirty="0" smtClean="0">
              <a:latin typeface="Times New Roman" panose="02020603050405020304" pitchFamily="18" charset="0"/>
              <a:cs typeface="Times New Roman" panose="02020603050405020304" pitchFamily="18" charset="0"/>
            </a:endParaRPr>
          </a:p>
          <a:p>
            <a:pPr algn="just"/>
            <a:r>
              <a:rPr lang="pt-BR" sz="3800" b="1" dirty="0">
                <a:latin typeface="Times New Roman" panose="02020603050405020304" pitchFamily="18" charset="0"/>
                <a:cs typeface="Times New Roman" panose="02020603050405020304" pitchFamily="18" charset="0"/>
              </a:rPr>
              <a:t>Grau </a:t>
            </a:r>
            <a:r>
              <a:rPr lang="pt-BR" sz="3800" b="1" dirty="0" smtClean="0">
                <a:latin typeface="Times New Roman" panose="02020603050405020304" pitchFamily="18" charset="0"/>
                <a:cs typeface="Times New Roman" panose="02020603050405020304" pitchFamily="18" charset="0"/>
              </a:rPr>
              <a:t>Diminutivo: </a:t>
            </a:r>
            <a:r>
              <a:rPr lang="pt-BR" sz="3800" dirty="0" smtClean="0">
                <a:latin typeface="Times New Roman" panose="02020603050405020304" pitchFamily="18" charset="0"/>
                <a:cs typeface="Times New Roman" panose="02020603050405020304" pitchFamily="18" charset="0"/>
              </a:rPr>
              <a:t>indica </a:t>
            </a:r>
            <a:r>
              <a:rPr lang="pt-BR" sz="3800" dirty="0">
                <a:latin typeface="Times New Roman" panose="02020603050405020304" pitchFamily="18" charset="0"/>
                <a:cs typeface="Times New Roman" panose="02020603050405020304" pitchFamily="18" charset="0"/>
              </a:rPr>
              <a:t>a diminuição do tamanho do </a:t>
            </a:r>
            <a:r>
              <a:rPr lang="pt-BR" sz="3800" dirty="0" smtClean="0">
                <a:latin typeface="Times New Roman" panose="02020603050405020304" pitchFamily="18" charset="0"/>
                <a:cs typeface="Times New Roman" panose="02020603050405020304" pitchFamily="18" charset="0"/>
              </a:rPr>
              <a:t>ser ou um ser de tamanho abaixo da média.</a:t>
            </a:r>
            <a:endParaRPr lang="pt-BR" sz="3800" dirty="0">
              <a:latin typeface="Times New Roman" panose="02020603050405020304" pitchFamily="18" charset="0"/>
              <a:cs typeface="Times New Roman" panose="02020603050405020304" pitchFamily="18" charset="0"/>
            </a:endParaRPr>
          </a:p>
          <a:p>
            <a:pPr algn="just"/>
            <a:r>
              <a:rPr lang="pt-BR" sz="3800" dirty="0">
                <a:latin typeface="Times New Roman" panose="02020603050405020304" pitchFamily="18" charset="0"/>
                <a:cs typeface="Times New Roman" panose="02020603050405020304" pitchFamily="18" charset="0"/>
              </a:rPr>
              <a:t>Por exemplo: </a:t>
            </a:r>
            <a:r>
              <a:rPr lang="pt-BR" sz="3800" dirty="0" smtClean="0">
                <a:latin typeface="Times New Roman" panose="02020603050405020304" pitchFamily="18" charset="0"/>
                <a:cs typeface="Times New Roman" panose="02020603050405020304" pitchFamily="18" charset="0"/>
              </a:rPr>
              <a:t>casinha, casa pequena, garotinho, garoto pequenino.</a:t>
            </a:r>
            <a:endParaRPr lang="pt-BR" sz="3800" dirty="0">
              <a:latin typeface="Times New Roman" panose="02020603050405020304" pitchFamily="18" charset="0"/>
              <a:cs typeface="Times New Roman" panose="02020603050405020304" pitchFamily="18" charset="0"/>
            </a:endParaRPr>
          </a:p>
          <a:p>
            <a:pPr marL="0" indent="0" algn="just">
              <a:buNone/>
            </a:pPr>
            <a:endParaRPr lang="pt-BR" sz="2800" b="1" dirty="0">
              <a:latin typeface="Times New Roman" panose="02020603050405020304" pitchFamily="18" charset="0"/>
              <a:cs typeface="Times New Roman" panose="02020603050405020304" pitchFamily="18" charset="0"/>
            </a:endParaRPr>
          </a:p>
          <a:p>
            <a:endParaRPr lang="pt-BR" sz="2400" dirty="0" smtClean="0">
              <a:latin typeface="Times New Roman" panose="02020603050405020304" pitchFamily="18" charset="0"/>
              <a:cs typeface="Times New Roman" panose="02020603050405020304" pitchFamily="18" charset="0"/>
            </a:endParaRPr>
          </a:p>
          <a:p>
            <a:endParaRPr lang="pt-BR" sz="2400" dirty="0">
              <a:latin typeface="Times New Roman" panose="02020603050405020304" pitchFamily="18" charset="0"/>
              <a:cs typeface="Times New Roman" panose="02020603050405020304" pitchFamily="18" charset="0"/>
            </a:endParaRPr>
          </a:p>
          <a:p>
            <a:pPr marL="0" indent="0">
              <a:buNone/>
            </a:pPr>
            <a:endParaRPr lang="pt-BR" sz="2400" dirty="0"/>
          </a:p>
          <a:p>
            <a:pPr marL="0" indent="0" algn="just">
              <a:buNone/>
            </a:pPr>
            <a:r>
              <a:rPr lang="pt-BR" sz="2400" dirty="0" smtClean="0">
                <a:latin typeface="Times New Roman" panose="02020603050405020304" pitchFamily="18" charset="0"/>
                <a:cs typeface="Times New Roman" panose="02020603050405020304" pitchFamily="18" charset="0"/>
              </a:rPr>
              <a:t> </a:t>
            </a:r>
            <a:endParaRPr lang="pt-BR" sz="2400" dirty="0">
              <a:latin typeface="Times New Roman" panose="02020603050405020304" pitchFamily="18" charset="0"/>
              <a:cs typeface="Times New Roman" panose="02020603050405020304" pitchFamily="18" charset="0"/>
            </a:endParaRPr>
          </a:p>
          <a:p>
            <a:pPr marL="0" indent="0" algn="just">
              <a:buNone/>
            </a:pPr>
            <a:endParaRPr lang="pt-BR" sz="2000" dirty="0" smtClean="0">
              <a:latin typeface="Times New Roman" panose="02020603050405020304" pitchFamily="18" charset="0"/>
              <a:cs typeface="Times New Roman" panose="02020603050405020304" pitchFamily="18" charset="0"/>
            </a:endParaRPr>
          </a:p>
        </p:txBody>
      </p:sp>
      <p:pic>
        <p:nvPicPr>
          <p:cNvPr id="1026" name="Picture 2" descr="Logo_Etec colorido"/>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67544" y="6124358"/>
            <a:ext cx="1123950" cy="714375"/>
          </a:xfrm>
          <a:prstGeom prst="rect">
            <a:avLst/>
          </a:prstGeom>
          <a:noFill/>
          <a:extLst>
            <a:ext uri="{909E8E84-426E-40DD-AFC4-6F175D3DCCD1}">
              <a14:hiddenFill xmlns:a14="http://schemas.microsoft.com/office/drawing/2010/main">
                <a:solidFill>
                  <a:srgbClr val="FFFFFF"/>
                </a:solidFill>
              </a14:hiddenFill>
            </a:ext>
          </a:extLst>
        </p:spPr>
      </p:pic>
      <p:pic>
        <p:nvPicPr>
          <p:cNvPr id="1025" name="Picture 1" descr="logo-novo-cps-co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04048" y="6200775"/>
            <a:ext cx="3600450" cy="657225"/>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pt-BR"/>
          </a:p>
        </p:txBody>
      </p:sp>
      <p:sp>
        <p:nvSpPr>
          <p:cNvPr id="7" name="Rectangle 4"/>
          <p:cNvSpPr>
            <a:spLocks noChangeArrowheads="1"/>
          </p:cNvSpPr>
          <p:nvPr/>
        </p:nvSpPr>
        <p:spPr bwMode="auto">
          <a:xfrm>
            <a:off x="0" y="71437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pt-BR" altLang="pt-BR" sz="6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               </a:t>
            </a:r>
            <a:endParaRPr kumimoji="0" lang="pt-BR" altLang="pt-BR" sz="1800" b="0" i="0" u="none" strike="noStrike" cap="none" normalizeH="0" baseline="0" smtClean="0">
              <a:ln>
                <a:noFill/>
              </a:ln>
              <a:solidFill>
                <a:schemeClr val="tx1"/>
              </a:solidFill>
              <a:effectLst/>
              <a:latin typeface="Arial" pitchFamily="34" charset="0"/>
              <a:cs typeface="Arial" pitchFamily="34" charset="0"/>
            </a:endParaRPr>
          </a:p>
        </p:txBody>
      </p:sp>
      <p:sp>
        <p:nvSpPr>
          <p:cNvPr id="8" name="Rectangle 5"/>
          <p:cNvSpPr>
            <a:spLocks noChangeArrowheads="1"/>
          </p:cNvSpPr>
          <p:nvPr/>
        </p:nvSpPr>
        <p:spPr bwMode="auto">
          <a:xfrm>
            <a:off x="0" y="13716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pt-BR" altLang="pt-BR" sz="6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
            </a:r>
            <a:br>
              <a:rPr kumimoji="0" lang="pt-BR" altLang="pt-BR" sz="600" b="0" i="0" u="none" strike="noStrike" cap="none" normalizeH="0" baseline="0" smtClean="0">
                <a:ln>
                  <a:noFill/>
                </a:ln>
                <a:solidFill>
                  <a:schemeClr val="tx1"/>
                </a:solidFill>
                <a:effectLst/>
                <a:latin typeface="Arial" pitchFamily="34" charset="0"/>
                <a:ea typeface="Times New Roman" pitchFamily="18" charset="0"/>
                <a:cs typeface="Arial" pitchFamily="34" charset="0"/>
              </a:rPr>
            </a:br>
            <a:r>
              <a:rPr kumimoji="0" lang="pt-BR" altLang="pt-BR" sz="6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
            </a:r>
            <a:br>
              <a:rPr kumimoji="0" lang="pt-BR" altLang="pt-BR" sz="600" b="0" i="0" u="none" strike="noStrike" cap="none" normalizeH="0" baseline="0" smtClean="0">
                <a:ln>
                  <a:noFill/>
                </a:ln>
                <a:solidFill>
                  <a:schemeClr val="tx1"/>
                </a:solidFill>
                <a:effectLst/>
                <a:latin typeface="Arial" pitchFamily="34" charset="0"/>
                <a:ea typeface="Times New Roman" pitchFamily="18" charset="0"/>
                <a:cs typeface="Arial" pitchFamily="34" charset="0"/>
              </a:rPr>
            </a:br>
            <a:endParaRPr kumimoji="0" lang="pt-BR" altLang="pt-BR" sz="1800" b="0" i="0" u="none" strike="noStrike" cap="none" normalizeH="0" baseline="0" smtClean="0">
              <a:ln>
                <a:noFill/>
              </a:ln>
              <a:solidFill>
                <a:schemeClr val="tx1"/>
              </a:solidFill>
              <a:effectLst/>
              <a:latin typeface="Arial" pitchFamily="34" charset="0"/>
              <a:cs typeface="Arial" pitchFamily="34" charset="0"/>
            </a:endParaRPr>
          </a:p>
        </p:txBody>
      </p:sp>
      <p:pic>
        <p:nvPicPr>
          <p:cNvPr id="2" name="Picture 2" descr="C:\Users\Usuário\JEC\Pictures\Educandário\Imagens para aulas\anão2.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211960" y="4908779"/>
            <a:ext cx="1215579" cy="121557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94074184"/>
      </p:ext>
    </p:extLst>
  </p:cSld>
  <p:clrMapOvr>
    <a:masterClrMapping/>
  </p:clrMapOvr>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title"/>
          </p:nvPr>
        </p:nvSpPr>
        <p:spPr>
          <a:xfrm>
            <a:off x="457200" y="274638"/>
            <a:ext cx="8229600" cy="778098"/>
          </a:xfrm>
        </p:spPr>
        <p:txBody>
          <a:bodyPr>
            <a:noAutofit/>
          </a:bodyPr>
          <a:lstStyle/>
          <a:p>
            <a:r>
              <a:rPr lang="pt-BR" sz="2900" b="1" dirty="0" smtClean="0">
                <a:solidFill>
                  <a:srgbClr val="FF0000"/>
                </a:solidFill>
                <a:latin typeface="Times New Roman" panose="02020603050405020304" pitchFamily="18" charset="0"/>
                <a:cs typeface="Times New Roman" panose="02020603050405020304" pitchFamily="18" charset="0"/>
              </a:rPr>
              <a:t>SUBSTANTIVO – FLEXÃO DE GRAU</a:t>
            </a:r>
            <a:endParaRPr lang="pt-BR" sz="2900" b="1" dirty="0">
              <a:solidFill>
                <a:srgbClr val="FF0000"/>
              </a:solidFill>
              <a:latin typeface="Times New Roman" panose="02020603050405020304" pitchFamily="18" charset="0"/>
              <a:cs typeface="Times New Roman" panose="02020603050405020304" pitchFamily="18" charset="0"/>
            </a:endParaRPr>
          </a:p>
        </p:txBody>
      </p:sp>
      <p:sp>
        <p:nvSpPr>
          <p:cNvPr id="5" name="Espaço Reservado para Conteúdo 4"/>
          <p:cNvSpPr>
            <a:spLocks noGrp="1"/>
          </p:cNvSpPr>
          <p:nvPr>
            <p:ph idx="1"/>
          </p:nvPr>
        </p:nvSpPr>
        <p:spPr>
          <a:xfrm>
            <a:off x="457200" y="980728"/>
            <a:ext cx="8579296" cy="5220047"/>
          </a:xfrm>
        </p:spPr>
        <p:txBody>
          <a:bodyPr>
            <a:normAutofit fontScale="92500" lnSpcReduction="20000"/>
          </a:bodyPr>
          <a:lstStyle/>
          <a:p>
            <a:r>
              <a:rPr lang="pt-BR" sz="2600" b="1" dirty="0">
                <a:latin typeface="Times New Roman" panose="02020603050405020304" pitchFamily="18" charset="0"/>
                <a:cs typeface="Times New Roman" panose="02020603050405020304" pitchFamily="18" charset="0"/>
              </a:rPr>
              <a:t>Grau </a:t>
            </a:r>
            <a:r>
              <a:rPr lang="pt-BR" sz="2600" b="1" dirty="0" smtClean="0">
                <a:latin typeface="Times New Roman" panose="02020603050405020304" pitchFamily="18" charset="0"/>
                <a:cs typeface="Times New Roman" panose="02020603050405020304" pitchFamily="18" charset="0"/>
              </a:rPr>
              <a:t>Aumentativo:</a:t>
            </a:r>
          </a:p>
          <a:p>
            <a:pPr marL="0" indent="0">
              <a:buNone/>
            </a:pPr>
            <a:endParaRPr lang="pt-BR" sz="2600" dirty="0">
              <a:latin typeface="Times New Roman" panose="02020603050405020304" pitchFamily="18" charset="0"/>
              <a:cs typeface="Times New Roman" panose="02020603050405020304" pitchFamily="18" charset="0"/>
            </a:endParaRPr>
          </a:p>
          <a:p>
            <a:r>
              <a:rPr lang="pt-BR" sz="2600" b="1" dirty="0">
                <a:latin typeface="Times New Roman" panose="02020603050405020304" pitchFamily="18" charset="0"/>
                <a:cs typeface="Times New Roman" panose="02020603050405020304" pitchFamily="18" charset="0"/>
              </a:rPr>
              <a:t>Analítico</a:t>
            </a:r>
            <a:r>
              <a:rPr lang="pt-BR" sz="2600" dirty="0">
                <a:latin typeface="Times New Roman" panose="02020603050405020304" pitchFamily="18" charset="0"/>
                <a:cs typeface="Times New Roman" panose="02020603050405020304" pitchFamily="18" charset="0"/>
              </a:rPr>
              <a:t> = o substantivo é acompanhado de um adjetivo que indica grandeza.</a:t>
            </a:r>
          </a:p>
          <a:p>
            <a:r>
              <a:rPr lang="pt-BR" sz="2600" dirty="0" smtClean="0">
                <a:latin typeface="Times New Roman" panose="02020603050405020304" pitchFamily="18" charset="0"/>
                <a:cs typeface="Times New Roman" panose="02020603050405020304" pitchFamily="18" charset="0"/>
              </a:rPr>
              <a:t>Ex.: </a:t>
            </a:r>
            <a:r>
              <a:rPr lang="pt-BR" sz="2600" dirty="0">
                <a:latin typeface="Times New Roman" panose="02020603050405020304" pitchFamily="18" charset="0"/>
                <a:cs typeface="Times New Roman" panose="02020603050405020304" pitchFamily="18" charset="0"/>
              </a:rPr>
              <a:t>casa </a:t>
            </a:r>
            <a:r>
              <a:rPr lang="pt-BR" sz="2600" dirty="0" smtClean="0">
                <a:latin typeface="Times New Roman" panose="02020603050405020304" pitchFamily="18" charset="0"/>
                <a:cs typeface="Times New Roman" panose="02020603050405020304" pitchFamily="18" charset="0"/>
              </a:rPr>
              <a:t>grande, festa colossal, obra gigantesca, escola enorme.</a:t>
            </a:r>
            <a:endParaRPr lang="pt-BR" sz="2600" dirty="0">
              <a:latin typeface="Times New Roman" panose="02020603050405020304" pitchFamily="18" charset="0"/>
              <a:cs typeface="Times New Roman" panose="02020603050405020304" pitchFamily="18" charset="0"/>
            </a:endParaRPr>
          </a:p>
          <a:p>
            <a:pPr marL="0" indent="0">
              <a:buNone/>
            </a:pPr>
            <a:endParaRPr lang="pt-BR" sz="2600" dirty="0">
              <a:latin typeface="Times New Roman" panose="02020603050405020304" pitchFamily="18" charset="0"/>
              <a:cs typeface="Times New Roman" panose="02020603050405020304" pitchFamily="18" charset="0"/>
            </a:endParaRPr>
          </a:p>
          <a:p>
            <a:r>
              <a:rPr lang="pt-BR" sz="2600" b="1" dirty="0">
                <a:latin typeface="Times New Roman" panose="02020603050405020304" pitchFamily="18" charset="0"/>
                <a:cs typeface="Times New Roman" panose="02020603050405020304" pitchFamily="18" charset="0"/>
              </a:rPr>
              <a:t>Sintético</a:t>
            </a:r>
            <a:r>
              <a:rPr lang="pt-BR" sz="2600" dirty="0">
                <a:latin typeface="Times New Roman" panose="02020603050405020304" pitchFamily="18" charset="0"/>
                <a:cs typeface="Times New Roman" panose="02020603050405020304" pitchFamily="18" charset="0"/>
              </a:rPr>
              <a:t> = é acrescido ao substantivo um sufixo indicador de </a:t>
            </a:r>
            <a:r>
              <a:rPr lang="pt-BR" sz="2600" dirty="0" smtClean="0">
                <a:latin typeface="Times New Roman" panose="02020603050405020304" pitchFamily="18" charset="0"/>
                <a:cs typeface="Times New Roman" panose="02020603050405020304" pitchFamily="18" charset="0"/>
              </a:rPr>
              <a:t>aumento.</a:t>
            </a:r>
            <a:endParaRPr lang="pt-BR" sz="2600" dirty="0">
              <a:latin typeface="Times New Roman" panose="02020603050405020304" pitchFamily="18" charset="0"/>
              <a:cs typeface="Times New Roman" panose="02020603050405020304" pitchFamily="18" charset="0"/>
            </a:endParaRPr>
          </a:p>
          <a:p>
            <a:r>
              <a:rPr lang="pt-BR" sz="2600" dirty="0">
                <a:latin typeface="Times New Roman" panose="02020603050405020304" pitchFamily="18" charset="0"/>
                <a:cs typeface="Times New Roman" panose="02020603050405020304" pitchFamily="18" charset="0"/>
              </a:rPr>
              <a:t>Por exemplo: </a:t>
            </a:r>
            <a:r>
              <a:rPr lang="pt-BR" sz="2600" dirty="0" smtClean="0">
                <a:latin typeface="Times New Roman" panose="02020603050405020304" pitchFamily="18" charset="0"/>
                <a:cs typeface="Times New Roman" panose="02020603050405020304" pitchFamily="18" charset="0"/>
              </a:rPr>
              <a:t>casar</a:t>
            </a:r>
            <a:r>
              <a:rPr lang="pt-BR" sz="2600" b="1" dirty="0" smtClean="0">
                <a:latin typeface="Times New Roman" panose="02020603050405020304" pitchFamily="18" charset="0"/>
                <a:cs typeface="Times New Roman" panose="02020603050405020304" pitchFamily="18" charset="0"/>
              </a:rPr>
              <a:t>ão</a:t>
            </a:r>
            <a:r>
              <a:rPr lang="pt-BR" sz="2600" dirty="0" smtClean="0">
                <a:latin typeface="Times New Roman" panose="02020603050405020304" pitchFamily="18" charset="0"/>
                <a:cs typeface="Times New Roman" panose="02020603050405020304" pitchFamily="18" charset="0"/>
              </a:rPr>
              <a:t>, can</a:t>
            </a:r>
            <a:r>
              <a:rPr lang="pt-BR" sz="2600" b="1" dirty="0" smtClean="0">
                <a:latin typeface="Times New Roman" panose="02020603050405020304" pitchFamily="18" charset="0"/>
                <a:cs typeface="Times New Roman" panose="02020603050405020304" pitchFamily="18" charset="0"/>
              </a:rPr>
              <a:t>zarrão</a:t>
            </a:r>
            <a:r>
              <a:rPr lang="pt-BR" sz="2600" dirty="0" smtClean="0">
                <a:latin typeface="Times New Roman" panose="02020603050405020304" pitchFamily="18" charset="0"/>
                <a:cs typeface="Times New Roman" panose="02020603050405020304" pitchFamily="18" charset="0"/>
              </a:rPr>
              <a:t>, dinheir</a:t>
            </a:r>
            <a:r>
              <a:rPr lang="pt-BR" sz="2600" b="1" dirty="0" smtClean="0">
                <a:latin typeface="Times New Roman" panose="02020603050405020304" pitchFamily="18" charset="0"/>
                <a:cs typeface="Times New Roman" panose="02020603050405020304" pitchFamily="18" charset="0"/>
              </a:rPr>
              <a:t>ama</a:t>
            </a:r>
            <a:r>
              <a:rPr lang="pt-BR" sz="2600" dirty="0" smtClean="0">
                <a:latin typeface="Times New Roman" panose="02020603050405020304" pitchFamily="18" charset="0"/>
                <a:cs typeface="Times New Roman" panose="02020603050405020304" pitchFamily="18" charset="0"/>
              </a:rPr>
              <a:t>.</a:t>
            </a:r>
            <a:endParaRPr lang="pt-BR" sz="2600" dirty="0">
              <a:latin typeface="Times New Roman" panose="02020603050405020304" pitchFamily="18" charset="0"/>
              <a:cs typeface="Times New Roman" panose="02020603050405020304" pitchFamily="18" charset="0"/>
            </a:endParaRPr>
          </a:p>
          <a:p>
            <a:pPr marL="0" indent="0" algn="just">
              <a:buNone/>
            </a:pPr>
            <a:endParaRPr lang="pt-BR" sz="2800" b="1" dirty="0">
              <a:latin typeface="Times New Roman" panose="02020603050405020304" pitchFamily="18" charset="0"/>
              <a:cs typeface="Times New Roman" panose="02020603050405020304" pitchFamily="18" charset="0"/>
            </a:endParaRPr>
          </a:p>
          <a:p>
            <a:endParaRPr lang="pt-BR" sz="2400" dirty="0" smtClean="0">
              <a:latin typeface="Times New Roman" panose="02020603050405020304" pitchFamily="18" charset="0"/>
              <a:cs typeface="Times New Roman" panose="02020603050405020304" pitchFamily="18" charset="0"/>
            </a:endParaRPr>
          </a:p>
          <a:p>
            <a:endParaRPr lang="pt-BR" sz="2400" dirty="0">
              <a:latin typeface="Times New Roman" panose="02020603050405020304" pitchFamily="18" charset="0"/>
              <a:cs typeface="Times New Roman" panose="02020603050405020304" pitchFamily="18" charset="0"/>
            </a:endParaRPr>
          </a:p>
          <a:p>
            <a:pPr marL="0" indent="0">
              <a:buNone/>
            </a:pPr>
            <a:endParaRPr lang="pt-BR" sz="2400" dirty="0"/>
          </a:p>
          <a:p>
            <a:pPr marL="0" indent="0" algn="just">
              <a:buNone/>
            </a:pPr>
            <a:r>
              <a:rPr lang="pt-BR" sz="2400" dirty="0" smtClean="0">
                <a:latin typeface="Times New Roman" panose="02020603050405020304" pitchFamily="18" charset="0"/>
                <a:cs typeface="Times New Roman" panose="02020603050405020304" pitchFamily="18" charset="0"/>
              </a:rPr>
              <a:t> </a:t>
            </a:r>
            <a:endParaRPr lang="pt-BR" sz="2400" dirty="0">
              <a:latin typeface="Times New Roman" panose="02020603050405020304" pitchFamily="18" charset="0"/>
              <a:cs typeface="Times New Roman" panose="02020603050405020304" pitchFamily="18" charset="0"/>
            </a:endParaRPr>
          </a:p>
          <a:p>
            <a:pPr marL="0" indent="0" algn="just">
              <a:buNone/>
            </a:pPr>
            <a:endParaRPr lang="pt-BR" sz="2000" dirty="0" smtClean="0">
              <a:latin typeface="Times New Roman" panose="02020603050405020304" pitchFamily="18" charset="0"/>
              <a:cs typeface="Times New Roman" panose="02020603050405020304" pitchFamily="18" charset="0"/>
            </a:endParaRPr>
          </a:p>
        </p:txBody>
      </p:sp>
      <p:pic>
        <p:nvPicPr>
          <p:cNvPr id="1026" name="Picture 2" descr="Logo_Etec colorido"/>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67544" y="6124358"/>
            <a:ext cx="1123950" cy="714375"/>
          </a:xfrm>
          <a:prstGeom prst="rect">
            <a:avLst/>
          </a:prstGeom>
          <a:noFill/>
          <a:extLst>
            <a:ext uri="{909E8E84-426E-40DD-AFC4-6F175D3DCCD1}">
              <a14:hiddenFill xmlns:a14="http://schemas.microsoft.com/office/drawing/2010/main">
                <a:solidFill>
                  <a:srgbClr val="FFFFFF"/>
                </a:solidFill>
              </a14:hiddenFill>
            </a:ext>
          </a:extLst>
        </p:spPr>
      </p:pic>
      <p:pic>
        <p:nvPicPr>
          <p:cNvPr id="1025" name="Picture 1" descr="logo-novo-cps-co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04048" y="6200775"/>
            <a:ext cx="3600450" cy="657225"/>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pt-BR"/>
          </a:p>
        </p:txBody>
      </p:sp>
      <p:sp>
        <p:nvSpPr>
          <p:cNvPr id="7" name="Rectangle 4"/>
          <p:cNvSpPr>
            <a:spLocks noChangeArrowheads="1"/>
          </p:cNvSpPr>
          <p:nvPr/>
        </p:nvSpPr>
        <p:spPr bwMode="auto">
          <a:xfrm>
            <a:off x="0" y="71437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pt-BR" altLang="pt-BR" sz="6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               </a:t>
            </a:r>
            <a:endParaRPr kumimoji="0" lang="pt-BR" altLang="pt-BR" sz="1800" b="0" i="0" u="none" strike="noStrike" cap="none" normalizeH="0" baseline="0" smtClean="0">
              <a:ln>
                <a:noFill/>
              </a:ln>
              <a:solidFill>
                <a:schemeClr val="tx1"/>
              </a:solidFill>
              <a:effectLst/>
              <a:latin typeface="Arial" pitchFamily="34" charset="0"/>
              <a:cs typeface="Arial" pitchFamily="34" charset="0"/>
            </a:endParaRPr>
          </a:p>
        </p:txBody>
      </p:sp>
      <p:sp>
        <p:nvSpPr>
          <p:cNvPr id="8" name="Rectangle 5"/>
          <p:cNvSpPr>
            <a:spLocks noChangeArrowheads="1"/>
          </p:cNvSpPr>
          <p:nvPr/>
        </p:nvSpPr>
        <p:spPr bwMode="auto">
          <a:xfrm>
            <a:off x="0" y="13716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pt-BR" altLang="pt-BR" sz="6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
            </a:r>
            <a:br>
              <a:rPr kumimoji="0" lang="pt-BR" altLang="pt-BR" sz="600" b="0" i="0" u="none" strike="noStrike" cap="none" normalizeH="0" baseline="0" smtClean="0">
                <a:ln>
                  <a:noFill/>
                </a:ln>
                <a:solidFill>
                  <a:schemeClr val="tx1"/>
                </a:solidFill>
                <a:effectLst/>
                <a:latin typeface="Arial" pitchFamily="34" charset="0"/>
                <a:ea typeface="Times New Roman" pitchFamily="18" charset="0"/>
                <a:cs typeface="Arial" pitchFamily="34" charset="0"/>
              </a:rPr>
            </a:br>
            <a:r>
              <a:rPr kumimoji="0" lang="pt-BR" altLang="pt-BR" sz="6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
            </a:r>
            <a:br>
              <a:rPr kumimoji="0" lang="pt-BR" altLang="pt-BR" sz="600" b="0" i="0" u="none" strike="noStrike" cap="none" normalizeH="0" baseline="0" smtClean="0">
                <a:ln>
                  <a:noFill/>
                </a:ln>
                <a:solidFill>
                  <a:schemeClr val="tx1"/>
                </a:solidFill>
                <a:effectLst/>
                <a:latin typeface="Arial" pitchFamily="34" charset="0"/>
                <a:ea typeface="Times New Roman" pitchFamily="18" charset="0"/>
                <a:cs typeface="Arial" pitchFamily="34" charset="0"/>
              </a:rPr>
            </a:br>
            <a:endParaRPr kumimoji="0" lang="pt-BR" altLang="pt-BR" sz="1800" b="0" i="0" u="none" strike="noStrike" cap="none" normalizeH="0" baseline="0" smtClean="0">
              <a:ln>
                <a:noFill/>
              </a:ln>
              <a:solidFill>
                <a:schemeClr val="tx1"/>
              </a:solidFill>
              <a:effectLst/>
              <a:latin typeface="Arial" pitchFamily="34" charset="0"/>
              <a:cs typeface="Arial" pitchFamily="34" charset="0"/>
            </a:endParaRPr>
          </a:p>
        </p:txBody>
      </p:sp>
      <p:pic>
        <p:nvPicPr>
          <p:cNvPr id="2050" name="Picture 2" descr="C:\Users\Usuário\JEC\Pictures\Educandário\Imagens para aulas\gigante.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779912" y="4221088"/>
            <a:ext cx="1717626" cy="18810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44811485"/>
      </p:ext>
    </p:extLst>
  </p:cSld>
  <p:clrMapOvr>
    <a:masterClrMapping/>
  </p:clrMapOvr>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title"/>
          </p:nvPr>
        </p:nvSpPr>
        <p:spPr>
          <a:xfrm>
            <a:off x="457200" y="274638"/>
            <a:ext cx="8229600" cy="778098"/>
          </a:xfrm>
        </p:spPr>
        <p:txBody>
          <a:bodyPr>
            <a:noAutofit/>
          </a:bodyPr>
          <a:lstStyle/>
          <a:p>
            <a:r>
              <a:rPr lang="pt-BR" sz="2900" b="1" dirty="0" smtClean="0">
                <a:solidFill>
                  <a:srgbClr val="FF0000"/>
                </a:solidFill>
                <a:latin typeface="Times New Roman" panose="02020603050405020304" pitchFamily="18" charset="0"/>
                <a:cs typeface="Times New Roman" panose="02020603050405020304" pitchFamily="18" charset="0"/>
              </a:rPr>
              <a:t>SUBSTANTIVO – FLEXÃO DE GRAU</a:t>
            </a:r>
            <a:endParaRPr lang="pt-BR" sz="2900" b="1" dirty="0">
              <a:solidFill>
                <a:srgbClr val="FF0000"/>
              </a:solidFill>
              <a:latin typeface="Times New Roman" panose="02020603050405020304" pitchFamily="18" charset="0"/>
              <a:cs typeface="Times New Roman" panose="02020603050405020304" pitchFamily="18" charset="0"/>
            </a:endParaRPr>
          </a:p>
        </p:txBody>
      </p:sp>
      <p:sp>
        <p:nvSpPr>
          <p:cNvPr id="5" name="Espaço Reservado para Conteúdo 4"/>
          <p:cNvSpPr>
            <a:spLocks noGrp="1"/>
          </p:cNvSpPr>
          <p:nvPr>
            <p:ph idx="1"/>
          </p:nvPr>
        </p:nvSpPr>
        <p:spPr>
          <a:xfrm>
            <a:off x="457200" y="980728"/>
            <a:ext cx="8579296" cy="5220047"/>
          </a:xfrm>
        </p:spPr>
        <p:txBody>
          <a:bodyPr>
            <a:normAutofit fontScale="25000" lnSpcReduction="20000"/>
          </a:bodyPr>
          <a:lstStyle/>
          <a:p>
            <a:r>
              <a:rPr lang="pt-BR" sz="8000" b="1" dirty="0">
                <a:latin typeface="Times New Roman" panose="02020603050405020304" pitchFamily="18" charset="0"/>
                <a:cs typeface="Times New Roman" panose="02020603050405020304" pitchFamily="18" charset="0"/>
              </a:rPr>
              <a:t>Grau </a:t>
            </a:r>
            <a:r>
              <a:rPr lang="pt-BR" sz="8000" b="1" dirty="0" smtClean="0">
                <a:latin typeface="Times New Roman" panose="02020603050405020304" pitchFamily="18" charset="0"/>
                <a:cs typeface="Times New Roman" panose="02020603050405020304" pitchFamily="18" charset="0"/>
              </a:rPr>
              <a:t>Aumentativo – Forma Sintética - Sufixos:</a:t>
            </a:r>
          </a:p>
          <a:p>
            <a:r>
              <a:rPr lang="pt-BR" sz="8000" b="1" dirty="0" smtClean="0">
                <a:latin typeface="Times New Roman" panose="02020603050405020304" pitchFamily="18" charset="0"/>
                <a:cs typeface="Times New Roman" panose="02020603050405020304" pitchFamily="18" charset="0"/>
              </a:rPr>
              <a:t>-</a:t>
            </a:r>
            <a:r>
              <a:rPr lang="pt-BR" sz="8000" b="1" dirty="0" err="1" smtClean="0">
                <a:latin typeface="Times New Roman" panose="02020603050405020304" pitchFamily="18" charset="0"/>
                <a:cs typeface="Times New Roman" panose="02020603050405020304" pitchFamily="18" charset="0"/>
              </a:rPr>
              <a:t>zarrão</a:t>
            </a:r>
            <a:r>
              <a:rPr lang="pt-BR" sz="8000" b="1" dirty="0" smtClean="0">
                <a:latin typeface="Times New Roman" panose="02020603050405020304" pitchFamily="18" charset="0"/>
                <a:cs typeface="Times New Roman" panose="02020603050405020304" pitchFamily="18" charset="0"/>
              </a:rPr>
              <a:t>: </a:t>
            </a:r>
            <a:r>
              <a:rPr lang="pt-BR" sz="8000" dirty="0" smtClean="0">
                <a:latin typeface="Times New Roman" panose="02020603050405020304" pitchFamily="18" charset="0"/>
                <a:cs typeface="Times New Roman" panose="02020603050405020304" pitchFamily="18" charset="0"/>
              </a:rPr>
              <a:t>homenzarrão, canzarrão.</a:t>
            </a:r>
            <a:endParaRPr lang="pt-BR" sz="8000" dirty="0">
              <a:latin typeface="Times New Roman" panose="02020603050405020304" pitchFamily="18" charset="0"/>
              <a:cs typeface="Times New Roman" panose="02020603050405020304" pitchFamily="18" charset="0"/>
            </a:endParaRPr>
          </a:p>
          <a:p>
            <a:r>
              <a:rPr lang="pt-BR" sz="8000" b="1" dirty="0" smtClean="0">
                <a:latin typeface="Times New Roman" panose="02020603050405020304" pitchFamily="18" charset="0"/>
                <a:cs typeface="Times New Roman" panose="02020603050405020304" pitchFamily="18" charset="0"/>
              </a:rPr>
              <a:t>-aço(a): </a:t>
            </a:r>
            <a:r>
              <a:rPr lang="pt-BR" sz="8000" dirty="0" smtClean="0">
                <a:latin typeface="Times New Roman" panose="02020603050405020304" pitchFamily="18" charset="0"/>
                <a:cs typeface="Times New Roman" panose="02020603050405020304" pitchFamily="18" charset="0"/>
              </a:rPr>
              <a:t>barcaça, louraça, morenaço.</a:t>
            </a:r>
            <a:endParaRPr lang="pt-BR" sz="8000" dirty="0">
              <a:latin typeface="Times New Roman" panose="02020603050405020304" pitchFamily="18" charset="0"/>
              <a:cs typeface="Times New Roman" panose="02020603050405020304" pitchFamily="18" charset="0"/>
            </a:endParaRPr>
          </a:p>
          <a:p>
            <a:r>
              <a:rPr lang="pt-BR" sz="8000" b="1" dirty="0">
                <a:latin typeface="Times New Roman" panose="02020603050405020304" pitchFamily="18" charset="0"/>
                <a:cs typeface="Times New Roman" panose="02020603050405020304" pitchFamily="18" charset="0"/>
              </a:rPr>
              <a:t>-</a:t>
            </a:r>
            <a:r>
              <a:rPr lang="pt-BR" sz="8000" b="1" dirty="0" smtClean="0">
                <a:latin typeface="Times New Roman" panose="02020603050405020304" pitchFamily="18" charset="0"/>
                <a:cs typeface="Times New Roman" panose="02020603050405020304" pitchFamily="18" charset="0"/>
              </a:rPr>
              <a:t>alho(a</a:t>
            </a:r>
            <a:r>
              <a:rPr lang="pt-BR" sz="8000" b="1" dirty="0">
                <a:latin typeface="Times New Roman" panose="02020603050405020304" pitchFamily="18" charset="0"/>
                <a:cs typeface="Times New Roman" panose="02020603050405020304" pitchFamily="18" charset="0"/>
              </a:rPr>
              <a:t>): </a:t>
            </a:r>
            <a:r>
              <a:rPr lang="pt-BR" sz="8000" dirty="0" smtClean="0">
                <a:latin typeface="Times New Roman" panose="02020603050405020304" pitchFamily="18" charset="0"/>
                <a:cs typeface="Times New Roman" panose="02020603050405020304" pitchFamily="18" charset="0"/>
              </a:rPr>
              <a:t>muralha, gentalha, </a:t>
            </a:r>
            <a:r>
              <a:rPr lang="pt-BR" sz="8000" dirty="0" err="1" smtClean="0">
                <a:latin typeface="Times New Roman" panose="02020603050405020304" pitchFamily="18" charset="0"/>
                <a:cs typeface="Times New Roman" panose="02020603050405020304" pitchFamily="18" charset="0"/>
              </a:rPr>
              <a:t>politicalho</a:t>
            </a:r>
            <a:r>
              <a:rPr lang="pt-BR" sz="8000" dirty="0" smtClean="0">
                <a:latin typeface="Times New Roman" panose="02020603050405020304" pitchFamily="18" charset="0"/>
                <a:cs typeface="Times New Roman" panose="02020603050405020304" pitchFamily="18" charset="0"/>
              </a:rPr>
              <a:t>.</a:t>
            </a:r>
            <a:endParaRPr lang="pt-BR" sz="8000" dirty="0">
              <a:latin typeface="Times New Roman" panose="02020603050405020304" pitchFamily="18" charset="0"/>
              <a:cs typeface="Times New Roman" panose="02020603050405020304" pitchFamily="18" charset="0"/>
            </a:endParaRPr>
          </a:p>
          <a:p>
            <a:r>
              <a:rPr lang="pt-BR" sz="8000" b="1" dirty="0" smtClean="0">
                <a:latin typeface="Times New Roman" panose="02020603050405020304" pitchFamily="18" charset="0"/>
                <a:cs typeface="Times New Roman" panose="02020603050405020304" pitchFamily="18" charset="0"/>
              </a:rPr>
              <a:t>-alhão: </a:t>
            </a:r>
            <a:r>
              <a:rPr lang="pt-BR" sz="8000" dirty="0" smtClean="0">
                <a:latin typeface="Times New Roman" panose="02020603050405020304" pitchFamily="18" charset="0"/>
                <a:cs typeface="Times New Roman" panose="02020603050405020304" pitchFamily="18" charset="0"/>
              </a:rPr>
              <a:t>grandalhão, brincalhão.</a:t>
            </a:r>
            <a:endParaRPr lang="pt-BR" sz="8000" dirty="0">
              <a:latin typeface="Times New Roman" panose="02020603050405020304" pitchFamily="18" charset="0"/>
              <a:cs typeface="Times New Roman" panose="02020603050405020304" pitchFamily="18" charset="0"/>
            </a:endParaRPr>
          </a:p>
          <a:p>
            <a:r>
              <a:rPr lang="pt-BR" sz="8000" b="1" dirty="0">
                <a:latin typeface="Times New Roman" panose="02020603050405020304" pitchFamily="18" charset="0"/>
                <a:cs typeface="Times New Roman" panose="02020603050405020304" pitchFamily="18" charset="0"/>
              </a:rPr>
              <a:t>-</a:t>
            </a:r>
            <a:r>
              <a:rPr lang="pt-BR" sz="8000" b="1" dirty="0" smtClean="0">
                <a:latin typeface="Times New Roman" panose="02020603050405020304" pitchFamily="18" charset="0"/>
                <a:cs typeface="Times New Roman" panose="02020603050405020304" pitchFamily="18" charset="0"/>
              </a:rPr>
              <a:t>ama: </a:t>
            </a:r>
            <a:r>
              <a:rPr lang="pt-BR" sz="8000" dirty="0" smtClean="0">
                <a:latin typeface="Times New Roman" panose="02020603050405020304" pitchFamily="18" charset="0"/>
                <a:cs typeface="Times New Roman" panose="02020603050405020304" pitchFamily="18" charset="0"/>
              </a:rPr>
              <a:t>dinheirama, </a:t>
            </a:r>
            <a:r>
              <a:rPr lang="pt-BR" sz="8000" dirty="0" err="1" smtClean="0">
                <a:latin typeface="Times New Roman" panose="02020603050405020304" pitchFamily="18" charset="0"/>
                <a:cs typeface="Times New Roman" panose="02020603050405020304" pitchFamily="18" charset="0"/>
              </a:rPr>
              <a:t>poeirama</a:t>
            </a:r>
            <a:r>
              <a:rPr lang="pt-BR" sz="8000" dirty="0" smtClean="0">
                <a:latin typeface="Times New Roman" panose="02020603050405020304" pitchFamily="18" charset="0"/>
                <a:cs typeface="Times New Roman" panose="02020603050405020304" pitchFamily="18" charset="0"/>
              </a:rPr>
              <a:t>.</a:t>
            </a:r>
          </a:p>
          <a:p>
            <a:r>
              <a:rPr lang="pt-BR" sz="8000" b="1" dirty="0">
                <a:latin typeface="Times New Roman" panose="02020603050405020304" pitchFamily="18" charset="0"/>
                <a:cs typeface="Times New Roman" panose="02020603050405020304" pitchFamily="18" charset="0"/>
              </a:rPr>
              <a:t>-</a:t>
            </a:r>
            <a:r>
              <a:rPr lang="pt-BR" sz="8000" b="1" dirty="0" err="1" smtClean="0">
                <a:latin typeface="Times New Roman" panose="02020603050405020304" pitchFamily="18" charset="0"/>
                <a:cs typeface="Times New Roman" panose="02020603050405020304" pitchFamily="18" charset="0"/>
              </a:rPr>
              <a:t>anzil</a:t>
            </a:r>
            <a:r>
              <a:rPr lang="pt-BR" sz="8000" b="1" dirty="0" smtClean="0">
                <a:latin typeface="Times New Roman" panose="02020603050405020304" pitchFamily="18" charset="0"/>
                <a:cs typeface="Times New Roman" panose="02020603050405020304" pitchFamily="18" charset="0"/>
              </a:rPr>
              <a:t>: </a:t>
            </a:r>
            <a:r>
              <a:rPr lang="pt-BR" sz="8000" dirty="0" smtClean="0">
                <a:latin typeface="Times New Roman" panose="02020603050405020304" pitchFamily="18" charset="0"/>
                <a:cs typeface="Times New Roman" panose="02020603050405020304" pitchFamily="18" charset="0"/>
              </a:rPr>
              <a:t>corpanzil.</a:t>
            </a:r>
            <a:endParaRPr lang="pt-BR" sz="8000" dirty="0">
              <a:latin typeface="Times New Roman" panose="02020603050405020304" pitchFamily="18" charset="0"/>
              <a:cs typeface="Times New Roman" panose="02020603050405020304" pitchFamily="18" charset="0"/>
            </a:endParaRPr>
          </a:p>
          <a:p>
            <a:r>
              <a:rPr lang="pt-BR" sz="8000" b="1" dirty="0" smtClean="0">
                <a:latin typeface="Times New Roman" panose="02020603050405020304" pitchFamily="18" charset="0"/>
                <a:cs typeface="Times New Roman" panose="02020603050405020304" pitchFamily="18" charset="0"/>
              </a:rPr>
              <a:t>-(z)</a:t>
            </a:r>
            <a:r>
              <a:rPr lang="pt-BR" sz="8000" b="1" dirty="0" err="1" smtClean="0">
                <a:latin typeface="Times New Roman" panose="02020603050405020304" pitchFamily="18" charset="0"/>
                <a:cs typeface="Times New Roman" panose="02020603050405020304" pitchFamily="18" charset="0"/>
              </a:rPr>
              <a:t>ão</a:t>
            </a:r>
            <a:r>
              <a:rPr lang="pt-BR" sz="8000" b="1" dirty="0" smtClean="0">
                <a:latin typeface="Times New Roman" panose="02020603050405020304" pitchFamily="18" charset="0"/>
                <a:cs typeface="Times New Roman" panose="02020603050405020304" pitchFamily="18" charset="0"/>
              </a:rPr>
              <a:t>: </a:t>
            </a:r>
            <a:r>
              <a:rPr lang="pt-BR" sz="8000" dirty="0" smtClean="0">
                <a:latin typeface="Times New Roman" panose="02020603050405020304" pitchFamily="18" charset="0"/>
                <a:cs typeface="Times New Roman" panose="02020603050405020304" pitchFamily="18" charset="0"/>
              </a:rPr>
              <a:t>lobão, bofetão, bonzão.</a:t>
            </a:r>
            <a:endParaRPr lang="pt-BR" sz="8000" dirty="0">
              <a:latin typeface="Times New Roman" panose="02020603050405020304" pitchFamily="18" charset="0"/>
              <a:cs typeface="Times New Roman" panose="02020603050405020304" pitchFamily="18" charset="0"/>
            </a:endParaRPr>
          </a:p>
          <a:p>
            <a:r>
              <a:rPr lang="pt-BR" sz="8000" b="1" dirty="0">
                <a:latin typeface="Times New Roman" panose="02020603050405020304" pitchFamily="18" charset="0"/>
                <a:cs typeface="Times New Roman" panose="02020603050405020304" pitchFamily="18" charset="0"/>
              </a:rPr>
              <a:t>-</a:t>
            </a:r>
            <a:r>
              <a:rPr lang="pt-BR" sz="8000" b="1" dirty="0" err="1" smtClean="0">
                <a:latin typeface="Times New Roman" panose="02020603050405020304" pitchFamily="18" charset="0"/>
                <a:cs typeface="Times New Roman" panose="02020603050405020304" pitchFamily="18" charset="0"/>
              </a:rPr>
              <a:t>arr</a:t>
            </a:r>
            <a:r>
              <a:rPr lang="pt-BR" sz="8000" b="1" dirty="0" err="1">
                <a:latin typeface="Times New Roman" panose="02020603050405020304" pitchFamily="18" charset="0"/>
                <a:cs typeface="Times New Roman" panose="02020603050405020304" pitchFamily="18" charset="0"/>
              </a:rPr>
              <a:t>a</a:t>
            </a:r>
            <a:r>
              <a:rPr lang="pt-BR" sz="8000" b="1" dirty="0" smtClean="0">
                <a:latin typeface="Times New Roman" panose="02020603050405020304" pitchFamily="18" charset="0"/>
                <a:cs typeface="Times New Roman" panose="02020603050405020304" pitchFamily="18" charset="0"/>
              </a:rPr>
              <a:t>: </a:t>
            </a:r>
            <a:r>
              <a:rPr lang="pt-BR" sz="8000" dirty="0" smtClean="0">
                <a:latin typeface="Times New Roman" panose="02020603050405020304" pitchFamily="18" charset="0"/>
                <a:cs typeface="Times New Roman" panose="02020603050405020304" pitchFamily="18" charset="0"/>
              </a:rPr>
              <a:t>bocarra.</a:t>
            </a:r>
            <a:endParaRPr lang="pt-BR" sz="8000" dirty="0">
              <a:latin typeface="Times New Roman" panose="02020603050405020304" pitchFamily="18" charset="0"/>
              <a:cs typeface="Times New Roman" panose="02020603050405020304" pitchFamily="18" charset="0"/>
            </a:endParaRPr>
          </a:p>
          <a:p>
            <a:r>
              <a:rPr lang="pt-BR" sz="8000" b="1" dirty="0" smtClean="0">
                <a:latin typeface="Times New Roman" panose="02020603050405020304" pitchFamily="18" charset="0"/>
                <a:cs typeface="Times New Roman" panose="02020603050405020304" pitchFamily="18" charset="0"/>
              </a:rPr>
              <a:t>-</a:t>
            </a:r>
            <a:r>
              <a:rPr lang="pt-BR" sz="8000" b="1" dirty="0" err="1" smtClean="0">
                <a:latin typeface="Times New Roman" panose="02020603050405020304" pitchFamily="18" charset="0"/>
                <a:cs typeface="Times New Roman" panose="02020603050405020304" pitchFamily="18" charset="0"/>
              </a:rPr>
              <a:t>ázio</a:t>
            </a:r>
            <a:r>
              <a:rPr lang="pt-BR" sz="8000" b="1" dirty="0" smtClean="0">
                <a:latin typeface="Times New Roman" panose="02020603050405020304" pitchFamily="18" charset="0"/>
                <a:cs typeface="Times New Roman" panose="02020603050405020304" pitchFamily="18" charset="0"/>
              </a:rPr>
              <a:t>: </a:t>
            </a:r>
            <a:r>
              <a:rPr lang="pt-BR" sz="8000" dirty="0" smtClean="0">
                <a:latin typeface="Times New Roman" panose="02020603050405020304" pitchFamily="18" charset="0"/>
                <a:cs typeface="Times New Roman" panose="02020603050405020304" pitchFamily="18" charset="0"/>
              </a:rPr>
              <a:t>copázio.</a:t>
            </a:r>
            <a:endParaRPr lang="pt-BR" sz="8000" dirty="0">
              <a:latin typeface="Times New Roman" panose="02020603050405020304" pitchFamily="18" charset="0"/>
              <a:cs typeface="Times New Roman" panose="02020603050405020304" pitchFamily="18" charset="0"/>
            </a:endParaRPr>
          </a:p>
          <a:p>
            <a:r>
              <a:rPr lang="pt-BR" sz="8000" b="1" dirty="0" smtClean="0">
                <a:latin typeface="Times New Roman" panose="02020603050405020304" pitchFamily="18" charset="0"/>
                <a:cs typeface="Times New Roman" panose="02020603050405020304" pitchFamily="18" charset="0"/>
              </a:rPr>
              <a:t>-</a:t>
            </a:r>
            <a:r>
              <a:rPr lang="pt-BR" sz="8000" b="1" dirty="0" err="1" smtClean="0">
                <a:latin typeface="Times New Roman" panose="02020603050405020304" pitchFamily="18" charset="0"/>
                <a:cs typeface="Times New Roman" panose="02020603050405020304" pitchFamily="18" charset="0"/>
              </a:rPr>
              <a:t>aréu</a:t>
            </a:r>
            <a:r>
              <a:rPr lang="pt-BR" sz="8000" b="1" dirty="0" smtClean="0">
                <a:latin typeface="Times New Roman" panose="02020603050405020304" pitchFamily="18" charset="0"/>
                <a:cs typeface="Times New Roman" panose="02020603050405020304" pitchFamily="18" charset="0"/>
              </a:rPr>
              <a:t>: </a:t>
            </a:r>
            <a:r>
              <a:rPr lang="pt-BR" sz="8000" dirty="0" smtClean="0">
                <a:latin typeface="Times New Roman" panose="02020603050405020304" pitchFamily="18" charset="0"/>
                <a:cs typeface="Times New Roman" panose="02020603050405020304" pitchFamily="18" charset="0"/>
              </a:rPr>
              <a:t>fogaréu, povaréu.</a:t>
            </a:r>
            <a:endParaRPr lang="pt-BR" sz="8000" dirty="0">
              <a:latin typeface="Times New Roman" panose="02020603050405020304" pitchFamily="18" charset="0"/>
              <a:cs typeface="Times New Roman" panose="02020603050405020304" pitchFamily="18" charset="0"/>
            </a:endParaRPr>
          </a:p>
          <a:p>
            <a:r>
              <a:rPr lang="pt-BR" sz="8000" b="1" dirty="0" smtClean="0">
                <a:latin typeface="Times New Roman" panose="02020603050405020304" pitchFamily="18" charset="0"/>
                <a:cs typeface="Times New Roman" panose="02020603050405020304" pitchFamily="18" charset="0"/>
              </a:rPr>
              <a:t>-</a:t>
            </a:r>
            <a:r>
              <a:rPr lang="pt-BR" sz="8000" b="1" dirty="0" err="1" smtClean="0">
                <a:latin typeface="Times New Roman" panose="02020603050405020304" pitchFamily="18" charset="0"/>
                <a:cs typeface="Times New Roman" panose="02020603050405020304" pitchFamily="18" charset="0"/>
              </a:rPr>
              <a:t>eima</a:t>
            </a:r>
            <a:r>
              <a:rPr lang="pt-BR" sz="8000" b="1" dirty="0" smtClean="0">
                <a:latin typeface="Times New Roman" panose="02020603050405020304" pitchFamily="18" charset="0"/>
                <a:cs typeface="Times New Roman" panose="02020603050405020304" pitchFamily="18" charset="0"/>
              </a:rPr>
              <a:t>: </a:t>
            </a:r>
            <a:r>
              <a:rPr lang="pt-BR" sz="8000" dirty="0" smtClean="0">
                <a:latin typeface="Times New Roman" panose="02020603050405020304" pitchFamily="18" charset="0"/>
                <a:cs typeface="Times New Roman" panose="02020603050405020304" pitchFamily="18" charset="0"/>
              </a:rPr>
              <a:t>guloseima.</a:t>
            </a:r>
            <a:endParaRPr lang="pt-BR" sz="8000" dirty="0">
              <a:latin typeface="Times New Roman" panose="02020603050405020304" pitchFamily="18" charset="0"/>
              <a:cs typeface="Times New Roman" panose="02020603050405020304" pitchFamily="18" charset="0"/>
            </a:endParaRPr>
          </a:p>
          <a:p>
            <a:r>
              <a:rPr lang="pt-BR" sz="8000" b="1" dirty="0" smtClean="0">
                <a:latin typeface="Times New Roman" panose="02020603050405020304" pitchFamily="18" charset="0"/>
                <a:cs typeface="Times New Roman" panose="02020603050405020304" pitchFamily="18" charset="0"/>
              </a:rPr>
              <a:t>-</a:t>
            </a:r>
            <a:r>
              <a:rPr lang="pt-BR" sz="8000" b="1" dirty="0" err="1" smtClean="0">
                <a:latin typeface="Times New Roman" panose="02020603050405020304" pitchFamily="18" charset="0"/>
                <a:cs typeface="Times New Roman" panose="02020603050405020304" pitchFamily="18" charset="0"/>
              </a:rPr>
              <a:t>ento</a:t>
            </a:r>
            <a:r>
              <a:rPr lang="pt-BR" sz="8000" b="1" dirty="0" smtClean="0">
                <a:latin typeface="Times New Roman" panose="02020603050405020304" pitchFamily="18" charset="0"/>
                <a:cs typeface="Times New Roman" panose="02020603050405020304" pitchFamily="18" charset="0"/>
              </a:rPr>
              <a:t>: </a:t>
            </a:r>
            <a:r>
              <a:rPr lang="pt-BR" sz="8000" dirty="0" smtClean="0">
                <a:latin typeface="Times New Roman" panose="02020603050405020304" pitchFamily="18" charset="0"/>
                <a:cs typeface="Times New Roman" panose="02020603050405020304" pitchFamily="18" charset="0"/>
              </a:rPr>
              <a:t>corpulento.</a:t>
            </a:r>
            <a:endParaRPr lang="pt-BR" sz="8000" dirty="0">
              <a:latin typeface="Times New Roman" panose="02020603050405020304" pitchFamily="18" charset="0"/>
              <a:cs typeface="Times New Roman" panose="02020603050405020304" pitchFamily="18" charset="0"/>
            </a:endParaRPr>
          </a:p>
          <a:p>
            <a:r>
              <a:rPr lang="pt-BR" sz="8000" b="1" dirty="0" smtClean="0">
                <a:latin typeface="Times New Roman" panose="02020603050405020304" pitchFamily="18" charset="0"/>
                <a:cs typeface="Times New Roman" panose="02020603050405020304" pitchFamily="18" charset="0"/>
              </a:rPr>
              <a:t>-</a:t>
            </a:r>
            <a:r>
              <a:rPr lang="pt-BR" sz="8000" b="1" dirty="0" err="1" smtClean="0">
                <a:latin typeface="Times New Roman" panose="02020603050405020304" pitchFamily="18" charset="0"/>
                <a:cs typeface="Times New Roman" panose="02020603050405020304" pitchFamily="18" charset="0"/>
              </a:rPr>
              <a:t>eirão</a:t>
            </a:r>
            <a:r>
              <a:rPr lang="pt-BR" sz="8000" b="1" dirty="0" smtClean="0">
                <a:latin typeface="Times New Roman" panose="02020603050405020304" pitchFamily="18" charset="0"/>
                <a:cs typeface="Times New Roman" panose="02020603050405020304" pitchFamily="18" charset="0"/>
              </a:rPr>
              <a:t>: </a:t>
            </a:r>
            <a:r>
              <a:rPr lang="pt-BR" sz="8000" dirty="0" smtClean="0">
                <a:latin typeface="Times New Roman" panose="02020603050405020304" pitchFamily="18" charset="0"/>
                <a:cs typeface="Times New Roman" panose="02020603050405020304" pitchFamily="18" charset="0"/>
              </a:rPr>
              <a:t>vozeirão.</a:t>
            </a:r>
            <a:endParaRPr lang="pt-BR" sz="8000" dirty="0">
              <a:latin typeface="Times New Roman" panose="02020603050405020304" pitchFamily="18" charset="0"/>
              <a:cs typeface="Times New Roman" panose="02020603050405020304" pitchFamily="18" charset="0"/>
            </a:endParaRPr>
          </a:p>
          <a:p>
            <a:r>
              <a:rPr lang="pt-BR" sz="8000" b="1" dirty="0" smtClean="0">
                <a:latin typeface="Times New Roman" panose="02020603050405020304" pitchFamily="18" charset="0"/>
                <a:cs typeface="Times New Roman" panose="02020603050405020304" pitchFamily="18" charset="0"/>
              </a:rPr>
              <a:t>-</a:t>
            </a:r>
            <a:r>
              <a:rPr lang="pt-BR" sz="8000" b="1" dirty="0" err="1" smtClean="0">
                <a:latin typeface="Times New Roman" panose="02020603050405020304" pitchFamily="18" charset="0"/>
                <a:cs typeface="Times New Roman" panose="02020603050405020304" pitchFamily="18" charset="0"/>
              </a:rPr>
              <a:t>ola</a:t>
            </a:r>
            <a:r>
              <a:rPr lang="pt-BR" sz="8000" b="1" dirty="0" smtClean="0">
                <a:latin typeface="Times New Roman" panose="02020603050405020304" pitchFamily="18" charset="0"/>
                <a:cs typeface="Times New Roman" panose="02020603050405020304" pitchFamily="18" charset="0"/>
              </a:rPr>
              <a:t>: </a:t>
            </a:r>
            <a:r>
              <a:rPr lang="pt-BR" sz="8000" dirty="0" smtClean="0">
                <a:latin typeface="Times New Roman" panose="02020603050405020304" pitchFamily="18" charset="0"/>
                <a:cs typeface="Times New Roman" panose="02020603050405020304" pitchFamily="18" charset="0"/>
              </a:rPr>
              <a:t>beiçola.</a:t>
            </a:r>
            <a:endParaRPr lang="pt-BR" sz="8000" dirty="0">
              <a:latin typeface="Times New Roman" panose="02020603050405020304" pitchFamily="18" charset="0"/>
              <a:cs typeface="Times New Roman" panose="02020603050405020304" pitchFamily="18" charset="0"/>
            </a:endParaRPr>
          </a:p>
          <a:p>
            <a:r>
              <a:rPr lang="pt-BR" sz="8000" b="1" dirty="0" smtClean="0">
                <a:latin typeface="Times New Roman" panose="02020603050405020304" pitchFamily="18" charset="0"/>
                <a:cs typeface="Times New Roman" panose="02020603050405020304" pitchFamily="18" charset="0"/>
              </a:rPr>
              <a:t>-</a:t>
            </a:r>
            <a:r>
              <a:rPr lang="pt-BR" sz="8000" b="1" dirty="0" err="1" smtClean="0">
                <a:latin typeface="Times New Roman" panose="02020603050405020304" pitchFamily="18" charset="0"/>
                <a:cs typeface="Times New Roman" panose="02020603050405020304" pitchFamily="18" charset="0"/>
              </a:rPr>
              <a:t>orra</a:t>
            </a:r>
            <a:r>
              <a:rPr lang="pt-BR" sz="8000" b="1" dirty="0" smtClean="0">
                <a:latin typeface="Times New Roman" panose="02020603050405020304" pitchFamily="18" charset="0"/>
                <a:cs typeface="Times New Roman" panose="02020603050405020304" pitchFamily="18" charset="0"/>
              </a:rPr>
              <a:t>: </a:t>
            </a:r>
            <a:r>
              <a:rPr lang="pt-BR" sz="8000" dirty="0" smtClean="0">
                <a:latin typeface="Times New Roman" panose="02020603050405020304" pitchFamily="18" charset="0"/>
                <a:cs typeface="Times New Roman" panose="02020603050405020304" pitchFamily="18" charset="0"/>
              </a:rPr>
              <a:t>cabeçorra.</a:t>
            </a:r>
          </a:p>
          <a:p>
            <a:r>
              <a:rPr lang="pt-BR" sz="8000" dirty="0" smtClean="0">
                <a:latin typeface="Times New Roman" panose="02020603050405020304" pitchFamily="18" charset="0"/>
                <a:cs typeface="Times New Roman" panose="02020603050405020304" pitchFamily="18" charset="0"/>
              </a:rPr>
              <a:t>- </a:t>
            </a:r>
            <a:r>
              <a:rPr lang="pt-BR" sz="8000" b="1" dirty="0" err="1" smtClean="0">
                <a:latin typeface="Times New Roman" panose="02020603050405020304" pitchFamily="18" charset="0"/>
                <a:cs typeface="Times New Roman" panose="02020603050405020304" pitchFamily="18" charset="0"/>
              </a:rPr>
              <a:t>uço</a:t>
            </a:r>
            <a:r>
              <a:rPr lang="pt-BR" sz="8000" b="1" dirty="0" smtClean="0">
                <a:latin typeface="Times New Roman" panose="02020603050405020304" pitchFamily="18" charset="0"/>
                <a:cs typeface="Times New Roman" panose="02020603050405020304" pitchFamily="18" charset="0"/>
              </a:rPr>
              <a:t>(a)</a:t>
            </a:r>
            <a:r>
              <a:rPr lang="pt-BR" sz="8000" dirty="0" smtClean="0">
                <a:latin typeface="Times New Roman" panose="02020603050405020304" pitchFamily="18" charset="0"/>
                <a:cs typeface="Times New Roman" panose="02020603050405020304" pitchFamily="18" charset="0"/>
              </a:rPr>
              <a:t>: dentuço.</a:t>
            </a:r>
            <a:endParaRPr lang="pt-BR" sz="8000" dirty="0">
              <a:latin typeface="Times New Roman" panose="02020603050405020304" pitchFamily="18" charset="0"/>
              <a:cs typeface="Times New Roman" panose="02020603050405020304" pitchFamily="18" charset="0"/>
            </a:endParaRPr>
          </a:p>
          <a:p>
            <a:endParaRPr lang="pt-BR" sz="2600" dirty="0">
              <a:latin typeface="Times New Roman" panose="02020603050405020304" pitchFamily="18" charset="0"/>
              <a:cs typeface="Times New Roman" panose="02020603050405020304" pitchFamily="18" charset="0"/>
            </a:endParaRPr>
          </a:p>
          <a:p>
            <a:pPr marL="0" indent="0" algn="just">
              <a:buNone/>
            </a:pPr>
            <a:endParaRPr lang="pt-BR" sz="2800" b="1" dirty="0">
              <a:latin typeface="Times New Roman" panose="02020603050405020304" pitchFamily="18" charset="0"/>
              <a:cs typeface="Times New Roman" panose="02020603050405020304" pitchFamily="18" charset="0"/>
            </a:endParaRPr>
          </a:p>
          <a:p>
            <a:endParaRPr lang="pt-BR" sz="2400" dirty="0" smtClean="0">
              <a:latin typeface="Times New Roman" panose="02020603050405020304" pitchFamily="18" charset="0"/>
              <a:cs typeface="Times New Roman" panose="02020603050405020304" pitchFamily="18" charset="0"/>
            </a:endParaRPr>
          </a:p>
          <a:p>
            <a:endParaRPr lang="pt-BR" sz="2400" dirty="0">
              <a:latin typeface="Times New Roman" panose="02020603050405020304" pitchFamily="18" charset="0"/>
              <a:cs typeface="Times New Roman" panose="02020603050405020304" pitchFamily="18" charset="0"/>
            </a:endParaRPr>
          </a:p>
          <a:p>
            <a:pPr marL="0" indent="0">
              <a:buNone/>
            </a:pPr>
            <a:endParaRPr lang="pt-BR" sz="2400" dirty="0"/>
          </a:p>
          <a:p>
            <a:pPr marL="0" indent="0" algn="just">
              <a:buNone/>
            </a:pPr>
            <a:r>
              <a:rPr lang="pt-BR" sz="2400" dirty="0" smtClean="0">
                <a:latin typeface="Times New Roman" panose="02020603050405020304" pitchFamily="18" charset="0"/>
                <a:cs typeface="Times New Roman" panose="02020603050405020304" pitchFamily="18" charset="0"/>
              </a:rPr>
              <a:t> </a:t>
            </a:r>
            <a:endParaRPr lang="pt-BR" sz="2400" dirty="0">
              <a:latin typeface="Times New Roman" panose="02020603050405020304" pitchFamily="18" charset="0"/>
              <a:cs typeface="Times New Roman" panose="02020603050405020304" pitchFamily="18" charset="0"/>
            </a:endParaRPr>
          </a:p>
          <a:p>
            <a:pPr marL="0" indent="0" algn="just">
              <a:buNone/>
            </a:pPr>
            <a:endParaRPr lang="pt-BR" sz="2000" dirty="0" smtClean="0">
              <a:latin typeface="Times New Roman" panose="02020603050405020304" pitchFamily="18" charset="0"/>
              <a:cs typeface="Times New Roman" panose="02020603050405020304" pitchFamily="18" charset="0"/>
            </a:endParaRPr>
          </a:p>
        </p:txBody>
      </p:sp>
      <p:pic>
        <p:nvPicPr>
          <p:cNvPr id="1026" name="Picture 2" descr="Logo_Etec colorido"/>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67544" y="6124358"/>
            <a:ext cx="1123950" cy="714375"/>
          </a:xfrm>
          <a:prstGeom prst="rect">
            <a:avLst/>
          </a:prstGeom>
          <a:noFill/>
          <a:extLst>
            <a:ext uri="{909E8E84-426E-40DD-AFC4-6F175D3DCCD1}">
              <a14:hiddenFill xmlns:a14="http://schemas.microsoft.com/office/drawing/2010/main">
                <a:solidFill>
                  <a:srgbClr val="FFFFFF"/>
                </a:solidFill>
              </a14:hiddenFill>
            </a:ext>
          </a:extLst>
        </p:spPr>
      </p:pic>
      <p:pic>
        <p:nvPicPr>
          <p:cNvPr id="1025" name="Picture 1" descr="logo-novo-cps-co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04048" y="6200775"/>
            <a:ext cx="3600450" cy="657225"/>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pt-BR"/>
          </a:p>
        </p:txBody>
      </p:sp>
      <p:sp>
        <p:nvSpPr>
          <p:cNvPr id="7" name="Rectangle 4"/>
          <p:cNvSpPr>
            <a:spLocks noChangeArrowheads="1"/>
          </p:cNvSpPr>
          <p:nvPr/>
        </p:nvSpPr>
        <p:spPr bwMode="auto">
          <a:xfrm>
            <a:off x="0" y="71437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pt-BR" altLang="pt-BR" sz="6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               </a:t>
            </a:r>
            <a:endParaRPr kumimoji="0" lang="pt-BR" altLang="pt-BR" sz="1800" b="0" i="0" u="none" strike="noStrike" cap="none" normalizeH="0" baseline="0" smtClean="0">
              <a:ln>
                <a:noFill/>
              </a:ln>
              <a:solidFill>
                <a:schemeClr val="tx1"/>
              </a:solidFill>
              <a:effectLst/>
              <a:latin typeface="Arial" pitchFamily="34" charset="0"/>
              <a:cs typeface="Arial" pitchFamily="34" charset="0"/>
            </a:endParaRPr>
          </a:p>
        </p:txBody>
      </p:sp>
      <p:sp>
        <p:nvSpPr>
          <p:cNvPr id="8" name="Rectangle 5"/>
          <p:cNvSpPr>
            <a:spLocks noChangeArrowheads="1"/>
          </p:cNvSpPr>
          <p:nvPr/>
        </p:nvSpPr>
        <p:spPr bwMode="auto">
          <a:xfrm>
            <a:off x="0" y="13716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pt-BR" altLang="pt-BR" sz="6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
            </a:r>
            <a:br>
              <a:rPr kumimoji="0" lang="pt-BR" altLang="pt-BR" sz="600" b="0" i="0" u="none" strike="noStrike" cap="none" normalizeH="0" baseline="0" smtClean="0">
                <a:ln>
                  <a:noFill/>
                </a:ln>
                <a:solidFill>
                  <a:schemeClr val="tx1"/>
                </a:solidFill>
                <a:effectLst/>
                <a:latin typeface="Arial" pitchFamily="34" charset="0"/>
                <a:ea typeface="Times New Roman" pitchFamily="18" charset="0"/>
                <a:cs typeface="Arial" pitchFamily="34" charset="0"/>
              </a:rPr>
            </a:br>
            <a:r>
              <a:rPr kumimoji="0" lang="pt-BR" altLang="pt-BR" sz="6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
            </a:r>
            <a:br>
              <a:rPr kumimoji="0" lang="pt-BR" altLang="pt-BR" sz="600" b="0" i="0" u="none" strike="noStrike" cap="none" normalizeH="0" baseline="0" smtClean="0">
                <a:ln>
                  <a:noFill/>
                </a:ln>
                <a:solidFill>
                  <a:schemeClr val="tx1"/>
                </a:solidFill>
                <a:effectLst/>
                <a:latin typeface="Arial" pitchFamily="34" charset="0"/>
                <a:ea typeface="Times New Roman" pitchFamily="18" charset="0"/>
                <a:cs typeface="Arial" pitchFamily="34" charset="0"/>
              </a:rPr>
            </a:br>
            <a:endParaRPr kumimoji="0" lang="pt-BR" altLang="pt-BR" sz="1800" b="0" i="0" u="none" strike="noStrike" cap="none" normalizeH="0" baseline="0" smtClean="0">
              <a:ln>
                <a:noFill/>
              </a:ln>
              <a:solidFill>
                <a:schemeClr val="tx1"/>
              </a:solidFill>
              <a:effectLst/>
              <a:latin typeface="Arial" pitchFamily="34" charset="0"/>
              <a:cs typeface="Arial" pitchFamily="34" charset="0"/>
            </a:endParaRPr>
          </a:p>
        </p:txBody>
      </p:sp>
      <p:pic>
        <p:nvPicPr>
          <p:cNvPr id="4098" name="Picture 2" descr="C:\Users\Usuário\JEC\Pictures\Educandário\Imagens para aulas\cachorro2.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12160" y="2564904"/>
            <a:ext cx="2038350" cy="22479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46735027"/>
      </p:ext>
    </p:extLst>
  </p:cSld>
  <p:clrMapOvr>
    <a:masterClrMapping/>
  </p:clrMapOvr>
  <p:timing>
    <p:tnLst>
      <p:par>
        <p:cTn id="1" dur="indefinite" restart="never" nodeType="tmRoot"/>
      </p:par>
    </p:tnLst>
  </p:timing>
</p:sld>
</file>

<file path=ppt/theme/theme1.xml><?xml version="1.0" encoding="utf-8"?>
<a:theme xmlns:a="http://schemas.openxmlformats.org/drawingml/2006/main" name="Tema do Office">
  <a:themeElements>
    <a:clrScheme name="Escritório">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Escritório">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o Office">
  <a:themeElements>
    <a:clrScheme name="Escritório">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Escritório">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3806</TotalTime>
  <Words>5940</Words>
  <Application>Microsoft Office PowerPoint</Application>
  <PresentationFormat>Apresentação na tela (4:3)</PresentationFormat>
  <Paragraphs>1538</Paragraphs>
  <Slides>117</Slides>
  <Notes>0</Notes>
  <HiddenSlides>0</HiddenSlides>
  <MMClips>0</MMClips>
  <ScaleCrop>false</ScaleCrop>
  <HeadingPairs>
    <vt:vector size="6" baseType="variant">
      <vt:variant>
        <vt:lpstr>Fontes usadas</vt:lpstr>
      </vt:variant>
      <vt:variant>
        <vt:i4>3</vt:i4>
      </vt:variant>
      <vt:variant>
        <vt:lpstr>Tema</vt:lpstr>
      </vt:variant>
      <vt:variant>
        <vt:i4>1</vt:i4>
      </vt:variant>
      <vt:variant>
        <vt:lpstr>Títulos de slides</vt:lpstr>
      </vt:variant>
      <vt:variant>
        <vt:i4>117</vt:i4>
      </vt:variant>
    </vt:vector>
  </HeadingPairs>
  <TitlesOfParts>
    <vt:vector size="121" baseType="lpstr">
      <vt:lpstr>Arial</vt:lpstr>
      <vt:lpstr>Calibri</vt:lpstr>
      <vt:lpstr>Times New Roman</vt:lpstr>
      <vt:lpstr>Tema do Office</vt:lpstr>
      <vt:lpstr>Circuito Fechado (Ricardo Ramos)</vt:lpstr>
      <vt:lpstr>SUBSTANTIVO</vt:lpstr>
      <vt:lpstr>SUBSTANTIVO</vt:lpstr>
      <vt:lpstr>SUBSTANTIVO</vt:lpstr>
      <vt:lpstr>SUBSTANTIVO</vt:lpstr>
      <vt:lpstr>SUBSTANTIVO</vt:lpstr>
      <vt:lpstr>SUBSTANTIVO</vt:lpstr>
      <vt:lpstr>SUBSTANTIVO</vt:lpstr>
      <vt:lpstr>SUBSTANTIVO</vt:lpstr>
      <vt:lpstr>SUBSTANTIVO</vt:lpstr>
      <vt:lpstr>SUBSTANTIVO</vt:lpstr>
      <vt:lpstr>SUBSTANTIVO</vt:lpstr>
      <vt:lpstr>SUBSTANTIVO</vt:lpstr>
      <vt:lpstr>EXERCÍCIOS</vt:lpstr>
      <vt:lpstr>EXERCÍCIOS</vt:lpstr>
      <vt:lpstr>EXERCÍCIOS</vt:lpstr>
      <vt:lpstr>EXERCÍCIOS</vt:lpstr>
      <vt:lpstr>EXERCÍCIOS</vt:lpstr>
      <vt:lpstr>EXERCÍCIOS</vt:lpstr>
      <vt:lpstr>EXERCÍCIOS</vt:lpstr>
      <vt:lpstr>JOGO DOS SUBSTANTIVOS COLETIVOS</vt:lpstr>
      <vt:lpstr>SUBSTANTIVO – FLEXÃO DE GÊNERO</vt:lpstr>
      <vt:lpstr>SUBSTANTIVO – FLEXÃO DE GÊNERO</vt:lpstr>
      <vt:lpstr>SUBSTANTIVO – FLEXÃO DE GÊNERO</vt:lpstr>
      <vt:lpstr>SUBSTANTIVO – FLEXÃO DE GÊNERO</vt:lpstr>
      <vt:lpstr>SUBSTANTIVO – FLEXÃO DE GÊNERO</vt:lpstr>
      <vt:lpstr>SUBSTANTIVO – FLEXÃO DE GÊNERO</vt:lpstr>
      <vt:lpstr>SUBSTANTIVO – FLEXÃO DE GÊNERO</vt:lpstr>
      <vt:lpstr>SUBSTANTIVO – FLEXÃO DE GÊNERO</vt:lpstr>
      <vt:lpstr>SUBSTANTIVO – FLEXÃO DE GÊNERO</vt:lpstr>
      <vt:lpstr>EXERCÍCIOS</vt:lpstr>
      <vt:lpstr>EXERCÍCIOS</vt:lpstr>
      <vt:lpstr>EXERCÍCIOS</vt:lpstr>
      <vt:lpstr>EXERCÍCIOS</vt:lpstr>
      <vt:lpstr>EXERCÍCIOS</vt:lpstr>
      <vt:lpstr>EXERCÍCIOS</vt:lpstr>
      <vt:lpstr>EXERCÍCIOS</vt:lpstr>
      <vt:lpstr>EXERCÍCIOS</vt:lpstr>
      <vt:lpstr>EXERCÍCIOS</vt:lpstr>
      <vt:lpstr>SUBSTANTIVO – FLEXÃO DE NÚMERO</vt:lpstr>
      <vt:lpstr>SUBSTANTIVO – FLEXÃO DE NÚMERO</vt:lpstr>
      <vt:lpstr>SUBSTANTIVO – FLEXÃO DE NÚMERO</vt:lpstr>
      <vt:lpstr>SUBSTANTIVO – FLEXÃO DE NÚMERO</vt:lpstr>
      <vt:lpstr>SUBSTANTIVO – FLEXÃO DE NÚMERO</vt:lpstr>
      <vt:lpstr>SUBSTANTIVO – FLEXÃO DE NÚMERO</vt:lpstr>
      <vt:lpstr>SUBSTANTIVO – FLEXÃO DE NÚMERO</vt:lpstr>
      <vt:lpstr>SUBSTANTIVO – FLEXÃO DE NÚMERO</vt:lpstr>
      <vt:lpstr>SUBSTANTIVO – FLEXÃO DE NÚMERO</vt:lpstr>
      <vt:lpstr>SUBSTANTIVO – FLEXÃO DE NÚMERO</vt:lpstr>
      <vt:lpstr>SUBSTANTIVO – FLEXÃO DE NÚMERO</vt:lpstr>
      <vt:lpstr>SUBSTANTIVO – FLEXÃO DE NÚMERO</vt:lpstr>
      <vt:lpstr>SUBSTANTIVO – FLEXÃO DE NÚMERO</vt:lpstr>
      <vt:lpstr>SUBSTANTIVO – FLEXÃO DE NÚMERO</vt:lpstr>
      <vt:lpstr>SUBSTANTIVO – FLEXÃO DE NÚMERO</vt:lpstr>
      <vt:lpstr>SUBSTANTIVO – FLEXÃO DE NÚMERO</vt:lpstr>
      <vt:lpstr>EXERCÍCIOS</vt:lpstr>
      <vt:lpstr>EXERCÍCIOS</vt:lpstr>
      <vt:lpstr>EXERCÍCIOS</vt:lpstr>
      <vt:lpstr>EXERCÍCIOS</vt:lpstr>
      <vt:lpstr>EXERCÍCIOS</vt:lpstr>
      <vt:lpstr>EXERCÍCIOS</vt:lpstr>
      <vt:lpstr>EXERCÍCIOS</vt:lpstr>
      <vt:lpstr>EXERCÍCIOS</vt:lpstr>
      <vt:lpstr>EXERCÍCIOS</vt:lpstr>
      <vt:lpstr>EXERCÍCIOS</vt:lpstr>
      <vt:lpstr>EXERCÍCIOS</vt:lpstr>
      <vt:lpstr>EXERCÍCIOS</vt:lpstr>
      <vt:lpstr>EXERCÍCIOS</vt:lpstr>
      <vt:lpstr>EXERCÍCIOS</vt:lpstr>
      <vt:lpstr>EXERCÍCIOS</vt:lpstr>
      <vt:lpstr>SUBSTANTIVO – FLEXÃO DE NÚMERO</vt:lpstr>
      <vt:lpstr>SUBSTANTIVO – FLEXÃO DE NÚMERO</vt:lpstr>
      <vt:lpstr>SUBSTANTIVO – FLEXÃO DE NÚMERO</vt:lpstr>
      <vt:lpstr>SUBSTANTIVO – FLEXÃO DE NÚMERO</vt:lpstr>
      <vt:lpstr>SUBSTANTIVO – FLEXÃO DE NÚMERO</vt:lpstr>
      <vt:lpstr>SUBSTANTIVO – FLEXÃO DE NÚMERO</vt:lpstr>
      <vt:lpstr>SUBSTANTIVO – FLEXÃO DE NÚMERO</vt:lpstr>
      <vt:lpstr>SUBSTANTIVO – FLEXÃO DE NÚMERO</vt:lpstr>
      <vt:lpstr>SUBSTANTIVO – FLEXÃO DE NÚMERO</vt:lpstr>
      <vt:lpstr>SUBSTANTIVO – FLEXÃO DE NÚMERO</vt:lpstr>
      <vt:lpstr>SUBSTANTIVO – FLEXÃO DE NÚMERO</vt:lpstr>
      <vt:lpstr>SUBSTANTIVO – FLEXÃO DE NÚMERO</vt:lpstr>
      <vt:lpstr>EXERCÍCIOS</vt:lpstr>
      <vt:lpstr>EXERCÍCIOS</vt:lpstr>
      <vt:lpstr>EXERCÍCIOS</vt:lpstr>
      <vt:lpstr>EXERCÍCIOS</vt:lpstr>
      <vt:lpstr>EXERCÍCIOS</vt:lpstr>
      <vt:lpstr>EXERCÍCIOS</vt:lpstr>
      <vt:lpstr>EXERCÍCIOS</vt:lpstr>
      <vt:lpstr>EXERCÍCIOS</vt:lpstr>
      <vt:lpstr>EXERCÍCIOS</vt:lpstr>
      <vt:lpstr>EXERCÍCIOS</vt:lpstr>
      <vt:lpstr>EXERCÍCIOS</vt:lpstr>
      <vt:lpstr>EXERCÍCIOS</vt:lpstr>
      <vt:lpstr>EXERCÍCIOS</vt:lpstr>
      <vt:lpstr>EXERCÍCIOS</vt:lpstr>
      <vt:lpstr>SUBSTANTIVO – FLEXÃO DE GRAU</vt:lpstr>
      <vt:lpstr>SUBSTANTIVO – FLEXÃO DE GRAU</vt:lpstr>
      <vt:lpstr>SUBSTANTIVO – FLEXÃO DE GRAU</vt:lpstr>
      <vt:lpstr>SUBSTANTIVO – FLEXÃO DE GRAU</vt:lpstr>
      <vt:lpstr>SUBSTANTIVO – FLEXÃO DE GRAU</vt:lpstr>
      <vt:lpstr>SUBSTANTIVO – FLEXÃO DE GRAU</vt:lpstr>
      <vt:lpstr>SUBSTANTIVO – ESCREVA MELHOR!</vt:lpstr>
      <vt:lpstr>SUBSTANTIVO – ESCREVA MELHOR!</vt:lpstr>
      <vt:lpstr>EXERCÍCIO</vt:lpstr>
      <vt:lpstr>EXERCÍCIO</vt:lpstr>
      <vt:lpstr>EXERCÍCIO</vt:lpstr>
      <vt:lpstr>EXERCÍCIO</vt:lpstr>
      <vt:lpstr>EXERCÍCIO</vt:lpstr>
      <vt:lpstr>EXERCÍCIO</vt:lpstr>
      <vt:lpstr>EXERCÍCIO</vt:lpstr>
      <vt:lpstr>EXERCÍCIO</vt:lpstr>
      <vt:lpstr>EXERCÍCIO</vt:lpstr>
      <vt:lpstr>EXERCÍCIO</vt:lpstr>
      <vt:lpstr>EXERCÍCIO</vt:lpstr>
      <vt:lpstr>EXERCÍCIO</vt:lpstr>
      <vt:lpstr>EXERCÍCIO</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PREVIDÊNCIA COMPLEMENTAR</dc:title>
  <dc:creator>Usuário</dc:creator>
  <cp:lastModifiedBy>Arthur Furtado</cp:lastModifiedBy>
  <cp:revision>394</cp:revision>
  <dcterms:created xsi:type="dcterms:W3CDTF">2018-05-26T12:30:19Z</dcterms:created>
  <dcterms:modified xsi:type="dcterms:W3CDTF">2019-02-28T12:25:12Z</dcterms:modified>
</cp:coreProperties>
</file>