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90" r:id="rId3"/>
    <p:sldId id="291" r:id="rId4"/>
    <p:sldId id="292" r:id="rId5"/>
    <p:sldId id="293" r:id="rId6"/>
    <p:sldId id="289" r:id="rId7"/>
    <p:sldId id="257" r:id="rId8"/>
    <p:sldId id="264" r:id="rId9"/>
    <p:sldId id="294" r:id="rId10"/>
    <p:sldId id="295" r:id="rId11"/>
    <p:sldId id="299" r:id="rId12"/>
    <p:sldId id="296" r:id="rId13"/>
    <p:sldId id="297" r:id="rId14"/>
    <p:sldId id="298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29" autoAdjust="0"/>
  </p:normalViewPr>
  <p:slideViewPr>
    <p:cSldViewPr>
      <p:cViewPr varScale="1">
        <p:scale>
          <a:sx n="48" d="100"/>
          <a:sy n="48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89A61-D953-432A-A8C1-89195B348630}" type="datetimeFigureOut">
              <a:rPr lang="pt-BR" smtClean="0"/>
              <a:pPr/>
              <a:t>24/08/2018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C5856-F7AF-4C67-BD0B-246E9C3985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9287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24/08/2018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8707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24/08/2018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7031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24/08/2018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1200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24/08/2018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8529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24/08/2018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641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24/08/2018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4405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24/08/2018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0711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24/08/2018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217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24/08/2018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753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24/08/2018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2927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24/08/2018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449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C963C-AECC-47CC-9C66-44AD8E024035}" type="datetimeFigureOut">
              <a:rPr lang="pt-BR" smtClean="0"/>
              <a:pPr/>
              <a:t>24/08/2018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7307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Verbos – Modo Imperativo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 uma:</a:t>
            </a:r>
          </a:p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Ordem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Feche a boca, garoto!</a:t>
            </a:r>
          </a:p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Instrução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Vire à direita.</a:t>
            </a:r>
          </a:p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Conselho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Estude mais, mocinha.</a:t>
            </a:r>
          </a:p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Pedido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Por favor, passe-me o sal.</a:t>
            </a:r>
          </a:p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Convite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Participe da nossa festa.</a:t>
            </a:r>
          </a:p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Súplica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Ajude-me, Meu Deus!</a:t>
            </a:r>
          </a:p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Exortação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Despertem para a luta, amigos.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Users\Usuário\JEC\Pictures\Educandário\Imagens para aulas\imperativo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42731" y="2132856"/>
            <a:ext cx="2227970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4963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507162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t-B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Admirável Chip Novo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Pane no sistema, alguém me </a:t>
            </a:r>
            <a:r>
              <a:rPr lang="pt-B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desconfigurou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Aonde estão meus olhos de robô?</a:t>
            </a:r>
            <a:b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não sabia, eu não tinha percebido</a:t>
            </a:r>
            <a:b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sempre achei que era vivo</a:t>
            </a:r>
            <a:b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Parafuso e 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fluido 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lugar de articulação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Até achava que aqui batia um coração</a:t>
            </a:r>
            <a:b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Nada é orgânico, é tudo programado</a:t>
            </a:r>
            <a:b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eu achando que tinha me libertado</a:t>
            </a:r>
            <a:b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 lá vem eles novamente</a:t>
            </a:r>
            <a:b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eu sei o que vão fazer:</a:t>
            </a:r>
            <a:b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Reinstalar o sistema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Pense, fale, compre, beba</a:t>
            </a:r>
            <a:b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Leia, vote, não se esqueça</a:t>
            </a:r>
            <a:b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Use, seja, ouça, diga</a:t>
            </a:r>
            <a:b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Tenha, morre, gaste e viva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Pense, fale, compre, beba</a:t>
            </a:r>
            <a:b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Leia, vote, não se esqueça</a:t>
            </a:r>
            <a:b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Use, seja, ouça, diga...</a:t>
            </a:r>
            <a:b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senhor, Sim senhor (2x)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635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 - Resposta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507162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t-B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Admirável Chip Novo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Pane no sistema, alguém me </a:t>
            </a:r>
            <a:r>
              <a:rPr lang="pt-B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desconfigurou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Aonde estão meus olhos de robô?</a:t>
            </a:r>
            <a:b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não sabia, eu não tinha percebido</a:t>
            </a:r>
            <a:b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sempre achei que era vivo</a:t>
            </a:r>
            <a:b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Parafuso e 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fluido 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lugar de articulação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Até achava que aqui batia um coração</a:t>
            </a:r>
            <a:b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Nada é orgânico, é tudo programado</a:t>
            </a:r>
            <a:b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eu achando que tinha me libertado</a:t>
            </a:r>
            <a:b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 lá vem eles novamente</a:t>
            </a:r>
            <a:b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eu sei o que vão fazer:</a:t>
            </a:r>
            <a:b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Reinstalar o sistema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Pense, fale, compre, beba</a:t>
            </a:r>
            <a:br>
              <a:rPr lang="pt-B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Leia, vote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não se </a:t>
            </a:r>
            <a:r>
              <a:rPr lang="pt-B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esqueça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Use, seja, ouça, diga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Tenha, morre, gaste e viva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Pense, fale, compre, beba</a:t>
            </a:r>
            <a:b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Leia, vote, não se esqueça</a:t>
            </a:r>
            <a:b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Use, seja, ouça, diga...</a:t>
            </a:r>
            <a:b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senhor, Sim senhor (2x)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098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Há um conhecido anúncio publicitário referente a uma instituição financeira, o qual se constitui dos seguintes dizeres: 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“VEM PRA CAIXA VOCÊ TAMBÉM!”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Partindo do pressuposto de que somos regidos por um padrão convencional de linguagem, sendo esse manifestado nas situações formais de interlocução,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 seria a forma verbal correta do verbo </a:t>
            </a:r>
            <a:r>
              <a:rPr lang="pt-B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referido anúncio?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199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Resposta: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Venha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a caixa você também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b="1" dirty="0"/>
              <a:t>Imperativo Afirmativo</a:t>
            </a:r>
          </a:p>
          <a:p>
            <a:r>
              <a:rPr lang="pt-BR" sz="2800" dirty="0" smtClean="0"/>
              <a:t>--</a:t>
            </a:r>
          </a:p>
          <a:p>
            <a:r>
              <a:rPr lang="pt-BR" sz="2800" dirty="0" smtClean="0"/>
              <a:t>vem tu</a:t>
            </a:r>
          </a:p>
          <a:p>
            <a:r>
              <a:rPr lang="pt-BR" sz="2800" dirty="0" smtClean="0"/>
              <a:t>venha você</a:t>
            </a:r>
          </a:p>
          <a:p>
            <a:r>
              <a:rPr lang="pt-BR" sz="2800" dirty="0" smtClean="0"/>
              <a:t>venhamos nós</a:t>
            </a:r>
          </a:p>
          <a:p>
            <a:r>
              <a:rPr lang="pt-BR" sz="2800" dirty="0" smtClean="0"/>
              <a:t>vinde vós</a:t>
            </a:r>
          </a:p>
          <a:p>
            <a:r>
              <a:rPr lang="pt-BR" sz="2800" dirty="0" smtClean="0"/>
              <a:t>venham </a:t>
            </a:r>
            <a:r>
              <a:rPr lang="pt-BR" sz="2800" dirty="0"/>
              <a:t>vocês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820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Fuvest – SP) Entre as mensagens abaixo, a única que está de acordo com a norma escrita culta é:</a:t>
            </a: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Confira as receitas incríveis preparadas para você. Clica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Mostra que você tem bom coração. Contribua para a campanha do agasalho!</a:t>
            </a: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Cura-te a ti mesmo e seja feliz!</a:t>
            </a: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Não subestime o consumidor. Venda produtos de boa procedência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Em caso de acidente, não siga viagem. Pede o apoio de um policial.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104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Unemat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MT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Considere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orações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faça pré-julgamento dos fatos. Analise-os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 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alternativa seus verbos estão corretamente flexionados na 2ª pessoa do singular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– Não faz pré-julgamento dos fatos. Analise-os.</a:t>
            </a: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- Não faças pré-julgamento dos fatos. Analisa-os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– Não fazes pré-julgamento dos fatos. Analisa-os.</a:t>
            </a: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– Não façais pré-julgamento dos fatos. Analisai-os.</a:t>
            </a: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– Não façam pré-julgamento dos fatos. Analisem-nos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672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Unemat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MT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Considere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orações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faça pré-julgamento dos fatos. Analise-os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 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alternativa seus verbos estão corretamente flexionados na 2ª pessoa do singular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– Não faz pré-julgamento dos fatos. Analise-os.</a:t>
            </a: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- Não faças pré-julgamento dos fatos. Analisa-os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– Não fazes pré-julgamento dos fatos. Analisa-os.</a:t>
            </a: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– Não façais pré-julgamento dos fatos. Analisai-os.</a:t>
            </a: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– Não façam pré-julgamento dos fatos. Analisem-nos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926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Fuvest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Passe o texto para a forma negativa:</a:t>
            </a:r>
          </a:p>
          <a:p>
            <a:pPr marL="0" indent="0" algn="just">
              <a:buNone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“Sai daqui! Foge! Abandona o que é teu e esquece-me”.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340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Fuvest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Resposta: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“Sai daqui! Foge! Abandona o que é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esquece-me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1º passo: identificar a pessoa: 2ª pessoa do singular.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2º passo: conjugar no presente do subjuntivo.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saias daqui! Não fujas! Não abandones o que é teu e não me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esqueças.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281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frase a seguir se encontra no imperativo negativo. Assim, de forma a manter a mesma pessoa gramatical, mude-a para o imperativo afirmativo: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traga más recordações e não venha munido de mágoas e ressentimentos de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outrora”.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757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Verbos – Modo Imperativo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 gêneros textuais, o modo imperativo aparece:</a:t>
            </a:r>
          </a:p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Em placas: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Usuário\JEC\Pictures\Educandário\Imagens para aulas\imperativo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306896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uário\JEC\Pictures\Educandário\Imagens para aulas\imperativo7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068960"/>
            <a:ext cx="261937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suário\JEC\Pictures\Educandário\Imagens para aulas\imperativo8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068960"/>
            <a:ext cx="2972781" cy="224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9663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Resposta: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traga más recordações e não venha munido de mágoas e ressentimentos de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outrora”.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1º passo: identificar a pessoa: 3ª pessoa do singular.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2º passo: conjugar no presente do subjuntivo.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Traga más recordações e venha munido de mágoas e ressentimentos de outrora.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590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Indique a intenção expressa pelo modo imperativo nas orações abaixo:</a:t>
            </a:r>
          </a:p>
          <a:p>
            <a:pPr marL="0" indent="0"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Bom dia! Levante, seu dorminhoco. O sol já está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Não dê as costas para a sorte! 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Venha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a minha festa! 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Estudem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a prova, alunos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favor, faze silêncio! 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escutes música tão alto! 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Saia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agora mesmo daí! 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Corram até a sala e fechem as janelas. 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Tenha piedade de mim, Jesus!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079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052736"/>
            <a:ext cx="8784976" cy="507342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Conjugue os verbos entre parênteses na </a:t>
            </a: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2ª </a:t>
            </a:r>
            <a:r>
              <a:rPr lang="pt-B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pessoa do </a:t>
            </a: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singular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 (bater) os ovos com o açúcar, óleo,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achocolatado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farinha, depois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(adicionar) a água quente e por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último o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fermento em pó.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(assar) em forno com temperatura média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 minutos, ___________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desenformar) quente. </a:t>
            </a:r>
          </a:p>
          <a:p>
            <a:pPr marL="0" indent="0" algn="just">
              <a:buNone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Cobertura: </a:t>
            </a:r>
          </a:p>
          <a:p>
            <a:pPr marL="0" indent="0" algn="just">
              <a:buNone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 (colocar) todos os ingredientes em uma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panela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__________ (levar) ao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fogo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até que levante fervura, ___________ (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despejar)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ainda quente em cima do bolo. </a:t>
            </a:r>
            <a:endPara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Conjugue-os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agora, na </a:t>
            </a: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3ª pessoa do singular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 (bater) os ovos com o açúcar, óleo,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achocolatado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farinha, depois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(adicionar) a água quente e por </a:t>
            </a:r>
            <a:r>
              <a:rPr lang="pt-B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últimoo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fermento em pó.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(assar) em forno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 temperatura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média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 minutos, ___________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desenformar) quente. </a:t>
            </a:r>
          </a:p>
          <a:p>
            <a:pPr algn="just"/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Cobertura: </a:t>
            </a:r>
          </a:p>
          <a:p>
            <a:pPr marL="0" indent="0" algn="just">
              <a:buNone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 (colocar) todos os ingredientes em uma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panela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__________ (levar) ao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fogo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até que levante fervura, ___________ (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despejar)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ainda quente em cima do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bolo. </a:t>
            </a: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548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052736"/>
            <a:ext cx="8784976" cy="507342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Conjugue os verbos entre parênteses na </a:t>
            </a: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2ª </a:t>
            </a:r>
            <a:r>
              <a:rPr lang="pt-B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pessoa do singular - resposta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Bate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(bater) os ovos com o açúcar, óleo,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achocolatado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farinha, depois </a:t>
            </a:r>
            <a:r>
              <a:rPr lang="pt-B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Adiciona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(adicionar) a água quente e por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último o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fermento em pó. </a:t>
            </a:r>
            <a:r>
              <a:rPr lang="pt-B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Assa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(assar) em forno com temperatura média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 minutos, </a:t>
            </a:r>
            <a:r>
              <a:rPr lang="pt-B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Desenforma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desenformar) quente. </a:t>
            </a:r>
          </a:p>
          <a:p>
            <a:pPr marL="0" indent="0" algn="just">
              <a:buNone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Cobertura: </a:t>
            </a:r>
          </a:p>
          <a:p>
            <a:pPr marL="0" indent="0" algn="just">
              <a:buNone/>
            </a:pPr>
            <a:r>
              <a:rPr lang="pt-B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Coloca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(colocar) todos os ingredientes em uma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panela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leva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(levar) ao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fogo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até que levante fervura, </a:t>
            </a:r>
            <a:r>
              <a:rPr lang="pt-B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despeja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despejar)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ainda quente em cima do bolo. </a:t>
            </a:r>
            <a:endPara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Conjugue-os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agora, na </a:t>
            </a: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3ª pessoa do singular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pt-B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Bata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(bater) os ovos com o açúcar, óleo,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achocolatado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farinha, depois </a:t>
            </a:r>
            <a:r>
              <a:rPr lang="pt-B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adicione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(adicionar) a água quente e por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último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fermento em pó. </a:t>
            </a:r>
            <a:r>
              <a:rPr lang="pt-B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(assar) em forno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 temperatura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média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 minutos, </a:t>
            </a:r>
            <a:r>
              <a:rPr lang="pt-B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desenforme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desenformar) quente. </a:t>
            </a:r>
          </a:p>
          <a:p>
            <a:pPr algn="just"/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Cobertura: </a:t>
            </a:r>
          </a:p>
          <a:p>
            <a:pPr marL="0" indent="0" algn="just">
              <a:buNone/>
            </a:pPr>
            <a:r>
              <a:rPr lang="pt-B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Coloque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(colocar) todos os ingredientes em uma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panela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(levar) ao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fogo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até que levante fervura, </a:t>
            </a:r>
            <a:r>
              <a:rPr lang="pt-B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despeje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despejar)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ainda quente em cima do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bolo. </a:t>
            </a: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397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052736"/>
            <a:ext cx="8784976" cy="50734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(TRF- RJ) Considerando as formas verbais destacadas nas três frases abaixo, a opção com a correta classificação de tempos e modos é, respectivamente:</a:t>
            </a:r>
            <a:b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– Pelo menos não </a:t>
            </a: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descumpra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suas obrigações.   </a:t>
            </a:r>
            <a:b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– Talvez </a:t>
            </a: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chova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final do dia.</a:t>
            </a:r>
            <a:b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– </a:t>
            </a: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Digita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este documento, por gentileza, Teresinha.</a:t>
            </a:r>
            <a:b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imperativo negativo/presente do subjuntivo/ imperativo afirmativo</a:t>
            </a: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presente do subjuntivo/presente do subjuntivo/ imperativo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afirmativo.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imperativo negativo/presente do subjuntivo/presente do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indicativo.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presente do subjuntivo/presente do subjuntivo/presente do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indicativo.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imperativo negativo/presente do indicativo/imperativo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afirmativo.</a:t>
            </a: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322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Verbos – Modo Imperativo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 gêneros textuais, o modo imperativo aparece:</a:t>
            </a:r>
          </a:p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Em anúncios publicitários: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Usuário\JEC\Pictures\Educandário\Imagens para aulas\imperativo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852936"/>
            <a:ext cx="180022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uário\JEC\Pictures\Educandário\Imagens para aulas\imperativo1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852936"/>
            <a:ext cx="1881121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Usuário\JEC\Pictures\Educandário\Imagens para aulas\imperativo1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852937"/>
            <a:ext cx="2519758" cy="2519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0424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Verbos – Modo Imperativo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 gêneros textuais, o modo imperativo aparece:</a:t>
            </a:r>
          </a:p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Receitas: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Usuário\JEC\Pictures\Educandário\Imagens para aulas\imperativo1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473996"/>
            <a:ext cx="5328592" cy="3472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8678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Verbos – Modo Imperativo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 gêneros textuais, o modo imperativo aparece:</a:t>
            </a:r>
          </a:p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Convites: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Usuário\JEC\Pictures\Educandário\Imagens para aulas\imperativo1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376836"/>
            <a:ext cx="5112568" cy="3441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5177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Verbos – Modo Imperativo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Conjugação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 ser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afirmativo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existe na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primeira pessoa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singular.</a:t>
            </a:r>
          </a:p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segundas pessoas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Imperativo Afirmativo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vêm do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Indicativo,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 o </a:t>
            </a:r>
            <a:r>
              <a:rPr lang="pt-B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final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Todas as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demais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vêm do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resente do Subjuntivo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C:\Users\Usuário\JEC\Pictures\Educandário\Imagens para aulas\imperativo1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9921" y="4365104"/>
            <a:ext cx="1641051" cy="164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7972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Conjugação - Modo Imperativo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2875924"/>
              </p:ext>
            </p:extLst>
          </p:nvPr>
        </p:nvGraphicFramePr>
        <p:xfrm>
          <a:off x="611560" y="1371600"/>
          <a:ext cx="7920880" cy="4392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11647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Presente</a:t>
                      </a:r>
                      <a:r>
                        <a:rPr lang="pt-B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</a:t>
                      </a:r>
                    </a:p>
                    <a:p>
                      <a:pPr algn="ctr"/>
                      <a:r>
                        <a:rPr lang="pt-B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Indicativo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Imperativo</a:t>
                      </a:r>
                      <a:r>
                        <a:rPr lang="pt-B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Afirmativo</a:t>
                      </a:r>
                      <a:endParaRPr lang="pt-BR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Presente</a:t>
                      </a:r>
                      <a:r>
                        <a:rPr lang="pt-B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 Subjuntivo</a:t>
                      </a:r>
                      <a:endParaRPr lang="pt-BR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Imperativo</a:t>
                      </a:r>
                      <a:r>
                        <a:rPr lang="pt-B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Negativo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01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pt-BR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---------------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Cante 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----------------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01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Canta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Canta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Cantes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Não cantes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01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Canta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Cante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Cante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Não cante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0140"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Cantamos</a:t>
                      </a:r>
                      <a:endParaRPr lang="pt-BR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Cantemos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Cantemos</a:t>
                      </a:r>
                      <a:endParaRPr lang="pt-BR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Não cantemos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01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Canta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Cantai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Canteis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Não</a:t>
                      </a:r>
                      <a:r>
                        <a:rPr lang="pt-B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</a:t>
                      </a:r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anteis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801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Canta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pt-BR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Cantem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Cante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pt-BR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Não cantem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cxnSp>
        <p:nvCxnSpPr>
          <p:cNvPr id="3" name="Conector de seta reta 2"/>
          <p:cNvCxnSpPr/>
          <p:nvPr/>
        </p:nvCxnSpPr>
        <p:spPr>
          <a:xfrm>
            <a:off x="2123728" y="3068960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>
            <a:off x="2123728" y="4797152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 flipH="1">
            <a:off x="4139952" y="364502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 flipH="1">
            <a:off x="4104652" y="4221088"/>
            <a:ext cx="6833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 flipH="1">
            <a:off x="4139952" y="5373216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>
            <a:off x="6012160" y="3068960"/>
            <a:ext cx="79211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>
            <a:off x="6012160" y="3645024"/>
            <a:ext cx="79211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>
            <a:off x="6012160" y="4221088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/>
          <p:nvPr/>
        </p:nvCxnSpPr>
        <p:spPr>
          <a:xfrm>
            <a:off x="6012160" y="4797152"/>
            <a:ext cx="79211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>
            <a:off x="6084168" y="5373216"/>
            <a:ext cx="72010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Conector reto 1027"/>
          <p:cNvCxnSpPr/>
          <p:nvPr/>
        </p:nvCxnSpPr>
        <p:spPr>
          <a:xfrm flipV="1">
            <a:off x="1763688" y="2996952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Conector reto 1029"/>
          <p:cNvCxnSpPr/>
          <p:nvPr/>
        </p:nvCxnSpPr>
        <p:spPr>
          <a:xfrm flipV="1">
            <a:off x="1835696" y="4725144"/>
            <a:ext cx="7200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635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Exceção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 “ser” no Imperativo Afirmativo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2ª pessoa do singular: sê tu.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2ª pessoa do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plural: sede vós.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C:\Users\Usuário\JEC\Pictures\Educandário\Imagens para aulas\imperativo1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9710" y="3212976"/>
            <a:ext cx="3444579" cy="2580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9776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Abaixo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encontra demarcada uma letra musical, cuja autoria é da cantora Pitty. Atente-se, pois, a ela e, em seguida, procure responder ao que se pede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Tal criação artística traz em seu refrão algumas formas verbais expressas no imperativo afirmativo. Dessa forma, cite-as.</a:t>
            </a:r>
          </a:p>
          <a:p>
            <a:pPr marL="0" indent="0" algn="just">
              <a:buNone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Como você sabe, toda criação artística, seja ela retratada por meio de poemas, canções musicais, pintura, escultura, enfim, muitas vezes revela a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ideologia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advinda do próprio emissor, levando em conta o contexto que norteia a sociedade como um todo. Nesse sentido, há uma notável crítica impressa nas palavras da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cantora. Identifique-a.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892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1990</TotalTime>
  <Words>1308</Words>
  <Application>Microsoft Office PowerPoint</Application>
  <PresentationFormat>Apresentação na tela (4:3)</PresentationFormat>
  <Paragraphs>228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Tema do Office</vt:lpstr>
      <vt:lpstr>Verbos – Modo Imperativo</vt:lpstr>
      <vt:lpstr>Verbos – Modo Imperativo</vt:lpstr>
      <vt:lpstr>Verbos – Modo Imperativo</vt:lpstr>
      <vt:lpstr>Verbos – Modo Imperativo</vt:lpstr>
      <vt:lpstr>Verbos – Modo Imperativo</vt:lpstr>
      <vt:lpstr>Verbos – Modo Imperativo</vt:lpstr>
      <vt:lpstr>Conjugação - Modo Imperativo</vt:lpstr>
      <vt:lpstr>Exceção</vt:lpstr>
      <vt:lpstr>Exercícios</vt:lpstr>
      <vt:lpstr>Exercícios</vt:lpstr>
      <vt:lpstr>Exercícios - Resposta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PREVIDÊNCIA COMPLEMENTAR</dc:title>
  <dc:creator>Usuário</dc:creator>
  <cp:lastModifiedBy>Gestao03</cp:lastModifiedBy>
  <cp:revision>197</cp:revision>
  <dcterms:created xsi:type="dcterms:W3CDTF">2018-05-26T12:30:19Z</dcterms:created>
  <dcterms:modified xsi:type="dcterms:W3CDTF">2018-08-24T14:41:05Z</dcterms:modified>
</cp:coreProperties>
</file>