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84" r:id="rId2"/>
    <p:sldId id="285" r:id="rId3"/>
    <p:sldId id="286" r:id="rId4"/>
    <p:sldId id="287" r:id="rId5"/>
    <p:sldId id="288" r:id="rId6"/>
    <p:sldId id="289" r:id="rId7"/>
    <p:sldId id="290" r:id="rId8"/>
    <p:sldId id="291" r:id="rId9"/>
    <p:sldId id="316" r:id="rId10"/>
    <p:sldId id="318" r:id="rId11"/>
    <p:sldId id="292" r:id="rId12"/>
    <p:sldId id="293" r:id="rId13"/>
    <p:sldId id="294" r:id="rId14"/>
    <p:sldId id="295" r:id="rId15"/>
    <p:sldId id="296" r:id="rId16"/>
    <p:sldId id="305" r:id="rId17"/>
    <p:sldId id="319" r:id="rId18"/>
    <p:sldId id="320" r:id="rId19"/>
    <p:sldId id="297" r:id="rId20"/>
    <p:sldId id="304" r:id="rId21"/>
    <p:sldId id="298" r:id="rId22"/>
    <p:sldId id="299" r:id="rId23"/>
    <p:sldId id="301" r:id="rId24"/>
    <p:sldId id="300" r:id="rId25"/>
    <p:sldId id="302" r:id="rId26"/>
    <p:sldId id="303" r:id="rId27"/>
    <p:sldId id="306" r:id="rId28"/>
    <p:sldId id="307" r:id="rId29"/>
    <p:sldId id="308" r:id="rId30"/>
    <p:sldId id="309" r:id="rId31"/>
    <p:sldId id="310" r:id="rId32"/>
    <p:sldId id="311" r:id="rId33"/>
    <p:sldId id="312" r:id="rId34"/>
    <p:sldId id="313" r:id="rId35"/>
    <p:sldId id="314" r:id="rId36"/>
    <p:sldId id="315" r:id="rId37"/>
    <p:sldId id="321"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pt-BR"/>
              <a:t>Clique para editar o título mestre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55C37BC-F7EF-4FCA-95D1-3EAB8FB39F09}" type="datetimeFigureOut">
              <a:rPr lang="pt-BR" smtClean="0"/>
              <a:t>29/04/2024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6489ACE-1011-4F39-B72A-F5D0FACCB097}" type="slidenum">
              <a:rPr lang="pt-BR" smtClean="0"/>
              <a:t>‹nº›</a:t>
            </a:fld>
            <a:endParaRPr lang="pt-B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F55C37BC-F7EF-4FCA-95D1-3EAB8FB39F09}" type="datetimeFigureOut">
              <a:rPr lang="pt-BR" smtClean="0"/>
              <a:t>29/04/2024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6489ACE-1011-4F39-B72A-F5D0FACCB09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F55C37BC-F7EF-4FCA-95D1-3EAB8FB39F09}" type="datetimeFigureOut">
              <a:rPr lang="pt-BR" smtClean="0"/>
              <a:t>29/04/2024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6489ACE-1011-4F39-B72A-F5D0FACCB097}"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F55C37BC-F7EF-4FCA-95D1-3EAB8FB39F09}" type="datetimeFigureOut">
              <a:rPr lang="pt-BR" smtClean="0"/>
              <a:t>29/04/2024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6489ACE-1011-4F39-B72A-F5D0FACCB09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pt-BR"/>
              <a:t>Clique para editar o título mestre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55C37BC-F7EF-4FCA-95D1-3EAB8FB39F09}" type="datetimeFigureOut">
              <a:rPr lang="pt-BR" smtClean="0"/>
              <a:t>29/04/2024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6489ACE-1011-4F39-B72A-F5D0FACCB097}" type="slidenum">
              <a:rPr lang="pt-BR" smtClean="0"/>
              <a:t>‹nº›</a:t>
            </a:fld>
            <a:endParaRPr lang="pt-B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F55C37BC-F7EF-4FCA-95D1-3EAB8FB39F09}" type="datetimeFigureOut">
              <a:rPr lang="pt-BR" smtClean="0"/>
              <a:t>29/04/2024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6489ACE-1011-4F39-B72A-F5D0FACCB097}"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F55C37BC-F7EF-4FCA-95D1-3EAB8FB39F09}" type="datetimeFigureOut">
              <a:rPr lang="pt-BR" smtClean="0"/>
              <a:t>29/04/2024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6489ACE-1011-4F39-B72A-F5D0FACCB097}" type="slidenum">
              <a:rPr lang="pt-BR" smtClean="0"/>
              <a:t>‹nº›</a:t>
            </a:fld>
            <a:endParaRPr lang="pt-B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55C37BC-F7EF-4FCA-95D1-3EAB8FB39F09}" type="datetimeFigureOut">
              <a:rPr lang="pt-BR" smtClean="0"/>
              <a:t>29/04/2024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6489ACE-1011-4F39-B72A-F5D0FACCB09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C37BC-F7EF-4FCA-95D1-3EAB8FB39F09}" type="datetimeFigureOut">
              <a:rPr lang="pt-BR" smtClean="0"/>
              <a:t>29/04/2024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6489ACE-1011-4F39-B72A-F5D0FACCB09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pt-BR"/>
              <a:t>Clique para editar o título mestre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F55C37BC-F7EF-4FCA-95D1-3EAB8FB39F09}" type="datetimeFigureOut">
              <a:rPr lang="pt-BR" smtClean="0"/>
              <a:t>29/04/2024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6489ACE-1011-4F39-B72A-F5D0FACCB097}" type="slidenum">
              <a:rPr lang="pt-BR" smtClean="0"/>
              <a:t>‹nº›</a:t>
            </a:fld>
            <a:endParaRPr lang="pt-B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pt-BR"/>
              <a:t>Clique para editar o título mestre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F55C37BC-F7EF-4FCA-95D1-3EAB8FB39F09}" type="datetimeFigureOut">
              <a:rPr lang="pt-BR" smtClean="0"/>
              <a:t>29/04/2024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6489ACE-1011-4F39-B72A-F5D0FACCB097}"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pt-BR"/>
              <a:t>Clique para editar o título mestre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55C37BC-F7EF-4FCA-95D1-3EAB8FB39F09}" type="datetimeFigureOut">
              <a:rPr lang="pt-BR" smtClean="0"/>
              <a:t>29/04/2024</a:t>
            </a:fld>
            <a:endParaRPr lang="pt-B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pt-B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6489ACE-1011-4F39-B72A-F5D0FACCB097}" type="slidenum">
              <a:rPr lang="pt-BR" smtClean="0"/>
              <a:t>‹nº›</a:t>
            </a:fld>
            <a:endParaRPr lang="pt-B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_7lGGVyigGw" TargetMode="External"/><Relationship Id="rId2" Type="http://schemas.openxmlformats.org/officeDocument/2006/relationships/hyperlink" Target="https://www.youtube.com/watch?v=Rq2p17bSyK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a:t>
            </a:r>
            <a:r>
              <a:rPr lang="pt-BR" sz="2000" i="1" dirty="0">
                <a:latin typeface="Times New Roman" panose="02020603050405020304" pitchFamily="18" charset="0"/>
                <a:cs typeface="Times New Roman" panose="02020603050405020304" pitchFamily="18" charset="0"/>
              </a:rPr>
              <a:t>Ao pegar no lápis para explicar bem estas notas que vou escrevendo no Hospício, cercado de delirantes cujos delírios mal compreendo, nessa incoerência verbal de manicômio, em que um diz isto, outro diz aquilo, e que, parecendo conversarem, as ideias e os sentidos das frases de cada um (...) vão cada qual para o seu lado, eu me lembro muito bem (...) havia o </a:t>
            </a:r>
            <a:r>
              <a:rPr lang="pt-BR" sz="2000" b="1" i="1" dirty="0">
                <a:latin typeface="Times New Roman" panose="02020603050405020304" pitchFamily="18" charset="0"/>
                <a:cs typeface="Times New Roman" panose="02020603050405020304" pitchFamily="18" charset="0"/>
              </a:rPr>
              <a:t>mandamento de não beber alcoólicos</a:t>
            </a:r>
            <a:r>
              <a:rPr lang="pt-BR" sz="2000" i="1" dirty="0">
                <a:latin typeface="Times New Roman" panose="02020603050405020304" pitchFamily="18" charset="0"/>
                <a:cs typeface="Times New Roman" panose="02020603050405020304" pitchFamily="18" charset="0"/>
              </a:rPr>
              <a:t>, coisa aconselhada (...) para evitar a loucura. </a:t>
            </a:r>
            <a:r>
              <a:rPr lang="pt-BR" sz="2000" b="1" i="1" dirty="0">
                <a:latin typeface="Times New Roman" panose="02020603050405020304" pitchFamily="18" charset="0"/>
                <a:cs typeface="Times New Roman" panose="02020603050405020304" pitchFamily="18" charset="0"/>
              </a:rPr>
              <a:t>Nunca o cumpri e fiz mal</a:t>
            </a:r>
            <a:r>
              <a:rPr lang="pt-BR" sz="2000" dirty="0">
                <a:latin typeface="Times New Roman" panose="02020603050405020304" pitchFamily="18" charset="0"/>
                <a:cs typeface="Times New Roman" panose="02020603050405020304" pitchFamily="18" charset="0"/>
              </a:rPr>
              <a:t>”.</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027" name="Picture 3" descr="C:\Users\Usuário\JEC\Pictures\Educandário\Imagens para aulas\l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29000"/>
            <a:ext cx="3663970" cy="246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0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lnSpcReduction="1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8000" dirty="0">
              <a:cs typeface="Times New Roman" panose="02020603050405020304" pitchFamily="18" charset="0"/>
            </a:endParaRPr>
          </a:p>
          <a:p>
            <a:pPr marL="368046" indent="-285750" algn="just">
              <a:buFont typeface="Wingdings"/>
              <a:buChar char="Ø"/>
            </a:pPr>
            <a:endParaRPr lang="pt-BR" dirty="0"/>
          </a:p>
          <a:p>
            <a:pPr marL="368046" indent="-285750" algn="just">
              <a:buFont typeface="Wingdings"/>
              <a:buChar char="Ø"/>
            </a:pPr>
            <a:r>
              <a:rPr lang="pt-BR" dirty="0"/>
              <a:t>Quando chegavam ao hospício, suas </a:t>
            </a:r>
            <a:r>
              <a:rPr lang="pt-BR" b="1" dirty="0"/>
              <a:t>cabeças eram raspadas</a:t>
            </a:r>
            <a:r>
              <a:rPr lang="pt-BR" dirty="0"/>
              <a:t>, suas </a:t>
            </a:r>
            <a:r>
              <a:rPr lang="pt-BR" b="1" dirty="0"/>
              <a:t>roupas arrancadas </a:t>
            </a:r>
            <a:r>
              <a:rPr lang="pt-BR" dirty="0"/>
              <a:t>e seus </a:t>
            </a:r>
            <a:r>
              <a:rPr lang="pt-BR" b="1" dirty="0"/>
              <a:t>nomes descartados </a:t>
            </a:r>
            <a:r>
              <a:rPr lang="pt-BR" dirty="0"/>
              <a:t>pelos funcionários, que os rebatizavam. </a:t>
            </a:r>
            <a:r>
              <a:rPr lang="pt-BR" b="1" dirty="0"/>
              <a:t>Maria de Jesus, </a:t>
            </a:r>
            <a:r>
              <a:rPr lang="pt-BR" dirty="0"/>
              <a:t>por exemplo, foi</a:t>
            </a:r>
            <a:r>
              <a:rPr lang="pt-BR" b="1" dirty="0"/>
              <a:t> internada porque se sentia triste</a:t>
            </a:r>
            <a:r>
              <a:rPr lang="pt-BR" dirty="0"/>
              <a:t>, e </a:t>
            </a:r>
            <a:r>
              <a:rPr lang="pt-BR" b="1" dirty="0"/>
              <a:t>Antônio Gomes da Silva</a:t>
            </a:r>
            <a:r>
              <a:rPr lang="pt-BR" dirty="0"/>
              <a:t>, foi internado sem diagnóstico. Dos 34 anos de internação, </a:t>
            </a:r>
            <a:r>
              <a:rPr lang="pt-BR" b="1" dirty="0"/>
              <a:t>ficou mudo durante 21 anos </a:t>
            </a:r>
            <a:r>
              <a:rPr lang="pt-BR" dirty="0"/>
              <a:t>porque ninguém se lembrou de perguntar se ele falava.</a:t>
            </a:r>
            <a:endParaRPr lang="pt-BR"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4098" name="Picture 2" descr="C:\Users\Usuário\JEC\Pictures\Aulas\Aulas\barbace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7031"/>
            <a:ext cx="3816423" cy="236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7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r>
              <a:rPr lang="pt-BR" sz="2000" dirty="0">
                <a:latin typeface="Times New Roman" panose="02020603050405020304" pitchFamily="18" charset="0"/>
                <a:cs typeface="Times New Roman" panose="02020603050405020304" pitchFamily="18" charset="0"/>
              </a:rPr>
              <a:t>• Os internos viviam uma rotina de abandono, isolamento, fome, violência e abusos de todo tipo, como em um campo de concentração.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9218" name="Picture 2" descr="C:\Users\Usuário\JEC\Pictures\Educandário\Imagens para aulas\lb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5676822" cy="378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8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251520" y="1124744"/>
            <a:ext cx="843528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r>
              <a:rPr lang="pt-BR" sz="2000" dirty="0">
                <a:latin typeface="Times New Roman" panose="02020603050405020304" pitchFamily="18" charset="0"/>
                <a:cs typeface="Times New Roman" panose="02020603050405020304" pitchFamily="18" charset="0"/>
              </a:rPr>
              <a:t>• O lugar era conhecido como “Cidade dos Loucos”: Torturas físicas e psicológicas eram rotina no Colônia. Entre as mais comuns havia a ducha escocesa (banho propiciado por máquinas de alta pressão) e tratamentos de choque, ambos aplicados a quem não se comportasse bem. A violência sexual também era uma rotina.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0242" name="Picture 2" descr="C:\Users\Usuário\JEC\Pictures\Educandário\Imagens para aulas\lb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3429000"/>
            <a:ext cx="367240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5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251520" y="1124744"/>
            <a:ext cx="8712968"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r>
              <a:rPr lang="pt-BR" sz="2000" dirty="0">
                <a:latin typeface="Times New Roman" panose="02020603050405020304" pitchFamily="18" charset="0"/>
                <a:cs typeface="Times New Roman" panose="02020603050405020304" pitchFamily="18" charset="0"/>
              </a:rPr>
              <a:t>• O hospital poderia receber até 200 pessoas, mas chegou a ter 5 mil. Para comportar tanta gente e abrir espaço, o Colônia trocou camas por capim. A desumanização se espalhava pelos 16 pavilhões, onde faltavam água encanada e alimentos. Os internos bebiam água do esgoto e faltava comida.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1266" name="Picture 2" descr="C:\Users\Usuário\JEC\Pictures\Educandário\Imagens para aulas\lb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88" y="3068960"/>
            <a:ext cx="4320480" cy="293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15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r>
              <a:rPr lang="pt-BR" sz="2000" dirty="0">
                <a:latin typeface="Times New Roman" panose="02020603050405020304" pitchFamily="18" charset="0"/>
                <a:cs typeface="Times New Roman" panose="02020603050405020304" pitchFamily="18" charset="0"/>
              </a:rPr>
              <a:t>• Funcionários do hospital começaram a traficar corpos para faculdades de medicina, que os usavam em aulas de anatomia. Se a procura era baixa, os mortos eram dissolvidos em ácido.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2290" name="Picture 2" descr="C:\Users\Usuário\JEC\Pictures\Educandário\Imagens para aulas\lb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36912"/>
            <a:ext cx="5688632" cy="33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6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r>
              <a:rPr lang="pt-BR" sz="2000" dirty="0">
                <a:latin typeface="Times New Roman" panose="02020603050405020304" pitchFamily="18" charset="0"/>
                <a:cs typeface="Times New Roman" panose="02020603050405020304" pitchFamily="18" charset="0"/>
              </a:rPr>
              <a:t>• Estima-se que 60 mil vidas foram perdidas no Colônia até o fim dos métodos desumanos nos anos 80. Em 1996, um dos pavilhões foi transformado em museu para manter viva essa lamentável memória da história.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3314" name="Picture 2" descr="C:\Users\Usuário\JEC\Pictures\Educandário\Imagens para aulas\lb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110" y="2996952"/>
            <a:ext cx="4507779" cy="299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24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Os internos viviam uma rotina de abandono, isolamento, fome, violência e abusos de todo tipo, como em um campo de concentração.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22530" name="Picture 2" descr="C:\Users\Usuário\JEC\Pictures\Educandário\Imagens para aulas\lb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7175082" cy="40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2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92500" lnSpcReduction="1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8000" dirty="0">
              <a:cs typeface="Times New Roman" panose="02020603050405020304" pitchFamily="18" charset="0"/>
            </a:endParaRPr>
          </a:p>
          <a:p>
            <a:pPr marL="368046" indent="-285750" algn="just">
              <a:buFont typeface="Wingdings"/>
              <a:buChar char="Ø"/>
            </a:pPr>
            <a:endParaRPr lang="pt-BR" dirty="0"/>
          </a:p>
          <a:p>
            <a:pPr marL="368046" indent="-285750" algn="just">
              <a:buFont typeface="Wingdings"/>
              <a:buChar char="Ø"/>
            </a:pPr>
            <a:r>
              <a:rPr lang="pt-BR" dirty="0"/>
              <a:t>Os pacientes da Colônia, às vezes, </a:t>
            </a:r>
            <a:r>
              <a:rPr lang="pt-BR" b="1" dirty="0"/>
              <a:t>comiam ratos, bebiam água do esgoto ou urina, dormiam sobre capim, eram espancados e violados</a:t>
            </a:r>
            <a:r>
              <a:rPr lang="pt-BR" dirty="0"/>
              <a:t>. Nas noites geladas da Serra da Mantiqueira, eram </a:t>
            </a:r>
            <a:r>
              <a:rPr lang="pt-BR" b="1" dirty="0"/>
              <a:t>deixados ao relento, nus ou cobertos apenas por trapos</a:t>
            </a:r>
            <a:r>
              <a:rPr lang="pt-BR" dirty="0"/>
              <a:t>. Pelo menos </a:t>
            </a:r>
            <a:r>
              <a:rPr lang="pt-BR" b="1" dirty="0"/>
              <a:t>30 bebês foram roubados de suas mães</a:t>
            </a:r>
            <a:r>
              <a:rPr lang="pt-BR" dirty="0"/>
              <a:t>. As pacientes conseguiam proteger sua gravidez passando fezes sobre a barriga para não serem tocadas. Mas, logo depois do parto, os bebês eram tirados de seus braços e doados.</a:t>
            </a:r>
            <a:endParaRPr lang="pt-BR"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5122" name="Picture 2" descr="C:\Users\Usuário\JEC\Pictures\Aulas\Aulas\barbace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933056"/>
            <a:ext cx="5208290" cy="214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4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8000" dirty="0">
              <a:cs typeface="Times New Roman" panose="02020603050405020304" pitchFamily="18" charset="0"/>
            </a:endParaRPr>
          </a:p>
          <a:p>
            <a:pPr marL="368046" indent="-285750" algn="just">
              <a:lnSpc>
                <a:spcPct val="150000"/>
              </a:lnSpc>
              <a:buFont typeface="Wingdings"/>
              <a:buChar char="Ø"/>
            </a:pPr>
            <a:r>
              <a:rPr lang="pt-BR" b="1" dirty="0"/>
              <a:t>Alguns morriam de frio, fome e doença. Morriam também de choque</a:t>
            </a:r>
            <a:r>
              <a:rPr lang="pt-BR" dirty="0"/>
              <a:t>. Às vezes, os eletrochoques eram tantos e tão fortes, que a sobrecarga derrubava a rede do município. Nos períodos de maior lotação, </a:t>
            </a:r>
            <a:r>
              <a:rPr lang="pt-BR" b="1" dirty="0"/>
              <a:t>16 pessoas morriam a cada dia</a:t>
            </a:r>
            <a:r>
              <a:rPr lang="pt-BR" dirty="0"/>
              <a:t>. </a:t>
            </a:r>
            <a:endParaRPr lang="pt-BR" sz="2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6146" name="Picture 2" descr="C:\Users\Usuário\JEC\Pictures\Aulas\Aulas\barabacen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4077072"/>
            <a:ext cx="4286250" cy="199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8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Além da pobreza, do alcoolismo e da loucura paterna, Lima Barreto ainda teve que enfrentar o </a:t>
            </a:r>
            <a:r>
              <a:rPr lang="pt-BR" sz="2000" b="1" dirty="0">
                <a:latin typeface="Times New Roman" panose="02020603050405020304" pitchFamily="18" charset="0"/>
                <a:cs typeface="Times New Roman" panose="02020603050405020304" pitchFamily="18" charset="0"/>
              </a:rPr>
              <a:t>preconceito racial</a:t>
            </a:r>
            <a:r>
              <a:rPr lang="pt-BR" sz="2000" dirty="0">
                <a:latin typeface="Times New Roman" panose="02020603050405020304" pitchFamily="18" charset="0"/>
                <a:cs typeface="Times New Roman" panose="02020603050405020304" pitchFamily="18" charset="0"/>
              </a:rPr>
              <a:t>, que o perseguiu ao longo da vida, e a </a:t>
            </a:r>
            <a:r>
              <a:rPr lang="pt-BR" sz="2000" b="1" dirty="0">
                <a:latin typeface="Times New Roman" panose="02020603050405020304" pitchFamily="18" charset="0"/>
                <a:cs typeface="Times New Roman" panose="02020603050405020304" pitchFamily="18" charset="0"/>
              </a:rPr>
              <a:t>recusa</a:t>
            </a:r>
            <a:r>
              <a:rPr lang="pt-BR" sz="2000" dirty="0">
                <a:latin typeface="Times New Roman" panose="02020603050405020304" pitchFamily="18" charset="0"/>
                <a:cs typeface="Times New Roman" panose="02020603050405020304" pitchFamily="18" charset="0"/>
              </a:rPr>
              <a:t> da comunidade literária </a:t>
            </a:r>
            <a:r>
              <a:rPr lang="pt-BR" sz="2000" b="1" dirty="0">
                <a:latin typeface="Times New Roman" panose="02020603050405020304" pitchFamily="18" charset="0"/>
                <a:cs typeface="Times New Roman" panose="02020603050405020304" pitchFamily="18" charset="0"/>
              </a:rPr>
              <a:t>em aceitar a sua obra</a:t>
            </a:r>
            <a:r>
              <a:rPr lang="pt-BR" sz="2000" dirty="0">
                <a:latin typeface="Times New Roman" panose="02020603050405020304" pitchFamily="18" charset="0"/>
                <a:cs typeface="Times New Roman" panose="02020603050405020304" pitchFamily="18" charset="0"/>
              </a:rPr>
              <a:t>.</a:t>
            </a:r>
          </a:p>
          <a:p>
            <a:pPr marL="82296" indent="0" algn="just">
              <a:buNone/>
            </a:pPr>
            <a:r>
              <a:rPr lang="pt-BR" sz="2000" dirty="0">
                <a:latin typeface="Times New Roman" panose="02020603050405020304" pitchFamily="18" charset="0"/>
                <a:cs typeface="Times New Roman" panose="02020603050405020304" pitchFamily="18" charset="0"/>
              </a:rPr>
              <a:t>• Foi </a:t>
            </a:r>
            <a:r>
              <a:rPr lang="pt-BR" sz="2000" b="1" dirty="0">
                <a:latin typeface="Times New Roman" panose="02020603050405020304" pitchFamily="18" charset="0"/>
                <a:cs typeface="Times New Roman" panose="02020603050405020304" pitchFamily="18" charset="0"/>
              </a:rPr>
              <a:t>recusado</a:t>
            </a:r>
            <a:r>
              <a:rPr lang="pt-BR" sz="2000" dirty="0">
                <a:latin typeface="Times New Roman" panose="02020603050405020304" pitchFamily="18" charset="0"/>
                <a:cs typeface="Times New Roman" panose="02020603050405020304" pitchFamily="18" charset="0"/>
              </a:rPr>
              <a:t> para a Academia Brasileira de Letras e encontrava dificuldade para publicar a sua obra.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4339" name="Picture 3" descr="C:\Users\Usuário\JEC\Pictures\Educandário\Imagens para aulas\lb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854927"/>
            <a:ext cx="2131393" cy="313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3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lnSpcReduction="1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a:t>
            </a:r>
            <a:r>
              <a:rPr lang="pt-BR" sz="2000" i="1" dirty="0">
                <a:latin typeface="Times New Roman" panose="02020603050405020304" pitchFamily="18" charset="0"/>
                <a:cs typeface="Times New Roman" panose="02020603050405020304" pitchFamily="18" charset="0"/>
              </a:rPr>
              <a:t>Muitas causas influíram para que viesse a beber; mas, de todas elas, foi um sentimento ou pressentimento, um medo, sem razão ou explicação, de uma catástrofe doméstica sempre presente. Adivinhava a morte de meu pai e eu sem dinheiro para enterrá-lo; previa moléstias com tratamento caro e eu sem recursos; amedrontava-se com uma demissão (...) eu me aborrecia e procurava distrair-me, ficar na cidade, avançar pela noite adentro; e assim conheci o </a:t>
            </a:r>
            <a:r>
              <a:rPr lang="pt-BR" sz="2000" i="1" dirty="0" err="1">
                <a:latin typeface="Times New Roman" panose="02020603050405020304" pitchFamily="18" charset="0"/>
                <a:cs typeface="Times New Roman" panose="02020603050405020304" pitchFamily="18" charset="0"/>
              </a:rPr>
              <a:t>chopp</a:t>
            </a:r>
            <a:r>
              <a:rPr lang="pt-BR" sz="2000" i="1" dirty="0">
                <a:latin typeface="Times New Roman" panose="02020603050405020304" pitchFamily="18" charset="0"/>
                <a:cs typeface="Times New Roman" panose="02020603050405020304" pitchFamily="18" charset="0"/>
              </a:rPr>
              <a:t>, o whisky, as noitadas, amanhecendo na casa deste ou daquele</a:t>
            </a:r>
            <a:r>
              <a:rPr lang="pt-BR" sz="2000" dirty="0">
                <a:latin typeface="Times New Roman" panose="02020603050405020304" pitchFamily="18" charset="0"/>
                <a:cs typeface="Times New Roman" panose="02020603050405020304" pitchFamily="18" charset="0"/>
              </a:rPr>
              <a:t>” (Diário do hospício).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2050" name="Picture 2" descr="C:\Users\Usuário\JEC\Pictures\Educandário\Imagens para aulas\lb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848328"/>
            <a:ext cx="3168352" cy="210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6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buNone/>
            </a:pPr>
            <a:r>
              <a:rPr lang="pt-BR" sz="2000" dirty="0">
                <a:latin typeface="Times New Roman" panose="02020603050405020304" pitchFamily="18" charset="0"/>
                <a:cs typeface="Times New Roman" panose="02020603050405020304" pitchFamily="18" charset="0"/>
              </a:rPr>
              <a:t>• Em vida, recebeu poucos apoios, como o do autor Monteiro Lobato.</a:t>
            </a:r>
          </a:p>
          <a:p>
            <a:pPr marL="82296" indent="0" algn="just">
              <a:lnSpc>
                <a:spcPct val="150000"/>
              </a:lnSpc>
              <a:buNone/>
            </a:pPr>
            <a:r>
              <a:rPr lang="pt-BR" sz="2000" dirty="0">
                <a:latin typeface="Times New Roman" panose="02020603050405020304" pitchFamily="18" charset="0"/>
                <a:cs typeface="Times New Roman" panose="02020603050405020304" pitchFamily="18" charset="0"/>
              </a:rPr>
              <a:t>• Morreu sem obter o devido reconhecimento e só entrou para o cânone dos grandes autores há algumas décadas.  </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21506" name="Picture 2" descr="C:\Users\Usuário\JEC\Pictures\Educandário\Imagens para aulas\lb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80909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Usuário\JEC\Pictures\Educandário\Imagens para aulas\m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09093"/>
            <a:ext cx="2505075" cy="184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8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5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3600" dirty="0">
                <a:latin typeface="Times New Roman" panose="02020603050405020304" pitchFamily="18" charset="0"/>
                <a:cs typeface="Times New Roman" panose="02020603050405020304" pitchFamily="18" charset="0"/>
              </a:rPr>
              <a:t>• Características de suas obras:</a:t>
            </a:r>
          </a:p>
          <a:p>
            <a:pPr marL="82296" indent="0" algn="just">
              <a:buNone/>
            </a:pPr>
            <a:endParaRPr lang="pt-BR" sz="3600" dirty="0">
              <a:latin typeface="Times New Roman" panose="02020603050405020304" pitchFamily="18" charset="0"/>
              <a:cs typeface="Times New Roman" panose="02020603050405020304" pitchFamily="18" charset="0"/>
            </a:endParaRPr>
          </a:p>
          <a:p>
            <a:pPr marL="82296" indent="0" algn="just">
              <a:buNone/>
            </a:pPr>
            <a:r>
              <a:rPr lang="pt-BR" sz="3600" dirty="0">
                <a:latin typeface="Times New Roman" panose="02020603050405020304" pitchFamily="18" charset="0"/>
                <a:cs typeface="Times New Roman" panose="02020603050405020304" pitchFamily="18" charset="0"/>
              </a:rPr>
              <a:t>•  Retrato da </a:t>
            </a:r>
            <a:r>
              <a:rPr lang="pt-BR" sz="3600" b="1" dirty="0">
                <a:latin typeface="Times New Roman" panose="02020603050405020304" pitchFamily="18" charset="0"/>
                <a:cs typeface="Times New Roman" panose="02020603050405020304" pitchFamily="18" charset="0"/>
              </a:rPr>
              <a:t>vida nos subúrbios</a:t>
            </a:r>
            <a:r>
              <a:rPr lang="pt-BR" sz="3600" dirty="0">
                <a:latin typeface="Times New Roman" panose="02020603050405020304" pitchFamily="18" charset="0"/>
                <a:cs typeface="Times New Roman" panose="02020603050405020304" pitchFamily="18" charset="0"/>
              </a:rPr>
              <a:t> e da </a:t>
            </a:r>
            <a:r>
              <a:rPr lang="pt-BR" sz="3600" b="1" dirty="0">
                <a:latin typeface="Times New Roman" panose="02020603050405020304" pitchFamily="18" charset="0"/>
                <a:cs typeface="Times New Roman" panose="02020603050405020304" pitchFamily="18" charset="0"/>
              </a:rPr>
              <a:t>camada mais humilde</a:t>
            </a:r>
            <a:r>
              <a:rPr lang="pt-BR" sz="3600" dirty="0">
                <a:latin typeface="Times New Roman" panose="02020603050405020304" pitchFamily="18" charset="0"/>
                <a:cs typeface="Times New Roman" panose="02020603050405020304" pitchFamily="18" charset="0"/>
              </a:rPr>
              <a:t> da população.</a:t>
            </a:r>
          </a:p>
          <a:p>
            <a:pPr marL="82296" indent="0" algn="just">
              <a:buNone/>
            </a:pPr>
            <a:r>
              <a:rPr lang="pt-BR" sz="3600" dirty="0">
                <a:latin typeface="Times New Roman" panose="02020603050405020304" pitchFamily="18" charset="0"/>
                <a:cs typeface="Times New Roman" panose="02020603050405020304" pitchFamily="18" charset="0"/>
              </a:rPr>
              <a:t>• </a:t>
            </a:r>
            <a:r>
              <a:rPr lang="pt-BR" sz="3600" b="1" dirty="0">
                <a:latin typeface="Times New Roman" panose="02020603050405020304" pitchFamily="18" charset="0"/>
                <a:cs typeface="Times New Roman" panose="02020603050405020304" pitchFamily="18" charset="0"/>
              </a:rPr>
              <a:t>Personagens suburbanos</a:t>
            </a:r>
            <a:r>
              <a:rPr lang="pt-BR" sz="3600" dirty="0">
                <a:latin typeface="Times New Roman" panose="02020603050405020304" pitchFamily="18" charset="0"/>
                <a:cs typeface="Times New Roman" panose="02020603050405020304" pitchFamily="18" charset="0"/>
              </a:rPr>
              <a:t>: pequenos funcionários públicos, donas de casa, militares, pequenos comerciantes, músicos, aposentados, etc.</a:t>
            </a:r>
          </a:p>
          <a:p>
            <a:pPr marL="82296" indent="0" algn="just">
              <a:buNone/>
            </a:pPr>
            <a:r>
              <a:rPr lang="pt-BR" sz="3600" dirty="0">
                <a:latin typeface="Times New Roman" panose="02020603050405020304" pitchFamily="18" charset="0"/>
                <a:cs typeface="Times New Roman" panose="02020603050405020304" pitchFamily="18" charset="0"/>
              </a:rPr>
              <a:t>• </a:t>
            </a:r>
            <a:r>
              <a:rPr lang="pt-BR" sz="3600" b="1" dirty="0">
                <a:latin typeface="Times New Roman" panose="02020603050405020304" pitchFamily="18" charset="0"/>
                <a:cs typeface="Times New Roman" panose="02020603050405020304" pitchFamily="18" charset="0"/>
              </a:rPr>
              <a:t>Linguagem simples e coloquial</a:t>
            </a:r>
            <a:r>
              <a:rPr lang="pt-BR" sz="3600" dirty="0">
                <a:latin typeface="Times New Roman" panose="02020603050405020304" pitchFamily="18" charset="0"/>
                <a:cs typeface="Times New Roman" panose="02020603050405020304" pitchFamily="18" charset="0"/>
              </a:rPr>
              <a:t>, que se distanciava do modelo da época (Rui Barbosa).</a:t>
            </a:r>
          </a:p>
          <a:p>
            <a:pPr marL="82296" indent="0" algn="just">
              <a:buNone/>
            </a:pPr>
            <a:r>
              <a:rPr lang="pt-BR" sz="3600" dirty="0">
                <a:latin typeface="Times New Roman" panose="02020603050405020304" pitchFamily="18" charset="0"/>
                <a:cs typeface="Times New Roman" panose="02020603050405020304" pitchFamily="18" charset="0"/>
              </a:rPr>
              <a:t>• </a:t>
            </a:r>
            <a:r>
              <a:rPr lang="pt-BR" sz="3600" b="1" dirty="0">
                <a:latin typeface="Times New Roman" panose="02020603050405020304" pitchFamily="18" charset="0"/>
                <a:cs typeface="Times New Roman" panose="02020603050405020304" pitchFamily="18" charset="0"/>
              </a:rPr>
              <a:t>Crítica</a:t>
            </a:r>
            <a:r>
              <a:rPr lang="pt-BR" sz="3600" dirty="0">
                <a:latin typeface="Times New Roman" panose="02020603050405020304" pitchFamily="18" charset="0"/>
                <a:cs typeface="Times New Roman" panose="02020603050405020304" pitchFamily="18" charset="0"/>
              </a:rPr>
              <a:t> ácida e severa contra a </a:t>
            </a:r>
            <a:r>
              <a:rPr lang="pt-BR" sz="3600" b="1" dirty="0">
                <a:latin typeface="Times New Roman" panose="02020603050405020304" pitchFamily="18" charset="0"/>
                <a:cs typeface="Times New Roman" panose="02020603050405020304" pitchFamily="18" charset="0"/>
              </a:rPr>
              <a:t>República Velha</a:t>
            </a:r>
            <a:r>
              <a:rPr lang="pt-BR" sz="3600" dirty="0">
                <a:latin typeface="Times New Roman" panose="02020603050405020304" pitchFamily="18" charset="0"/>
                <a:cs typeface="Times New Roman" panose="02020603050405020304" pitchFamily="18" charset="0"/>
              </a:rPr>
              <a:t> e as </a:t>
            </a:r>
            <a:r>
              <a:rPr lang="pt-BR" sz="3600" b="1" dirty="0">
                <a:latin typeface="Times New Roman" panose="02020603050405020304" pitchFamily="18" charset="0"/>
                <a:cs typeface="Times New Roman" panose="02020603050405020304" pitchFamily="18" charset="0"/>
              </a:rPr>
              <a:t>elites</a:t>
            </a:r>
            <a:r>
              <a:rPr lang="pt-BR" sz="3600" dirty="0">
                <a:latin typeface="Times New Roman" panose="02020603050405020304" pitchFamily="18" charset="0"/>
                <a:cs typeface="Times New Roman" panose="02020603050405020304" pitchFamily="18" charset="0"/>
              </a:rPr>
              <a:t>, pelo seu </a:t>
            </a:r>
            <a:r>
              <a:rPr lang="pt-BR" sz="3600" b="1" dirty="0">
                <a:latin typeface="Times New Roman" panose="02020603050405020304" pitchFamily="18" charset="0"/>
                <a:cs typeface="Times New Roman" panose="02020603050405020304" pitchFamily="18" charset="0"/>
              </a:rPr>
              <a:t>vazio intelectual</a:t>
            </a:r>
            <a:r>
              <a:rPr lang="pt-BR" sz="3600" dirty="0">
                <a:latin typeface="Times New Roman" panose="02020603050405020304" pitchFamily="18" charset="0"/>
                <a:cs typeface="Times New Roman" panose="02020603050405020304" pitchFamily="18" charset="0"/>
              </a:rPr>
              <a:t> e </a:t>
            </a:r>
            <a:r>
              <a:rPr lang="pt-BR" sz="3600" b="1" dirty="0">
                <a:latin typeface="Times New Roman" panose="02020603050405020304" pitchFamily="18" charset="0"/>
                <a:cs typeface="Times New Roman" panose="02020603050405020304" pitchFamily="18" charset="0"/>
              </a:rPr>
              <a:t>ganância</a:t>
            </a:r>
            <a:r>
              <a:rPr lang="pt-BR" sz="3600" dirty="0">
                <a:latin typeface="Times New Roman" panose="02020603050405020304" pitchFamily="18" charset="0"/>
                <a:cs typeface="Times New Roman" panose="02020603050405020304" pitchFamily="18" charset="0"/>
              </a:rPr>
              <a:t>.</a:t>
            </a:r>
          </a:p>
          <a:p>
            <a:pPr marL="82296" indent="0" algn="just">
              <a:buNone/>
            </a:pPr>
            <a:r>
              <a:rPr lang="pt-BR" sz="3600" dirty="0">
                <a:latin typeface="Times New Roman" panose="02020603050405020304" pitchFamily="18" charset="0"/>
                <a:cs typeface="Times New Roman" panose="02020603050405020304" pitchFamily="18" charset="0"/>
              </a:rPr>
              <a:t>• Crítica a figuras da </a:t>
            </a:r>
            <a:r>
              <a:rPr lang="pt-BR" sz="3600" b="1" dirty="0">
                <a:latin typeface="Times New Roman" panose="02020603050405020304" pitchFamily="18" charset="0"/>
                <a:cs typeface="Times New Roman" panose="02020603050405020304" pitchFamily="18" charset="0"/>
              </a:rPr>
              <a:t>classe média </a:t>
            </a:r>
            <a:r>
              <a:rPr lang="pt-BR" sz="3600" dirty="0">
                <a:latin typeface="Times New Roman" panose="02020603050405020304" pitchFamily="18" charset="0"/>
                <a:cs typeface="Times New Roman" panose="02020603050405020304" pitchFamily="18" charset="0"/>
              </a:rPr>
              <a:t>que só pensam em </a:t>
            </a:r>
            <a:r>
              <a:rPr lang="pt-BR" sz="3600" b="1" dirty="0">
                <a:latin typeface="Times New Roman" panose="02020603050405020304" pitchFamily="18" charset="0"/>
                <a:cs typeface="Times New Roman" panose="02020603050405020304" pitchFamily="18" charset="0"/>
              </a:rPr>
              <a:t>ascender socialmente</a:t>
            </a:r>
            <a:r>
              <a:rPr lang="pt-BR" sz="3600" dirty="0">
                <a:latin typeface="Times New Roman" panose="02020603050405020304" pitchFamily="18" charset="0"/>
                <a:cs typeface="Times New Roman" panose="02020603050405020304" pitchFamily="18" charset="0"/>
              </a:rPr>
              <a:t>.</a:t>
            </a:r>
          </a:p>
          <a:p>
            <a:pPr marL="82296" indent="0" algn="just">
              <a:buNone/>
            </a:pPr>
            <a:r>
              <a:rPr lang="pt-BR" sz="3600" dirty="0">
                <a:latin typeface="Times New Roman" panose="02020603050405020304" pitchFamily="18" charset="0"/>
                <a:cs typeface="Times New Roman" panose="02020603050405020304" pitchFamily="18" charset="0"/>
              </a:rPr>
              <a:t>• Luta contra o </a:t>
            </a:r>
            <a:r>
              <a:rPr lang="pt-BR" sz="3600" b="1" dirty="0">
                <a:latin typeface="Times New Roman" panose="02020603050405020304" pitchFamily="18" charset="0"/>
                <a:cs typeface="Times New Roman" panose="02020603050405020304" pitchFamily="18" charset="0"/>
              </a:rPr>
              <a:t>preconceito racial</a:t>
            </a:r>
            <a:r>
              <a:rPr lang="pt-BR" sz="3600" dirty="0">
                <a:latin typeface="Times New Roman" panose="02020603050405020304" pitchFamily="18" charset="0"/>
                <a:cs typeface="Times New Roman" panose="02020603050405020304" pitchFamily="18" charset="0"/>
              </a:rPr>
              <a:t>.</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5362" name="Picture 2" descr="C:\Users\Usuário\JEC\Pictures\Educandário\Imagens para aulas\l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951" y="4732577"/>
            <a:ext cx="2664718" cy="140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29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2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lnSpc>
                <a:spcPct val="170000"/>
              </a:lnSpc>
              <a:buNone/>
            </a:pPr>
            <a:endParaRPr lang="pt-BR" sz="2600" dirty="0">
              <a:latin typeface="Times New Roman" panose="02020603050405020304" pitchFamily="18" charset="0"/>
              <a:cs typeface="Times New Roman" panose="02020603050405020304" pitchFamily="18" charset="0"/>
            </a:endParaRPr>
          </a:p>
          <a:p>
            <a:pPr marL="82296" indent="0" algn="just">
              <a:lnSpc>
                <a:spcPct val="170000"/>
              </a:lnSpc>
              <a:buNone/>
            </a:pPr>
            <a:r>
              <a:rPr lang="pt-BR" sz="8000" dirty="0">
                <a:latin typeface="Times New Roman" panose="02020603050405020304" pitchFamily="18" charset="0"/>
                <a:cs typeface="Times New Roman" panose="02020603050405020304" pitchFamily="18" charset="0"/>
              </a:rPr>
              <a:t>• Principais obras:</a:t>
            </a:r>
          </a:p>
          <a:p>
            <a:pPr marL="82296" indent="0" algn="just">
              <a:lnSpc>
                <a:spcPct val="170000"/>
              </a:lnSpc>
              <a:buNone/>
            </a:pPr>
            <a:endParaRPr lang="pt-BR" sz="8000" dirty="0">
              <a:latin typeface="Times New Roman" panose="02020603050405020304" pitchFamily="18" charset="0"/>
              <a:cs typeface="Times New Roman" panose="02020603050405020304" pitchFamily="18" charset="0"/>
            </a:endParaRPr>
          </a:p>
          <a:p>
            <a:pPr marL="82296" indent="0" algn="just">
              <a:lnSpc>
                <a:spcPct val="170000"/>
              </a:lnSpc>
              <a:buNone/>
            </a:pPr>
            <a:r>
              <a:rPr lang="pt-BR" sz="8000" dirty="0">
                <a:latin typeface="Times New Roman" panose="02020603050405020304" pitchFamily="18" charset="0"/>
                <a:cs typeface="Times New Roman" panose="02020603050405020304" pitchFamily="18" charset="0"/>
              </a:rPr>
              <a:t>•  Recordações do Escrivão Isaías Caminha (1909);</a:t>
            </a:r>
          </a:p>
          <a:p>
            <a:pPr marL="82296" indent="0" algn="just">
              <a:lnSpc>
                <a:spcPct val="170000"/>
              </a:lnSpc>
              <a:buNone/>
            </a:pPr>
            <a:r>
              <a:rPr lang="pt-BR" sz="8000" dirty="0">
                <a:latin typeface="Times New Roman" panose="02020603050405020304" pitchFamily="18" charset="0"/>
                <a:cs typeface="Times New Roman" panose="02020603050405020304" pitchFamily="18" charset="0"/>
              </a:rPr>
              <a:t>• Triste Fim de Policarpo Quaresma (1915);</a:t>
            </a:r>
          </a:p>
          <a:p>
            <a:pPr marL="82296" indent="0" algn="just">
              <a:lnSpc>
                <a:spcPct val="170000"/>
              </a:lnSpc>
              <a:buNone/>
            </a:pPr>
            <a:r>
              <a:rPr lang="pt-BR" sz="8000" dirty="0">
                <a:latin typeface="Times New Roman" panose="02020603050405020304" pitchFamily="18" charset="0"/>
                <a:cs typeface="Times New Roman" panose="02020603050405020304" pitchFamily="18" charset="0"/>
              </a:rPr>
              <a:t>• Vida e Morte de M. J. Gonzaga de Sá (1919);</a:t>
            </a:r>
          </a:p>
          <a:p>
            <a:pPr marL="82296" indent="0" algn="just">
              <a:lnSpc>
                <a:spcPct val="170000"/>
              </a:lnSpc>
              <a:buNone/>
            </a:pPr>
            <a:r>
              <a:rPr lang="pt-BR" sz="8000" dirty="0">
                <a:latin typeface="Times New Roman" panose="02020603050405020304" pitchFamily="18" charset="0"/>
                <a:cs typeface="Times New Roman" panose="02020603050405020304" pitchFamily="18" charset="0"/>
              </a:rPr>
              <a:t>• Bagatelas (1923);</a:t>
            </a:r>
          </a:p>
          <a:p>
            <a:pPr marL="82296" indent="0" algn="just">
              <a:lnSpc>
                <a:spcPct val="170000"/>
              </a:lnSpc>
              <a:buNone/>
            </a:pPr>
            <a:r>
              <a:rPr lang="pt-BR" sz="8000" dirty="0">
                <a:latin typeface="Times New Roman" panose="02020603050405020304" pitchFamily="18" charset="0"/>
                <a:cs typeface="Times New Roman" panose="02020603050405020304" pitchFamily="18" charset="0"/>
              </a:rPr>
              <a:t>• Os </a:t>
            </a:r>
            <a:r>
              <a:rPr lang="pt-BR" sz="8000" dirty="0" err="1">
                <a:latin typeface="Times New Roman" panose="02020603050405020304" pitchFamily="18" charset="0"/>
                <a:cs typeface="Times New Roman" panose="02020603050405020304" pitchFamily="18" charset="0"/>
              </a:rPr>
              <a:t>Bruzundangas</a:t>
            </a:r>
            <a:r>
              <a:rPr lang="pt-BR" sz="8000" dirty="0">
                <a:latin typeface="Times New Roman" panose="02020603050405020304" pitchFamily="18" charset="0"/>
                <a:cs typeface="Times New Roman" panose="02020603050405020304" pitchFamily="18" charset="0"/>
              </a:rPr>
              <a:t> (1923);</a:t>
            </a:r>
          </a:p>
          <a:p>
            <a:pPr marL="82296" indent="0" algn="just">
              <a:lnSpc>
                <a:spcPct val="170000"/>
              </a:lnSpc>
              <a:buNone/>
            </a:pPr>
            <a:r>
              <a:rPr lang="pt-BR" sz="8000" dirty="0">
                <a:latin typeface="Times New Roman" panose="02020603050405020304" pitchFamily="18" charset="0"/>
                <a:cs typeface="Times New Roman" panose="02020603050405020304" pitchFamily="18" charset="0"/>
              </a:rPr>
              <a:t>• Claro dos Anjos (1948).</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6386" name="Picture 2" descr="C:\Users\Usuário\JEC\Pictures\Educandário\Imagens para aulas\lb1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118" t="-421" r="20591" b="1313"/>
          <a:stretch/>
        </p:blipFill>
        <p:spPr bwMode="auto">
          <a:xfrm>
            <a:off x="5940152" y="3342640"/>
            <a:ext cx="2304056" cy="271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19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Triste Fim de Policarpo Quaresma</a:t>
            </a:r>
            <a:r>
              <a:rPr lang="pt-BR" dirty="0">
                <a:latin typeface="Times New Roman" panose="02020603050405020304" pitchFamily="18" charset="0"/>
                <a:cs typeface="Times New Roman" panose="02020603050405020304" pitchFamily="18" charset="0"/>
              </a:rPr>
              <a:t>:</a:t>
            </a:r>
          </a:p>
          <a:p>
            <a:pPr marL="82296" indent="0" algn="just">
              <a:buNone/>
            </a:pP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Protagonista</a:t>
            </a:r>
            <a:r>
              <a:rPr lang="pt-BR" dirty="0">
                <a:latin typeface="Times New Roman" panose="02020603050405020304" pitchFamily="18" charset="0"/>
                <a:cs typeface="Times New Roman" panose="02020603050405020304" pitchFamily="18" charset="0"/>
              </a:rPr>
              <a:t>: quixotesco subsecretário no Arsenal da Guerra. Extremamente patriótico e nacionalista, valoriza tudo o que considera próprio do Brasil: o violão, a modinha, o folclore, a fauna, a flora, e o tupi.</a:t>
            </a:r>
          </a:p>
          <a:p>
            <a:pPr marL="82296" indent="0" algn="just">
              <a:buNone/>
            </a:pP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1ª decepção</a:t>
            </a:r>
            <a:r>
              <a:rPr lang="pt-BR" dirty="0">
                <a:latin typeface="Times New Roman" panose="02020603050405020304" pitchFamily="18" charset="0"/>
                <a:cs typeface="Times New Roman" panose="02020603050405020304" pitchFamily="18" charset="0"/>
              </a:rPr>
              <a:t>: sugere a substituição do </a:t>
            </a:r>
            <a:r>
              <a:rPr lang="pt-BR" b="1" dirty="0">
                <a:latin typeface="Times New Roman" panose="02020603050405020304" pitchFamily="18" charset="0"/>
                <a:cs typeface="Times New Roman" panose="02020603050405020304" pitchFamily="18" charset="0"/>
              </a:rPr>
              <a:t>português pelo tupi</a:t>
            </a:r>
            <a:r>
              <a:rPr lang="pt-BR" dirty="0">
                <a:latin typeface="Times New Roman" panose="02020603050405020304" pitchFamily="18" charset="0"/>
                <a:cs typeface="Times New Roman" panose="02020603050405020304" pitchFamily="18" charset="0"/>
              </a:rPr>
              <a:t>. Acaba internado em um hospício.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7410" name="Picture 2" descr="C:\Users\Usuário\JEC\Pictures\Educandário\Imagens para aulas\lb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671986"/>
            <a:ext cx="2232530" cy="242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656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dirty="0">
                <a:latin typeface="Times New Roman" panose="02020603050405020304" pitchFamily="18" charset="0"/>
                <a:cs typeface="Times New Roman" panose="02020603050405020304" pitchFamily="18" charset="0"/>
              </a:rPr>
              <a:t>• Triste Fim de Policarpo Quaresma:</a:t>
            </a:r>
          </a:p>
          <a:p>
            <a:pPr marL="82296" indent="0" algn="just">
              <a:buNone/>
            </a:pPr>
            <a:r>
              <a:rPr lang="pt-BR" dirty="0">
                <a:latin typeface="Times New Roman" panose="02020603050405020304" pitchFamily="18" charset="0"/>
                <a:cs typeface="Times New Roman" panose="02020603050405020304" pitchFamily="18" charset="0"/>
              </a:rPr>
              <a:t>• 2ª decepção: confiante na fertilidade do solo brasileiro, dedica-se à </a:t>
            </a:r>
            <a:r>
              <a:rPr lang="pt-BR" b="1" dirty="0">
                <a:latin typeface="Times New Roman" panose="02020603050405020304" pitchFamily="18" charset="0"/>
                <a:cs typeface="Times New Roman" panose="02020603050405020304" pitchFamily="18" charset="0"/>
              </a:rPr>
              <a:t>agricultura</a:t>
            </a:r>
            <a:r>
              <a:rPr lang="pt-BR" dirty="0">
                <a:latin typeface="Times New Roman" panose="02020603050405020304" pitchFamily="18" charset="0"/>
                <a:cs typeface="Times New Roman" panose="02020603050405020304" pitchFamily="18" charset="0"/>
              </a:rPr>
              <a:t> no Sítio Sossego. No entanto, o </a:t>
            </a:r>
            <a:r>
              <a:rPr lang="pt-BR" b="1" dirty="0">
                <a:latin typeface="Times New Roman" panose="02020603050405020304" pitchFamily="18" charset="0"/>
                <a:cs typeface="Times New Roman" panose="02020603050405020304" pitchFamily="18" charset="0"/>
              </a:rPr>
              <a:t>solo estéril</a:t>
            </a:r>
            <a:r>
              <a:rPr lang="pt-BR" dirty="0">
                <a:latin typeface="Times New Roman" panose="02020603050405020304" pitchFamily="18" charset="0"/>
                <a:cs typeface="Times New Roman" panose="02020603050405020304" pitchFamily="18" charset="0"/>
              </a:rPr>
              <a:t>, a </a:t>
            </a:r>
            <a:r>
              <a:rPr lang="pt-BR" b="1" dirty="0">
                <a:latin typeface="Times New Roman" panose="02020603050405020304" pitchFamily="18" charset="0"/>
                <a:cs typeface="Times New Roman" panose="02020603050405020304" pitchFamily="18" charset="0"/>
              </a:rPr>
              <a:t>falta de apoio </a:t>
            </a:r>
            <a:r>
              <a:rPr lang="pt-BR" dirty="0">
                <a:latin typeface="Times New Roman" panose="02020603050405020304" pitchFamily="18" charset="0"/>
                <a:cs typeface="Times New Roman" panose="02020603050405020304" pitchFamily="18" charset="0"/>
              </a:rPr>
              <a:t>ao agricultor e um </a:t>
            </a:r>
            <a:r>
              <a:rPr lang="pt-BR" b="1" dirty="0">
                <a:latin typeface="Times New Roman" panose="02020603050405020304" pitchFamily="18" charset="0"/>
                <a:cs typeface="Times New Roman" panose="02020603050405020304" pitchFamily="18" charset="0"/>
              </a:rPr>
              <a:t>ataque de saúvas </a:t>
            </a:r>
            <a:r>
              <a:rPr lang="pt-BR" dirty="0">
                <a:latin typeface="Times New Roman" panose="02020603050405020304" pitchFamily="18" charset="0"/>
                <a:cs typeface="Times New Roman" panose="02020603050405020304" pitchFamily="18" charset="0"/>
              </a:rPr>
              <a:t>destroem os seus planos. </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8434" name="Picture 2" descr="C:\Users\Usuário\JEC\Pictures\Educandário\Imagens para aulas\lb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01008"/>
            <a:ext cx="3672408" cy="2656114"/>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Usuário\JEC\Pictures\Educandário\Imagens para aulas\lb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501008"/>
            <a:ext cx="3960440" cy="265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6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dirty="0">
                <a:latin typeface="Times New Roman" panose="02020603050405020304" pitchFamily="18" charset="0"/>
                <a:cs typeface="Times New Roman" panose="02020603050405020304" pitchFamily="18" charset="0"/>
              </a:rPr>
              <a:t>• Triste Fim de Policarpo Quaresma:</a:t>
            </a:r>
          </a:p>
          <a:p>
            <a:pPr marL="82296" indent="0" algn="just">
              <a:buNone/>
            </a:pPr>
            <a:r>
              <a:rPr lang="pt-BR" dirty="0">
                <a:latin typeface="Times New Roman" panose="02020603050405020304" pitchFamily="18" charset="0"/>
                <a:cs typeface="Times New Roman" panose="02020603050405020304" pitchFamily="18" charset="0"/>
              </a:rPr>
              <a:t>• 3ª decepção: com a eclosão da </a:t>
            </a:r>
            <a:r>
              <a:rPr lang="pt-BR" b="1" dirty="0">
                <a:latin typeface="Times New Roman" panose="02020603050405020304" pitchFamily="18" charset="0"/>
                <a:cs typeface="Times New Roman" panose="02020603050405020304" pitchFamily="18" charset="0"/>
              </a:rPr>
              <a:t>Revolta Armada</a:t>
            </a:r>
            <a:r>
              <a:rPr lang="pt-BR" dirty="0">
                <a:latin typeface="Times New Roman" panose="02020603050405020304" pitchFamily="18" charset="0"/>
                <a:cs typeface="Times New Roman" panose="02020603050405020304" pitchFamily="18" charset="0"/>
              </a:rPr>
              <a:t>, apoia o marechal Floriano Peixoto e participa do conflito como voluntário. Porém, quando </a:t>
            </a:r>
            <a:r>
              <a:rPr lang="pt-BR" b="1" dirty="0">
                <a:latin typeface="Times New Roman" panose="02020603050405020304" pitchFamily="18" charset="0"/>
                <a:cs typeface="Times New Roman" panose="02020603050405020304" pitchFamily="18" charset="0"/>
              </a:rPr>
              <a:t>critica as injustiças </a:t>
            </a:r>
            <a:r>
              <a:rPr lang="pt-BR" dirty="0">
                <a:latin typeface="Times New Roman" panose="02020603050405020304" pitchFamily="18" charset="0"/>
                <a:cs typeface="Times New Roman" panose="02020603050405020304" pitchFamily="18" charset="0"/>
              </a:rPr>
              <a:t>praticadas contra os prisioneiros, é preso e </a:t>
            </a:r>
            <a:r>
              <a:rPr lang="pt-BR" b="1" dirty="0">
                <a:latin typeface="Times New Roman" panose="02020603050405020304" pitchFamily="18" charset="0"/>
                <a:cs typeface="Times New Roman" panose="02020603050405020304" pitchFamily="18" charset="0"/>
              </a:rPr>
              <a:t>condenado ao fuzilamento</a:t>
            </a:r>
            <a:r>
              <a:rPr lang="pt-BR" dirty="0">
                <a:latin typeface="Times New Roman" panose="02020603050405020304" pitchFamily="18" charset="0"/>
                <a:cs typeface="Times New Roman" panose="02020603050405020304" pitchFamily="18" charset="0"/>
              </a:rPr>
              <a:t>.  </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19458" name="Picture 2" descr="C:\Users\Usuário\JEC\Pictures\Educandário\Imagens para aulas\lb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360811"/>
            <a:ext cx="1772022"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0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92500" lnSpcReduction="1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dirty="0">
                <a:latin typeface="Times New Roman" panose="02020603050405020304" pitchFamily="18" charset="0"/>
                <a:cs typeface="Times New Roman" panose="02020603050405020304" pitchFamily="18" charset="0"/>
              </a:rPr>
              <a:t>• Triste Fim de Policarpo Quaresma – o fim:</a:t>
            </a:r>
          </a:p>
          <a:p>
            <a:pPr marL="82296" indent="0" algn="just">
              <a:buNone/>
            </a:pPr>
            <a:r>
              <a:rPr lang="pt-BR" dirty="0">
                <a:latin typeface="Times New Roman" panose="02020603050405020304" pitchFamily="18" charset="0"/>
                <a:cs typeface="Times New Roman" panose="02020603050405020304" pitchFamily="18" charset="0"/>
              </a:rPr>
              <a:t>• “</a:t>
            </a:r>
            <a:r>
              <a:rPr lang="pt-BR" i="1" dirty="0">
                <a:latin typeface="Times New Roman" panose="02020603050405020304" pitchFamily="18" charset="0"/>
                <a:cs typeface="Times New Roman" panose="02020603050405020304" pitchFamily="18" charset="0"/>
              </a:rPr>
              <a:t>Mas, como é que ele tão sereno, tão lúcido, empregara sua vida, gastara o seu tempo, envelhecerá atrás de tal quimera? Como é que não viu nitidamente a realidade, não a pressentiu logo e se deixou enganar por um falaz ídolo, absorver-se nele, dar-lhe em holocausto toda a sua existência. Foi o seu isolamento, o seu esquecimento de si mesmo; e assim é que ia para a cova, sem deixar traço seu, sem um filho, sem um amor, sem um beijo mais quente, sem nenhum mesmo, e sem sequer uma asneira!”.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20482" name="Picture 2" descr="C:\Users\Usuário\JEC\Pictures\Educandário\Imagens para aulas\lb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861048"/>
            <a:ext cx="1872208" cy="217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4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2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a:cs typeface="Times New Roman" panose="02020603050405020304" pitchFamily="18" charset="0"/>
              </a:rPr>
              <a:t>1) </a:t>
            </a:r>
            <a:r>
              <a:rPr lang="pt-BR" sz="8000" b="1" dirty="0"/>
              <a:t>(FCC-BA)</a:t>
            </a:r>
            <a:r>
              <a:rPr lang="pt-BR" sz="8000" dirty="0"/>
              <a:t> Obra pré-modernista eivada de informações histórias e científicas, primeira grande interpretação da realidade brasileira, que, buscando compreender o meio áspero em que vivia o jagunço nordestino, denunciava uma campanha militar que investia contra o fanatismo religioso advindo da miséria e do abandono do homem do sertão. Trata-se de: </a:t>
            </a:r>
          </a:p>
          <a:p>
            <a:pPr marL="0" indent="0">
              <a:buNone/>
            </a:pPr>
            <a:endParaRPr lang="pt-BR" sz="8000" dirty="0"/>
          </a:p>
          <a:p>
            <a:pPr marL="0" indent="0">
              <a:buNone/>
            </a:pPr>
            <a:r>
              <a:rPr lang="pt-BR" sz="8000" i="1" dirty="0"/>
              <a:t>a. O sertanejo</a:t>
            </a:r>
            <a:r>
              <a:rPr lang="pt-BR" sz="8000" dirty="0"/>
              <a:t>, de José de Alencar.</a:t>
            </a:r>
            <a:br>
              <a:rPr lang="pt-BR" sz="8000" dirty="0"/>
            </a:br>
            <a:endParaRPr lang="pt-BR" sz="8000" dirty="0"/>
          </a:p>
          <a:p>
            <a:pPr marL="0" indent="0">
              <a:buNone/>
            </a:pPr>
            <a:r>
              <a:rPr lang="pt-BR" sz="8000" i="1" dirty="0"/>
              <a:t>b. Pelo sertão</a:t>
            </a:r>
            <a:r>
              <a:rPr lang="pt-BR" sz="8000" dirty="0"/>
              <a:t>, de Afonso Arinos.</a:t>
            </a:r>
            <a:br>
              <a:rPr lang="pt-BR" sz="8000" dirty="0"/>
            </a:br>
            <a:endParaRPr lang="pt-BR" sz="8000" dirty="0"/>
          </a:p>
          <a:p>
            <a:pPr marL="0" indent="0">
              <a:buNone/>
            </a:pPr>
            <a:r>
              <a:rPr lang="pt-BR" sz="8000" i="1" dirty="0"/>
              <a:t>c. Os Sertões</a:t>
            </a:r>
            <a:r>
              <a:rPr lang="pt-BR" sz="8000" dirty="0"/>
              <a:t>, de Euclides da Cunha.</a:t>
            </a:r>
            <a:br>
              <a:rPr lang="pt-BR" sz="8000" dirty="0"/>
            </a:br>
            <a:endParaRPr lang="pt-BR" sz="8000" dirty="0"/>
          </a:p>
          <a:p>
            <a:pPr marL="0" indent="0">
              <a:buNone/>
            </a:pPr>
            <a:r>
              <a:rPr lang="pt-BR" sz="8000" i="1" dirty="0"/>
              <a:t>d. Grande Sertão: veredas</a:t>
            </a:r>
            <a:r>
              <a:rPr lang="pt-BR" sz="8000" dirty="0"/>
              <a:t>, de Guimarães Rosa.</a:t>
            </a:r>
            <a:br>
              <a:rPr lang="pt-BR" sz="8000" dirty="0"/>
            </a:br>
            <a:endParaRPr lang="pt-BR" sz="8000" dirty="0"/>
          </a:p>
          <a:p>
            <a:pPr marL="0" indent="0">
              <a:buNone/>
            </a:pPr>
            <a:r>
              <a:rPr lang="pt-BR" sz="8000" i="1" dirty="0"/>
              <a:t>e. Sertão</a:t>
            </a:r>
            <a:r>
              <a:rPr lang="pt-BR" sz="8000" dirty="0"/>
              <a:t>, de Coelho Neto.</a:t>
            </a:r>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630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2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a:cs typeface="Times New Roman" panose="02020603050405020304" pitchFamily="18" charset="0"/>
              </a:rPr>
              <a:t>2) </a:t>
            </a:r>
            <a:r>
              <a:rPr lang="pt-BR" sz="8000" b="1" dirty="0"/>
              <a:t>(UFR-RJ)</a:t>
            </a:r>
            <a:r>
              <a:rPr lang="pt-BR" sz="8000" dirty="0"/>
              <a:t> O autor de </a:t>
            </a:r>
            <a:r>
              <a:rPr lang="pt-BR" sz="8000" i="1" dirty="0"/>
              <a:t>Triste fim de Policarpo Quaresma</a:t>
            </a:r>
            <a:r>
              <a:rPr lang="pt-BR" sz="8000" dirty="0"/>
              <a:t> é um pré-modernista e aborda em seus romances a vida simples dos pobres e dos mestiços. Reveste o seu texto com a linguagem descontraída dos menos privilegiados socialmente. O autor descrito acima é: </a:t>
            </a:r>
          </a:p>
          <a:p>
            <a:pPr marL="0" indent="0">
              <a:lnSpc>
                <a:spcPct val="170000"/>
              </a:lnSpc>
              <a:spcBef>
                <a:spcPts val="0"/>
              </a:spcBef>
              <a:buNone/>
            </a:pPr>
            <a:endParaRPr lang="pt-BR" sz="8000" dirty="0"/>
          </a:p>
          <a:p>
            <a:pPr marL="0" indent="0">
              <a:lnSpc>
                <a:spcPct val="170000"/>
              </a:lnSpc>
              <a:spcBef>
                <a:spcPts val="0"/>
              </a:spcBef>
              <a:buNone/>
            </a:pPr>
            <a:r>
              <a:rPr lang="pt-BR" sz="8000" dirty="0"/>
              <a:t>a. Euclides da Cunha</a:t>
            </a:r>
          </a:p>
          <a:p>
            <a:pPr marL="0" indent="0">
              <a:lnSpc>
                <a:spcPct val="170000"/>
              </a:lnSpc>
              <a:spcBef>
                <a:spcPts val="0"/>
              </a:spcBef>
              <a:buNone/>
            </a:pPr>
            <a:r>
              <a:rPr lang="pt-BR" sz="8000" dirty="0"/>
              <a:t>b. Graça Aranha</a:t>
            </a:r>
          </a:p>
          <a:p>
            <a:pPr marL="0" indent="0">
              <a:lnSpc>
                <a:spcPct val="170000"/>
              </a:lnSpc>
              <a:spcBef>
                <a:spcPts val="0"/>
              </a:spcBef>
              <a:buNone/>
            </a:pPr>
            <a:r>
              <a:rPr lang="pt-BR" sz="8000" dirty="0"/>
              <a:t>c. Manuel Bandeira</a:t>
            </a:r>
          </a:p>
          <a:p>
            <a:pPr marL="0" indent="0">
              <a:lnSpc>
                <a:spcPct val="170000"/>
              </a:lnSpc>
              <a:spcBef>
                <a:spcPts val="0"/>
              </a:spcBef>
              <a:buNone/>
            </a:pPr>
            <a:r>
              <a:rPr lang="pt-BR" sz="8000" dirty="0"/>
              <a:t>d. Lima Barreto</a:t>
            </a:r>
          </a:p>
          <a:p>
            <a:pPr marL="0" indent="0">
              <a:lnSpc>
                <a:spcPct val="170000"/>
              </a:lnSpc>
              <a:spcBef>
                <a:spcPts val="0"/>
              </a:spcBef>
              <a:buNone/>
            </a:pPr>
            <a:r>
              <a:rPr lang="pt-BR" sz="8000" dirty="0"/>
              <a:t>e. Graciliano Ramos</a:t>
            </a:r>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66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179512" y="1124744"/>
            <a:ext cx="8784976" cy="5621610"/>
          </a:xfrm>
        </p:spPr>
        <p:txBody>
          <a:bodyPr>
            <a:normAutofit fontScale="2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7200" dirty="0">
              <a:cs typeface="Times New Roman" panose="02020603050405020304" pitchFamily="18" charset="0"/>
            </a:endParaRPr>
          </a:p>
          <a:p>
            <a:endParaRPr lang="pt-BR" sz="7200" dirty="0">
              <a:cs typeface="Times New Roman" panose="02020603050405020304" pitchFamily="18" charset="0"/>
            </a:endParaRPr>
          </a:p>
          <a:p>
            <a:pPr marL="0" indent="0" algn="just">
              <a:lnSpc>
                <a:spcPct val="170000"/>
              </a:lnSpc>
              <a:spcBef>
                <a:spcPts val="0"/>
              </a:spcBef>
              <a:buNone/>
            </a:pPr>
            <a:r>
              <a:rPr lang="pt-BR" sz="7200" b="1" dirty="0"/>
              <a:t>(PUC-SP)</a:t>
            </a:r>
            <a:r>
              <a:rPr lang="pt-BR" sz="7200" dirty="0"/>
              <a:t> O texto a seguir refere-se às questões 3 e 4:</a:t>
            </a:r>
          </a:p>
          <a:p>
            <a:pPr marL="0" indent="0" algn="just">
              <a:lnSpc>
                <a:spcPct val="170000"/>
              </a:lnSpc>
              <a:spcBef>
                <a:spcPts val="0"/>
              </a:spcBef>
              <a:buNone/>
            </a:pPr>
            <a:r>
              <a:rPr lang="pt-BR" sz="7200" dirty="0"/>
              <a:t>"Iria morrer, quem sabe naquela noite mesmo? E que tinha ele feito de sua vida? nada. Levara toda ela atrás da miragem de estudar a pátria, por amá-la e querê-la muito bem, no intuito de contribuir para a sua felicidade e prosperidade. Gastara a sua mocidade nisso, a sua virilidade também; e, agora que estava na velhice, como ela o recompensava, como ela o premiava, como ela o condenava? matando-o. E o que não deixara de ver, de gozar, de fruir, na sua vida? Tudo. Não brincara, não pandegara, não amara – todo esse lado da existência que parece fugir um pouco à sua tristeza necessária, ele não vira, ele não provara, ele não experimentara. Desde dezoito anos que o tal patriotismo lhe absorvia e por ele fizera a tolice de estudar inutilidades. Que lhe importavam os rios? Eram grandes? Pois se fossem... Em que lhe contribuiria para a felicidade saber o nome dos heróis do Brasil? Em nada... O importante é que ele tivesse sido feliz. Foi? Não. Lembrou-se das suas causas de tupi, do folclore, das suas tentativas agrícolas... Restava disto tudo em sua alma uma sofisticação? Nenhuma! Nenhuma!” (Lima Barreto)</a:t>
            </a:r>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92500" lnSpcReduction="1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Nome completo: Afonso Henriques de Lima Barreto;</a:t>
            </a:r>
          </a:p>
          <a:p>
            <a:pPr marL="82296" indent="0" algn="just">
              <a:buNone/>
            </a:pPr>
            <a:r>
              <a:rPr lang="pt-BR" sz="2000" dirty="0">
                <a:latin typeface="Times New Roman" panose="02020603050405020304" pitchFamily="18" charset="0"/>
                <a:cs typeface="Times New Roman" panose="02020603050405020304" pitchFamily="18" charset="0"/>
              </a:rPr>
              <a:t>• Mulato, neto de escravos, nasceu em 1881;</a:t>
            </a:r>
          </a:p>
          <a:p>
            <a:pPr marL="82296" indent="0" algn="just">
              <a:buNone/>
            </a:pPr>
            <a:r>
              <a:rPr lang="pt-BR" sz="2000" dirty="0">
                <a:latin typeface="Times New Roman" panose="02020603050405020304" pitchFamily="18" charset="0"/>
                <a:cs typeface="Times New Roman" panose="02020603050405020304" pitchFamily="18" charset="0"/>
              </a:rPr>
              <a:t>• Filho de um tipógrafo e de uma professora;</a:t>
            </a:r>
          </a:p>
          <a:p>
            <a:pPr marL="82296" indent="0" algn="just">
              <a:buNone/>
            </a:pPr>
            <a:r>
              <a:rPr lang="pt-BR" sz="2000" dirty="0">
                <a:latin typeface="Times New Roman" panose="02020603050405020304" pitchFamily="18" charset="0"/>
                <a:cs typeface="Times New Roman" panose="02020603050405020304" pitchFamily="18" charset="0"/>
              </a:rPr>
              <a:t>• Perdeu a mãe tuberculosa aos seis anos;</a:t>
            </a:r>
          </a:p>
          <a:p>
            <a:pPr marL="82296" indent="0" algn="just">
              <a:buNone/>
            </a:pPr>
            <a:r>
              <a:rPr lang="pt-BR" sz="2000" dirty="0">
                <a:latin typeface="Times New Roman" panose="02020603050405020304" pitchFamily="18" charset="0"/>
                <a:cs typeface="Times New Roman" panose="02020603050405020304" pitchFamily="18" charset="0"/>
              </a:rPr>
              <a:t>• Família muito pobre, monarquista e crítica à República Velha;</a:t>
            </a:r>
          </a:p>
          <a:p>
            <a:pPr marL="82296" indent="0" algn="just">
              <a:buNone/>
            </a:pPr>
            <a:r>
              <a:rPr lang="pt-BR" sz="2000" dirty="0">
                <a:latin typeface="Times New Roman" panose="02020603050405020304" pitchFamily="18" charset="0"/>
                <a:cs typeface="Times New Roman" panose="02020603050405020304" pitchFamily="18" charset="0"/>
              </a:rPr>
              <a:t>• Ingressou na Escola Politécnica, mas não conseguiu concluir o curso de Engenharia; </a:t>
            </a:r>
          </a:p>
          <a:p>
            <a:pPr marL="82296" indent="0" algn="just">
              <a:buNone/>
            </a:pPr>
            <a:r>
              <a:rPr lang="pt-BR" sz="2000" dirty="0">
                <a:latin typeface="Times New Roman" panose="02020603050405020304" pitchFamily="18" charset="0"/>
                <a:cs typeface="Times New Roman" panose="02020603050405020304" pitchFamily="18" charset="0"/>
              </a:rPr>
              <a:t>• Sobreviveu fazendo bicos como jornalista e como escriturário.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3074" name="Picture 2" descr="C:\Users\Usuário\JEC\Pictures\Educandário\Imagens para aulas\l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861048"/>
            <a:ext cx="3602343" cy="216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45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2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a:cs typeface="Times New Roman" panose="02020603050405020304" pitchFamily="18" charset="0"/>
              </a:rPr>
              <a:t>3) </a:t>
            </a:r>
            <a:r>
              <a:rPr lang="pt-BR" sz="8000" b="1" dirty="0"/>
              <a:t>(PUC-SP)</a:t>
            </a:r>
            <a:r>
              <a:rPr lang="pt-BR" sz="8000" dirty="0"/>
              <a:t> As obras do autor desse trecho integram o período literário chamado Pré-Modernismo. Tal designação para este período se justifica, porque ele: </a:t>
            </a:r>
          </a:p>
          <a:p>
            <a:pPr marL="0" indent="0">
              <a:lnSpc>
                <a:spcPct val="170000"/>
              </a:lnSpc>
              <a:spcBef>
                <a:spcPts val="0"/>
              </a:spcBef>
              <a:buNone/>
            </a:pPr>
            <a:endParaRPr lang="pt-BR" sz="8000" dirty="0"/>
          </a:p>
          <a:p>
            <a:pPr marL="0" indent="0">
              <a:lnSpc>
                <a:spcPct val="170000"/>
              </a:lnSpc>
              <a:spcBef>
                <a:spcPts val="0"/>
              </a:spcBef>
              <a:buNone/>
            </a:pPr>
            <a:r>
              <a:rPr lang="pt-BR" sz="8000" dirty="0"/>
              <a:t>a. desenvolve temas do nacionalismo e se liga às vanguardas europeias.</a:t>
            </a:r>
          </a:p>
          <a:p>
            <a:pPr marL="0" indent="0">
              <a:lnSpc>
                <a:spcPct val="170000"/>
              </a:lnSpc>
              <a:spcBef>
                <a:spcPts val="0"/>
              </a:spcBef>
              <a:buNone/>
            </a:pPr>
            <a:r>
              <a:rPr lang="pt-BR" sz="8000" dirty="0"/>
              <a:t>b. engloba toda a produção literária que se fez antes do Modernismo.</a:t>
            </a:r>
          </a:p>
          <a:p>
            <a:pPr marL="0" indent="0">
              <a:lnSpc>
                <a:spcPct val="170000"/>
              </a:lnSpc>
              <a:spcBef>
                <a:spcPts val="0"/>
              </a:spcBef>
              <a:buNone/>
            </a:pPr>
            <a:r>
              <a:rPr lang="pt-BR" sz="8000" dirty="0"/>
              <a:t>c. antecipa temática e formalmente as manifestações modernistas</a:t>
            </a:r>
            <a:r>
              <a:rPr lang="pt-BR" sz="8000" b="1" dirty="0"/>
              <a:t>.</a:t>
            </a:r>
          </a:p>
          <a:p>
            <a:pPr marL="0" indent="0">
              <a:lnSpc>
                <a:spcPct val="170000"/>
              </a:lnSpc>
              <a:spcBef>
                <a:spcPts val="0"/>
              </a:spcBef>
              <a:buNone/>
            </a:pPr>
            <a:r>
              <a:rPr lang="pt-BR" sz="8000" dirty="0"/>
              <a:t>d. se preocupa com o estudo das raças e das culturas formadoras do nordestino brasileiro.</a:t>
            </a:r>
          </a:p>
          <a:p>
            <a:pPr marL="0" indent="0" algn="just">
              <a:lnSpc>
                <a:spcPct val="170000"/>
              </a:lnSpc>
              <a:spcBef>
                <a:spcPts val="0"/>
              </a:spcBef>
              <a:buNone/>
            </a:pPr>
            <a:r>
              <a:rPr lang="pt-BR" sz="8000" dirty="0"/>
              <a:t>e. prepara pela irreverência de sua linguagem as conquistas estilísticas do Modernismo.</a:t>
            </a:r>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787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475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3800" dirty="0">
                <a:cs typeface="Times New Roman" panose="02020603050405020304" pitchFamily="18" charset="0"/>
              </a:rPr>
              <a:t>4) </a:t>
            </a:r>
            <a:r>
              <a:rPr lang="pt-BR" sz="3800" b="1" dirty="0"/>
              <a:t>(PUC-SP)</a:t>
            </a:r>
            <a:r>
              <a:rPr lang="pt-BR" sz="3800" dirty="0"/>
              <a:t> O trecho acima pertence ao romance </a:t>
            </a:r>
            <a:r>
              <a:rPr lang="pt-BR" sz="3800" i="1" dirty="0"/>
              <a:t>Triste fim de Policarpo Quaresma</a:t>
            </a:r>
            <a:r>
              <a:rPr lang="pt-BR" sz="3800" dirty="0"/>
              <a:t>. Da personagem que dá título ao romance, podemos afirmar que: </a:t>
            </a:r>
          </a:p>
          <a:p>
            <a:pPr marL="0" indent="0">
              <a:lnSpc>
                <a:spcPct val="170000"/>
              </a:lnSpc>
              <a:spcBef>
                <a:spcPts val="0"/>
              </a:spcBef>
              <a:buNone/>
            </a:pPr>
            <a:endParaRPr lang="pt-BR" sz="3800" dirty="0"/>
          </a:p>
          <a:p>
            <a:pPr marL="0" indent="0">
              <a:lnSpc>
                <a:spcPct val="170000"/>
              </a:lnSpc>
              <a:spcBef>
                <a:spcPts val="0"/>
              </a:spcBef>
              <a:buNone/>
            </a:pPr>
            <a:r>
              <a:rPr lang="pt-BR" sz="3800" dirty="0"/>
              <a:t>a. foi um nacionalista extremado, mas nunca estudou com afinco as coisas brasileiras.</a:t>
            </a:r>
          </a:p>
          <a:p>
            <a:pPr marL="0" indent="0">
              <a:lnSpc>
                <a:spcPct val="170000"/>
              </a:lnSpc>
              <a:spcBef>
                <a:spcPts val="0"/>
              </a:spcBef>
              <a:buNone/>
            </a:pPr>
            <a:r>
              <a:rPr lang="pt-BR" sz="3800" dirty="0"/>
              <a:t>b. perpetrou seu suicídio, porque se sentia decepcionado com a realidade brasileira.</a:t>
            </a:r>
          </a:p>
          <a:p>
            <a:pPr marL="0" indent="0">
              <a:lnSpc>
                <a:spcPct val="170000"/>
              </a:lnSpc>
              <a:spcBef>
                <a:spcPts val="0"/>
              </a:spcBef>
              <a:buNone/>
            </a:pPr>
            <a:r>
              <a:rPr lang="pt-BR" sz="3800" dirty="0"/>
              <a:t>c. defendeu os valores nacionais, brigou por eles a vida toda e foi condenado à morte justamente pelos valores que defendia.</a:t>
            </a:r>
          </a:p>
          <a:p>
            <a:pPr marL="0" indent="0">
              <a:lnSpc>
                <a:spcPct val="170000"/>
              </a:lnSpc>
              <a:spcBef>
                <a:spcPts val="0"/>
              </a:spcBef>
              <a:buNone/>
            </a:pPr>
            <a:r>
              <a:rPr lang="pt-BR" sz="3800" dirty="0"/>
              <a:t>d. foi considerado traidor da pátria, porque participou da conspiração contra Floriano Peixoto.</a:t>
            </a:r>
          </a:p>
          <a:p>
            <a:pPr marL="0" indent="0">
              <a:lnSpc>
                <a:spcPct val="170000"/>
              </a:lnSpc>
              <a:spcBef>
                <a:spcPts val="0"/>
              </a:spcBef>
              <a:buNone/>
            </a:pPr>
            <a:r>
              <a:rPr lang="pt-BR" sz="3800" dirty="0"/>
              <a:t>e. era um louco e, por isso, não foi levado a sério pelas pessoas que o cercavam</a:t>
            </a:r>
            <a:r>
              <a:rPr lang="pt-BR" sz="2200" dirty="0"/>
              <a:t>.</a:t>
            </a:r>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92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fontScale="775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lnSpc>
                <a:spcPct val="160000"/>
              </a:lnSpc>
              <a:spcBef>
                <a:spcPts val="0"/>
              </a:spcBef>
              <a:buNone/>
            </a:pPr>
            <a:r>
              <a:rPr lang="pt-BR" dirty="0">
                <a:cs typeface="Times New Roman" panose="02020603050405020304" pitchFamily="18" charset="0"/>
              </a:rPr>
              <a:t>5) </a:t>
            </a:r>
            <a:r>
              <a:rPr lang="pt-BR" b="1" dirty="0"/>
              <a:t>(UEL-PR)</a:t>
            </a:r>
            <a:r>
              <a:rPr lang="pt-BR" dirty="0"/>
              <a:t> Nas duas primeiras décadas de nosso século, as obras de Euclides da Cunha e de Lima Barreto, tão diferentes entre si, têm como elemento comum: </a:t>
            </a:r>
          </a:p>
          <a:p>
            <a:pPr marL="0" indent="0">
              <a:lnSpc>
                <a:spcPct val="160000"/>
              </a:lnSpc>
              <a:spcBef>
                <a:spcPts val="0"/>
              </a:spcBef>
              <a:buNone/>
            </a:pPr>
            <a:endParaRPr lang="pt-BR" dirty="0"/>
          </a:p>
          <a:p>
            <a:pPr marL="0" indent="0">
              <a:lnSpc>
                <a:spcPct val="160000"/>
              </a:lnSpc>
              <a:spcBef>
                <a:spcPts val="0"/>
              </a:spcBef>
              <a:buNone/>
            </a:pPr>
            <a:r>
              <a:rPr lang="pt-BR" dirty="0"/>
              <a:t>a. a intenção de retratar o Brasil de modo otimista e </a:t>
            </a:r>
            <a:r>
              <a:rPr lang="pt-BR" dirty="0" err="1"/>
              <a:t>idealizante</a:t>
            </a:r>
            <a:r>
              <a:rPr lang="pt-BR" dirty="0"/>
              <a:t>.</a:t>
            </a:r>
          </a:p>
          <a:p>
            <a:pPr marL="0" indent="0">
              <a:lnSpc>
                <a:spcPct val="160000"/>
              </a:lnSpc>
              <a:spcBef>
                <a:spcPts val="0"/>
              </a:spcBef>
              <a:buNone/>
            </a:pPr>
            <a:r>
              <a:rPr lang="pt-BR" dirty="0"/>
              <a:t>b. a adoção da linguagem coloquial das camadas populares do sertão.</a:t>
            </a:r>
          </a:p>
          <a:p>
            <a:pPr marL="0" indent="0">
              <a:lnSpc>
                <a:spcPct val="160000"/>
              </a:lnSpc>
              <a:spcBef>
                <a:spcPts val="0"/>
              </a:spcBef>
              <a:buNone/>
            </a:pPr>
            <a:r>
              <a:rPr lang="pt-BR" dirty="0"/>
              <a:t>c. a expressão de aspectos até então negligenciados da realidade brasileira.</a:t>
            </a:r>
          </a:p>
          <a:p>
            <a:pPr marL="0" indent="0">
              <a:lnSpc>
                <a:spcPct val="160000"/>
              </a:lnSpc>
              <a:spcBef>
                <a:spcPts val="0"/>
              </a:spcBef>
              <a:buNone/>
            </a:pPr>
            <a:r>
              <a:rPr lang="pt-BR" dirty="0"/>
              <a:t>d. a prática de um experimentalismo linguístico radical.</a:t>
            </a:r>
          </a:p>
          <a:p>
            <a:pPr marL="0" indent="0">
              <a:lnSpc>
                <a:spcPct val="160000"/>
              </a:lnSpc>
              <a:spcBef>
                <a:spcPts val="0"/>
              </a:spcBef>
              <a:buNone/>
            </a:pPr>
            <a:r>
              <a:rPr lang="pt-BR" dirty="0"/>
              <a:t>e. o estilo conservador do antigo regionalismo romântico.</a:t>
            </a:r>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16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251520" y="1124744"/>
            <a:ext cx="8712968" cy="5621610"/>
          </a:xfrm>
        </p:spPr>
        <p:txBody>
          <a:bodyPr>
            <a:normAutofit fontScale="2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buNone/>
            </a:pPr>
            <a:r>
              <a:rPr lang="pt-BR" sz="7200" dirty="0">
                <a:cs typeface="Times New Roman" panose="02020603050405020304" pitchFamily="18" charset="0"/>
              </a:rPr>
              <a:t>6) </a:t>
            </a:r>
            <a:r>
              <a:rPr lang="pt-BR" sz="7200" b="1" dirty="0"/>
              <a:t>(VUNESP)</a:t>
            </a:r>
            <a:r>
              <a:rPr lang="pt-BR" sz="7200" dirty="0"/>
              <a:t> Leia os versos que seguem:</a:t>
            </a:r>
          </a:p>
          <a:p>
            <a:pPr marL="0" indent="0">
              <a:buNone/>
            </a:pPr>
            <a:r>
              <a:rPr lang="pt-BR" sz="7200" dirty="0"/>
              <a:t>"Como quem esmigalha protozoários</a:t>
            </a:r>
          </a:p>
          <a:p>
            <a:pPr marL="0" indent="0">
              <a:buNone/>
            </a:pPr>
            <a:r>
              <a:rPr lang="pt-BR" sz="7200" dirty="0"/>
              <a:t>Meti todos os dedos mercenários...</a:t>
            </a:r>
          </a:p>
          <a:p>
            <a:pPr marL="0" indent="0">
              <a:buNone/>
            </a:pPr>
            <a:r>
              <a:rPr lang="pt-BR" sz="7200" dirty="0"/>
              <a:t>Na consciência daquela multidão...</a:t>
            </a:r>
          </a:p>
          <a:p>
            <a:pPr marL="0" indent="0">
              <a:buNone/>
            </a:pPr>
            <a:r>
              <a:rPr lang="pt-BR" sz="7200" dirty="0"/>
              <a:t>E, em vez de achar a luz que os céus inflama,</a:t>
            </a:r>
          </a:p>
          <a:p>
            <a:pPr marL="0" indent="0">
              <a:buNone/>
            </a:pPr>
            <a:r>
              <a:rPr lang="pt-BR" sz="7200" dirty="0"/>
              <a:t>Somente achei moléculas de lama</a:t>
            </a:r>
          </a:p>
          <a:p>
            <a:pPr marL="0" indent="0">
              <a:buNone/>
            </a:pPr>
            <a:r>
              <a:rPr lang="pt-BR" sz="7200" dirty="0"/>
              <a:t>E a mosca alegre da putrefação!"</a:t>
            </a:r>
          </a:p>
          <a:p>
            <a:pPr marL="0" indent="0">
              <a:buNone/>
            </a:pPr>
            <a:r>
              <a:rPr lang="pt-BR" sz="7200" dirty="0"/>
              <a:t>Esses versos apresentam em conjunto características relativas a ritmo, métrica, vocabulário, sintaxe e figuras de linguagem, tornando possível a identificação de um estilo mesclado de dois estilos artísticos diferentes. Esse estilo foi marca inconfundível de um autor brasileiro que os críticos em geral consideram de difícil enquadramento histórico-literário. Tendo em vista tais informações, assinale a alternativa correta. </a:t>
            </a:r>
          </a:p>
          <a:p>
            <a:pPr marL="0" indent="0">
              <a:buNone/>
            </a:pPr>
            <a:endParaRPr lang="pt-BR" sz="7200" dirty="0"/>
          </a:p>
          <a:p>
            <a:pPr marL="0" indent="0">
              <a:buNone/>
            </a:pPr>
            <a:r>
              <a:rPr lang="pt-BR" sz="7200" dirty="0"/>
              <a:t>a. O autor é Machado de Assis e os estilos mesclados são Realismo e Modernismo.</a:t>
            </a:r>
          </a:p>
          <a:p>
            <a:pPr marL="0" indent="0" algn="just">
              <a:buNone/>
            </a:pPr>
            <a:r>
              <a:rPr lang="pt-BR" sz="7200" dirty="0"/>
              <a:t>b. O autor é José de Alencar da última fase e os estilos mesclados são Romantismo e Realismo.</a:t>
            </a:r>
          </a:p>
          <a:p>
            <a:pPr marL="0" indent="0">
              <a:buNone/>
            </a:pPr>
            <a:r>
              <a:rPr lang="pt-BR" sz="7200" dirty="0"/>
              <a:t>c. O autor é Augusto dos Anjos e os estilos mesclados são Simbolismo e Naturalismo.</a:t>
            </a:r>
          </a:p>
          <a:p>
            <a:pPr marL="0" indent="0">
              <a:buNone/>
            </a:pPr>
            <a:r>
              <a:rPr lang="pt-BR" sz="7200" dirty="0"/>
              <a:t>d. O autor é Castro Alves e os estilos mesclados são Romantismo e Realismo.</a:t>
            </a:r>
          </a:p>
          <a:p>
            <a:pPr marL="0" indent="0">
              <a:buNone/>
            </a:pPr>
            <a:r>
              <a:rPr lang="pt-BR" sz="7200" dirty="0"/>
              <a:t>e. O autor é Sousândrade e os estilos mesclados são Romantismo e Modernismo.</a:t>
            </a:r>
          </a:p>
          <a:p>
            <a:pPr marL="0" indent="0">
              <a:lnSpc>
                <a:spcPct val="160000"/>
              </a:lnSpc>
              <a:spcBef>
                <a:spcPts val="0"/>
              </a:spcBef>
              <a:buNone/>
            </a:pPr>
            <a:endParaRPr lang="pt-BR" dirty="0"/>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715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251520" y="1124744"/>
            <a:ext cx="8712968" cy="5621610"/>
          </a:xfrm>
        </p:spPr>
        <p:txBody>
          <a:bodyPr>
            <a:normAutofit fontScale="925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buNone/>
            </a:pPr>
            <a:endParaRPr lang="pt-BR" sz="2200" dirty="0">
              <a:cs typeface="Times New Roman" panose="02020603050405020304" pitchFamily="18" charset="0"/>
            </a:endParaRPr>
          </a:p>
          <a:p>
            <a:pPr marL="0" indent="0">
              <a:buNone/>
            </a:pPr>
            <a:r>
              <a:rPr lang="pt-BR" sz="2200" dirty="0">
                <a:cs typeface="Times New Roman" panose="02020603050405020304" pitchFamily="18" charset="0"/>
              </a:rPr>
              <a:t>7) </a:t>
            </a:r>
            <a:r>
              <a:rPr lang="pt-BR" sz="2200" b="1" dirty="0"/>
              <a:t>(UFRGS-RS)</a:t>
            </a:r>
            <a:r>
              <a:rPr lang="pt-BR" sz="2200" dirty="0"/>
              <a:t> Lima Barreto é um autor que se caracteriza por criar tipos: </a:t>
            </a:r>
          </a:p>
          <a:p>
            <a:pPr marL="0" indent="0">
              <a:buNone/>
            </a:pPr>
            <a:endParaRPr lang="pt-BR" sz="2200" dirty="0"/>
          </a:p>
          <a:p>
            <a:pPr marL="0" indent="0">
              <a:buNone/>
            </a:pPr>
            <a:r>
              <a:rPr lang="pt-BR" sz="2200" dirty="0"/>
              <a:t>a. rústicos, ligados ao campo.</a:t>
            </a:r>
          </a:p>
          <a:p>
            <a:pPr marL="0" indent="0">
              <a:buNone/>
            </a:pPr>
            <a:r>
              <a:rPr lang="pt-BR" sz="2200" dirty="0"/>
              <a:t>b. aristocratas, ligados ao campo.</a:t>
            </a:r>
          </a:p>
          <a:p>
            <a:pPr marL="0" indent="0">
              <a:buNone/>
            </a:pPr>
            <a:r>
              <a:rPr lang="pt-BR" sz="2200" dirty="0"/>
              <a:t>c. aristocratas, ligados à cidade.</a:t>
            </a:r>
          </a:p>
          <a:p>
            <a:pPr marL="0" indent="0">
              <a:buNone/>
            </a:pPr>
            <a:r>
              <a:rPr lang="pt-BR" sz="2200" dirty="0"/>
              <a:t>d. burgueses, ligados à cidade.</a:t>
            </a:r>
          </a:p>
          <a:p>
            <a:pPr marL="0" indent="0">
              <a:buNone/>
            </a:pPr>
            <a:r>
              <a:rPr lang="pt-BR" sz="2200" dirty="0"/>
              <a:t>e. populares, ligados ao subúrbio.</a:t>
            </a:r>
          </a:p>
          <a:p>
            <a:pPr marL="0" indent="0">
              <a:lnSpc>
                <a:spcPct val="160000"/>
              </a:lnSpc>
              <a:spcBef>
                <a:spcPts val="0"/>
              </a:spcBef>
              <a:buNone/>
            </a:pPr>
            <a:endParaRPr lang="pt-BR" dirty="0"/>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622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251520" y="1124744"/>
            <a:ext cx="8712968" cy="5621610"/>
          </a:xfrm>
        </p:spPr>
        <p:txBody>
          <a:bodyPr>
            <a:normAutofit fontScale="8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buNone/>
            </a:pPr>
            <a:endParaRPr lang="pt-BR" sz="2200" dirty="0">
              <a:cs typeface="Times New Roman" panose="02020603050405020304" pitchFamily="18" charset="0"/>
            </a:endParaRPr>
          </a:p>
          <a:p>
            <a:pPr marL="0" indent="0">
              <a:buNone/>
            </a:pPr>
            <a:r>
              <a:rPr lang="pt-BR" sz="2600" dirty="0">
                <a:cs typeface="Times New Roman" panose="02020603050405020304" pitchFamily="18" charset="0"/>
              </a:rPr>
              <a:t>8) </a:t>
            </a:r>
            <a:r>
              <a:rPr lang="pt-BR" sz="2600" b="1" dirty="0"/>
              <a:t>(PUC-RS)</a:t>
            </a:r>
            <a:r>
              <a:rPr lang="pt-BR" sz="2600" dirty="0"/>
              <a:t> A obra pré-modernista de Euclides da Cunha situa-se entre a ..... e a ..... . </a:t>
            </a:r>
          </a:p>
          <a:p>
            <a:pPr marL="0" indent="0">
              <a:buNone/>
            </a:pPr>
            <a:endParaRPr lang="pt-BR" sz="2600" dirty="0"/>
          </a:p>
          <a:p>
            <a:pPr marL="0" indent="0">
              <a:buNone/>
            </a:pPr>
            <a:r>
              <a:rPr lang="pt-BR" sz="2600" dirty="0"/>
              <a:t>a. História – Psicologia.</a:t>
            </a:r>
          </a:p>
          <a:p>
            <a:pPr marL="0" indent="0">
              <a:buNone/>
            </a:pPr>
            <a:r>
              <a:rPr lang="pt-BR" sz="2600" dirty="0"/>
              <a:t>b. Geografia – Economia.</a:t>
            </a:r>
          </a:p>
          <a:p>
            <a:pPr marL="0" indent="0">
              <a:buNone/>
            </a:pPr>
            <a:r>
              <a:rPr lang="pt-BR" sz="2600" dirty="0"/>
              <a:t>c. Literatura – Sociologia</a:t>
            </a:r>
            <a:r>
              <a:rPr lang="pt-BR" sz="2600" b="1" dirty="0"/>
              <a:t>.</a:t>
            </a:r>
          </a:p>
          <a:p>
            <a:pPr marL="0" indent="0">
              <a:buNone/>
            </a:pPr>
            <a:r>
              <a:rPr lang="pt-BR" sz="2600" dirty="0"/>
              <a:t>d. Arte – Filosofia.</a:t>
            </a:r>
          </a:p>
          <a:p>
            <a:pPr marL="0" indent="0">
              <a:buNone/>
            </a:pPr>
            <a:r>
              <a:rPr lang="pt-BR" sz="2600" dirty="0"/>
              <a:t>e. Teologia – Geologia.</a:t>
            </a:r>
          </a:p>
          <a:p>
            <a:pPr marL="0" indent="0">
              <a:lnSpc>
                <a:spcPct val="160000"/>
              </a:lnSpc>
              <a:spcBef>
                <a:spcPts val="0"/>
              </a:spcBef>
              <a:buNone/>
            </a:pPr>
            <a:endParaRPr lang="pt-BR" dirty="0"/>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32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251520" y="1124744"/>
            <a:ext cx="8712968" cy="5621610"/>
          </a:xfrm>
        </p:spPr>
        <p:txBody>
          <a:bodyPr>
            <a:normAutofit fontScale="250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buNone/>
            </a:pPr>
            <a:endParaRPr lang="pt-BR" sz="2200" dirty="0">
              <a:cs typeface="Times New Roman" panose="02020603050405020304" pitchFamily="18" charset="0"/>
            </a:endParaRPr>
          </a:p>
          <a:p>
            <a:pPr marL="0" indent="0" algn="just">
              <a:lnSpc>
                <a:spcPct val="170000"/>
              </a:lnSpc>
              <a:spcBef>
                <a:spcPts val="0"/>
              </a:spcBef>
              <a:buNone/>
            </a:pPr>
            <a:endParaRPr lang="pt-BR" sz="2900" dirty="0">
              <a:cs typeface="Times New Roman" panose="02020603050405020304" pitchFamily="18" charset="0"/>
            </a:endParaRPr>
          </a:p>
          <a:p>
            <a:pPr marL="0" indent="0" algn="just">
              <a:lnSpc>
                <a:spcPct val="170000"/>
              </a:lnSpc>
              <a:spcBef>
                <a:spcPts val="0"/>
              </a:spcBef>
              <a:buNone/>
            </a:pPr>
            <a:endParaRPr lang="pt-BR" sz="2900" dirty="0">
              <a:cs typeface="Times New Roman" panose="02020603050405020304" pitchFamily="18" charset="0"/>
            </a:endParaRPr>
          </a:p>
          <a:p>
            <a:pPr marL="0" indent="0" algn="just">
              <a:lnSpc>
                <a:spcPct val="170000"/>
              </a:lnSpc>
              <a:spcBef>
                <a:spcPts val="0"/>
              </a:spcBef>
              <a:buNone/>
            </a:pPr>
            <a:r>
              <a:rPr lang="pt-BR" sz="7200" dirty="0">
                <a:cs typeface="Times New Roman" panose="02020603050405020304" pitchFamily="18" charset="0"/>
              </a:rPr>
              <a:t>9) </a:t>
            </a:r>
            <a:r>
              <a:rPr lang="pt-BR" sz="7200" b="1" dirty="0"/>
              <a:t>(UFRGS-RS)</a:t>
            </a:r>
            <a:r>
              <a:rPr lang="pt-BR" sz="7200" dirty="0"/>
              <a:t> Uma atitude comum caracteriza a postura literária de autores pré-modernistas, a exemplo de Lima Barreto, Graça Aranha, Monteiro Lobato e Euclides da Cunha. Pode ela ser definida como: </a:t>
            </a:r>
          </a:p>
          <a:p>
            <a:pPr marL="0" indent="0">
              <a:lnSpc>
                <a:spcPct val="170000"/>
              </a:lnSpc>
              <a:spcBef>
                <a:spcPts val="0"/>
              </a:spcBef>
              <a:buNone/>
            </a:pPr>
            <a:endParaRPr lang="pt-BR" sz="7200" dirty="0"/>
          </a:p>
          <a:p>
            <a:pPr marL="0" indent="0" algn="just">
              <a:lnSpc>
                <a:spcPct val="170000"/>
              </a:lnSpc>
              <a:spcBef>
                <a:spcPts val="0"/>
              </a:spcBef>
              <a:buNone/>
            </a:pPr>
            <a:r>
              <a:rPr lang="pt-BR" sz="7200" dirty="0"/>
              <a:t>a. a necessidade de superar, em termos de um programa definido, as estéticas românticas e realistas.</a:t>
            </a:r>
          </a:p>
          <a:p>
            <a:pPr marL="0" indent="0" algn="just">
              <a:lnSpc>
                <a:spcPct val="170000"/>
              </a:lnSpc>
              <a:spcBef>
                <a:spcPts val="0"/>
              </a:spcBef>
              <a:buNone/>
            </a:pPr>
            <a:r>
              <a:rPr lang="pt-BR" sz="7200" dirty="0"/>
              <a:t>b. pretensão de dar um caráter definitivamente brasileiro à nossa literatura, que julgavam por demais europeizada.</a:t>
            </a:r>
          </a:p>
          <a:p>
            <a:pPr marL="0" indent="0" algn="just">
              <a:lnSpc>
                <a:spcPct val="170000"/>
              </a:lnSpc>
              <a:spcBef>
                <a:spcPts val="0"/>
              </a:spcBef>
              <a:buNone/>
            </a:pPr>
            <a:r>
              <a:rPr lang="pt-BR" sz="7200" dirty="0"/>
              <a:t>c. uma preocupação com o estudo e com a observação da realidade brasileira</a:t>
            </a:r>
            <a:r>
              <a:rPr lang="pt-BR" sz="7200" b="1" dirty="0"/>
              <a:t>.</a:t>
            </a:r>
          </a:p>
          <a:p>
            <a:pPr marL="0" indent="0" algn="just">
              <a:lnSpc>
                <a:spcPct val="170000"/>
              </a:lnSpc>
              <a:spcBef>
                <a:spcPts val="0"/>
              </a:spcBef>
              <a:buNone/>
            </a:pPr>
            <a:r>
              <a:rPr lang="pt-BR" sz="7200" dirty="0"/>
              <a:t>d. a necessidade de fazer crítica social, já que o Realismo havia sido ineficaz nessa matéria.</a:t>
            </a:r>
          </a:p>
          <a:p>
            <a:pPr marL="0" indent="0" algn="just">
              <a:lnSpc>
                <a:spcPct val="170000"/>
              </a:lnSpc>
              <a:spcBef>
                <a:spcPts val="0"/>
              </a:spcBef>
              <a:buNone/>
            </a:pPr>
            <a:r>
              <a:rPr lang="pt-BR" sz="7200" dirty="0"/>
              <a:t>e. aproveitamento estético do que havia de melhor na herança literária brasileira, desde suas primeiras manifestações.</a:t>
            </a:r>
          </a:p>
          <a:p>
            <a:pPr marL="0" indent="0">
              <a:lnSpc>
                <a:spcPct val="160000"/>
              </a:lnSpc>
              <a:spcBef>
                <a:spcPts val="0"/>
              </a:spcBef>
              <a:buNone/>
            </a:pPr>
            <a:endParaRPr lang="pt-BR" dirty="0"/>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624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251520" y="1124744"/>
            <a:ext cx="8712968" cy="5621610"/>
          </a:xfrm>
        </p:spPr>
        <p:txBody>
          <a:bodyPr>
            <a:normAutofit fontScale="475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endParaRPr lang="pt-BR" sz="2000" dirty="0">
              <a:latin typeface="Times New Roman" panose="02020603050405020304" pitchFamily="18" charset="0"/>
              <a:cs typeface="Times New Roman" panose="02020603050405020304" pitchFamily="18" charset="0"/>
            </a:endParaRPr>
          </a:p>
          <a:p>
            <a:pPr marL="0" indent="0">
              <a:buNone/>
            </a:pPr>
            <a:endParaRPr lang="pt-BR" sz="2200" dirty="0">
              <a:cs typeface="Times New Roman" panose="02020603050405020304" pitchFamily="18" charset="0"/>
            </a:endParaRPr>
          </a:p>
          <a:p>
            <a:pPr marL="0" indent="0" algn="just">
              <a:lnSpc>
                <a:spcPct val="170000"/>
              </a:lnSpc>
              <a:spcBef>
                <a:spcPts val="0"/>
              </a:spcBef>
              <a:buNone/>
            </a:pPr>
            <a:endParaRPr lang="pt-BR" sz="2900" dirty="0">
              <a:cs typeface="Times New Roman" panose="02020603050405020304" pitchFamily="18" charset="0"/>
            </a:endParaRPr>
          </a:p>
          <a:p>
            <a:pPr marL="0" indent="0" algn="just">
              <a:lnSpc>
                <a:spcPct val="170000"/>
              </a:lnSpc>
              <a:spcBef>
                <a:spcPts val="0"/>
              </a:spcBef>
              <a:buNone/>
            </a:pPr>
            <a:endParaRPr lang="pt-BR" sz="2900" dirty="0">
              <a:cs typeface="Times New Roman" panose="02020603050405020304" pitchFamily="18" charset="0"/>
            </a:endParaRPr>
          </a:p>
          <a:p>
            <a:pPr marL="0" indent="0" algn="just">
              <a:lnSpc>
                <a:spcPct val="170000"/>
              </a:lnSpc>
              <a:spcBef>
                <a:spcPts val="0"/>
              </a:spcBef>
              <a:buNone/>
            </a:pPr>
            <a:r>
              <a:rPr lang="pt-BR" sz="6000" dirty="0">
                <a:cs typeface="Times New Roman" panose="02020603050405020304" pitchFamily="18" charset="0"/>
              </a:rPr>
              <a:t>Vídeos:</a:t>
            </a:r>
          </a:p>
          <a:p>
            <a:pPr marL="0" indent="0" algn="just">
              <a:lnSpc>
                <a:spcPct val="170000"/>
              </a:lnSpc>
              <a:spcBef>
                <a:spcPts val="0"/>
              </a:spcBef>
              <a:buNone/>
            </a:pPr>
            <a:r>
              <a:rPr lang="pt-BR" sz="6000" dirty="0">
                <a:cs typeface="Times New Roman" panose="02020603050405020304" pitchFamily="18" charset="0"/>
              </a:rPr>
              <a:t>Lima Barreto: </a:t>
            </a:r>
            <a:r>
              <a:rPr lang="pt-BR" sz="6000" dirty="0">
                <a:cs typeface="Times New Roman" panose="02020603050405020304" pitchFamily="18" charset="0"/>
                <a:hlinkClick r:id="rId2"/>
              </a:rPr>
              <a:t>https://www.youtube.com/watch?v=Rq2p17bSyKw</a:t>
            </a:r>
            <a:endParaRPr lang="pt-BR" sz="6000" dirty="0">
              <a:cs typeface="Times New Roman" panose="02020603050405020304" pitchFamily="18" charset="0"/>
            </a:endParaRPr>
          </a:p>
          <a:p>
            <a:pPr marL="0" indent="0" algn="just">
              <a:lnSpc>
                <a:spcPct val="170000"/>
              </a:lnSpc>
              <a:spcBef>
                <a:spcPts val="0"/>
              </a:spcBef>
              <a:buNone/>
            </a:pPr>
            <a:r>
              <a:rPr lang="pt-BR" sz="6000" dirty="0">
                <a:cs typeface="Times New Roman" panose="02020603050405020304" pitchFamily="18" charset="0"/>
              </a:rPr>
              <a:t>Triste Fim de Policarpo Quaresma: </a:t>
            </a:r>
            <a:r>
              <a:rPr lang="pt-BR" sz="6000" dirty="0">
                <a:cs typeface="Times New Roman" panose="02020603050405020304" pitchFamily="18" charset="0"/>
                <a:hlinkClick r:id="rId3"/>
              </a:rPr>
              <a:t>https://www.youtube.com/watch?v=_7lGGVyigGw</a:t>
            </a:r>
            <a:endParaRPr lang="pt-BR" sz="6000" dirty="0">
              <a:cs typeface="Times New Roman" panose="02020603050405020304" pitchFamily="18" charset="0"/>
            </a:endParaRPr>
          </a:p>
          <a:p>
            <a:pPr marL="0" indent="0" algn="just">
              <a:lnSpc>
                <a:spcPct val="170000"/>
              </a:lnSpc>
              <a:spcBef>
                <a:spcPts val="0"/>
              </a:spcBef>
              <a:buNone/>
            </a:pPr>
            <a:endParaRPr lang="pt-BR" sz="7200" dirty="0"/>
          </a:p>
          <a:p>
            <a:pPr marL="0" indent="0">
              <a:lnSpc>
                <a:spcPct val="160000"/>
              </a:lnSpc>
              <a:spcBef>
                <a:spcPts val="0"/>
              </a:spcBef>
              <a:buNone/>
            </a:pPr>
            <a:endParaRPr lang="pt-BR" dirty="0"/>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17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Pai trabalhava muito para sustentar os 4 filhos;</a:t>
            </a:r>
          </a:p>
          <a:p>
            <a:pPr marL="82296" indent="0" algn="just">
              <a:buNone/>
            </a:pPr>
            <a:r>
              <a:rPr lang="pt-BR" sz="2000" dirty="0">
                <a:latin typeface="Times New Roman" panose="02020603050405020304" pitchFamily="18" charset="0"/>
                <a:cs typeface="Times New Roman" panose="02020603050405020304" pitchFamily="18" charset="0"/>
              </a:rPr>
              <a:t>• Ele era alcoólatra e foi internado diversas vezes em manicômios;</a:t>
            </a:r>
          </a:p>
          <a:p>
            <a:pPr marL="82296" indent="0" algn="just">
              <a:buNone/>
            </a:pPr>
            <a:r>
              <a:rPr lang="pt-BR" sz="2000"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Alcoólatras</a:t>
            </a:r>
            <a:r>
              <a:rPr lang="pt-BR" sz="2000" dirty="0">
                <a:latin typeface="Times New Roman" panose="02020603050405020304" pitchFamily="18" charset="0"/>
                <a:cs typeface="Times New Roman" panose="02020603050405020304" pitchFamily="18" charset="0"/>
              </a:rPr>
              <a:t> eram considerados um </a:t>
            </a:r>
            <a:r>
              <a:rPr lang="pt-BR" sz="2000" b="1" dirty="0">
                <a:latin typeface="Times New Roman" panose="02020603050405020304" pitchFamily="18" charset="0"/>
                <a:cs typeface="Times New Roman" panose="02020603050405020304" pitchFamily="18" charset="0"/>
              </a:rPr>
              <a:t>problema social </a:t>
            </a:r>
            <a:r>
              <a:rPr lang="pt-BR" sz="2000" dirty="0">
                <a:latin typeface="Times New Roman" panose="02020603050405020304" pitchFamily="18" charset="0"/>
                <a:cs typeface="Times New Roman" panose="02020603050405020304" pitchFamily="18" charset="0"/>
              </a:rPr>
              <a:t>e isolados em hospícios, tratados como </a:t>
            </a:r>
            <a:r>
              <a:rPr lang="pt-BR" sz="2000" b="1" dirty="0">
                <a:latin typeface="Times New Roman" panose="02020603050405020304" pitchFamily="18" charset="0"/>
                <a:cs typeface="Times New Roman" panose="02020603050405020304" pitchFamily="18" charset="0"/>
              </a:rPr>
              <a:t>doentes mentais</a:t>
            </a:r>
            <a:r>
              <a:rPr lang="pt-BR" sz="2000" dirty="0">
                <a:latin typeface="Times New Roman" panose="02020603050405020304" pitchFamily="18" charset="0"/>
                <a:cs typeface="Times New Roman" panose="02020603050405020304" pitchFamily="18" charset="0"/>
              </a:rPr>
              <a:t>.</a:t>
            </a:r>
          </a:p>
          <a:p>
            <a:pPr marL="82296" indent="0" algn="just">
              <a:buNone/>
            </a:pPr>
            <a:r>
              <a:rPr lang="pt-BR" sz="2000" dirty="0">
                <a:latin typeface="Times New Roman" panose="02020603050405020304" pitchFamily="18" charset="0"/>
                <a:cs typeface="Times New Roman" panose="02020603050405020304" pitchFamily="18" charset="0"/>
              </a:rPr>
              <a:t>• Vivendo em uma família desestruturada e sem dinheiro, o escritor entregou-se também ao </a:t>
            </a:r>
            <a:r>
              <a:rPr lang="pt-BR" sz="2000" b="1" dirty="0">
                <a:latin typeface="Times New Roman" panose="02020603050405020304" pitchFamily="18" charset="0"/>
                <a:cs typeface="Times New Roman" panose="02020603050405020304" pitchFamily="18" charset="0"/>
              </a:rPr>
              <a:t>vício da bebida </a:t>
            </a:r>
            <a:r>
              <a:rPr lang="pt-BR" sz="2000" dirty="0">
                <a:latin typeface="Times New Roman" panose="02020603050405020304" pitchFamily="18" charset="0"/>
                <a:cs typeface="Times New Roman" panose="02020603050405020304" pitchFamily="18" charset="0"/>
              </a:rPr>
              <a:t>para fugir da realidade.</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4098" name="Picture 2" descr="C:\Users\Usuário\JEC\Pictures\Educandário\Imagens para aulas\lb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3" y="3645024"/>
            <a:ext cx="3247887" cy="234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1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lnSpcReduction="1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Foi internado algumas vezes em hospícios, tendo registrado o horror dessas terríveis experiências:</a:t>
            </a:r>
          </a:p>
          <a:p>
            <a:pPr marL="82296" indent="0" algn="just">
              <a:buNone/>
            </a:pPr>
            <a:r>
              <a:rPr lang="pt-BR" sz="2000" dirty="0">
                <a:latin typeface="Times New Roman" panose="02020603050405020304" pitchFamily="18" charset="0"/>
                <a:cs typeface="Times New Roman" panose="02020603050405020304" pitchFamily="18" charset="0"/>
              </a:rPr>
              <a:t>• “</a:t>
            </a:r>
            <a:r>
              <a:rPr lang="pt-BR" sz="2000" i="1" dirty="0">
                <a:latin typeface="Times New Roman" panose="02020603050405020304" pitchFamily="18" charset="0"/>
                <a:cs typeface="Times New Roman" panose="02020603050405020304" pitchFamily="18" charset="0"/>
              </a:rPr>
              <a:t>Veio-me, repentinamente, um horror à sociedade e à vida; uma vontade de absoluto aniquilamento, mais do que aquele que a morte traz (...) um desespero por ter sonhado e terem me acenado tanta grandeza, e ver agora, de uma hora para outra (...) cair tão, tão baixo, que quase me pus a chorar que nem uma criança</a:t>
            </a:r>
            <a:r>
              <a:rPr lang="pt-BR" sz="2000" dirty="0">
                <a:latin typeface="Times New Roman" panose="02020603050405020304" pitchFamily="18" charset="0"/>
                <a:cs typeface="Times New Roman" panose="02020603050405020304" pitchFamily="18" charset="0"/>
              </a:rPr>
              <a:t>”.</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5123" name="Picture 3" descr="C:\Users\Usuário\JEC\Pictures\Educandário\Imagens para aulas\l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29000"/>
            <a:ext cx="2029853" cy="253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1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lnSpcReduction="1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Faleceu </a:t>
            </a:r>
            <a:r>
              <a:rPr lang="pt-BR" sz="2000" dirty="0">
                <a:latin typeface="Times New Roman" panose="02020603050405020304" pitchFamily="18" charset="0"/>
                <a:cs typeface="Times New Roman" panose="02020603050405020304" pitchFamily="18" charset="0"/>
              </a:rPr>
              <a:t>em</a:t>
            </a:r>
            <a:r>
              <a:rPr lang="pt-BR" sz="2000" b="1" dirty="0">
                <a:latin typeface="Times New Roman" panose="02020603050405020304" pitchFamily="18" charset="0"/>
                <a:cs typeface="Times New Roman" panose="02020603050405020304" pitchFamily="18" charset="0"/>
              </a:rPr>
              <a:t> 1922</a:t>
            </a:r>
            <a:r>
              <a:rPr lang="pt-BR" sz="2000" dirty="0">
                <a:latin typeface="Times New Roman" panose="02020603050405020304" pitchFamily="18" charset="0"/>
                <a:cs typeface="Times New Roman" panose="02020603050405020304" pitchFamily="18" charset="0"/>
              </a:rPr>
              <a:t>, de </a:t>
            </a:r>
            <a:r>
              <a:rPr lang="pt-BR" sz="2000" b="1" dirty="0">
                <a:latin typeface="Times New Roman" panose="02020603050405020304" pitchFamily="18" charset="0"/>
                <a:cs typeface="Times New Roman" panose="02020603050405020304" pitchFamily="18" charset="0"/>
              </a:rPr>
              <a:t>ataque cardíaco</a:t>
            </a:r>
            <a:r>
              <a:rPr lang="pt-BR" sz="2000" dirty="0">
                <a:latin typeface="Times New Roman" panose="02020603050405020304" pitchFamily="18" charset="0"/>
                <a:cs typeface="Times New Roman" panose="02020603050405020304" pitchFamily="18" charset="0"/>
              </a:rPr>
              <a:t>, após um longo período de </a:t>
            </a:r>
            <a:r>
              <a:rPr lang="pt-BR" sz="2000" b="1" dirty="0">
                <a:latin typeface="Times New Roman" panose="02020603050405020304" pitchFamily="18" charset="0"/>
                <a:cs typeface="Times New Roman" panose="02020603050405020304" pitchFamily="18" charset="0"/>
              </a:rPr>
              <a:t>depressão</a:t>
            </a:r>
            <a:r>
              <a:rPr lang="pt-BR" sz="2000" dirty="0">
                <a:latin typeface="Times New Roman" panose="02020603050405020304" pitchFamily="18" charset="0"/>
                <a:cs typeface="Times New Roman" panose="02020603050405020304" pitchFamily="18" charset="0"/>
              </a:rPr>
              <a:t> e </a:t>
            </a:r>
            <a:r>
              <a:rPr lang="pt-BR" sz="2000" b="1" dirty="0">
                <a:latin typeface="Times New Roman" panose="02020603050405020304" pitchFamily="18" charset="0"/>
                <a:cs typeface="Times New Roman" panose="02020603050405020304" pitchFamily="18" charset="0"/>
              </a:rPr>
              <a:t>alcoolismo</a:t>
            </a:r>
            <a:r>
              <a:rPr lang="pt-BR" sz="2000" dirty="0">
                <a:latin typeface="Times New Roman" panose="02020603050405020304" pitchFamily="18" charset="0"/>
                <a:cs typeface="Times New Roman" panose="02020603050405020304" pitchFamily="18" charset="0"/>
              </a:rPr>
              <a:t>, agravados pelas múltiplas internações manicomiais.</a:t>
            </a:r>
          </a:p>
          <a:p>
            <a:pPr marL="82296" indent="0" algn="just">
              <a:buNone/>
            </a:pPr>
            <a:r>
              <a:rPr lang="pt-BR" sz="2000" dirty="0">
                <a:latin typeface="Times New Roman" panose="02020603050405020304" pitchFamily="18" charset="0"/>
                <a:cs typeface="Times New Roman" panose="02020603050405020304" pitchFamily="18" charset="0"/>
              </a:rPr>
              <a:t>• “</a:t>
            </a:r>
            <a:r>
              <a:rPr lang="pt-BR" sz="2000" i="1" dirty="0">
                <a:latin typeface="Times New Roman" panose="02020603050405020304" pitchFamily="18" charset="0"/>
                <a:cs typeface="Times New Roman" panose="02020603050405020304" pitchFamily="18" charset="0"/>
              </a:rPr>
              <a:t>Eu sofria honestamente por um sofrimento que ninguém podia adivinhar;  eu tinha sido humilhado, e estava, a bem dizer, ainda sendo, eu andei sujo e imundo, mas eu sentia que, interiormente, resplandecia de bondade, de sonho de atingir a verdade, de amor pelos outros, de arrependimento dos meus erros</a:t>
            </a:r>
            <a:r>
              <a:rPr lang="pt-BR" sz="2000" dirty="0">
                <a:latin typeface="Times New Roman" panose="02020603050405020304" pitchFamily="18" charset="0"/>
                <a:cs typeface="Times New Roman" panose="02020603050405020304" pitchFamily="18" charset="0"/>
              </a:rPr>
              <a:t>”.</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6146" name="Picture 2" descr="C:\Users\Usuário\JEC\Pictures\Educandário\Imagens para aulas\l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429000"/>
            <a:ext cx="1944216" cy="259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4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Na época, eram enviados aos manicômios todo tipo de pessoa: epilépticos, crianças com atraso mental, tuberculosos, alcoólatras, portadores de doenças sexualmente transmissíveis e os indesejáveis, como os homossexuais e viciados.</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7170" name="Picture 2" descr="C:\Users\Usuário\JEC\Pictures\Educandário\Imagens para aulas\LB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048" y="2404282"/>
            <a:ext cx="6399320" cy="355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1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457200" y="1124744"/>
            <a:ext cx="8229600" cy="5621610"/>
          </a:xfrm>
        </p:spPr>
        <p:txBody>
          <a:bodyPr>
            <a:normAutofit/>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r>
              <a:rPr lang="pt-BR" sz="2000"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Holocausto brasileiro</a:t>
            </a:r>
            <a:r>
              <a:rPr lang="pt-BR" sz="2000" dirty="0">
                <a:latin typeface="Times New Roman" panose="02020603050405020304" pitchFamily="18" charset="0"/>
                <a:cs typeface="Times New Roman" panose="02020603050405020304" pitchFamily="18" charset="0"/>
              </a:rPr>
              <a:t>”, de Daniela </a:t>
            </a:r>
            <a:r>
              <a:rPr lang="pt-BR" sz="2000" dirty="0" err="1">
                <a:latin typeface="Times New Roman" panose="02020603050405020304" pitchFamily="18" charset="0"/>
                <a:cs typeface="Times New Roman" panose="02020603050405020304" pitchFamily="18" charset="0"/>
              </a:rPr>
              <a:t>Harbex</a:t>
            </a:r>
            <a:r>
              <a:rPr lang="pt-BR" sz="2000" dirty="0">
                <a:latin typeface="Times New Roman" panose="02020603050405020304" pitchFamily="18" charset="0"/>
                <a:cs typeface="Times New Roman" panose="02020603050405020304" pitchFamily="18" charset="0"/>
              </a:rPr>
              <a:t>: livro que fala do drama vivido por milhares de brasileiros internados no </a:t>
            </a:r>
            <a:r>
              <a:rPr lang="pt-BR" sz="2000" b="1" dirty="0">
                <a:latin typeface="Times New Roman" panose="02020603050405020304" pitchFamily="18" charset="0"/>
                <a:cs typeface="Times New Roman" panose="02020603050405020304" pitchFamily="18" charset="0"/>
              </a:rPr>
              <a:t>Hospital Colônia de Barbacena</a:t>
            </a:r>
            <a:r>
              <a:rPr lang="pt-BR" sz="2000" dirty="0">
                <a:latin typeface="Times New Roman" panose="02020603050405020304" pitchFamily="18" charset="0"/>
                <a:cs typeface="Times New Roman" panose="02020603050405020304" pitchFamily="18" charset="0"/>
              </a:rPr>
              <a:t> ao longo do século XX, para onde eram enviadas inclusive pessoas mentalmente saudáveis. </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8194" name="Picture 2" descr="C:\Users\Usuário\JEC\Pictures\Educandário\Imagens para aulas\lb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62565"/>
            <a:ext cx="5688631" cy="3546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uário\JEC\Pictures\Aulas\Aulas\holocausto brasilei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21602"/>
            <a:ext cx="17335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8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60648"/>
            <a:ext cx="7560840" cy="648072"/>
          </a:xfrm>
        </p:spPr>
        <p:txBody>
          <a:bodyPr>
            <a:normAutofit/>
          </a:bodyPr>
          <a:lstStyle/>
          <a:p>
            <a:pPr marL="0" indent="0" algn="ctr">
              <a:buNone/>
            </a:pPr>
            <a:r>
              <a:rPr lang="pt-BR" sz="3600" b="1" dirty="0">
                <a:latin typeface="Times New Roman" panose="02020603050405020304" pitchFamily="18" charset="0"/>
                <a:cs typeface="Times New Roman" panose="02020603050405020304" pitchFamily="18" charset="0"/>
              </a:rPr>
              <a:t>LIMA BARRETO</a:t>
            </a:r>
          </a:p>
        </p:txBody>
      </p:sp>
      <p:sp>
        <p:nvSpPr>
          <p:cNvPr id="5" name="Espaço Reservado para Conteúdo 4"/>
          <p:cNvSpPr>
            <a:spLocks noGrp="1"/>
          </p:cNvSpPr>
          <p:nvPr>
            <p:ph idx="1"/>
          </p:nvPr>
        </p:nvSpPr>
        <p:spPr>
          <a:xfrm>
            <a:off x="179512" y="908720"/>
            <a:ext cx="8784976" cy="5837634"/>
          </a:xfrm>
        </p:spPr>
        <p:txBody>
          <a:bodyPr>
            <a:normAutofit fontScale="47500" lnSpcReduction="20000"/>
          </a:bodyPr>
          <a:lstStyle/>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1600" dirty="0">
              <a:cs typeface="Times New Roman" panose="02020603050405020304" pitchFamily="18" charset="0"/>
            </a:endParaRPr>
          </a:p>
          <a:p>
            <a:pPr marL="82296" indent="0" algn="just">
              <a:buNone/>
            </a:pPr>
            <a:endParaRPr lang="pt-BR" sz="1600" dirty="0">
              <a:cs typeface="Times New Roman" panose="02020603050405020304" pitchFamily="18" charset="0"/>
            </a:endParaRPr>
          </a:p>
          <a:p>
            <a:pPr marL="82296" indent="0" algn="just">
              <a:buNone/>
            </a:pPr>
            <a:endParaRPr lang="pt-BR" sz="1600" dirty="0">
              <a:cs typeface="Times New Roman" panose="02020603050405020304" pitchFamily="18" charset="0"/>
            </a:endParaRPr>
          </a:p>
          <a:p>
            <a:pPr marL="82296" indent="0" algn="just">
              <a:lnSpc>
                <a:spcPct val="170000"/>
              </a:lnSpc>
              <a:buNone/>
            </a:pPr>
            <a:endParaRPr lang="pt-BR" sz="5000" dirty="0">
              <a:cs typeface="Times New Roman" panose="02020603050405020304" pitchFamily="18" charset="0"/>
            </a:endParaRPr>
          </a:p>
          <a:p>
            <a:pPr marL="82296" indent="0" algn="just">
              <a:lnSpc>
                <a:spcPct val="170000"/>
              </a:lnSpc>
              <a:buNone/>
            </a:pPr>
            <a:r>
              <a:rPr lang="pt-BR" sz="5000" dirty="0">
                <a:cs typeface="Times New Roman" panose="02020603050405020304" pitchFamily="18" charset="0"/>
              </a:rPr>
              <a:t>• Holocausto brasileiro: no livro, a autora conta que: d</a:t>
            </a:r>
            <a:r>
              <a:rPr lang="pt-BR" sz="5000" dirty="0"/>
              <a:t>urante décadas, </a:t>
            </a:r>
            <a:r>
              <a:rPr lang="pt-BR" sz="5000" b="1" dirty="0"/>
              <a:t>milhares de pacientes foram internados à força, sem diagnóstico de doença mental</a:t>
            </a:r>
            <a:r>
              <a:rPr lang="pt-BR" sz="5000" dirty="0"/>
              <a:t>. Ali foram torturados, violentados e mortos sem que ninguém se importasse com seu destino. Eram apenas epilépticos, alcoólatras, homossexuais, prostitutas, meninas grávidas pelos patrões, mulheres confinadas pelos maridos, moças que haviam perdido a virgindade antes do casamento. 33 eram crianças.</a:t>
            </a:r>
          </a:p>
          <a:p>
            <a:pPr marL="82296" indent="0" algn="just">
              <a:buNone/>
            </a:pPr>
            <a:endParaRPr lang="pt-BR" sz="8000" dirty="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a:latin typeface="Times New Roman" panose="02020603050405020304" pitchFamily="18" charset="0"/>
              <a:cs typeface="Times New Roman" panose="02020603050405020304" pitchFamily="18" charset="0"/>
            </a:endParaRPr>
          </a:p>
          <a:p>
            <a:pPr marL="45720" indent="0" algn="just">
              <a:buNone/>
            </a:pP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pic>
        <p:nvPicPr>
          <p:cNvPr id="3074" name="Picture 2" descr="C:\Users\Usuário\JEC\Pictures\Aulas\Aulas\barbacen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869160"/>
            <a:ext cx="2690664" cy="122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23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1250</TotalTime>
  <Words>2949</Words>
  <Application>Microsoft Office PowerPoint</Application>
  <PresentationFormat>Apresentação na tela (4:3)</PresentationFormat>
  <Paragraphs>955</Paragraphs>
  <Slides>37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Impact</vt:lpstr>
      <vt:lpstr>Times New Roman</vt:lpstr>
      <vt:lpstr>Wingdings</vt:lpstr>
      <vt:lpstr>NewsPrint</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lpstr>LIMA BARRETO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ROMANTISMO – 2ª gERAÇÃO</dc:title>
  <dc:creator>Usuário</dc:creator>
  <cp:lastModifiedBy>ARTHUR VINÍCIUS FEITOSA FURTADO</cp:lastModifiedBy>
  <cp:revision>157</cp:revision>
  <dcterms:created xsi:type="dcterms:W3CDTF">2018-04-03T17:53:30Z</dcterms:created>
  <dcterms:modified xsi:type="dcterms:W3CDTF">2024-04-29T12:39:58Z</dcterms:modified>
</cp:coreProperties>
</file>