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321" r:id="rId3"/>
    <p:sldId id="322" r:id="rId4"/>
    <p:sldId id="323" r:id="rId5"/>
    <p:sldId id="324" r:id="rId6"/>
    <p:sldId id="325" r:id="rId7"/>
    <p:sldId id="326" r:id="rId8"/>
    <p:sldId id="328" r:id="rId9"/>
    <p:sldId id="329" r:id="rId10"/>
    <p:sldId id="330" r:id="rId11"/>
    <p:sldId id="336" r:id="rId12"/>
    <p:sldId id="331" r:id="rId13"/>
    <p:sldId id="335" r:id="rId14"/>
    <p:sldId id="333" r:id="rId15"/>
    <p:sldId id="334" r:id="rId16"/>
    <p:sldId id="337" r:id="rId17"/>
    <p:sldId id="338" r:id="rId18"/>
    <p:sldId id="339" r:id="rId19"/>
    <p:sldId id="343" r:id="rId20"/>
    <p:sldId id="340" r:id="rId21"/>
    <p:sldId id="352" r:id="rId22"/>
    <p:sldId id="341" r:id="rId23"/>
    <p:sldId id="350" r:id="rId24"/>
    <p:sldId id="351" r:id="rId25"/>
    <p:sldId id="342" r:id="rId26"/>
    <p:sldId id="349" r:id="rId27"/>
    <p:sldId id="344" r:id="rId28"/>
    <p:sldId id="347" r:id="rId29"/>
    <p:sldId id="348" r:id="rId30"/>
    <p:sldId id="345" r:id="rId31"/>
    <p:sldId id="346" r:id="rId32"/>
    <p:sldId id="353" r:id="rId33"/>
    <p:sldId id="354" r:id="rId34"/>
    <p:sldId id="355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12/08/2020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yp6bjFSzA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Contexto histórico: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Regicídio de 1908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rei, D. Carlos, havia dissolvido o Parlamento e governava de maneira autoritária. Em 1908, ele e o seu herdeiro, o príncipe D. Luís Filipe de Bragança, foram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assassinados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Lisboa, na Praça do Comércio (Terreiro do Paço).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38" y="4259766"/>
            <a:ext cx="2857500" cy="224960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248615"/>
            <a:ext cx="1584175" cy="2271759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248616"/>
            <a:ext cx="1617566" cy="224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5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autores: 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Pessoa;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Mário de Sá-Carneiro;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Almada Negreiros;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412776"/>
            <a:ext cx="5080000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1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2036818"/>
            <a:ext cx="8219256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“Se depois de eu morrer, quiserem escrever a minha biografia,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Não há nada mais simples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Tem só duas datas - a da minha nascença e a da minha morte.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Entre uma e outra todos os dias são meus”.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869160"/>
            <a:ext cx="3080788" cy="174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6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Pessoa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(1888/1935): 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Nasceu em Lisboa;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Órfão de pai aos 5 anos;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Viveu na África do Sul;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Retornou a Portugal (1905);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Deixou o curso de Letras inacabado;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Começou escrevendo em inglês;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Escrevia tanto poesia quanto prosa;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 crítico e tradutor de correspondência comercial;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Estudioso de astrologia e ocultismo;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Morreu em 1935 (cirrose hepática ou pancreatite).</a:t>
            </a: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12776"/>
            <a:ext cx="2049760" cy="293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1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Recebeu influências do cristianismo gnóstico, maçonaria,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neopaganismo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astrologia (fazia horóscopos), Ordem dos Cavaleiros Templários e doutrina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osa-cruz.  </a:t>
            </a: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i="1" dirty="0"/>
              <a:t>Eu sou um pagão decadente, do tempo do outono da Beleza; do </a:t>
            </a:r>
            <a:r>
              <a:rPr lang="pt-BR" i="1" dirty="0" err="1" smtClean="0"/>
              <a:t>sonolecer</a:t>
            </a:r>
            <a:r>
              <a:rPr lang="pt-BR" i="1" dirty="0" smtClean="0"/>
              <a:t> </a:t>
            </a:r>
            <a:r>
              <a:rPr lang="pt-BR" i="1" dirty="0"/>
              <a:t>da limpidez antiga, místico intelectual da raça triste </a:t>
            </a:r>
            <a:r>
              <a:rPr lang="pt-BR" i="1" dirty="0" smtClean="0"/>
              <a:t>dos neoplatônicos de Alexandria. </a:t>
            </a:r>
            <a:r>
              <a:rPr lang="pt-BR" i="1" dirty="0"/>
              <a:t>Como eles creio, e absolutamente creio, nos Deuses, na sua agência e na sua existência real e materialmente superior. Como eles creio nos </a:t>
            </a:r>
            <a:r>
              <a:rPr lang="pt-BR" i="1" dirty="0" smtClean="0"/>
              <a:t>semideuses</a:t>
            </a:r>
            <a:r>
              <a:rPr lang="pt-BR" i="1" dirty="0"/>
              <a:t>, os homens que o esforço </a:t>
            </a:r>
            <a:r>
              <a:rPr lang="pt-BR" i="1" dirty="0" smtClean="0"/>
              <a:t>(...) </a:t>
            </a:r>
            <a:r>
              <a:rPr lang="pt-BR" i="1" dirty="0"/>
              <a:t>ergueram ao sólio dos imortais; porque, como </a:t>
            </a:r>
            <a:r>
              <a:rPr lang="pt-BR" i="1" dirty="0" smtClean="0"/>
              <a:t>disse Píndaro, </a:t>
            </a:r>
            <a:r>
              <a:rPr lang="pt-BR" i="1" dirty="0"/>
              <a:t>«a raça dos deuses e dos homens é uma só». Como eles creio que acima de tudo, pessoa impassível, causa imóvel e </a:t>
            </a:r>
            <a:r>
              <a:rPr lang="pt-BR" i="1" dirty="0" smtClean="0"/>
              <a:t>convicta, </a:t>
            </a:r>
            <a:r>
              <a:rPr lang="pt-BR" i="1" dirty="0"/>
              <a:t>paira o Destino, superior ao bem e ao mal, estranho à Beleza e à Fealdade, além da Verdade e da Mentira.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55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Obras: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publicou vários poemas em revistas e jornais, mas a única obra completa publicada em vida foi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“Mensagem”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(1934).</a:t>
            </a: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924944"/>
            <a:ext cx="3016539" cy="361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05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da obra: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 smtClean="0"/>
              <a:t>Introdutor das vanguardas modernistas em Portugal;</a:t>
            </a:r>
          </a:p>
          <a:p>
            <a:r>
              <a:rPr lang="pt-BR" dirty="0" smtClean="0"/>
              <a:t>Temas subjetivos e filosóficos;</a:t>
            </a:r>
          </a:p>
          <a:p>
            <a:r>
              <a:rPr lang="pt-BR" dirty="0" smtClean="0"/>
              <a:t>Inquietação existencial;</a:t>
            </a:r>
          </a:p>
          <a:p>
            <a:r>
              <a:rPr lang="pt-BR" dirty="0" smtClean="0"/>
              <a:t>Misticismo;</a:t>
            </a:r>
          </a:p>
          <a:p>
            <a:r>
              <a:rPr lang="pt-BR" dirty="0" smtClean="0"/>
              <a:t>Poemas épicos e líricos;</a:t>
            </a:r>
          </a:p>
          <a:p>
            <a:r>
              <a:rPr lang="pt-BR" dirty="0"/>
              <a:t>Uso da heteronímia;</a:t>
            </a:r>
          </a:p>
          <a:p>
            <a:r>
              <a:rPr lang="pt-BR" dirty="0" smtClean="0"/>
              <a:t>Nacionalismo;</a:t>
            </a:r>
          </a:p>
          <a:p>
            <a:endParaRPr lang="pt-BR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924944"/>
            <a:ext cx="2910124" cy="375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66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da obra: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Heteronímia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Pessoa não foi apenas criador de obras literárias, mas também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criador de escritores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Assim, por meio de sua imaginação, concebeu várias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entidades poéticas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biografia, traços físicos, profissão, ideologia e estilo próprios. Foram mais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heterônimos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941168"/>
            <a:ext cx="3045948" cy="174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Heterônimo: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imaginário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um criador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 como o autor de obras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suas e que, à diferença do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pseudônimo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designa alguém com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qualidades e tendências marcadamente diferentes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 desse criador.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318314"/>
            <a:ext cx="6070814" cy="339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heterônimo:</a:t>
            </a:r>
          </a:p>
          <a:p>
            <a:pPr algn="just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Alberto Caeiro;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Ricardo Reis;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Álvaro de Campos; 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Bernardo Soares;</a:t>
            </a:r>
          </a:p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Ortônimo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Pessoa ele-mesmo;</a:t>
            </a:r>
          </a:p>
          <a:p>
            <a:endParaRPr lang="pt-BR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204864"/>
            <a:ext cx="4185280" cy="284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7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heterônimo:</a:t>
            </a:r>
          </a:p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Alberto Caeiro;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Ricardo Reis;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Álvaro de Campos; </a:t>
            </a:r>
          </a:p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204865"/>
            <a:ext cx="5305425" cy="447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7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7" cy="554461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8000" dirty="0">
                <a:latin typeface="Times New Roman" panose="02020603050405020304" pitchFamily="18" charset="0"/>
              </a:rPr>
              <a:t>Há pouca gente no </a:t>
            </a:r>
            <a:r>
              <a:rPr lang="pt-BR" sz="8000" b="1" dirty="0">
                <a:latin typeface="Times New Roman" panose="02020603050405020304" pitchFamily="18" charset="0"/>
              </a:rPr>
              <a:t>Terreiro do Paço</a:t>
            </a:r>
            <a:r>
              <a:rPr lang="pt-BR" sz="8000" dirty="0">
                <a:latin typeface="Times New Roman" panose="02020603050405020304" pitchFamily="18" charset="0"/>
              </a:rPr>
              <a:t>. Quando a carruagem circulava junto ao lado ocidental da </a:t>
            </a:r>
            <a:r>
              <a:rPr lang="pt-BR" sz="8000" dirty="0" smtClean="0">
                <a:latin typeface="Times New Roman" panose="02020603050405020304" pitchFamily="18" charset="0"/>
              </a:rPr>
              <a:t>praça, </a:t>
            </a:r>
            <a:r>
              <a:rPr lang="pt-BR" sz="8000" dirty="0">
                <a:latin typeface="Times New Roman" panose="02020603050405020304" pitchFamily="18" charset="0"/>
              </a:rPr>
              <a:t>ouve-se um tiro e desencadeia-se o tiroteio. Um </a:t>
            </a:r>
            <a:r>
              <a:rPr lang="pt-BR" sz="8000" b="1" dirty="0">
                <a:latin typeface="Times New Roman" panose="02020603050405020304" pitchFamily="18" charset="0"/>
              </a:rPr>
              <a:t>homem de barbas</a:t>
            </a:r>
            <a:r>
              <a:rPr lang="pt-BR" sz="8000" dirty="0">
                <a:latin typeface="Times New Roman" panose="02020603050405020304" pitchFamily="18" charset="0"/>
              </a:rPr>
              <a:t>, passada a carruagem, dirige-se para o meio da rua, leva à cara </a:t>
            </a:r>
            <a:r>
              <a:rPr lang="pt-BR" sz="8000" dirty="0" smtClean="0">
                <a:latin typeface="Times New Roman" panose="02020603050405020304" pitchFamily="18" charset="0"/>
              </a:rPr>
              <a:t>a </a:t>
            </a:r>
            <a:r>
              <a:rPr lang="pt-BR" sz="8000" b="1" dirty="0" smtClean="0">
                <a:latin typeface="Times New Roman" panose="02020603050405020304" pitchFamily="18" charset="0"/>
              </a:rPr>
              <a:t>carabina</a:t>
            </a:r>
            <a:r>
              <a:rPr lang="pt-BR" sz="8000" dirty="0" smtClean="0">
                <a:latin typeface="Times New Roman" panose="02020603050405020304" pitchFamily="18" charset="0"/>
              </a:rPr>
              <a:t> que </a:t>
            </a:r>
            <a:r>
              <a:rPr lang="pt-BR" sz="8000" dirty="0">
                <a:latin typeface="Times New Roman" panose="02020603050405020304" pitchFamily="18" charset="0"/>
              </a:rPr>
              <a:t>tinha escondida sob a sua capa, põe o joelho no chão e faz pontaria. O tiro atravessou o </a:t>
            </a:r>
            <a:r>
              <a:rPr lang="pt-BR" sz="8000" b="1" dirty="0">
                <a:latin typeface="Times New Roman" panose="02020603050405020304" pitchFamily="18" charset="0"/>
              </a:rPr>
              <a:t>pescoço do Rei, matando-o imediatamente</a:t>
            </a:r>
            <a:r>
              <a:rPr lang="pt-BR" sz="8000" dirty="0">
                <a:latin typeface="Times New Roman" panose="02020603050405020304" pitchFamily="18" charset="0"/>
              </a:rPr>
              <a:t>. Começa a fuzilaria: </a:t>
            </a:r>
            <a:r>
              <a:rPr lang="pt-BR" sz="8000" b="1" dirty="0">
                <a:latin typeface="Times New Roman" panose="02020603050405020304" pitchFamily="18" charset="0"/>
              </a:rPr>
              <a:t>outros atiradores</a:t>
            </a:r>
            <a:r>
              <a:rPr lang="pt-BR" sz="8000" dirty="0">
                <a:latin typeface="Times New Roman" panose="02020603050405020304" pitchFamily="18" charset="0"/>
              </a:rPr>
              <a:t>, em diversos pontos da praça, atiram sobre a carruagem, que fica crivada de balas</a:t>
            </a:r>
            <a:r>
              <a:rPr lang="pt-BR" sz="8000" dirty="0" smtClean="0">
                <a:latin typeface="Times New Roman" panose="02020603050405020304" pitchFamily="18" charset="0"/>
              </a:rPr>
              <a:t>.</a:t>
            </a:r>
            <a:r>
              <a:rPr lang="pt-BR" sz="8000" baseline="30000" dirty="0" smtClean="0">
                <a:latin typeface="Times New Roman" panose="02020603050405020304" pitchFamily="18" charset="0"/>
              </a:rPr>
              <a:t> </a:t>
            </a:r>
            <a:r>
              <a:rPr lang="pt-BR" sz="8000" dirty="0" smtClean="0">
                <a:latin typeface="Times New Roman" panose="02020603050405020304" pitchFamily="18" charset="0"/>
              </a:rPr>
              <a:t>Os </a:t>
            </a:r>
            <a:r>
              <a:rPr lang="pt-BR" sz="8000" dirty="0">
                <a:latin typeface="Times New Roman" panose="02020603050405020304" pitchFamily="18" charset="0"/>
              </a:rPr>
              <a:t>populares desatam a correr em pânico. O </a:t>
            </a:r>
            <a:r>
              <a:rPr lang="pt-BR" sz="8000" b="1" dirty="0" smtClean="0">
                <a:latin typeface="Times New Roman" panose="02020603050405020304" pitchFamily="18" charset="0"/>
              </a:rPr>
              <a:t>condutor é </a:t>
            </a:r>
            <a:r>
              <a:rPr lang="pt-BR" sz="8000" b="1" dirty="0">
                <a:latin typeface="Times New Roman" panose="02020603050405020304" pitchFamily="18" charset="0"/>
              </a:rPr>
              <a:t>atingido numa mão</a:t>
            </a:r>
            <a:r>
              <a:rPr lang="pt-BR" sz="8000" dirty="0">
                <a:latin typeface="Times New Roman" panose="02020603050405020304" pitchFamily="18" charset="0"/>
              </a:rPr>
              <a:t>. Com uma precisão e um sangue frio mortais, o primeiro </a:t>
            </a:r>
            <a:r>
              <a:rPr lang="pt-BR" sz="8000" dirty="0" smtClean="0">
                <a:latin typeface="Times New Roman" panose="02020603050405020304" pitchFamily="18" charset="0"/>
              </a:rPr>
              <a:t>atirador, </a:t>
            </a:r>
            <a:r>
              <a:rPr lang="pt-BR" sz="8000" dirty="0">
                <a:latin typeface="Times New Roman" panose="02020603050405020304" pitchFamily="18" charset="0"/>
              </a:rPr>
              <a:t>professor primário expulso do Exército, volta a disparar. O seu </a:t>
            </a:r>
            <a:r>
              <a:rPr lang="pt-BR" sz="8000" b="1" dirty="0" smtClean="0">
                <a:latin typeface="Times New Roman" panose="02020603050405020304" pitchFamily="18" charset="0"/>
              </a:rPr>
              <a:t>segundo  </a:t>
            </a:r>
            <a:r>
              <a:rPr lang="pt-BR" sz="8000" b="1" dirty="0">
                <a:latin typeface="Times New Roman" panose="02020603050405020304" pitchFamily="18" charset="0"/>
              </a:rPr>
              <a:t>tiro </a:t>
            </a:r>
            <a:r>
              <a:rPr lang="pt-BR" sz="8000" dirty="0">
                <a:latin typeface="Times New Roman" panose="02020603050405020304" pitchFamily="18" charset="0"/>
              </a:rPr>
              <a:t>vara o </a:t>
            </a:r>
            <a:r>
              <a:rPr lang="pt-BR" sz="8000" b="1" dirty="0">
                <a:latin typeface="Times New Roman" panose="02020603050405020304" pitchFamily="18" charset="0"/>
              </a:rPr>
              <a:t>ombro do rei</a:t>
            </a:r>
            <a:r>
              <a:rPr lang="pt-BR" sz="8000" dirty="0">
                <a:latin typeface="Times New Roman" panose="02020603050405020304" pitchFamily="18" charset="0"/>
              </a:rPr>
              <a:t>, cujo corpo descai para a direita, ficando de costas para o lado esquerdo da carruagem. Aproveitando isto, surge a correr de debaixo das arcadas um </a:t>
            </a:r>
            <a:r>
              <a:rPr lang="pt-BR" sz="8000" b="1" dirty="0">
                <a:latin typeface="Times New Roman" panose="02020603050405020304" pitchFamily="18" charset="0"/>
              </a:rPr>
              <a:t>segundo regicida</a:t>
            </a:r>
            <a:r>
              <a:rPr lang="pt-BR" sz="8000" dirty="0">
                <a:latin typeface="Times New Roman" panose="02020603050405020304" pitchFamily="18" charset="0"/>
              </a:rPr>
              <a:t>, </a:t>
            </a:r>
            <a:r>
              <a:rPr lang="pt-BR" sz="8000" dirty="0" smtClean="0">
                <a:latin typeface="Times New Roman" panose="02020603050405020304" pitchFamily="18" charset="0"/>
              </a:rPr>
              <a:t>empregado </a:t>
            </a:r>
            <a:r>
              <a:rPr lang="pt-BR" sz="8000" dirty="0">
                <a:latin typeface="Times New Roman" panose="02020603050405020304" pitchFamily="18" charset="0"/>
              </a:rPr>
              <a:t>do comércio e editor de obras de escândalo, que pondo o </a:t>
            </a:r>
            <a:r>
              <a:rPr lang="pt-BR" sz="8000" b="1" dirty="0">
                <a:latin typeface="Times New Roman" panose="02020603050405020304" pitchFamily="18" charset="0"/>
              </a:rPr>
              <a:t>pé sobre o estribo da carruagem</a:t>
            </a:r>
            <a:r>
              <a:rPr lang="pt-BR" sz="8000" dirty="0">
                <a:latin typeface="Times New Roman" panose="02020603050405020304" pitchFamily="18" charset="0"/>
              </a:rPr>
              <a:t>, se ergue à altura dos passageiros e </a:t>
            </a:r>
            <a:r>
              <a:rPr lang="pt-BR" sz="8000" b="1" dirty="0">
                <a:latin typeface="Times New Roman" panose="02020603050405020304" pitchFamily="18" charset="0"/>
              </a:rPr>
              <a:t>dispara sobre o rei já </a:t>
            </a:r>
            <a:r>
              <a:rPr lang="pt-BR" sz="8000" b="1" dirty="0" smtClean="0">
                <a:latin typeface="Times New Roman" panose="02020603050405020304" pitchFamily="18" charset="0"/>
              </a:rPr>
              <a:t>tombado</a:t>
            </a:r>
            <a:r>
              <a:rPr lang="pt-BR" sz="8000" dirty="0" smtClean="0">
                <a:latin typeface="Times New Roman" panose="02020603050405020304" pitchFamily="18" charset="0"/>
              </a:rPr>
              <a:t>.</a:t>
            </a:r>
            <a:r>
              <a:rPr lang="pt-BR" sz="8000" baseline="30000" dirty="0">
                <a:latin typeface="Times New Roman" panose="02020603050405020304" pitchFamily="18" charset="0"/>
              </a:rPr>
              <a:t> </a:t>
            </a:r>
            <a:r>
              <a:rPr lang="pt-BR" sz="8000" dirty="0" smtClean="0">
                <a:latin typeface="Times New Roman" panose="02020603050405020304" pitchFamily="18" charset="0"/>
              </a:rPr>
              <a:t>A </a:t>
            </a:r>
            <a:r>
              <a:rPr lang="pt-BR" sz="8000" b="1" dirty="0" smtClean="0">
                <a:latin typeface="Times New Roman" panose="02020603050405020304" pitchFamily="18" charset="0"/>
              </a:rPr>
              <a:t>rainha</a:t>
            </a:r>
            <a:r>
              <a:rPr lang="pt-BR" sz="8000" dirty="0" smtClean="0">
                <a:latin typeface="Times New Roman" panose="02020603050405020304" pitchFamily="18" charset="0"/>
              </a:rPr>
              <a:t>, </a:t>
            </a:r>
            <a:r>
              <a:rPr lang="pt-BR" sz="8000" dirty="0">
                <a:latin typeface="Times New Roman" panose="02020603050405020304" pitchFamily="18" charset="0"/>
              </a:rPr>
              <a:t>já de pé, fustiga-o com a única arma de que dispunha: um </a:t>
            </a:r>
            <a:r>
              <a:rPr lang="pt-BR" sz="8000" b="1" dirty="0">
                <a:latin typeface="Times New Roman" panose="02020603050405020304" pitchFamily="18" charset="0"/>
              </a:rPr>
              <a:t>ramo de flores</a:t>
            </a:r>
            <a:r>
              <a:rPr lang="pt-BR" sz="8000" dirty="0">
                <a:latin typeface="Times New Roman" panose="02020603050405020304" pitchFamily="18" charset="0"/>
              </a:rPr>
              <a:t>, gritando “Infames! Infames!” O criminoso volta-se para o </a:t>
            </a:r>
            <a:r>
              <a:rPr lang="pt-BR" sz="8000" b="1" dirty="0">
                <a:latin typeface="Times New Roman" panose="02020603050405020304" pitchFamily="18" charset="0"/>
              </a:rPr>
              <a:t>príncipe</a:t>
            </a:r>
            <a:r>
              <a:rPr lang="pt-BR" sz="8000" dirty="0">
                <a:latin typeface="Times New Roman" panose="02020603050405020304" pitchFamily="18" charset="0"/>
              </a:rPr>
              <a:t> D. Luís Filipe, que se levanta e saca do revólver do bolso do sobretudo, mas é </a:t>
            </a:r>
            <a:r>
              <a:rPr lang="pt-BR" sz="8000" b="1" dirty="0">
                <a:latin typeface="Times New Roman" panose="02020603050405020304" pitchFamily="18" charset="0"/>
              </a:rPr>
              <a:t>atingido no peito</a:t>
            </a:r>
            <a:r>
              <a:rPr lang="pt-BR" sz="8000" dirty="0">
                <a:latin typeface="Times New Roman" panose="02020603050405020304" pitchFamily="18" charset="0"/>
              </a:rPr>
              <a:t>. A bala, de pequeno calibre, não penetra o esterno (segundo outros relatos, atravessa-lhe um pulmão, mas não era uma ferida mortal) e o Príncipe, sem hesitar, aproveitando porventura a </a:t>
            </a:r>
            <a:r>
              <a:rPr lang="pt-BR" sz="8000" dirty="0" smtClean="0">
                <a:latin typeface="Times New Roman" panose="02020603050405020304" pitchFamily="18" charset="0"/>
              </a:rPr>
              <a:t>distração </a:t>
            </a:r>
            <a:r>
              <a:rPr lang="pt-BR" sz="8000" dirty="0">
                <a:latin typeface="Times New Roman" panose="02020603050405020304" pitchFamily="18" charset="0"/>
              </a:rPr>
              <a:t>fornecida pela </a:t>
            </a:r>
            <a:r>
              <a:rPr lang="pt-BR" sz="8000" dirty="0" smtClean="0">
                <a:latin typeface="Times New Roman" panose="02020603050405020304" pitchFamily="18" charset="0"/>
              </a:rPr>
              <a:t>atuação </a:t>
            </a:r>
            <a:r>
              <a:rPr lang="pt-BR" sz="8000" dirty="0">
                <a:latin typeface="Times New Roman" panose="02020603050405020304" pitchFamily="18" charset="0"/>
              </a:rPr>
              <a:t>inesperada da rainha sua mãe, </a:t>
            </a:r>
            <a:r>
              <a:rPr lang="pt-BR" sz="8000" b="1" dirty="0">
                <a:latin typeface="Times New Roman" panose="02020603050405020304" pitchFamily="18" charset="0"/>
              </a:rPr>
              <a:t>desfecha quatro tiros rápidos sobre o atacante</a:t>
            </a:r>
            <a:r>
              <a:rPr lang="pt-BR" sz="8000" dirty="0">
                <a:latin typeface="Times New Roman" panose="02020603050405020304" pitchFamily="18" charset="0"/>
              </a:rPr>
              <a:t>, que tomba da carruagem. Mas ao levantar-se D. Luís Filipe fica na linha de tiro e </a:t>
            </a:r>
            <a:r>
              <a:rPr lang="pt-BR" sz="8000" b="1" dirty="0">
                <a:latin typeface="Times New Roman" panose="02020603050405020304" pitchFamily="18" charset="0"/>
              </a:rPr>
              <a:t>o assassino da carabina atira </a:t>
            </a:r>
            <a:r>
              <a:rPr lang="pt-BR" sz="8000" b="1" dirty="0" smtClean="0">
                <a:latin typeface="Times New Roman" panose="02020603050405020304" pitchFamily="18" charset="0"/>
              </a:rPr>
              <a:t>para </a:t>
            </a:r>
            <a:r>
              <a:rPr lang="pt-BR" sz="8000" b="1" dirty="0">
                <a:latin typeface="Times New Roman" panose="02020603050405020304" pitchFamily="18" charset="0"/>
              </a:rPr>
              <a:t>matar</a:t>
            </a:r>
            <a:r>
              <a:rPr lang="pt-BR" sz="8000" dirty="0">
                <a:latin typeface="Times New Roman" panose="02020603050405020304" pitchFamily="18" charset="0"/>
              </a:rPr>
              <a:t>: uma bala de grosso calibre atinge-o na </a:t>
            </a:r>
            <a:r>
              <a:rPr lang="pt-BR" sz="8000" b="1" dirty="0">
                <a:latin typeface="Times New Roman" panose="02020603050405020304" pitchFamily="18" charset="0"/>
              </a:rPr>
              <a:t>face esquerda</a:t>
            </a:r>
            <a:r>
              <a:rPr lang="pt-BR" sz="8000" dirty="0">
                <a:latin typeface="Times New Roman" panose="02020603050405020304" pitchFamily="18" charset="0"/>
              </a:rPr>
              <a:t>, saindo pela </a:t>
            </a:r>
            <a:r>
              <a:rPr lang="pt-BR" sz="8000" dirty="0" smtClean="0">
                <a:latin typeface="Times New Roman" panose="02020603050405020304" pitchFamily="18" charset="0"/>
              </a:rPr>
              <a:t>nuca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Alberto Caeiro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mestre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dos demais heterônimos.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toda forma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conhecimento oficial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(livros);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Poeta-filósofo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extrai o seu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contato direto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coisas e a natureza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Defende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como único meio válido de obtenção 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conhecimento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Defende 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simplicidade 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pois a filosofia, a ciência e a religião complicam demais as coisas;  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simples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direta e com versos livres.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0245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 - Sou um guardador de rebanhos.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 um guardador de rebanhos.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rebanho é os meus pensamentos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os meus pensamentos são todos sensações.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Penso com os olhos e com os ouvidos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com as mãos e os pés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com o nariz e a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boca. Pensar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flor é vê-la e cheirá-la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comer um fruto é saber-lhe o sentido.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isso quando num dia de calor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sinto triste de gozá-lo tanto,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me deito ao comprido na erva,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fecho os olhos quentes,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Sinto todo o meu corpo deitado na realidade,</a:t>
            </a:r>
          </a:p>
          <a:p>
            <a:pPr marL="0" indent="0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Sei a verdade e sou feliz.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717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Ricardo Reis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estudante de um colégio jesuíta, monarquista, admirador da cultura greco-latina, médico e residente no Brasil.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Indiferente à vida social,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prefere o campo e a simplicidade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Pessimista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civilização é decadente e caminha para o nada;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Fatalismo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destino já foi traçado;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Consciência 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passagem do tempo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inevitabilidade da morte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Epicurismo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aproveitar os prazeres da vida, mas sem excessos;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elevada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busca 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perfeição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equilíbrio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versos regulares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inversões sintáticas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temas clássicos da poesia, como o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carpe diem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locus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amoenus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3722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Vem </a:t>
            </a:r>
            <a:r>
              <a:rPr lang="pt-BR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sentar-te comigo, Lídia, à beira do rio. 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Vem sentar-te comigo, Lídia, à beira do rio.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Sossegadamente fitemos o seu curso e aprendamos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 vida passa, e não estamos de mãos enlaçadas.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(Enlacemos as mãos).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 pensemos, crianças adultas, que a vida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Passa e não fica, nada deixa e nunca regressa,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 para um mar muito longe, para ao pé do Fado,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Mais longe que os deuses.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Desenlacemos as mãos, porque não vale a pena cansarmo-nos.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 gozemos, quer não gozemos, passamos como o rio.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 vale saber passar silenciosamente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E sem desassossegos grandes.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amores, nem ódios, nem paixões que levantam a voz,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invejas que dão movimento demais aos olhos,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cuidados, porque se os tivesse o rio sempre correria,</a:t>
            </a:r>
          </a:p>
          <a:p>
            <a:pPr marL="0" indent="0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E sempre iria ter ao mar.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8152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Amemo-nos tranquilamente, pensando que podíamos,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quiséssemos, trocar beijos e abraços e caricias,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que mais vale estarmos sentados ao pé um do outro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Ouvindo correr o rio e vendo-o.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Colhamos flores, pega tu nelas e deixa-as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colo, e que o seu perfume suavize o momento —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momento em que sossegadamente não cremos em nada,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Pagãos inocentes da decadência.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menos, se for sombra antes, lembrar-te-ás de mim depois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que a minha lembrança te arda ou te fira ou te mova,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nunca enlaçamos as mãos, nem nos beijamos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Nem fomos mais do que crianças.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se antes do que eu levares o óbolo ao barqueiro sombrio,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nada terei que sofrer ao lembrar-me de ti.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Ser-me-ás suave à memória lembrando-te assim — à beira-rio,</a:t>
            </a:r>
          </a:p>
          <a:p>
            <a:pPr marL="0" indent="0">
              <a:buNone/>
            </a:pP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Pagã triste e com flores </a:t>
            </a:r>
            <a:r>
              <a:rPr lang="pt-B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regaço</a:t>
            </a: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4746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Álvaro de Campos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engenheiro formado em Glasgow.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o mais afinado com as tendências modernistas, especialmente com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Futurismo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Energia explosiva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que procura transmitir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espírito do mundo moderno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Versos livres e longos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escrita automática, febril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repleta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exclamam e interrogam.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Posteriormente, desenvolve uma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poesia mais reflexiva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críticas sociais, saudosismo e a dor do pensar.</a:t>
            </a: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4267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 Triunfal</a:t>
            </a:r>
          </a:p>
          <a:p>
            <a:pPr algn="ctr"/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fazendas nas montras! Ó manequins! Ó últimos figurinos!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artigos inúteis que toda a gente quer comprar!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Olá grandes armazéns com várias secções!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Olá anúncios eléctricos que vêm e estão e desaparecem!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Olá tudo com que hoje se constrói, com que hoje se é diferente de ontem!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Eh, cimento armado, </a:t>
            </a:r>
            <a:r>
              <a:rPr lang="pt-BR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</a:t>
            </a: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cimento, novos processos!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Progressos dos armamentos gloriosamente mortíferos!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Couraças, canhões, metralhadoras, submarinos, aeroplanos!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Amo-vos a todos, a tudo, como uma fera.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Amo-vos carnivoramente.</a:t>
            </a:r>
          </a:p>
          <a:p>
            <a:pPr marL="0" indent="0" algn="ctr">
              <a:buNone/>
            </a:pPr>
            <a:r>
              <a:rPr lang="pt-BR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Pervertidamente</a:t>
            </a: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enroscando a minha vista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vós, ó coisas grandes, banais, úteis, inúteis,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coisas todas modernas,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minhas contemporâneas, forma </a:t>
            </a:r>
            <a:r>
              <a:rPr lang="pt-BR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próxima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sistema imediato do Universo! </a:t>
            </a:r>
          </a:p>
          <a:p>
            <a:pPr marL="0" indent="0" algn="ctr">
              <a:buNone/>
            </a:pP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 Revelação metálica e dinâmica de Deus!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Pessoa ele-mesmo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será mais um heterônimo ou realmente um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ortônimo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Grandioso projeto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reconstrução da cultura portuguesa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Nacionalismo;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Saudosismo;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visionário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Mistura entre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épico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lírico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saudade, solidão, infância, vida, arte, ceticismo, nostalgia e tédio (Cancioneiro).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051" y="321297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Autopsicografia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poeta é um fingidor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Finge tão completamente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chega a fingir que é dor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dor que deveras sente.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os que leem o que escreve,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dor lida sentem bem,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as duas que ele teve,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só a que eles não têm.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assim nas calhas de roda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Gira, a entreter a razão,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comboio de corda</a:t>
            </a:r>
            <a:b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 chama coração.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6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1ª estrofe: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possível verificar a existência de uma metáfora que classifica o poeta como um fingidor. Isso não significa que o poeta seja um mentiroso ou alguém dissimulado, mas que é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capaz de se transformar nos próprios sentimentos que estão dentro dele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 essa razão, consegue se expressar de maneira única.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2ª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estrofe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vemos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capacidade do poeta de expressar certas emoções desperta sentimentos no leitor. Apesar disso, o que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leitor sente não é a dor (ou a emoção) que o poeta sentiu nem a que "fingiu", mas a dor derivada da interpretação da leitura do poema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estrofe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coração é descrito como um comboio (trem) de corda, que gira e que tem a função de distrair ou divertir a razão. Vemos neste caso 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dicotomia emoção/razão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faz parte do cotidiano do poeta. Podemos então concluir que o poeta usa o seu intelecto (razão) para transformar o sentimento (emoção) que ele viveu.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4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Espaço Reservado para Conteúdo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" y="1412776"/>
            <a:ext cx="8785225" cy="5184576"/>
          </a:xfrm>
        </p:spPr>
      </p:pic>
    </p:spTree>
    <p:extLst>
      <p:ext uri="{BB962C8B-B14F-4D97-AF65-F5344CB8AC3E}">
        <p14:creationId xmlns:p14="http://schemas.microsoft.com/office/powerpoint/2010/main" val="50939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Mensagem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(1934):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elebra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mitos e heróis coletivos de Portugal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retomando o passado grandioso das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navegações;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canta o Portugal real, decadente e atrasado, mas o país sonhado por seus grandes heróis;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Procura reacender a chama da conquista no coração dos lusitanos.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582221"/>
            <a:ext cx="3024336" cy="210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QUINTA / D. SEBASTIÃO, REI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PORTUGAL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Louco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sim, louco, porque quis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grandeza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Sorte a não dá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coube em mim minha certeza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isso onde o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areal está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Ficou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meu ser que houve, não o que há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loucura, outros que me a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tomem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nela ia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loucura que é o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homem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 besta sadia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Cadáver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adiado que procria?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002613"/>
            <a:ext cx="2144561" cy="432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1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 a Lenda que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Dormia</a:t>
            </a:r>
          </a:p>
          <a:p>
            <a:pPr marL="0" indent="0" algn="ctr">
              <a:buNone/>
            </a:pP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 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lenda que dormia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Princesa encantada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quem só despertaria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Infante, que viria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além do muro da estrada.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tinha que, tentado,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Vencer o mal e o bem,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Antes que, já libertado,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Deixasse o caminho errado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o que à Princesa vem.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Princesa Adormecida,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espera, dormindo espera.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Sonha em morte a sua vida,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orna-lhe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fronte esquecida,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Verde, uma grinalda de hera. </a:t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16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 o Infante, esforçado,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saber que intuito tem,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Rompe o caminho fadado.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dela é ignorado.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para ele é ninguém.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cada um cumpre o Destino —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dormindo encantada,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buscando-a sem tino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 processo divino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faz existir a estrada.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se bem que seja obscuro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 pela estrada fora,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falso, ele vem seguro,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vencendo estrada e muro,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Chega onde em sono ela mora.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inda tonto do que houvera,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cabeça, em maresia,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Ergue a mão, e encontra hera,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vê que ele mesmo era </a:t>
            </a:r>
            <a:b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Princesa que dormia. </a:t>
            </a:r>
          </a:p>
          <a:p>
            <a:pPr marL="0" indent="0" algn="ctr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2240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 Eros e Psique: </a:t>
            </a:r>
            <a:r>
              <a:rPr lang="pt-BR" sz="29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pt-BR" sz="29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www.youtube.com/watch?v=oyp6bjFSzA8</a:t>
            </a:r>
            <a:r>
              <a:rPr lang="pt-BR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9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588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Após o regicídio, assume o poder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Manuel II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18 anos, que não consegue conter a fúria dos republicanos. Há uma revolução e a república é proclamada em 1910.</a:t>
            </a:r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284984"/>
            <a:ext cx="6609057" cy="334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98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Briga entre facções políticas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republicana e antirrepublicana (integralistas e monarquistas);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António de Oliveira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Salazar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(integralista) assume o poder em 1928 e inicia uma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ditadura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duraria até 1974. 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363" y="3933056"/>
            <a:ext cx="2620516" cy="268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Guerra Mundial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1914 a 1918.</a:t>
            </a: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31" y="2636912"/>
            <a:ext cx="7156021" cy="402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4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esses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acontecimentos repercutiram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junto ao povo e à cultura portuguesa. Foram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retomados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caros aos portugueses, como: 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Grandiosidade perdida da nação portuguesa;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Espírito nacionalista;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Saudosismo;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Projeto de reconstrução da cultura portuguesa.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Efervescência cultural, com o lançamento de diversas revistas culturais e artísticas;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703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1915: Início do Modernismo em Portugal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a publicação 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revista Orpheu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influenciado pelas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correntes de vanguarda europeia (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rfismo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orfeísmo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Revista trimestral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só teve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volumes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reunia os principais artistas da época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o desejo comum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revolucionar e atualizar a cultura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país.</a:t>
            </a: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581128"/>
            <a:ext cx="2782127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3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MODERNISMO EM PORTUGAL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1915: Revista Orpheu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tendências artísticas diversificadas, reunindo velhos valores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simbolistas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os novos ideais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futuristas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cubistas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356992"/>
            <a:ext cx="426592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1512</TotalTime>
  <Words>2841</Words>
  <Application>Microsoft Office PowerPoint</Application>
  <PresentationFormat>Apresentação na tela (4:3)</PresentationFormat>
  <Paragraphs>230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Constantia</vt:lpstr>
      <vt:lpstr>Times New Roman</vt:lpstr>
      <vt:lpstr>Wingdings 2</vt:lpstr>
      <vt:lpstr>Fluxo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  <vt:lpstr>MODERNISMO EM PORTUGAL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MONTEIRO LOBATO</dc:title>
  <dc:creator>Usuário</dc:creator>
  <cp:lastModifiedBy>ARTHUR VINÍCIUS FEITOSA FURTADO</cp:lastModifiedBy>
  <cp:revision>124</cp:revision>
  <dcterms:created xsi:type="dcterms:W3CDTF">2019-03-17T11:33:24Z</dcterms:created>
  <dcterms:modified xsi:type="dcterms:W3CDTF">2020-08-12T16:02:51Z</dcterms:modified>
</cp:coreProperties>
</file>