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23" r:id="rId2"/>
    <p:sldId id="366" r:id="rId3"/>
    <p:sldId id="367" r:id="rId4"/>
    <p:sldId id="369" r:id="rId5"/>
    <p:sldId id="371" r:id="rId6"/>
    <p:sldId id="375" r:id="rId7"/>
    <p:sldId id="376" r:id="rId8"/>
    <p:sldId id="372" r:id="rId9"/>
    <p:sldId id="373" r:id="rId10"/>
    <p:sldId id="374" r:id="rId11"/>
    <p:sldId id="377" r:id="rId12"/>
    <p:sldId id="378" r:id="rId13"/>
    <p:sldId id="379" r:id="rId14"/>
    <p:sldId id="384" r:id="rId15"/>
    <p:sldId id="380" r:id="rId16"/>
    <p:sldId id="381" r:id="rId17"/>
    <p:sldId id="382" r:id="rId18"/>
    <p:sldId id="383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179110-0FA9-48DE-9118-5A113ABD3BA4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26/06/2019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63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179110-0FA9-48DE-9118-5A113ABD3BA4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pt.wikipedia.org/wiki/Conselheiro_Ac%C3%A1cio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56263" cy="1054250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 em Portugal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88840"/>
            <a:ext cx="3492388" cy="41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Fases da carreira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1ª Fase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(1870-1875):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Iniciação literária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autor, ainda marcada por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traços românticos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2ª Fase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(1875-1888): Período propriamente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realista e naturalista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marcado pelo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cientificismo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(positivismo, determinismo e evolucionismo) e pelas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críticas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sociedade lusitana.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3ª Fase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(1900-1901):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Maturidade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Afastamento da estética naturalista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sendo que as soluções para os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conflitos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dependem mais de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aspectos subjetivos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que da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situação social dos personagens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14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Primo Basílio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Luísa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lisboeta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fútil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sempre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entediada, casa-se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 o engenheiro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Jorge.</a:t>
            </a:r>
            <a:endParaRPr lang="pt-B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Marido, Jorge, viaja a trabalho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a esposa fica ainda mais entediada.</a:t>
            </a: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Surge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Basílio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primo e antigo namorado, vindo do Brasil.</a:t>
            </a: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8194" name="Picture 2" descr="C:\Users\Usuário\JEC\Pictures\Educandário\Imagens para aulas\eç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69160"/>
            <a:ext cx="3665984" cy="187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Primo Basílio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Luísa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resiste, mas ambos tornam-se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amantes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Juliana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criada, intercepta as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cartas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patroa e começa a fazer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chantagem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Luísa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adoece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Jorge retorna e acaba perdoando a esposa, mas esta morre.</a:t>
            </a: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9218" name="Picture 2" descr="C:\Users\Usuário\JEC\Pictures\Educandário\Imagens para aulas\eç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25144"/>
            <a:ext cx="2625548" cy="202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2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Primo Basílio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Basílio, impune e inconsequente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prossegue sua carreira de conquistador barato. </a:t>
            </a: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0242" name="Picture 2" descr="C:\Users\Usuário\JEC\Pictures\Educandário\Imagens para aulas\eç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4679801" cy="359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4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Primo Basílio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Conselheiro Acácio"/>
              </a:rPr>
              <a:t>Conselheiro Acácio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Antigo amigo do pai de Jorge, Acácio é o arquétipo do sujeito que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 diz obviedades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Pudico, formal em qualquer atitude, rejeita friamente as investidas de Dona Felicidade.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entanto, vive um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romance secreto com sua criada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026" name="Picture 2" descr="C:\Users\Usuário\JEC\Pictures\Educandário\Imagens para aulas\eça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66174"/>
            <a:ext cx="2736303" cy="329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7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86636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Crime do Padre Amaro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Amaro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sacerdote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jovem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inseguro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sua vocação, apaixona-se por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Amélia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moça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ingênua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religiosa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Amélia e Amaro começam um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mas a moça fica grávida.</a:t>
            </a: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1266" name="Picture 2" descr="C:\Users\Usuário\JEC\Pictures\Educandário\Imagens para aulas\eça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348444" cy="25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86636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Crime do Padre Amaro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Desesperada, ela tenta um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aborto (“fazedora de anjos”), mas um deslize provoca-lhe a morte.</a:t>
            </a:r>
            <a:endParaRPr lang="pt-B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Após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sua morte,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Amaro vai embora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cidade, mas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abandona a batina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2290" name="Picture 2" descr="C:\Users\Usuário\JEC\Pictures\Educandário\Imagens para aulas\eç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462" y="3933056"/>
            <a:ext cx="1894610" cy="275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2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86636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Crime do Padre Amaro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livro causou escândalo e foi atacado por jornais católicos portugueses e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brasileiros.</a:t>
            </a: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3314" name="Picture 2" descr="C:\Users\Usuário\JEC\Pictures\Educandário\Imagens para aulas\eça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3742884" cy="343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6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86636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Maias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59532" y="1439821"/>
            <a:ext cx="8424936" cy="4968552"/>
          </a:xfrm>
        </p:spPr>
        <p:txBody>
          <a:bodyPr>
            <a:normAutofit/>
          </a:bodyPr>
          <a:lstStyle/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4338" name="Picture 2" descr="C:\Users\Usuário\JEC\Pictures\Educandário\Imagens para aulas\eça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784976" cy="343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5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86636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07504" y="1439820"/>
            <a:ext cx="8856984" cy="5301547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pt-BR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(ENEM 2001)</a:t>
            </a:r>
            <a:r>
              <a:rPr lang="pt-BR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pt-BR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trecho abaixo, o narrador, ao descrever a personagem, critica sutilmente um outro estilo de época: o romantismo.</a:t>
            </a:r>
          </a:p>
          <a:p>
            <a:pPr marL="0" indent="0" algn="just">
              <a:buNone/>
            </a:pPr>
            <a:r>
              <a:rPr lang="pt-BR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“Naquele tempo contava apenas uns quinze ou dezesseis anos; era talvez a mais atrevida criatura da nossa raça, e, com certeza, a mais voluntariosa. Não digo que já lhe coubesse a primazia da beleza, entre as mocinhas do tempo, porque isto não é romance, em que o autor sobredoura a realidade e fecha os olhos às sardas e espinhas; mas também não digo que lhe maculasse o rosto nenhuma sarda ou espinha, não. Era bonita, fresca, saía das mãos da natureza, cheia daquele feitiço, precário e eterno, que o indivíduo passa a outro indivíduo, para os fins secretos da criação.”</a:t>
            </a:r>
            <a:endParaRPr lang="pt-BR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ASSIS, Machado de. Memórias Póstumas de Brás Cubas</a:t>
            </a:r>
            <a:r>
              <a:rPr lang="pt-BR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Rio </a:t>
            </a:r>
            <a:r>
              <a:rPr lang="pt-BR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Janeiro: Jackson, 1957.</a:t>
            </a: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frase do texto em que se percebe a crítica do narrador ao romantismo está transcrita na alternativa:</a:t>
            </a:r>
          </a:p>
          <a:p>
            <a:pPr marL="0" indent="0">
              <a:buNone/>
            </a:pPr>
            <a:r>
              <a:rPr lang="pt-BR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... o autor sobredoura a realidade e fecha os olhos às sardas e espinhas..</a:t>
            </a:r>
            <a:r>
              <a:rPr lang="pt-BR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... era talvez a mais atrevida criatura da nossa raça...</a:t>
            </a:r>
          </a:p>
          <a:p>
            <a:pPr marL="0" indent="0">
              <a:buNone/>
            </a:pPr>
            <a:r>
              <a:rPr lang="pt-BR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Era bonita, fresca, saía das mãos da natureza, cheia daquele feitiço, precário e eterno, ...</a:t>
            </a:r>
          </a:p>
          <a:p>
            <a:pPr marL="0" indent="0">
              <a:buNone/>
            </a:pPr>
            <a:r>
              <a:rPr lang="pt-BR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Naquele tempo contava apenas uns quinze ou dezesseis anos...</a:t>
            </a:r>
          </a:p>
          <a:p>
            <a:pPr marL="0" indent="0">
              <a:buNone/>
            </a:pPr>
            <a:r>
              <a:rPr lang="pt-BR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... o indivíduo passa a outro indivíduo, para os fins secretos da criação.</a:t>
            </a: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34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Eça de Queirós 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248026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Precursor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Realismo português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dos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autores mais relevantes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Portugal;</a:t>
            </a:r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Destaque: textos em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prosa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especialmente os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romances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026" name="Picture 2" descr="C:\Users\Usuário\JEC\Pictures\Educandário\Imagens para aulas\eç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5"/>
            <a:ext cx="2007666" cy="200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86636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07504" y="1439820"/>
            <a:ext cx="8856984" cy="5301547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pt-BR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pt-B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(PUC-PR 2007) </a:t>
            </a:r>
            <a:r>
              <a:rPr lang="pt-B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 </a:t>
            </a:r>
            <a: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Realismo, assinale a alternativa INCORRETA</a:t>
            </a:r>
            <a:r>
              <a:rPr lang="pt-B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t-B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 Realismo surgiu na Europa, como reação ao Naturalismo.</a:t>
            </a:r>
          </a:p>
          <a:p>
            <a:pPr marL="0" indent="0" algn="just">
              <a:buNone/>
            </a:pPr>
            <a: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O Realismo e o Naturalismo têm as mesmas bases, embora sejam movimentos diferentes.</a:t>
            </a:r>
          </a:p>
          <a:p>
            <a:pPr marL="0" indent="0" algn="just">
              <a:buNone/>
            </a:pPr>
            <a: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O Realismo surgiu como consequência do cientificismo do século XIX.</a:t>
            </a:r>
          </a:p>
          <a:p>
            <a:pPr marL="0" indent="0" algn="just">
              <a:buNone/>
            </a:pPr>
            <a: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Gustave Flaubert foi um dos precursores do Realismo. Escreveu Madame Bovary.</a:t>
            </a:r>
          </a:p>
          <a:p>
            <a:pPr marL="0" indent="0" algn="just">
              <a:buNone/>
            </a:pPr>
            <a: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Emile Zola escreveu romances de tese e influenciou escritores </a:t>
            </a:r>
            <a:r>
              <a:rPr lang="pt-B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brasileiros.</a:t>
            </a:r>
            <a:endParaRPr lang="pt-B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46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86636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07504" y="1439820"/>
            <a:ext cx="8856984" cy="530154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t-BR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a literatura realista, é incorreto afirmar</a:t>
            </a:r>
            <a:r>
              <a:rPr lang="pt-B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pt-B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Teve início na Europa com a publicação do romance </a:t>
            </a:r>
            <a:r>
              <a:rPr lang="pt-BR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Madame Bovary </a:t>
            </a:r>
            <a: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(1857), de Gustave Flaubert, e do romance naturalista </a:t>
            </a:r>
            <a:r>
              <a:rPr lang="pt-BR" sz="6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Thérèse</a:t>
            </a:r>
            <a:r>
              <a:rPr lang="pt-BR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6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Raquin</a:t>
            </a:r>
            <a:r>
              <a:rPr lang="pt-BR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(1867), de </a:t>
            </a:r>
            <a:r>
              <a:rPr lang="pt-BR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Émile</a:t>
            </a:r>
            <a: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Zola.</a:t>
            </a:r>
          </a:p>
          <a:p>
            <a:pPr marL="0" indent="0" algn="just">
              <a:buNone/>
            </a:pPr>
            <a: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Em comum, Realismo e Naturalismo apresentam os seguintes aspectos: combate ao Romantismo, o resgate do objetivismo na literatura e o gosto pelas descrições.</a:t>
            </a:r>
          </a:p>
          <a:p>
            <a:pPr marL="0" indent="0" algn="just">
              <a:buNone/>
            </a:pPr>
            <a: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Entre as principais características do Realismo estão: personagens planas, de pensamentos e ações previsíveis, individualismo, subjetivismo e linguagem culta permeada por metáforas</a:t>
            </a:r>
            <a:r>
              <a:rPr lang="pt-B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Entre as principais características do Realismo estão: personagens trabalhadas psicologicamente, universalismo, objetivismo, linguagem culta e direta.</a:t>
            </a:r>
          </a:p>
          <a:p>
            <a:pPr marL="0" indent="0" algn="just">
              <a:buNone/>
            </a:pPr>
            <a:endParaRPr lang="pt-BR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94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86636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07504" y="1439820"/>
            <a:ext cx="8856984" cy="530154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Motivados pelas teorias científicas e filosóficas da época, os escritores realistas desejavam retratar o homem e a sociedade em sua totalidade. Não bastava mostrar a face sonhadora e idealizada da vida como fizeram os românticos. Era preciso mostrar o cotidiano massacrante, o amor adúltero, a falsidade e o egoísmo humano, a impotência do homem comum diante dos poderosos. (CEREJA, William Roberto; MAGALHÃES, Thereza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Cochar. Literatura brasileira. São Paulo: Atual, 2000. p. 244 – Texto adaptado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pt-BR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respeito da literatura realista, assinale a alternativa correta.</a:t>
            </a:r>
            <a:endParaRPr lang="pt-B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Apresenta descrições e adjetivações subjetivas, no intuito de representar a realidade como ela é.</a:t>
            </a:r>
            <a:endParaRPr lang="pt-B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 mulher é idealizada, sendo representada como um anjo de pureza e perfeição.</a:t>
            </a:r>
            <a:endParaRPr lang="pt-B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Utiliza uma linguagem culta e direta, semelhante ao estilo metafórico do Romantismo.</a:t>
            </a:r>
            <a:endParaRPr lang="pt-B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O herói é problemático, revelando-se portador de fraquezas e incertezas.</a:t>
            </a:r>
            <a:endParaRPr lang="pt-B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O casamento é apresentado como uma instituição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falida.</a:t>
            </a:r>
            <a:endParaRPr lang="pt-BR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68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86636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07504" y="1439820"/>
            <a:ext cx="8856984" cy="53015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características abaixo, assinale a que não pertence ao Realismo: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Preocupação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crítica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Visão materialista da realidade.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Ênfase nos problemas morais e sociais.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Valorização da Igreja.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Determinismo na atuação das personagens.</a:t>
            </a:r>
            <a:endParaRPr lang="pt-BR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83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86636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07504" y="1439820"/>
            <a:ext cx="8856984" cy="53015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citações apresentadas abaixo, qual não apresenta, evidentemente, um enfoque naturalista?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Às esquinas, nas quitandas vazias, fermentava um cheiro acre de sabão da terra e aguardente.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... as peixeiras, quase todas negras, muito gordas, o tabuleiro na cabeça, rebolando os grossos quadris trêmulos e as tetas opulentas.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Os cães, estendidos pelas calçadas, tinham uivos que pareciam gemidos humanos.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... batiam-lhe com a biqueira do chapéu nos ombros e nas coxas,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experimentando-lhes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vigor da 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musculatura, como se estivesse a comprar cavalos.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À porta dos leilões aglomeravam-se os que queriam comprar e os simples curiosos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3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86636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07504" y="1439820"/>
            <a:ext cx="8856984" cy="530154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"O primo Basílio" pertence à fase dita REALISTA de seu autor, Eça de Queirós. É reconhecido, também, como um ROMANCE DE TESE - tipo de narrativa em que se demonstra uma </a:t>
            </a:r>
            <a:r>
              <a:rPr lang="pt-BR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ideia</a:t>
            </a:r>
            <a:r>
              <a:rPr lang="pt-B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geral com intenção crítica e reformadora. Tendo em vista essas determinações gerais, é correto afirmar que, nesse romance,</a:t>
            </a:r>
          </a:p>
          <a:p>
            <a:pPr marL="0" indent="0">
              <a:buNone/>
            </a:pPr>
            <a:endParaRPr lang="pt-BR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 foco expressivo se concentra na anterioridade subjetiva das personagens, que se dão a conhecer por suas </a:t>
            </a:r>
            <a:r>
              <a:rPr lang="pt-BR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ideias </a:t>
            </a:r>
            <a:r>
              <a:rPr lang="pt-B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sentimentos, e não por suas falas ou ações.</a:t>
            </a:r>
          </a:p>
          <a:p>
            <a:pPr marL="0" indent="0">
              <a:buNone/>
            </a:pPr>
            <a:r>
              <a:rPr lang="pt-B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as personagens se afastam de caracterizações típicas, tornando-se psicologicamente mais complexas e individualizadas.</a:t>
            </a:r>
          </a:p>
          <a:p>
            <a:pPr marL="0" indent="0">
              <a:buNone/>
            </a:pPr>
            <a:r>
              <a:rPr lang="pt-B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a preferência é dada à narração direta, evitando-se recursos como a ironia, o suspense, o refinamento estilístico de períodos e frases.</a:t>
            </a:r>
          </a:p>
          <a:p>
            <a:pPr marL="0" indent="0">
              <a:buNone/>
            </a:pPr>
            <a:r>
              <a:rPr lang="pt-B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o interesse pelas relações entre o homem e o meio amplia o espaço e as funções das descrições, tornadas mais minuciosas e significativas</a:t>
            </a:r>
            <a:r>
              <a:rPr lang="pt-BR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a narração de ações, a criação de enredos e as reflexões do narrador são amplamente substituídas pelo debate ideológico-moral entre Jorge e o Conselheiro Acácio.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98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86636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07504" y="1439820"/>
            <a:ext cx="8856984" cy="5301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Eça de Queirós, só não escreveu:</a:t>
            </a:r>
          </a:p>
          <a:p>
            <a:pPr marL="0" indent="0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 Primo Basílio</a:t>
            </a:r>
          </a:p>
          <a:p>
            <a:pPr marL="0" indent="0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O Crime do Padre Amaro</a:t>
            </a:r>
          </a:p>
          <a:p>
            <a:pPr marL="0" indent="0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A Ilustre Casa de Ramires</a:t>
            </a:r>
          </a:p>
          <a:p>
            <a:pPr marL="0" indent="0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A Cidade e as Serras</a:t>
            </a:r>
          </a:p>
          <a:p>
            <a:pPr marL="0" indent="0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Euríco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Presbítero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50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86636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07504" y="1439820"/>
            <a:ext cx="8856984" cy="53015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dirty="0"/>
              <a:t>Personagem do romance "O Primo Basílio", de Eça de Queirós, tornou-se tão conhecida por suas intervenções, que seu nome deu origem à palavras dele derivadas como: acaciano, </a:t>
            </a:r>
            <a:r>
              <a:rPr lang="pt-BR" dirty="0" err="1"/>
              <a:t>acacianismo</a:t>
            </a:r>
            <a:r>
              <a:rPr lang="pt-BR" dirty="0"/>
              <a:t>, acacianamente. Assinalar a alternativa que explica o significado atribuído a estas palavras em função do Conselheiro Acácio:</a:t>
            </a:r>
            <a:endParaRPr lang="pt-BR" sz="2800" dirty="0"/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r>
              <a:rPr lang="pt-BR" dirty="0"/>
              <a:t>a) inesperadas declarações ou informações que dão novo rumo à conversa;</a:t>
            </a:r>
            <a:endParaRPr lang="pt-BR" sz="2800" dirty="0"/>
          </a:p>
          <a:p>
            <a:pPr marL="0" indent="0" algn="just">
              <a:buNone/>
            </a:pPr>
            <a:r>
              <a:rPr lang="pt-BR" dirty="0"/>
              <a:t>b) afirmações irrefutáveis ou solidamente argumentadas;</a:t>
            </a:r>
            <a:endParaRPr lang="pt-BR" sz="2800" dirty="0"/>
          </a:p>
          <a:p>
            <a:pPr marL="0" indent="0" algn="just">
              <a:buNone/>
            </a:pPr>
            <a:r>
              <a:rPr lang="pt-BR" dirty="0"/>
              <a:t>c) ironias profundas ou sutis </a:t>
            </a:r>
            <a:r>
              <a:rPr lang="pt-BR" dirty="0" err="1"/>
              <a:t>ridicularizações</a:t>
            </a:r>
            <a:r>
              <a:rPr lang="pt-BR" dirty="0"/>
              <a:t> imprevisíveis;</a:t>
            </a:r>
            <a:endParaRPr lang="pt-BR" sz="2800" dirty="0"/>
          </a:p>
          <a:p>
            <a:pPr marL="0" indent="0" algn="just">
              <a:buNone/>
            </a:pPr>
            <a:r>
              <a:rPr lang="pt-BR" dirty="0"/>
              <a:t>d) trivialidades com feição sentenciosa ou gravemente ridículas</a:t>
            </a:r>
            <a:r>
              <a:rPr lang="pt-BR" b="1" dirty="0"/>
              <a:t>;</a:t>
            </a:r>
            <a:endParaRPr lang="pt-BR" sz="2800" b="1" dirty="0"/>
          </a:p>
          <a:p>
            <a:pPr marL="0" indent="0" algn="just">
              <a:buNone/>
            </a:pPr>
            <a:r>
              <a:rPr lang="pt-BR" dirty="0"/>
              <a:t>e) argumentação cerrada ou raciocínios </a:t>
            </a:r>
            <a:r>
              <a:rPr lang="pt-BR" dirty="0" err="1"/>
              <a:t>cerebrinamente</a:t>
            </a:r>
            <a:r>
              <a:rPr lang="pt-BR" dirty="0"/>
              <a:t> elaborados.</a:t>
            </a:r>
            <a:endParaRPr lang="pt-BR" sz="2800" dirty="0"/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41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86636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07504" y="1439820"/>
            <a:ext cx="8856984" cy="530154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ano de 1865, em Portugal, se inicia uma grande polêmica. De um lado, Antônio Feliciano de Castilho (1800-1875); de outro, Antero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Tarquínio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Quental (1842-1891). Em posfácio ao livro POEMA DA MOCIDADE de Pinheiro Chagas, Castilho referiu-se com pouco caso e algum deboche aos jovens poetas que, em Coimbra, defendiam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ideias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novas. Antero, um dos mencionados por Castilho, faz logo publicar uma carta em resposta ao velho mestre, na qual retribui as ironias, ao mesmo tempo em que faz ataque cerrado e contundente a Castilho. Em pouco tempo cada um ganha adeptos e com isso se produz uma das mais ricas polêmicas da História da literatura Portuguesa. Tal episódio ficou conhecido como a Questão Coimbrã ou também pelo título recebido pela publicação de Antero: Bom Senso e Bom Gosto. Com base nestas informações e considerando-se o texto dado, responda: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 que representavam Antônio Feliciano de Castilho e Antero de Quental nessa polêmica?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o que marca a Questão Coimbrã na História da Literatura Portuguesa?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76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86636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07504" y="1439820"/>
            <a:ext cx="8856984" cy="53015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</a:t>
            </a:r>
          </a:p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Castilho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 a estética romântica e Quental, a realista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Marca o início do Realismo em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Portugal.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52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Eça de Queirós 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256584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Manteve-se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margem da Questão Coimbrã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mas, por volta de 1870,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reencontrou amigos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dela tinham participado e, com eles,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formou o grupo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depois se tornaria conhecido como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 70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" name="Picture 2" descr="C:\Users\Usuário\JEC\Pictures\Educandário\Imagens para aulas\eç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65004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Eça de Queirós 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além das questões literárias, o grupo propunha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mudanças políticas, sociais e culturais profundas no país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por meio de conferências e publicações.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Outros autores do grupo: Antero de Quental, Cesário Verde e Guerra Junqueiro.</a:t>
            </a: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3074" name="Picture 2" descr="C:\Users\Usuário\JEC\Pictures\Educandário\Imagens para aulas\eç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3416303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8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Eça de Queirós 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asceu em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Póvoa de </a:t>
            </a:r>
            <a:r>
              <a:rPr lang="pt-B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Varzim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Cursou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Universidade de Coimbra;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Exerceu, simultaneamente, 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advocacia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jornalismo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Depois, ingressou na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carreira diplomática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vivendo na Inglaterra, na França e em Havana.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777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Eça de Queirós 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1878, já morando em Paris e com 40 anos,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-se com Emília de Castro, com quem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filhos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6146" name="Picture 2" descr="C:\Users\Usuário\JEC\Pictures\Educandário\Imagens para aulas\eç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5593369" cy="359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4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Eça de Queirós 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Morreu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de Agosto de </a:t>
            </a:r>
            <a:r>
              <a:rPr lang="pt-B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1900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sua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casa,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perto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Paris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Teve </a:t>
            </a:r>
            <a:r>
              <a:rPr lang="pt-B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funeral de Estado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foi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sepultado em Cemitério dos Prazeres de Lisboa,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mas,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tarde,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foi transladado para o cemitério de Santa Cruz do Douro em Baião.</a:t>
            </a:r>
          </a:p>
          <a:p>
            <a:pPr marL="0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170" name="Picture 2" descr="C:\Users\Usuário\JEC\Pictures\Educandário\Imagens para aulas\eç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75221"/>
            <a:ext cx="4358095" cy="305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3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Principais obras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1845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crime do padre Amaro (1875);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primo Basílio (1878);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relíquia (1887);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Maias, episódios da vida romântica (1888);</a:t>
            </a: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ilustre casa de Ramires (1900);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cidade e as serras (1901).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098" name="Picture 2" descr="C:\Users\Usuário\JEC\Pictures\Educandário\Imagens para aulas\eç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27" y="4365104"/>
            <a:ext cx="155404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uário\JEC\Pictures\Educandário\Imagens para aulas\eç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541" y="1628800"/>
            <a:ext cx="146263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01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Principais características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236664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Espírito de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irreverência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ironia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Crítica mordaz à sociedade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portuguesa;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os demais realistas,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criticava para “reformar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hábitos, costumes e valores”;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122" name="Picture 2" descr="C:\Users\Usuário\JEC\Pictures\Educandário\Imagens para aulas\eç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90582"/>
            <a:ext cx="1538535" cy="20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829</TotalTime>
  <Words>1848</Words>
  <Application>Microsoft Office PowerPoint</Application>
  <PresentationFormat>Apresentação na tela (4:3)</PresentationFormat>
  <Paragraphs>480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Book Antiqua</vt:lpstr>
      <vt:lpstr>Times New Roman</vt:lpstr>
      <vt:lpstr>Wingdings</vt:lpstr>
      <vt:lpstr>Capa Dura</vt:lpstr>
      <vt:lpstr>Realismo-Naturalismo em Portugal</vt:lpstr>
      <vt:lpstr>Eça de Queirós </vt:lpstr>
      <vt:lpstr>Eça de Queirós </vt:lpstr>
      <vt:lpstr>Eça de Queirós </vt:lpstr>
      <vt:lpstr>Eça de Queirós </vt:lpstr>
      <vt:lpstr>Eça de Queirós </vt:lpstr>
      <vt:lpstr>Eça de Queirós </vt:lpstr>
      <vt:lpstr>Principais obras</vt:lpstr>
      <vt:lpstr>Principais características</vt:lpstr>
      <vt:lpstr>Fases da carreira</vt:lpstr>
      <vt:lpstr>O Primo Basílio</vt:lpstr>
      <vt:lpstr>O Primo Basílio</vt:lpstr>
      <vt:lpstr>O Primo Basílio</vt:lpstr>
      <vt:lpstr>O Primo Basílio</vt:lpstr>
      <vt:lpstr>O Crime do Padre Amaro</vt:lpstr>
      <vt:lpstr>O Crime do Padre Amaro</vt:lpstr>
      <vt:lpstr>O Crime do Padre Amaro</vt:lpstr>
      <vt:lpstr>OS Maias</vt:lpstr>
      <vt:lpstr>Questões</vt:lpstr>
      <vt:lpstr>Questões</vt:lpstr>
      <vt:lpstr>Questões</vt:lpstr>
      <vt:lpstr>Questões</vt:lpstr>
      <vt:lpstr>Questões</vt:lpstr>
      <vt:lpstr>Questões</vt:lpstr>
      <vt:lpstr>Questões</vt:lpstr>
      <vt:lpstr>Questões</vt:lpstr>
      <vt:lpstr>Questões</vt:lpstr>
      <vt:lpstr>Questões</vt:lpstr>
      <vt:lpstr>Questões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Realismo-Naturalismo</dc:title>
  <dc:creator>Usuário</dc:creator>
  <cp:lastModifiedBy>Arthur Furtado</cp:lastModifiedBy>
  <cp:revision>62</cp:revision>
  <dcterms:created xsi:type="dcterms:W3CDTF">2018-06-26T17:36:36Z</dcterms:created>
  <dcterms:modified xsi:type="dcterms:W3CDTF">2019-06-26T15:09:12Z</dcterms:modified>
</cp:coreProperties>
</file>