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2" r:id="rId14"/>
    <p:sldId id="273" r:id="rId15"/>
    <p:sldId id="274" r:id="rId16"/>
    <p:sldId id="275" r:id="rId17"/>
    <p:sldId id="277" r:id="rId18"/>
    <p:sldId id="280" r:id="rId19"/>
    <p:sldId id="281" r:id="rId20"/>
    <p:sldId id="270" r:id="rId21"/>
    <p:sldId id="271" r:id="rId2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7" d="100"/>
          <a:sy n="87" d="100"/>
        </p:scale>
        <p:origin x="61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547916-CDCE-4EFE-9686-763870BE29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BD7C7C0-55E5-4A65-AE9B-6617F8FB88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DDC9DD5-396E-4A26-8503-7988808D69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C218A-A8B4-4325-8D32-3FB99CB3817B}" type="datetimeFigureOut">
              <a:rPr lang="pt-BR" smtClean="0"/>
              <a:t>12/09/2025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A091268-B2B8-4ABD-81BE-DB5FE5401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97EF8CD-DFD3-4E68-A8BF-A8C883418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E341C-1D13-4FD8-A3BE-97A8EAD03F1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4597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A21623-4FAC-4F50-8421-62CCF3E8D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7CD34EC-CAA9-41AB-A938-B1171D8B45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CB2AF49-4EE5-4573-808F-736BE106E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C218A-A8B4-4325-8D32-3FB99CB3817B}" type="datetimeFigureOut">
              <a:rPr lang="pt-BR" smtClean="0"/>
              <a:t>12/09/2025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997D7EE-0A2B-4619-9829-36AEB1DDF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D7E0E4A-EC71-4786-8140-736F4B8A2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E341C-1D13-4FD8-A3BE-97A8EAD03F1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2375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A7BE04B-924E-4635-AEA8-046773BDB2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2C64BC65-9B5B-4E9A-B42C-817E2D7FEF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2C5E093-543A-4875-9C08-C43D08DD7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C218A-A8B4-4325-8D32-3FB99CB3817B}" type="datetimeFigureOut">
              <a:rPr lang="pt-BR" smtClean="0"/>
              <a:t>12/09/2025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C6564B5-4980-47A4-AEE7-A332288C6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DF04BE5-5B7C-4E3F-B3A4-844557D73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E341C-1D13-4FD8-A3BE-97A8EAD03F1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0894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D60EC7-0E46-4A2C-87E7-A09ABCE34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06CC41A-ABB4-4D3A-8865-8B4498E9C9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B07A6AA-7253-436D-8001-1F188BB17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C218A-A8B4-4325-8D32-3FB99CB3817B}" type="datetimeFigureOut">
              <a:rPr lang="pt-BR" smtClean="0"/>
              <a:t>12/09/2025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BA10974-302A-4D31-AEFC-8B824DB2B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AB66115-97AA-4196-847B-E0CE2C040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E341C-1D13-4FD8-A3BE-97A8EAD03F1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8476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5D4507-066E-4245-8E37-78B5B144B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EB435DD-9B74-4816-A008-560A649DBC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42E74BD-B3FB-460F-8332-ED1006EFFD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C218A-A8B4-4325-8D32-3FB99CB3817B}" type="datetimeFigureOut">
              <a:rPr lang="pt-BR" smtClean="0"/>
              <a:t>12/09/2025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1677B08-471F-4946-B3BB-07A8E6795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7FEA48D-F4F8-43DF-89E3-FD3B07F32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E341C-1D13-4FD8-A3BE-97A8EAD03F1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5450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E1A9CC-60BF-467B-99BE-AE0123F96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58AF81B-E9C1-4F20-9405-16F1E00AC0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6CE1F53-0AA9-4915-8B6A-3B2575A0BD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F2745BE-9080-49DC-9865-491648B114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C218A-A8B4-4325-8D32-3FB99CB3817B}" type="datetimeFigureOut">
              <a:rPr lang="pt-BR" smtClean="0"/>
              <a:t>12/09/2025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90A8CDC-CC63-45B1-BF72-38DA3B0E6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44690A6-7E7C-4979-8FDF-2B094D7BD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E341C-1D13-4FD8-A3BE-97A8EAD03F1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759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54F0F9-75F6-44B3-9BC6-18ED031C5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CB548BF-3795-41E1-B684-B22F9DCCCC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1827B21-2858-4699-A602-E12392DE35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C7BBFFA5-02FD-40B0-A1BA-F70B9498DF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491728D9-D08E-43A8-AFB3-E9EF8B11BF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456355B5-B7A0-4941-B8D0-A000B0EF6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C218A-A8B4-4325-8D32-3FB99CB3817B}" type="datetimeFigureOut">
              <a:rPr lang="pt-BR" smtClean="0"/>
              <a:t>12/09/2025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24BFF438-AA0F-4F6D-9D39-C7214938C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79C5CB68-0C4F-4A83-ACDA-E70A17F1B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E341C-1D13-4FD8-A3BE-97A8EAD03F1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4117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EE6226-E502-4ABD-A6FB-F2AE202A3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D52ADBCA-627B-4094-9B51-8213A825B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C218A-A8B4-4325-8D32-3FB99CB3817B}" type="datetimeFigureOut">
              <a:rPr lang="pt-BR" smtClean="0"/>
              <a:t>12/09/2025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C62502BA-2E89-4D39-9E5A-25D2E60D2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57583801-8802-42D8-9B3D-11BB47526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E341C-1D13-4FD8-A3BE-97A8EAD03F1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9712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2506528F-B2AE-4119-9423-7FE70771D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C218A-A8B4-4325-8D32-3FB99CB3817B}" type="datetimeFigureOut">
              <a:rPr lang="pt-BR" smtClean="0"/>
              <a:t>12/09/2025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43171EC7-E612-4ECD-A34C-A44036AFF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1033569-74F1-4C9B-AF52-5E9EB6E76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E341C-1D13-4FD8-A3BE-97A8EAD03F1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0701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C6FB21-96B1-410D-B9FB-F33B4334D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E29F67C-AF90-4DF8-968F-94B61DBF5B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EBC9DD7-0D7B-4356-973A-57114E3811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AC72C87-62D9-45B3-B8ED-33CB9A02D9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C218A-A8B4-4325-8D32-3FB99CB3817B}" type="datetimeFigureOut">
              <a:rPr lang="pt-BR" smtClean="0"/>
              <a:t>12/09/2025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455D43B-8BB8-4CDC-A5E7-42D11FE998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C4211A9-E852-4F8F-B3BF-B7987100F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E341C-1D13-4FD8-A3BE-97A8EAD03F1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4280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66BF18-E294-49EC-BB92-6161F4C1E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307FDD0D-46FF-413D-B5C8-1C866CA130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6CBD708-7DA1-4840-9BF3-7516D37A2E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AB07537-023D-4CB7-BB58-20939F8CCF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C218A-A8B4-4325-8D32-3FB99CB3817B}" type="datetimeFigureOut">
              <a:rPr lang="pt-BR" smtClean="0"/>
              <a:t>12/09/2025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C68F690-BE71-43C8-B4CC-80EC8746D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7BC1121-FB63-4A7E-B1CE-9610092A1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E341C-1D13-4FD8-A3BE-97A8EAD03F1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1317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22D89EC3-B35E-4185-8B73-5F4EF65A4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CFBC323-1BD0-409A-A9C0-D96DEBEAF7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3123D06-9188-41FF-826D-10313461F4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EC218A-A8B4-4325-8D32-3FB99CB3817B}" type="datetimeFigureOut">
              <a:rPr lang="pt-BR" smtClean="0"/>
              <a:t>12/09/2025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6A93226-24A0-457E-AF23-BDBF417607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597AAC4-454E-4F0B-AAF6-784184D4E8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EE341C-1D13-4FD8-A3BE-97A8EAD03F1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212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24A0D9-EC44-4BCD-9AB0-80EF947349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" y="1"/>
            <a:ext cx="7744859" cy="583894"/>
          </a:xfrm>
        </p:spPr>
        <p:txBody>
          <a:bodyPr>
            <a:normAutofit/>
          </a:bodyPr>
          <a:lstStyle/>
          <a:p>
            <a:r>
              <a:rPr lang="pt-BR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Modalização Epistêmica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373A72CF-E39B-4B07-AFC9-2C649E97AF96}"/>
              </a:ext>
            </a:extLst>
          </p:cNvPr>
          <p:cNvSpPr txBox="1"/>
          <p:nvPr/>
        </p:nvSpPr>
        <p:spPr>
          <a:xfrm>
            <a:off x="1" y="583895"/>
            <a:ext cx="8053329" cy="695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pt-BR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modalização epistêmica</a:t>
            </a:r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é um conjunto de estratégias linguísticas que expressam o </a:t>
            </a:r>
            <a:r>
              <a:rPr lang="pt-BR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grau de comprometimento com a verdade de uma proposição </a:t>
            </a:r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 parte do autor do texto.</a:t>
            </a:r>
          </a:p>
          <a:p>
            <a:pPr algn="just">
              <a:lnSpc>
                <a:spcPct val="150000"/>
              </a:lnSpc>
            </a:pPr>
            <a:endParaRPr lang="pt-BR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</a:t>
            </a:r>
            <a:r>
              <a:rPr lang="pt-BR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expressões modalizadoras </a:t>
            </a:r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 si sós não revelam o </a:t>
            </a:r>
            <a:r>
              <a:rPr lang="pt-BR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posicionamento</a:t>
            </a:r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em relação a um assunto, mas ao </a:t>
            </a:r>
            <a:r>
              <a:rPr lang="pt-BR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 é dito sobre esse assunto</a:t>
            </a:r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50000"/>
              </a:lnSpc>
            </a:pPr>
            <a:endParaRPr lang="pt-BR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uso de recursos de modalização, além de revelar a posição e o comprometimento, constrói </a:t>
            </a:r>
            <a:r>
              <a:rPr lang="pt-BR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efeitos de sentido </a:t>
            </a:r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associados à mensagem, ora pelo </a:t>
            </a:r>
            <a:r>
              <a:rPr lang="pt-BR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reforço de certeza</a:t>
            </a:r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ora pela sua </a:t>
            </a:r>
            <a:r>
              <a:rPr lang="pt-BR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relativização</a:t>
            </a:r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B7D9347D-5E88-41F3-B81D-0C076B0354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9826" y="0"/>
            <a:ext cx="40321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9028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24A0D9-EC44-4BCD-9AB0-80EF947349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" y="1"/>
            <a:ext cx="6808425" cy="583894"/>
          </a:xfrm>
        </p:spPr>
        <p:txBody>
          <a:bodyPr>
            <a:normAutofit/>
          </a:bodyPr>
          <a:lstStyle/>
          <a:p>
            <a:r>
              <a:rPr lang="pt-BR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Modalização Epistêmica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373A72CF-E39B-4B07-AFC9-2C649E97AF96}"/>
              </a:ext>
            </a:extLst>
          </p:cNvPr>
          <p:cNvSpPr txBox="1"/>
          <p:nvPr/>
        </p:nvSpPr>
        <p:spPr>
          <a:xfrm>
            <a:off x="0" y="583895"/>
            <a:ext cx="6885542" cy="611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Tipos de modalizadores: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Asseverativos: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aqueles que conferem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certeza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um discurso, podendo ser afirmativos ⸺ evidentemente, certamente, claro, sem dúvida, lógico ⸺ ou negativos, como: não, de jeito nenhum, de forma alguma.</a:t>
            </a:r>
          </a:p>
          <a:p>
            <a:pPr algn="just">
              <a:lnSpc>
                <a:spcPct val="150000"/>
              </a:lnSpc>
            </a:pP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 Dubitáveis: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aqueles que colocam um discurso em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dúvida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estabelecem que um enunciado está sujeito à desconfiança, à incerteza ou à imprecisão. 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Exemplos: talvez, possivelmente, é provável.</a:t>
            </a:r>
          </a:p>
          <a:p>
            <a:pPr algn="just">
              <a:lnSpc>
                <a:spcPct val="150000"/>
              </a:lnSpc>
            </a:pP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37ED22B3-C591-40CC-8C8C-B4C156DDE8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8825" y="0"/>
            <a:ext cx="49831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8650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24A0D9-EC44-4BCD-9AB0-80EF947349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" y="1"/>
            <a:ext cx="6808425" cy="583894"/>
          </a:xfrm>
        </p:spPr>
        <p:txBody>
          <a:bodyPr>
            <a:normAutofit/>
          </a:bodyPr>
          <a:lstStyle/>
          <a:p>
            <a:r>
              <a:rPr lang="pt-BR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Modalização Epistêmica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373A72CF-E39B-4B07-AFC9-2C649E97AF96}"/>
              </a:ext>
            </a:extLst>
          </p:cNvPr>
          <p:cNvSpPr txBox="1"/>
          <p:nvPr/>
        </p:nvSpPr>
        <p:spPr>
          <a:xfrm>
            <a:off x="0" y="583895"/>
            <a:ext cx="6885542" cy="55659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Tipos de modalizadores: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3-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Delimitadores: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aqueles que estabelecem uma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restrição ou um limite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ao entendimento do alcance de conceitos ou do discurso. 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Exemplos: quase, tipo de, espécie de.</a:t>
            </a:r>
          </a:p>
          <a:p>
            <a:pPr algn="just">
              <a:lnSpc>
                <a:spcPct val="150000"/>
              </a:lnSpc>
            </a:pP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4- Deontológicos: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aqueles que indicam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obrigatoriedades, proibições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permissões. 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Exemplos: necessariamente, obrigatoriamente, não deve fazer, deve apresentar etc.</a:t>
            </a:r>
          </a:p>
          <a:p>
            <a:pPr algn="just">
              <a:lnSpc>
                <a:spcPct val="150000"/>
              </a:lnSpc>
            </a:pP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904ACAC4-498B-40A7-BDC8-D095F96C8B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1981" y="0"/>
            <a:ext cx="50200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5491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24A0D9-EC44-4BCD-9AB0-80EF947349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" y="1"/>
            <a:ext cx="6808425" cy="583894"/>
          </a:xfrm>
        </p:spPr>
        <p:txBody>
          <a:bodyPr>
            <a:normAutofit/>
          </a:bodyPr>
          <a:lstStyle/>
          <a:p>
            <a:r>
              <a:rPr lang="pt-BR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Modalização Epistêmica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373A72CF-E39B-4B07-AFC9-2C649E97AF96}"/>
              </a:ext>
            </a:extLst>
          </p:cNvPr>
          <p:cNvSpPr txBox="1"/>
          <p:nvPr/>
        </p:nvSpPr>
        <p:spPr>
          <a:xfrm>
            <a:off x="0" y="583895"/>
            <a:ext cx="6885542" cy="3357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Tipos de modalizadores: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5-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Afetivos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apresentam as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emoções do enunciador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diante do conteúdo do discurso, bem como posicionamentos de princípio ou predileções. 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Ex.: infelizmente, curiosamente, espantosamente, sinceramente, francamente, lamentavelmente, etc.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F25B72B4-42F6-445F-9A6B-F1140B1116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9947" y="0"/>
            <a:ext cx="50420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6670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24A0D9-EC44-4BCD-9AB0-80EF947349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" y="1"/>
            <a:ext cx="6808425" cy="583894"/>
          </a:xfrm>
        </p:spPr>
        <p:txBody>
          <a:bodyPr>
            <a:normAutofit/>
          </a:bodyPr>
          <a:lstStyle/>
          <a:p>
            <a:r>
              <a:rPr lang="pt-BR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Modalização Epistêmica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373A72CF-E39B-4B07-AFC9-2C649E97AF96}"/>
              </a:ext>
            </a:extLst>
          </p:cNvPr>
          <p:cNvSpPr txBox="1"/>
          <p:nvPr/>
        </p:nvSpPr>
        <p:spPr>
          <a:xfrm>
            <a:off x="0" y="583895"/>
            <a:ext cx="7293166" cy="611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Modalidade </a:t>
            </a:r>
            <a:r>
              <a:rPr lang="pt-BR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Deôntica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indica que o falante considera o conteúdo da proposição como um estado de coisas que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deve ser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ou seja, de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cunho obrigatório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Essa modalidade está relacionada aos eixos do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obrigatório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do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proibido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do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permitido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 essa modalização, usa-se, principalmente, os verbos auxiliares modais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poder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dever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Ex.: Não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devemos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abrir mão da privacidade (obrigatoriedade).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Ex.: Não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podemos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abrir mão da privacidade (autorização ou permissão).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80AF5558-81C1-4D7E-8D9F-038099E43E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4275" y="0"/>
            <a:ext cx="46477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4011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24A0D9-EC44-4BCD-9AB0-80EF947349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" y="1"/>
            <a:ext cx="6808425" cy="583894"/>
          </a:xfrm>
        </p:spPr>
        <p:txBody>
          <a:bodyPr>
            <a:normAutofit/>
          </a:bodyPr>
          <a:lstStyle/>
          <a:p>
            <a:r>
              <a:rPr lang="pt-BR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Modalização Epistêmica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373A72CF-E39B-4B07-AFC9-2C649E97AF96}"/>
              </a:ext>
            </a:extLst>
          </p:cNvPr>
          <p:cNvSpPr txBox="1"/>
          <p:nvPr/>
        </p:nvSpPr>
        <p:spPr>
          <a:xfrm>
            <a:off x="0" y="583895"/>
            <a:ext cx="7590622" cy="611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Modalidade </a:t>
            </a:r>
            <a:r>
              <a:rPr lang="pt-BR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Deôntica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Classificação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obrigatoriedade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expressa que o conteúdo da proposição é algo que deve ocorrer obrigatoriamente.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Ex.: Os alunos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devem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entregar os trabalhos amanhã.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proibição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expressa que o conteúdo da proposição é algo proibido.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Ex.: Você não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pode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fumar neste local.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3-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possibilidade: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expressa que o conteúdo da proposição é algo facultativo e/ou confere permissão para que alguém  exerça ou adote determinado comportamento. </a:t>
            </a:r>
            <a:endParaRPr lang="pt-B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Ex.: Você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pode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sair mais cedo hoje.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B6D8C378-D001-4D6C-B331-6CFE4CCB14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7553" y="0"/>
            <a:ext cx="43244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0638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24A0D9-EC44-4BCD-9AB0-80EF947349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" y="1"/>
            <a:ext cx="6808425" cy="583894"/>
          </a:xfrm>
        </p:spPr>
        <p:txBody>
          <a:bodyPr>
            <a:normAutofit/>
          </a:bodyPr>
          <a:lstStyle/>
          <a:p>
            <a:r>
              <a:rPr lang="pt-BR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Modalização Epistêmica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373A72CF-E39B-4B07-AFC9-2C649E97AF96}"/>
              </a:ext>
            </a:extLst>
          </p:cNvPr>
          <p:cNvSpPr txBox="1"/>
          <p:nvPr/>
        </p:nvSpPr>
        <p:spPr>
          <a:xfrm>
            <a:off x="0" y="458299"/>
            <a:ext cx="7392318" cy="59611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Modalidade Afetiva</a:t>
            </a:r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verbaliza a </a:t>
            </a:r>
            <a:r>
              <a:rPr lang="pt-BR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reação emotiva do falante </a:t>
            </a:r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face do conteúdo proposicional, deixando de lado quaisquer de caráter epistêmico ou deôntico.</a:t>
            </a:r>
          </a:p>
          <a:p>
            <a:pPr algn="just">
              <a:lnSpc>
                <a:spcPct val="150000"/>
              </a:lnSpc>
            </a:pPr>
            <a:r>
              <a:rPr lang="pt-BR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Classificação</a:t>
            </a:r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 </a:t>
            </a:r>
            <a:r>
              <a:rPr lang="pt-BR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Subjetiva</a:t>
            </a:r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expressa a </a:t>
            </a:r>
            <a:r>
              <a:rPr lang="pt-BR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reação pessoal do falante </a:t>
            </a:r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diante do que está sendo dito.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Corresponde à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função emotiva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 linguagem, à avaliação subjetiva do enunciador. Usa-se advérbios como felizmente, infelizmente, espantosamente, curiosamente, etc.</a:t>
            </a:r>
            <a:endParaRPr lang="pt-BR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Ex.: Felizmente, o dia correu bem. </a:t>
            </a:r>
          </a:p>
          <a:p>
            <a:pPr algn="just">
              <a:lnSpc>
                <a:spcPct val="150000"/>
              </a:lnSpc>
            </a:pPr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Ex.: Infelizmente, o acidente teve vítimas fatais.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7E3D90D2-06A0-40BD-8DBD-28C092051F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7077" y="0"/>
            <a:ext cx="46549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762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24A0D9-EC44-4BCD-9AB0-80EF947349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" y="1"/>
            <a:ext cx="6808425" cy="583894"/>
          </a:xfrm>
        </p:spPr>
        <p:txBody>
          <a:bodyPr>
            <a:normAutofit/>
          </a:bodyPr>
          <a:lstStyle/>
          <a:p>
            <a:r>
              <a:rPr lang="pt-BR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Modalização Epistêmica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373A72CF-E39B-4B07-AFC9-2C649E97AF96}"/>
              </a:ext>
            </a:extLst>
          </p:cNvPr>
          <p:cNvSpPr txBox="1"/>
          <p:nvPr/>
        </p:nvSpPr>
        <p:spPr>
          <a:xfrm>
            <a:off x="0" y="458299"/>
            <a:ext cx="6808424" cy="5938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Modalidade Afetiva</a:t>
            </a:r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verbaliza a </a:t>
            </a:r>
            <a:r>
              <a:rPr lang="pt-BR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reação emotiva do falante </a:t>
            </a:r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face do conteúdo proposicional, deixando de lado quaisquer de caráter epistêmico.</a:t>
            </a:r>
          </a:p>
          <a:p>
            <a:pPr algn="just">
              <a:lnSpc>
                <a:spcPct val="150000"/>
              </a:lnSpc>
            </a:pPr>
            <a:r>
              <a:rPr lang="pt-BR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Classificação</a:t>
            </a:r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 </a:t>
            </a:r>
            <a:r>
              <a:rPr lang="pt-BR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Intersubjetiva</a:t>
            </a:r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Expressa a </a:t>
            </a:r>
            <a:r>
              <a:rPr lang="pt-BR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relação do falante </a:t>
            </a:r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 o</a:t>
            </a:r>
            <a:r>
              <a:rPr lang="pt-BR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interlocutor</a:t>
            </a:r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levando em conta a interação comunicativa.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Compreende a relação do enunciador com o enunciatário. Usa-se advérbios como francamente, sinceramente, etc.</a:t>
            </a:r>
            <a:endParaRPr lang="pt-BR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Ex.: Para falar a verdade, não concordo com você. </a:t>
            </a:r>
          </a:p>
          <a:p>
            <a:pPr algn="just">
              <a:lnSpc>
                <a:spcPct val="150000"/>
              </a:lnSpc>
            </a:pPr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Ex.: Francamente, não entendi o que você quis dizer.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51F507E0-D027-4207-990E-81E8F50CA1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9131" y="0"/>
            <a:ext cx="51528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0876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24A0D9-EC44-4BCD-9AB0-80EF947349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" y="1"/>
            <a:ext cx="6808425" cy="583894"/>
          </a:xfrm>
        </p:spPr>
        <p:txBody>
          <a:bodyPr>
            <a:normAutofit/>
          </a:bodyPr>
          <a:lstStyle/>
          <a:p>
            <a:r>
              <a:rPr lang="pt-BR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Modalização Epistêmica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373A72CF-E39B-4B07-AFC9-2C649E97AF96}"/>
              </a:ext>
            </a:extLst>
          </p:cNvPr>
          <p:cNvSpPr txBox="1"/>
          <p:nvPr/>
        </p:nvSpPr>
        <p:spPr>
          <a:xfrm>
            <a:off x="0" y="458299"/>
            <a:ext cx="6808424" cy="4806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Modalidade</a:t>
            </a:r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Apreciativa</a:t>
            </a:r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consiste em </a:t>
            </a:r>
            <a:r>
              <a:rPr lang="pt-BR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julgamentos mais subjetivos</a:t>
            </a:r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 apresenta os fatos como bons, estranhos, ruins (por exemplo: “o melhor de todos”, “você gosta”, “você odeia”).</a:t>
            </a:r>
          </a:p>
          <a:p>
            <a:pPr algn="just">
              <a:lnSpc>
                <a:spcPct val="150000"/>
              </a:lnSpc>
            </a:pPr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modalidade apreciativa introduz um </a:t>
            </a:r>
            <a:r>
              <a:rPr lang="pt-BR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julgamento</a:t>
            </a:r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por parte do autor do texto sobre o </a:t>
            </a:r>
            <a:r>
              <a:rPr lang="pt-BR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conteúdo da mensagem</a:t>
            </a:r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Ex.: </a:t>
            </a:r>
            <a:r>
              <a:rPr lang="pt-BR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Felizmente</a:t>
            </a:r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aquela toalha é estampada.</a:t>
            </a:r>
          </a:p>
          <a:p>
            <a:pPr algn="just">
              <a:lnSpc>
                <a:spcPct val="150000"/>
              </a:lnSpc>
            </a:pPr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Ex.: </a:t>
            </a:r>
            <a:r>
              <a:rPr lang="pt-BR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Agrada-me</a:t>
            </a:r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que tenhas escrito este livro</a:t>
            </a:r>
          </a:p>
          <a:p>
            <a:pPr algn="just">
              <a:lnSpc>
                <a:spcPct val="150000"/>
              </a:lnSpc>
            </a:pPr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Ex.: É </a:t>
            </a:r>
            <a:r>
              <a:rPr lang="pt-BR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lamentável </a:t>
            </a:r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 ele tenha faltado à reunião.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9A67CEB9-53ED-4532-92B2-0A318A148F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3410" y="0"/>
            <a:ext cx="51085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1952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24A0D9-EC44-4BCD-9AB0-80EF947349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184" y="0"/>
            <a:ext cx="6808425" cy="583894"/>
          </a:xfrm>
        </p:spPr>
        <p:txBody>
          <a:bodyPr>
            <a:normAutofit/>
          </a:bodyPr>
          <a:lstStyle/>
          <a:p>
            <a:r>
              <a:rPr lang="pt-BR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Modalização Epistêmica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373A72CF-E39B-4B07-AFC9-2C649E97AF96}"/>
              </a:ext>
            </a:extLst>
          </p:cNvPr>
          <p:cNvSpPr txBox="1"/>
          <p:nvPr/>
        </p:nvSpPr>
        <p:spPr>
          <a:xfrm>
            <a:off x="0" y="458299"/>
            <a:ext cx="7436386" cy="63997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Formas mais comuns de construções modais apreciativas:</a:t>
            </a:r>
          </a:p>
          <a:p>
            <a:pPr algn="just">
              <a:lnSpc>
                <a:spcPct val="150000"/>
              </a:lnSpc>
            </a:pPr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▪ </a:t>
            </a:r>
            <a:r>
              <a:rPr lang="pt-BR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Advérbios terminados em –mente</a:t>
            </a:r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pt-BR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felizmente, infelizmente, lamentavelmente, estranhamente, etc.</a:t>
            </a:r>
          </a:p>
          <a:p>
            <a:pPr algn="just">
              <a:lnSpc>
                <a:spcPct val="150000"/>
              </a:lnSpc>
            </a:pPr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▪ </a:t>
            </a:r>
            <a:r>
              <a:rPr lang="pt-BR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Expressões</a:t>
            </a:r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ainda bem que, pena que, lástima que etc.</a:t>
            </a:r>
          </a:p>
          <a:p>
            <a:pPr algn="just">
              <a:lnSpc>
                <a:spcPct val="150000"/>
              </a:lnSpc>
            </a:pPr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▪ </a:t>
            </a:r>
            <a:r>
              <a:rPr lang="pt-BR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Verbos</a:t>
            </a:r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lamentar, ficar [feliz] etc.</a:t>
            </a:r>
          </a:p>
          <a:p>
            <a:pPr algn="just">
              <a:lnSpc>
                <a:spcPct val="150000"/>
              </a:lnSpc>
            </a:pPr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▪ </a:t>
            </a:r>
            <a:r>
              <a:rPr lang="pt-BR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Verbo ser + adjetivo</a:t>
            </a:r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é agradável, é bom, é ruim, é lamentável etc.</a:t>
            </a:r>
          </a:p>
          <a:p>
            <a:pPr algn="just">
              <a:lnSpc>
                <a:spcPct val="150000"/>
              </a:lnSpc>
            </a:pPr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▪ </a:t>
            </a:r>
            <a:r>
              <a:rPr lang="pt-BR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Construções exclamativas: </a:t>
            </a:r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 bom!, que lindo!, que feio!, que desagradável! etc.</a:t>
            </a:r>
          </a:p>
          <a:p>
            <a:pPr algn="just">
              <a:lnSpc>
                <a:spcPct val="150000"/>
              </a:lnSpc>
            </a:pPr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▪ </a:t>
            </a:r>
            <a:r>
              <a:rPr lang="pt-BR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Construções enfáticas, superlativas e comparativas</a:t>
            </a:r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muito bonito, muito ruim, mais/menos agradável que, o mais incrível de todos etc.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FE957D89-C586-451C-8822-05A0344CD5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39"/>
          <a:stretch/>
        </p:blipFill>
        <p:spPr>
          <a:xfrm>
            <a:off x="7436386" y="0"/>
            <a:ext cx="47556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5007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24A0D9-EC44-4BCD-9AB0-80EF947349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6588087" cy="583894"/>
          </a:xfrm>
        </p:spPr>
        <p:txBody>
          <a:bodyPr>
            <a:normAutofit/>
          </a:bodyPr>
          <a:lstStyle/>
          <a:p>
            <a:r>
              <a:rPr lang="pt-BR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Modalização Epistêmica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373A72CF-E39B-4B07-AFC9-2C649E97AF96}"/>
              </a:ext>
            </a:extLst>
          </p:cNvPr>
          <p:cNvSpPr txBox="1"/>
          <p:nvPr/>
        </p:nvSpPr>
        <p:spPr>
          <a:xfrm>
            <a:off x="0" y="491350"/>
            <a:ext cx="6720289" cy="5965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 importante observar que </a:t>
            </a:r>
            <a:r>
              <a:rPr lang="pt-BR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nenhum texto apresenta ausência completa de modalização</a:t>
            </a:r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mesmo aqueles que se propõem mais objetivos. </a:t>
            </a:r>
          </a:p>
          <a:p>
            <a:pPr algn="just">
              <a:lnSpc>
                <a:spcPct val="150000"/>
              </a:lnSpc>
            </a:pPr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Mesmo em </a:t>
            </a:r>
            <a:r>
              <a:rPr lang="pt-BR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gêneros acadêmicos</a:t>
            </a:r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é possível encontrar modalizações. </a:t>
            </a:r>
          </a:p>
          <a:p>
            <a:pPr algn="just">
              <a:lnSpc>
                <a:spcPct val="150000"/>
              </a:lnSpc>
            </a:pPr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Até as </a:t>
            </a:r>
            <a:r>
              <a:rPr lang="pt-BR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afirmações categóricas </a:t>
            </a:r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são uma forma de modalização que tornam o discurso mais monológico.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Uma afirmação categórica é uma declaração na lógica que afirma ou nega que todos ou alguns membros de uma categoria estão incluídos em outra categoria. Ex.: Todos os humanos são mortais.</a:t>
            </a:r>
            <a:endParaRPr lang="pt-BR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CC1AFFFC-196A-4858-9E5E-16A62311E7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6897" y="0"/>
            <a:ext cx="50751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0387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24A0D9-EC44-4BCD-9AB0-80EF947349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" y="1"/>
            <a:ext cx="6808425" cy="583894"/>
          </a:xfrm>
        </p:spPr>
        <p:txBody>
          <a:bodyPr>
            <a:normAutofit/>
          </a:bodyPr>
          <a:lstStyle/>
          <a:p>
            <a:r>
              <a:rPr lang="pt-BR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Modalização Epistêmica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373A72CF-E39B-4B07-AFC9-2C649E97AF96}"/>
              </a:ext>
            </a:extLst>
          </p:cNvPr>
          <p:cNvSpPr txBox="1"/>
          <p:nvPr/>
        </p:nvSpPr>
        <p:spPr>
          <a:xfrm>
            <a:off x="0" y="583895"/>
            <a:ext cx="6885542" cy="55659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Exemplo de modulação epistêmica:</a:t>
            </a:r>
          </a:p>
          <a:p>
            <a:pPr algn="just">
              <a:lnSpc>
                <a:spcPct val="150000"/>
              </a:lnSpc>
            </a:pPr>
            <a:endParaRPr lang="pt-B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Ex.1: O Brasil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terá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crescimento inferior ao esperado nos próximos semestres devido à crise no exterior.</a:t>
            </a:r>
            <a:b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possível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que o Brasil tenha crescimento inferior ao esperado nos próximos semestres devido à crise no exterior.</a:t>
            </a:r>
          </a:p>
        </p:txBody>
      </p:sp>
      <p:sp>
        <p:nvSpPr>
          <p:cNvPr id="3" name="Texto Explicativo: Linha 2">
            <a:extLst>
              <a:ext uri="{FF2B5EF4-FFF2-40B4-BE49-F238E27FC236}">
                <a16:creationId xmlns:a16="http://schemas.microsoft.com/office/drawing/2014/main" id="{E130536E-2E22-4915-AEE4-14564988BB9C}"/>
              </a:ext>
            </a:extLst>
          </p:cNvPr>
          <p:cNvSpPr/>
          <p:nvPr/>
        </p:nvSpPr>
        <p:spPr>
          <a:xfrm>
            <a:off x="7149947" y="1189822"/>
            <a:ext cx="4930048" cy="1894901"/>
          </a:xfrm>
          <a:prstGeom prst="borderCallout1">
            <a:avLst>
              <a:gd name="adj1" fmla="val 18750"/>
              <a:gd name="adj2" fmla="val -8333"/>
              <a:gd name="adj3" fmla="val 35775"/>
              <a:gd name="adj4" fmla="val -89954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Neste caso, o autor se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responsabiliza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pela afirmação e, caso sua ideia seja contestada por outros especialistas, terá de sustentar sua opinião.</a:t>
            </a:r>
          </a:p>
          <a:p>
            <a:pPr algn="ctr"/>
            <a:endParaRPr lang="pt-BR" dirty="0"/>
          </a:p>
        </p:txBody>
      </p:sp>
      <p:sp>
        <p:nvSpPr>
          <p:cNvPr id="4" name="Texto Explicativo: Linha 3">
            <a:extLst>
              <a:ext uri="{FF2B5EF4-FFF2-40B4-BE49-F238E27FC236}">
                <a16:creationId xmlns:a16="http://schemas.microsoft.com/office/drawing/2014/main" id="{06025E8E-C534-42CE-B6D5-FC998A08778A}"/>
              </a:ext>
            </a:extLst>
          </p:cNvPr>
          <p:cNvSpPr/>
          <p:nvPr/>
        </p:nvSpPr>
        <p:spPr>
          <a:xfrm>
            <a:off x="7149947" y="3677770"/>
            <a:ext cx="4930048" cy="2472072"/>
          </a:xfrm>
          <a:prstGeom prst="borderCallout1">
            <a:avLst>
              <a:gd name="adj1" fmla="val 18750"/>
              <a:gd name="adj2" fmla="val -8333"/>
              <a:gd name="adj3" fmla="val 37408"/>
              <a:gd name="adj4" fmla="val -11609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Neste caso, o autor faz apenas uma previsão, ou seja, não afirma concretamente,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não assume a responsabilidade do erro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Embora seja também uma afirmação, é uma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maneira mais segura de afirmar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888436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24A0D9-EC44-4BCD-9AB0-80EF947349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68625" y="0"/>
            <a:ext cx="6808425" cy="583894"/>
          </a:xfrm>
        </p:spPr>
        <p:txBody>
          <a:bodyPr>
            <a:normAutofit/>
          </a:bodyPr>
          <a:lstStyle/>
          <a:p>
            <a:r>
              <a:rPr lang="pt-BR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Teste os seus Conhecimentos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005B17E1-E57E-43C1-996B-D58C687D33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590" y="826666"/>
            <a:ext cx="11566819" cy="40207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BD965DB7-9F30-4C64-8CE7-2CCA8ED44699}"/>
              </a:ext>
            </a:extLst>
          </p:cNvPr>
          <p:cNvSpPr txBox="1"/>
          <p:nvPr/>
        </p:nvSpPr>
        <p:spPr>
          <a:xfrm>
            <a:off x="289664" y="5343181"/>
            <a:ext cx="115897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Qual é o recurso de modalização utilizado pelo personagem no último quadrinho?</a:t>
            </a:r>
          </a:p>
        </p:txBody>
      </p:sp>
    </p:spTree>
    <p:extLst>
      <p:ext uri="{BB962C8B-B14F-4D97-AF65-F5344CB8AC3E}">
        <p14:creationId xmlns:p14="http://schemas.microsoft.com/office/powerpoint/2010/main" val="6302028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24A0D9-EC44-4BCD-9AB0-80EF947349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68625" y="0"/>
            <a:ext cx="6808425" cy="583894"/>
          </a:xfrm>
        </p:spPr>
        <p:txBody>
          <a:bodyPr>
            <a:normAutofit/>
          </a:bodyPr>
          <a:lstStyle/>
          <a:p>
            <a:r>
              <a:rPr lang="pt-BR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Teste os seus Conhecimentos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BD965DB7-9F30-4C64-8CE7-2CCA8ED44699}"/>
              </a:ext>
            </a:extLst>
          </p:cNvPr>
          <p:cNvSpPr txBox="1"/>
          <p:nvPr/>
        </p:nvSpPr>
        <p:spPr>
          <a:xfrm>
            <a:off x="319489" y="5221995"/>
            <a:ext cx="115897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Qual é o recurso de modalização utilizado pela personagem no terceiro quadrinho?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FF9E96DB-EB21-40A5-A721-F8D0294BA0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1861" y="1174340"/>
            <a:ext cx="9525000" cy="37281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372053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24A0D9-EC44-4BCD-9AB0-80EF947349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" y="1"/>
            <a:ext cx="6808425" cy="583894"/>
          </a:xfrm>
        </p:spPr>
        <p:txBody>
          <a:bodyPr>
            <a:normAutofit/>
          </a:bodyPr>
          <a:lstStyle/>
          <a:p>
            <a:r>
              <a:rPr lang="pt-BR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Modalização Epistêmica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373A72CF-E39B-4B07-AFC9-2C649E97AF96}"/>
              </a:ext>
            </a:extLst>
          </p:cNvPr>
          <p:cNvSpPr txBox="1"/>
          <p:nvPr/>
        </p:nvSpPr>
        <p:spPr>
          <a:xfrm>
            <a:off x="0" y="583895"/>
            <a:ext cx="6885542" cy="611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 preciso ter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cuidado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evitar afirmações ou negações muito categóricas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que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generalizem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determinadas ideias,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simplificando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pensamentos que são mais complexos. Isso pode ocorrer quando, por exemplo, afirma-se categoricamente: </a:t>
            </a:r>
          </a:p>
          <a:p>
            <a:pPr algn="just">
              <a:lnSpc>
                <a:spcPct val="150000"/>
              </a:lnSpc>
            </a:pP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Não há interesse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genuíno do governo federal em resolver a questão”.</a:t>
            </a:r>
          </a:p>
          <a:p>
            <a:pPr algn="just">
              <a:lnSpc>
                <a:spcPct val="150000"/>
              </a:lnSpc>
            </a:pP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melhor seria: “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Parece não haver interesse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genuíno do governo federal em resolver a questão”.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F4DD4ADA-435C-4AD5-A7E4-FC37CE58A6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3847" y="0"/>
            <a:ext cx="51081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4950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24A0D9-EC44-4BCD-9AB0-80EF947349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" y="1"/>
            <a:ext cx="6808425" cy="583894"/>
          </a:xfrm>
        </p:spPr>
        <p:txBody>
          <a:bodyPr>
            <a:normAutofit/>
          </a:bodyPr>
          <a:lstStyle/>
          <a:p>
            <a:r>
              <a:rPr lang="pt-BR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Modalização Epistêmica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373A72CF-E39B-4B07-AFC9-2C649E97AF96}"/>
              </a:ext>
            </a:extLst>
          </p:cNvPr>
          <p:cNvSpPr txBox="1"/>
          <p:nvPr/>
        </p:nvSpPr>
        <p:spPr>
          <a:xfrm>
            <a:off x="0" y="583895"/>
            <a:ext cx="6885542" cy="667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Outros exemplos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Ex.: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Evidentemente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estamos também diante do direito dessas crianças de falar e de participar da construção das políticas públicas.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Ex.: Isso pode,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possivelmente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ser explicado pela diferença entre discurso comercial no caso canadense e o discurso mais protegido nos casos dos EUA.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Ex.: A interpretação ora defendida não ignora –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forma alguma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os direitos das crianças e dos adolescentes, nem o papel confiado ao Estado de sua proteção (art. 227).</a:t>
            </a:r>
          </a:p>
          <a:p>
            <a:pPr algn="just">
              <a:lnSpc>
                <a:spcPct val="150000"/>
              </a:lnSpc>
            </a:pP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FD559388-5704-4983-8285-3BB68455E3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3033" y="0"/>
            <a:ext cx="49589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7428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24A0D9-EC44-4BCD-9AB0-80EF947349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" y="1"/>
            <a:ext cx="6808425" cy="583894"/>
          </a:xfrm>
        </p:spPr>
        <p:txBody>
          <a:bodyPr>
            <a:normAutofit/>
          </a:bodyPr>
          <a:lstStyle/>
          <a:p>
            <a:r>
              <a:rPr lang="pt-BR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Modalização Epistêmica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373A72CF-E39B-4B07-AFC9-2C649E97AF96}"/>
              </a:ext>
            </a:extLst>
          </p:cNvPr>
          <p:cNvSpPr txBox="1"/>
          <p:nvPr/>
        </p:nvSpPr>
        <p:spPr>
          <a:xfrm>
            <a:off x="0" y="583895"/>
            <a:ext cx="6885542" cy="611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Assim, um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modalizador é um elemento gramatical ou lexical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palavra ou expressão – por meio do qual o enunciador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revela alguma atitude relativo ao conteúdo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daquilo que ele mesmo enuncia. 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Essa atitude pode ser uma certeza, uma dúvida, a obrigatoriedade ou a proibição, uma possibilidade, algum sentimento, entre outros. 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Mesmo de forma encoberta, o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enunciador deixa seus posicionamentos subentendidos ou sugeridos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de forma a influenciar o destinatário a compreender o enunciado sob um determinado aspecto.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3CB8F0E2-27DE-4C4B-8BE9-2ADC618548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817"/>
          <a:stretch/>
        </p:blipFill>
        <p:spPr>
          <a:xfrm>
            <a:off x="7138931" y="0"/>
            <a:ext cx="50530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5241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24A0D9-EC44-4BCD-9AB0-80EF947349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" y="1"/>
            <a:ext cx="6808425" cy="583894"/>
          </a:xfrm>
        </p:spPr>
        <p:txBody>
          <a:bodyPr>
            <a:normAutofit/>
          </a:bodyPr>
          <a:lstStyle/>
          <a:p>
            <a:r>
              <a:rPr lang="pt-BR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Modalização Epistêmica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373A72CF-E39B-4B07-AFC9-2C649E97AF96}"/>
              </a:ext>
            </a:extLst>
          </p:cNvPr>
          <p:cNvSpPr txBox="1"/>
          <p:nvPr/>
        </p:nvSpPr>
        <p:spPr>
          <a:xfrm>
            <a:off x="0" y="583895"/>
            <a:ext cx="6885542" cy="3903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função modalizadora manifesta-se principalmente por meio de: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Advérbios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quando indicativos acerca do acolhimento do enunciado em sua totalidade ou parcialidade por parte do enunciador. 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Ex.: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Possivelmente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você foi a vencedora.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Ex.: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Certamente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você foi a vencedora.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1469A545-F42C-40ED-92FD-C8E4695A99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4863" y="0"/>
            <a:ext cx="50971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9289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24A0D9-EC44-4BCD-9AB0-80EF947349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" y="1"/>
            <a:ext cx="6808425" cy="583894"/>
          </a:xfrm>
        </p:spPr>
        <p:txBody>
          <a:bodyPr>
            <a:normAutofit/>
          </a:bodyPr>
          <a:lstStyle/>
          <a:p>
            <a:r>
              <a:rPr lang="pt-BR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Modalização Epistêmica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373A72CF-E39B-4B07-AFC9-2C649E97AF96}"/>
              </a:ext>
            </a:extLst>
          </p:cNvPr>
          <p:cNvSpPr txBox="1"/>
          <p:nvPr/>
        </p:nvSpPr>
        <p:spPr>
          <a:xfrm>
            <a:off x="0" y="583895"/>
            <a:ext cx="6885542" cy="5011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função modalizadora manifesta-se principalmente por meio de: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Uso de modos verbais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de forma a indicar se o enunciado expressa um acontecimento ou uma vontade.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Ex.: Você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passará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 vestibular. (Futuro do Presente indicando certeza)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Ex.: Que você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passe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 vestibular! (Presente do Subjuntivo indicando desejo)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ED33AE6C-C2AD-4A8D-AB7D-286AD20BA9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5881" y="13771"/>
            <a:ext cx="5086120" cy="6844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5118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24A0D9-EC44-4BCD-9AB0-80EF947349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" y="1"/>
            <a:ext cx="6808425" cy="583894"/>
          </a:xfrm>
        </p:spPr>
        <p:txBody>
          <a:bodyPr>
            <a:normAutofit/>
          </a:bodyPr>
          <a:lstStyle/>
          <a:p>
            <a:r>
              <a:rPr lang="pt-BR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Modalização Epistêmica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373A72CF-E39B-4B07-AFC9-2C649E97AF96}"/>
              </a:ext>
            </a:extLst>
          </p:cNvPr>
          <p:cNvSpPr txBox="1"/>
          <p:nvPr/>
        </p:nvSpPr>
        <p:spPr>
          <a:xfrm>
            <a:off x="0" y="583895"/>
            <a:ext cx="6885542" cy="3903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função modalizadora manifesta-se principalmente por meio de: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3- Emprego de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verbos auxiliares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 acrescentam noções circunstanciais que podem apontar necessidades ou possibilidades.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Ex.: Você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pode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passar no vestibular. (possibilidade) 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Ex.: Ele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precisa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passar no vestibular. (necessidade)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54090045-4FDD-4870-8F9F-E08B3FF2CF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0795" y="0"/>
            <a:ext cx="51412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8726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24A0D9-EC44-4BCD-9AB0-80EF947349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" y="1"/>
            <a:ext cx="6808425" cy="583894"/>
          </a:xfrm>
        </p:spPr>
        <p:txBody>
          <a:bodyPr>
            <a:normAutofit/>
          </a:bodyPr>
          <a:lstStyle/>
          <a:p>
            <a:r>
              <a:rPr lang="pt-BR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Modalização Epistêmica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373A72CF-E39B-4B07-AFC9-2C649E97AF96}"/>
              </a:ext>
            </a:extLst>
          </p:cNvPr>
          <p:cNvSpPr txBox="1"/>
          <p:nvPr/>
        </p:nvSpPr>
        <p:spPr>
          <a:xfrm>
            <a:off x="0" y="583895"/>
            <a:ext cx="6885542" cy="3903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função modalizadora manifesta-se principalmente por meio de: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4- Uso de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adjetivos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cuja escolha pode revelar opinião ou posicionamento.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Ex.: É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certo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que a reunião será adiada.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Ex.: É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plausível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que ele tenha visto o gabarito.</a:t>
            </a:r>
          </a:p>
          <a:p>
            <a:pPr algn="just">
              <a:lnSpc>
                <a:spcPct val="150000"/>
              </a:lnSpc>
            </a:pP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D6FCB788-DE65-474F-9199-92A24BE249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4861" y="-1"/>
            <a:ext cx="5137139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98039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</TotalTime>
  <Words>1512</Words>
  <Application>Microsoft Office PowerPoint</Application>
  <PresentationFormat>Widescreen</PresentationFormat>
  <Paragraphs>113</Paragraphs>
  <Slides>21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Tema do Office</vt:lpstr>
      <vt:lpstr>Modalização Epistêmica</vt:lpstr>
      <vt:lpstr>Modalização Epistêmica</vt:lpstr>
      <vt:lpstr>Modalização Epistêmica</vt:lpstr>
      <vt:lpstr>Modalização Epistêmica</vt:lpstr>
      <vt:lpstr>Modalização Epistêmica</vt:lpstr>
      <vt:lpstr>Modalização Epistêmica</vt:lpstr>
      <vt:lpstr>Modalização Epistêmica</vt:lpstr>
      <vt:lpstr>Modalização Epistêmica</vt:lpstr>
      <vt:lpstr>Modalização Epistêmica</vt:lpstr>
      <vt:lpstr>Modalização Epistêmica</vt:lpstr>
      <vt:lpstr>Modalização Epistêmica</vt:lpstr>
      <vt:lpstr>Modalização Epistêmica</vt:lpstr>
      <vt:lpstr>Modalização Epistêmica</vt:lpstr>
      <vt:lpstr>Modalização Epistêmica</vt:lpstr>
      <vt:lpstr>Modalização Epistêmica</vt:lpstr>
      <vt:lpstr>Modalização Epistêmica</vt:lpstr>
      <vt:lpstr>Modalização Epistêmica</vt:lpstr>
      <vt:lpstr>Modalização Epistêmica</vt:lpstr>
      <vt:lpstr>Modalização Epistêmica</vt:lpstr>
      <vt:lpstr>Teste os seus Conhecimentos</vt:lpstr>
      <vt:lpstr>Teste os seus Conhecimentos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Modalização Epistêmica</dc:title>
  <dc:creator>ARTHUR VINÍCIUS FEITOSA FURTADO</dc:creator>
  <cp:lastModifiedBy>ARTHUR VINÍCIUS FEITOSA FURTADO</cp:lastModifiedBy>
  <cp:revision>26</cp:revision>
  <dcterms:created xsi:type="dcterms:W3CDTF">2025-05-14T18:16:57Z</dcterms:created>
  <dcterms:modified xsi:type="dcterms:W3CDTF">2025-09-12T12:56:15Z</dcterms:modified>
</cp:coreProperties>
</file>