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54" r:id="rId2"/>
    <p:sldId id="363" r:id="rId3"/>
    <p:sldId id="362" r:id="rId4"/>
    <p:sldId id="356" r:id="rId5"/>
    <p:sldId id="355" r:id="rId6"/>
    <p:sldId id="357" r:id="rId7"/>
    <p:sldId id="364" r:id="rId8"/>
    <p:sldId id="365" r:id="rId9"/>
    <p:sldId id="366" r:id="rId10"/>
    <p:sldId id="367" r:id="rId11"/>
    <p:sldId id="361" r:id="rId12"/>
    <p:sldId id="368" r:id="rId13"/>
    <p:sldId id="392" r:id="rId14"/>
    <p:sldId id="370" r:id="rId15"/>
    <p:sldId id="371" r:id="rId16"/>
    <p:sldId id="387" r:id="rId17"/>
    <p:sldId id="388" r:id="rId18"/>
    <p:sldId id="389" r:id="rId19"/>
    <p:sldId id="390" r:id="rId20"/>
    <p:sldId id="391" r:id="rId21"/>
    <p:sldId id="372" r:id="rId22"/>
    <p:sldId id="380" r:id="rId23"/>
    <p:sldId id="381" r:id="rId24"/>
    <p:sldId id="373" r:id="rId25"/>
    <p:sldId id="374" r:id="rId26"/>
    <p:sldId id="375" r:id="rId27"/>
    <p:sldId id="376" r:id="rId28"/>
    <p:sldId id="377" r:id="rId29"/>
    <p:sldId id="378" r:id="rId30"/>
    <p:sldId id="379" r:id="rId31"/>
    <p:sldId id="382" r:id="rId32"/>
    <p:sldId id="383" r:id="rId33"/>
    <p:sldId id="384" r:id="rId34"/>
    <p:sldId id="385" r:id="rId35"/>
    <p:sldId id="386" r:id="rId3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03/02/2021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03/02/2021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g"/><Relationship Id="rId4" Type="http://schemas.openxmlformats.org/officeDocument/2006/relationships/image" Target="../media/image23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jpg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que é Literatura?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uma das formas de expressão artística do ser humano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juntamente com a música, a pintura, a dança, a escultura, o teatro, etc.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356992"/>
            <a:ext cx="2518152" cy="250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59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que é Literatura?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Ely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Vieitez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Lanes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 desempenha o papel de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humanizar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homem.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852936"/>
            <a:ext cx="2656309" cy="3035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88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que é Literatura?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René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Wellek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questão central se encontra na linguagem. Comparada com a linguagem científica, denotativa por excelência — transparente, que remete de modo inequívoco ao que designa — a linguagem literária é sumamente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conotativa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ambígua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equívoca.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aponta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também a qualidade de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fictício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invenção ou imaginação como característica distinta da literatura. 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706" y="4423469"/>
            <a:ext cx="1355365" cy="177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51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que é Literatura?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3153" y="2996952"/>
            <a:ext cx="2232247" cy="2929825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30" y="3013832"/>
            <a:ext cx="2912945" cy="2912945"/>
          </a:xfrm>
          <a:prstGeom prst="rect">
            <a:avLst/>
          </a:prstGeom>
        </p:spPr>
      </p:pic>
      <p:sp>
        <p:nvSpPr>
          <p:cNvPr id="9" name="Texto Explicativo em Elipse 8"/>
          <p:cNvSpPr/>
          <p:nvPr/>
        </p:nvSpPr>
        <p:spPr>
          <a:xfrm>
            <a:off x="1403648" y="1380040"/>
            <a:ext cx="3168352" cy="1625352"/>
          </a:xfrm>
          <a:prstGeom prst="wedgeEllipseCallout">
            <a:avLst>
              <a:gd name="adj1" fmla="val -38494"/>
              <a:gd name="adj2" fmla="val 7425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 existir o sobrenatural.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o Explicativo em Elipse 9"/>
          <p:cNvSpPr/>
          <p:nvPr/>
        </p:nvSpPr>
        <p:spPr>
          <a:xfrm>
            <a:off x="4644008" y="1154113"/>
            <a:ext cx="3528392" cy="1957975"/>
          </a:xfrm>
          <a:prstGeom prst="wedgeEllipseCallout">
            <a:avLst>
              <a:gd name="adj1" fmla="val 29709"/>
              <a:gd name="adj2" fmla="val 8308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 mais mistérios entre o céu e a terra do que a vã filosofia dos homens pode imaginar.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78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que é Literatura?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3153" y="2996952"/>
            <a:ext cx="2232247" cy="2929825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30" y="3013832"/>
            <a:ext cx="2912945" cy="2912945"/>
          </a:xfrm>
          <a:prstGeom prst="rect">
            <a:avLst/>
          </a:prstGeom>
        </p:spPr>
      </p:pic>
      <p:sp>
        <p:nvSpPr>
          <p:cNvPr id="9" name="Texto Explicativo em Elipse 8"/>
          <p:cNvSpPr/>
          <p:nvPr/>
        </p:nvSpPr>
        <p:spPr>
          <a:xfrm>
            <a:off x="1403648" y="1380040"/>
            <a:ext cx="3168352" cy="1625352"/>
          </a:xfrm>
          <a:prstGeom prst="wedgeEllipseCallout">
            <a:avLst>
              <a:gd name="adj1" fmla="val -38494"/>
              <a:gd name="adj2" fmla="val 7425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Seus olhos são brilhantes.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o Explicativo em Elipse 9"/>
          <p:cNvSpPr/>
          <p:nvPr/>
        </p:nvSpPr>
        <p:spPr>
          <a:xfrm>
            <a:off x="4644008" y="1154113"/>
            <a:ext cx="3528392" cy="1957975"/>
          </a:xfrm>
          <a:prstGeom prst="wedgeEllipseCallout">
            <a:avLst>
              <a:gd name="adj1" fmla="val 29709"/>
              <a:gd name="adj2" fmla="val 8308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Seus olhos são estrelas, diamantes, safiras.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41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Primeira a surgir na Europa, a literatura grega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lançou os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alicerces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quase todos os gêneros literários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Junto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os clássicos latinos, passaram a ser considerados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modelos universais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 deles provém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tradição literária ocidental</a:t>
            </a:r>
            <a:r>
              <a:rPr lang="pt-BR" sz="2800" dirty="0"/>
              <a:t>.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475" y="4097643"/>
            <a:ext cx="230505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49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Antiguidade (VIII a VI A.C.)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antes mesmo de utilizarem a escrita para fins literários, os gregos já faziam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poesia para ser cantada ou recitada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Seus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eram os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mitos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em parte lendários, baseados na memória difusa de eventos históricos, além do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folclore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de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especulação religiosa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primitiva.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142061"/>
            <a:ext cx="3168352" cy="197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50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898" y="55563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Grega - Olimpianos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40" y="707908"/>
            <a:ext cx="7452320" cy="532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22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898" y="55563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Grega - Heróis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" y="721296"/>
            <a:ext cx="4412339" cy="5227984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2217" y="721296"/>
            <a:ext cx="4711903" cy="522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94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898" y="55563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Grega - Heróis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9165"/>
            <a:ext cx="4788024" cy="5283733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711770"/>
            <a:ext cx="4355976" cy="528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87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898" y="55563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Grega - Heróis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000" y="721982"/>
            <a:ext cx="4481000" cy="5237509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1982"/>
            <a:ext cx="4663000" cy="522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1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que é Literatura?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Escultura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seu material são as formas e os volumes;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Pintura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seu material são as formas e as cores;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Música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seu material são os sons e os ritmos;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seu material são as palavras.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816244"/>
            <a:ext cx="2070229" cy="206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91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898" y="55563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Grega - Heróis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6" y="733510"/>
            <a:ext cx="4756048" cy="521576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796" y="733510"/>
            <a:ext cx="4324000" cy="521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27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Antiguidade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 estágio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inicial pertencem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épicos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atribuídos a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Homero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Ilíada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a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Odisseia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recontam histórias entremeadas de mitos da época micênica.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67" b="20059"/>
          <a:stretch/>
        </p:blipFill>
        <p:spPr>
          <a:xfrm>
            <a:off x="2267744" y="3068960"/>
            <a:ext cx="4392488" cy="269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77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Homero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segundo a tradição, Homero teria sido um poeta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pobre e cego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viajava por toda a região do Mediterrâneo,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cantando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 versos dos seus dois poemas épicos mais famosos, Ilíada e Odisseia, mas os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historiadores duvidam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sua existência.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149080"/>
            <a:ext cx="3729716" cy="181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12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14543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Ilíada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descreve os acontecimentos da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Guerra de Troia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teria ocorrido no século XIII a.C. e as aventuras entre os guerreiros gregos e troianos.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Odisseia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descreve a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aventura do herói Ulisses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em sua volta para a ilha de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Ítaca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após a Guerra de Troia.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4437112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95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Antiguidade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nesse período nasceu também a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poesia lírica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 Arquíloco de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Alceu e Safo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tragédia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a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comédia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também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originaram na Grécia. Acredita-se que havia coros "trágicos" na Grécia dórica por volta de 600 a.C..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077072"/>
            <a:ext cx="3235052" cy="195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26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Antiguidade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os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códigos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legais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fim do século VII foram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primeira forma de prosa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Não se conhece autor de prosa anterior a </a:t>
            </a:r>
            <a:r>
              <a:rPr lang="pt-BR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Ferécides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(c. 550 a.C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escreveu sobre o começo do mundo.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Atribui-se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Esopo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personagem lendário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século VI, a autoria das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fábulas de sentido moral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copiadas por escritores de épocas posteriores.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941168"/>
            <a:ext cx="2971800" cy="118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31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Época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clássica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(Séculos V e IV A.C.): quase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 os gêneros literários atingiram seu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apogeu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período clássico, com as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tragédias de </a:t>
            </a:r>
            <a:r>
              <a:rPr lang="pt-BR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Ésquilo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Sófocles e Eurípides,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comédia de Aristófanes e a lírica coral de Píndaro. 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861048"/>
            <a:ext cx="3240360" cy="215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98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Época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clássica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também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foi um período áureo para a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retórica e a oratória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cujo estudo levantou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questões sobre verdade e moralidade na argumentação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era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objeto de estudo tanto do filósofo quanto do advogado e do político. A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prosa histórica grega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atingiu a maturidade nesse período.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467008"/>
            <a:ext cx="27622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19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Época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clássica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obras de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Platão e Aristóteles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datam do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século IV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são os mais importantes produtos da cultura grega na história intelectual do Ocidente. Esses pensadores firmaram as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bases da filosofia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ocidental.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859" y="3789040"/>
            <a:ext cx="3690281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59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 Helenístico (III a I A.C.)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imenso império de </a:t>
            </a: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Alexandre o Grande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macedônios e gregos compunham a classe dominante e, assim, o </a:t>
            </a: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grego tornou-se a língua da 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todos os lugares, a cidade-estado estava em declínio. A </a:t>
            </a: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criação artística passou ao patrocínio privado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as composições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visavam um </a:t>
            </a: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público pequeno e seleto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apreciador da erudição e da sutileza. 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437112"/>
            <a:ext cx="4176463" cy="1687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68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que é Literatura?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Massaud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Moisés: nem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 o texto escrito se classifica como literário.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Então, o que é Literatura?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852936"/>
            <a:ext cx="2327523" cy="297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89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88855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ILÍADA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714376"/>
            <a:ext cx="8640960" cy="548379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Sorriu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Heitor, olhando em silêncio para o seu filho.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Andrômaca aproximou-se dele com lágrimas nos olhos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e, acariciando-o com a mão, chamou-lhe pelo nome:</a:t>
            </a:r>
          </a:p>
          <a:p>
            <a:pPr marL="0" indent="0" algn="ctr">
              <a:buNone/>
            </a:pP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“Homem maravilhoso, é a tua coragem que te matará!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te compadeces desta criança pequena nem de mim,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desafortunada, que depressa serei a tua viúva.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Pois rapidamente todos os Aqueus se lançarão contra ti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te matarão. Mas para mim seria melhor descer para debaixo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terra, se de ti ficar privada. Nunca para mim haverá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outra consolação, quando tu encontrares o teu destino,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só sofrimentos. Já não tenho pai nem excelsa mãe: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meu pai foi morto pelo divino Aquiles,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arrasou a cidadela bem habitada dos Cilícios,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Tebas de altos portões. Assassinou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Eécion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porém não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despojou das armas, por respeito a seu espírito;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cremou-o vestido com a rica armadura,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por cima fez um túmulo: ao redor plantaram ulmeiros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ninfas da montanha, filhas de Zeus detentor da égide.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27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88855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ILÍADA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714376"/>
            <a:ext cx="8640960" cy="548379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Quanto aos sete irmãos que eu tinha no palácio,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 eles num só dia desceram à mansão de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Hades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matou-os a todos o divino Aquiles de pés velozes,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meio do gado de passo cambaleante e das brancas ovelhas.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minha mãe, que foi rainha debaixo da arborizada Placo,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cá ele a trouxe com o resto dos despojos,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depois libertou-a, tendo recebido incontável resgate;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palácio de seu pai foi abatida por Ártemis, a arqueira.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Heitor, tu para mim és pai e excelsa mãe; és irmão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és para mim o vigoroso companheiro do meu leito.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agora compadece-te e fica aqui na muralha,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não fazeres órfão o teu filho e viúva a tua mulher.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Quanto à hoste, posiciona-a perto da oliveira brava,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donde a cidade pode ser melhor escalada e a muralha está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exposta ao assalto. Já três vezes naquele sítio os mais valentes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experimentaram o assalto, na companhia dos dois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Ajantes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glorioso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Idomene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dos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Atridas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do valoroso filho de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Tideu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Será porque um bom conhecedor de auspícios os avisou,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porque o próprio espírito os incitou e impeliu a fazê-los.”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17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88855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ILÍADA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714376"/>
            <a:ext cx="8640960" cy="548379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ela respondeu em seguida o alto Heitor do elmo faiscante: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“Todas essas coisas, mulher, me preocupam; mas muito eu me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envergonharia dos Troianos e das Troianas de longos vestidos,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tal como um covarde me mantivesse longe da guerra.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meu coração a tal consentiria, pois aprendi a ser sempre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corajoso e a combater entre os dianteiros dos Troianos,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esforçando-me pelo grande renome de meu pai e pelo meu.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Pois isto eu bem sei no espírito e no coração: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virá o dia em que será destruída a sacra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Ílion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assim como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Príamo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o povo de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Príamo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lança de freixo.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não é tanto o sofrimento futuro dos Troianos que me importa,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da própria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Hécuba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nem do rei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Príamo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dos meus irmãos, que muitos e valentes tombarão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poeira devido à violência de homens inimigos –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muito mais me importa o teu sofrimento, quando em lágrimas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fores levada por um dos Aqueus vestidos de bronze,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privada da liberdade que vives no dia a dia: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Argos tecerás ao tear, às ordens de outra mulher;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então, contrariada, levarás água da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Messeida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da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Hipereia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pois uma forte necessidade terá se abatido sobre ti.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92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88855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ILÍADA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714376"/>
            <a:ext cx="8640960" cy="54837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alguém assim falará, ao ver as tuas lágrimas: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‘Esta é a mulher de Heitor, que dos Troianos domadores de cavalos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era o melhor guerreiro, quando se combatia em torno de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Ílion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.’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Assim falará alguém. E a ti sobrevirá outra vez uma dor renovada,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pela falta que te fará um marido como eu para afastar a escravatura.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que a terra amontoada em cima do meu cadáver me esconda,</a:t>
            </a:r>
            <a:b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antes que ouça os teus gritos quando te arrastarem para o cativeiro.”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077072"/>
            <a:ext cx="4257636" cy="201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85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88855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ILÍADA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Espaço Reservado para Conteúdo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78" y="714375"/>
            <a:ext cx="8496894" cy="2526254"/>
          </a:xfrm>
        </p:spPr>
      </p:pic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53" y="3234328"/>
            <a:ext cx="8497019" cy="264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53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88855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GÊNEROS LITERÁRIOS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6" name="Espaço Reservado para Conteúdo 15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" y="617446"/>
            <a:ext cx="9140624" cy="6240554"/>
          </a:xfrm>
        </p:spPr>
      </p:pic>
    </p:spTree>
    <p:extLst>
      <p:ext uri="{BB962C8B-B14F-4D97-AF65-F5344CB8AC3E}">
        <p14:creationId xmlns:p14="http://schemas.microsoft.com/office/powerpoint/2010/main" val="177630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que é Literatura?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há consenso entre os estudiosos sobre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é um texto literário ou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Literatura. Essa discussão já existe desde os tempos de Aristóteles.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822" y="3798354"/>
            <a:ext cx="2670356" cy="197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11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que é Literatura?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Aristóteles: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 Explicativo Retangular 1"/>
          <p:cNvSpPr/>
          <p:nvPr/>
        </p:nvSpPr>
        <p:spPr>
          <a:xfrm>
            <a:off x="3203848" y="2132856"/>
            <a:ext cx="5482952" cy="2952328"/>
          </a:xfrm>
          <a:prstGeom prst="wedgeRectCallout">
            <a:avLst>
              <a:gd name="adj1" fmla="val -53503"/>
              <a:gd name="adj2" fmla="val -1553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alguém compuser em verso um tratado de Medicina ou de Física, esse será vulgarmente chamado poeta; na verdade, porém, nada há de comum entre Homero e Empédocles, metrificação, à parte; aquele merece o nome de poeta, e este o de fisiólogo, mais que o de poeta.</a:t>
            </a:r>
          </a:p>
          <a:p>
            <a:pPr algn="ctr"/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" y="2276873"/>
            <a:ext cx="2956261" cy="303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78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que é Literatura?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os gregos, literatura é prazer e catarse: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28825"/>
            <a:ext cx="8363272" cy="3940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83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que é Literatura?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razer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arte deveria proporcionar prazer, retratando o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Para eles, o belo consistia na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semelhança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entre a obra de arte e a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verdade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a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natureza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090" y="2852936"/>
            <a:ext cx="8153407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26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que é Literatura?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Catarse: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efeito moral e purificador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proporciona o alívio das tensões e dos sentimentos de terror e piedade experimentados pelo leitor/público.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303" y="3429000"/>
            <a:ext cx="4643393" cy="252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75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que é Literatura?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Mikhail Bakhtin: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 é linguagem e, como outras artes, cumpre um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papel comunicativo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sociedade, podendo tanto influenciar quanto ser influenciada pelo público. Há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interlocução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entre a obra e o leitor, que pode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recriar e atualizar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 seus sentidos.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509120"/>
            <a:ext cx="322897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78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2215</TotalTime>
  <Words>1967</Words>
  <Application>Microsoft Office PowerPoint</Application>
  <PresentationFormat>Apresentação na tela (4:3)</PresentationFormat>
  <Paragraphs>183</Paragraphs>
  <Slides>35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9" baseType="lpstr">
      <vt:lpstr>Arial</vt:lpstr>
      <vt:lpstr>Calibri</vt:lpstr>
      <vt:lpstr>Times New Roman</vt:lpstr>
      <vt:lpstr>Tema do Office</vt:lpstr>
      <vt:lpstr>O que é Literatura?</vt:lpstr>
      <vt:lpstr>O que é Literatura?</vt:lpstr>
      <vt:lpstr>O que é Literatura?</vt:lpstr>
      <vt:lpstr>O que é Literatura?</vt:lpstr>
      <vt:lpstr>O que é Literatura?</vt:lpstr>
      <vt:lpstr>O que é Literatura?</vt:lpstr>
      <vt:lpstr>O que é Literatura?</vt:lpstr>
      <vt:lpstr>O que é Literatura?</vt:lpstr>
      <vt:lpstr>O que é Literatura?</vt:lpstr>
      <vt:lpstr>O que é Literatura?</vt:lpstr>
      <vt:lpstr>O que é Literatura?</vt:lpstr>
      <vt:lpstr>O que é Literatura?</vt:lpstr>
      <vt:lpstr>O que é Literatura?</vt:lpstr>
      <vt:lpstr>Literatura Grega</vt:lpstr>
      <vt:lpstr>Literatura Grega</vt:lpstr>
      <vt:lpstr>Literatura Grega - Olimpianos</vt:lpstr>
      <vt:lpstr>Literatura Grega - Heróis</vt:lpstr>
      <vt:lpstr>Literatura Grega - Heróis</vt:lpstr>
      <vt:lpstr>Literatura Grega - Heróis</vt:lpstr>
      <vt:lpstr>Literatura Grega - Heróis</vt:lpstr>
      <vt:lpstr>Literatura Grega</vt:lpstr>
      <vt:lpstr>Literatura Grega</vt:lpstr>
      <vt:lpstr>Literatura Grega</vt:lpstr>
      <vt:lpstr>Literatura Grega</vt:lpstr>
      <vt:lpstr>Literatura Grega</vt:lpstr>
      <vt:lpstr>Literatura Grega</vt:lpstr>
      <vt:lpstr>Literatura Grega</vt:lpstr>
      <vt:lpstr>Literatura Grega</vt:lpstr>
      <vt:lpstr>Literatura Grega</vt:lpstr>
      <vt:lpstr>ILÍADA</vt:lpstr>
      <vt:lpstr>ILÍADA</vt:lpstr>
      <vt:lpstr>ILÍADA</vt:lpstr>
      <vt:lpstr>ILÍADA</vt:lpstr>
      <vt:lpstr>ILÍADA</vt:lpstr>
      <vt:lpstr>GÊNEROS LITERÁRIOS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VINÍCIUS FEITOSA FURTADO</cp:lastModifiedBy>
  <cp:revision>259</cp:revision>
  <dcterms:created xsi:type="dcterms:W3CDTF">2018-05-26T12:30:19Z</dcterms:created>
  <dcterms:modified xsi:type="dcterms:W3CDTF">2021-02-03T14:26:38Z</dcterms:modified>
</cp:coreProperties>
</file>