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23" r:id="rId2"/>
    <p:sldId id="366" r:id="rId3"/>
    <p:sldId id="413" r:id="rId4"/>
    <p:sldId id="414" r:id="rId5"/>
    <p:sldId id="415" r:id="rId6"/>
    <p:sldId id="419" r:id="rId7"/>
    <p:sldId id="420" r:id="rId8"/>
    <p:sldId id="421" r:id="rId9"/>
    <p:sldId id="422" r:id="rId10"/>
    <p:sldId id="423" r:id="rId11"/>
    <p:sldId id="424" r:id="rId12"/>
    <p:sldId id="425" r:id="rId13"/>
    <p:sldId id="416" r:id="rId14"/>
    <p:sldId id="417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179110-0FA9-48DE-9118-5A113ABD3BA4}" type="datetimeFigureOut">
              <a:rPr lang="pt-BR" smtClean="0"/>
              <a:pPr/>
              <a:t>22/08/2019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D378B2-69D7-45B2-B927-EE4E8AA171A8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9110-0FA9-48DE-9118-5A113ABD3BA4}" type="datetimeFigureOut">
              <a:rPr lang="pt-BR" smtClean="0"/>
              <a:pPr/>
              <a:t>22/08/2019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78B2-69D7-45B2-B927-EE4E8AA171A8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9110-0FA9-48DE-9118-5A113ABD3BA4}" type="datetimeFigureOut">
              <a:rPr lang="pt-BR" smtClean="0"/>
              <a:pPr/>
              <a:t>22/08/2019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78B2-69D7-45B2-B927-EE4E8AA171A8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FE45-1ED3-4B69-A1B0-096DBFB6C2AB}" type="datetimeFigureOut">
              <a:rPr lang="pt-BR" smtClean="0"/>
              <a:pPr/>
              <a:t>22/08/2019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E6C4-1EF2-4AAB-99DF-CA9513178502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9637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9110-0FA9-48DE-9118-5A113ABD3BA4}" type="datetimeFigureOut">
              <a:rPr lang="pt-BR" smtClean="0"/>
              <a:pPr/>
              <a:t>22/08/2019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78B2-69D7-45B2-B927-EE4E8AA171A8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9110-0FA9-48DE-9118-5A113ABD3BA4}" type="datetimeFigureOut">
              <a:rPr lang="pt-BR" smtClean="0"/>
              <a:pPr/>
              <a:t>22/08/2019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78B2-69D7-45B2-B927-EE4E8AA171A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9110-0FA9-48DE-9118-5A113ABD3BA4}" type="datetimeFigureOut">
              <a:rPr lang="pt-BR" smtClean="0"/>
              <a:pPr/>
              <a:t>22/08/2019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78B2-69D7-45B2-B927-EE4E8AA171A8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9110-0FA9-48DE-9118-5A113ABD3BA4}" type="datetimeFigureOut">
              <a:rPr lang="pt-BR" smtClean="0"/>
              <a:pPr/>
              <a:t>22/08/2019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78B2-69D7-45B2-B927-EE4E8AA171A8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9110-0FA9-48DE-9118-5A113ABD3BA4}" type="datetimeFigureOut">
              <a:rPr lang="pt-BR" smtClean="0"/>
              <a:pPr/>
              <a:t>22/08/2019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78B2-69D7-45B2-B927-EE4E8AA171A8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9110-0FA9-48DE-9118-5A113ABD3BA4}" type="datetimeFigureOut">
              <a:rPr lang="pt-BR" smtClean="0"/>
              <a:pPr/>
              <a:t>22/08/2019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78B2-69D7-45B2-B927-EE4E8AA171A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9110-0FA9-48DE-9118-5A113ABD3BA4}" type="datetimeFigureOut">
              <a:rPr lang="pt-BR" smtClean="0"/>
              <a:pPr/>
              <a:t>22/08/2019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78B2-69D7-45B2-B927-EE4E8AA171A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9110-0FA9-48DE-9118-5A113ABD3BA4}" type="datetimeFigureOut">
              <a:rPr lang="pt-BR" smtClean="0"/>
              <a:pPr/>
              <a:t>22/08/2019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78B2-69D7-45B2-B927-EE4E8AA171A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B179110-0FA9-48DE-9118-5A113ABD3BA4}" type="datetimeFigureOut">
              <a:rPr lang="pt-BR" smtClean="0"/>
              <a:pPr/>
              <a:t>22/08/2019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FD378B2-69D7-45B2-B927-EE4E8AA171A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56263" cy="1054250"/>
          </a:xfrm>
        </p:spPr>
        <p:txBody>
          <a:bodyPr>
            <a:normAutofit/>
          </a:bodyPr>
          <a:lstStyle/>
          <a:p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Aluísio Azevedo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Usuário\JEC\Pictures\Educandário\Imagens para aulas\aluisi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651737"/>
            <a:ext cx="3384376" cy="4677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530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Aluísio Azevedo</a:t>
            </a:r>
            <a:endParaRPr lang="pt-BR" sz="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323528" y="1484784"/>
            <a:ext cx="8424936" cy="524802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cortiço é um personagem da trama:</a:t>
            </a:r>
          </a:p>
          <a:p>
            <a:pPr algn="just"/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“Eram cinco horas da manhã e o cortiço acordava, abrindo, não os olhos, mas a sua infinidade de portas e janelas alinhadas.</a:t>
            </a:r>
          </a:p>
          <a:p>
            <a:pPr marL="0" indent="0" algn="just">
              <a:buNone/>
            </a:pP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acordar alegre e farto de quem dormiu de uma assentada sete horas de chumbo. Como que se sentiam ainda na indolência de neblina as derradeiras notas da 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última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guitarra da noite antecedente, dissolvendo-se à luz loura e tenra da aurora, que nem um suspiro de saudade perdido em terra alheia.</a:t>
            </a:r>
          </a:p>
          <a:p>
            <a:pPr marL="0" indent="0" algn="just">
              <a:buNone/>
            </a:pP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roupa lavada, que ficara de véspera nos coradouros, umedecia o ar e </a:t>
            </a:r>
            <a:r>
              <a:rPr lang="pt-B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punha-lhe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farto acre de sabão ordinário. As pedras do chão, esbranquiçadas no lugar da lavagem e em alguns pontos azuladas pelo anil, mostravam uma palidez grisalha e triste, feita de acumulações de espumas 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secas”.</a:t>
            </a:r>
            <a:endParaRPr lang="pt-B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01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Aluísio Azevedo</a:t>
            </a:r>
            <a:endParaRPr lang="pt-BR" sz="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179512" y="1484784"/>
            <a:ext cx="8856984" cy="524802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Zoomorfismo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Daí a pouco, em volta das bicas era um zunzum crescente; uma aglomeração tumultuosa de machos e fêmeas. Uns, após outros, lavavam a cara, incomodamente, debaixo do fio de água que escorria da altura de uns cinco palmos. O chão inundava-se. As mulheres precisavam já prender as saias entre as coxas para não as molhar; </a:t>
            </a:r>
            <a:r>
              <a:rPr lang="pt-B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via-se-lhes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tostada nudez dos braços e do pescoço, que elas despiam, suspendendo o cabelo todo para o alto do casco; os homens, esses não se preocupavam em não molhar o 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pelo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ao contrário metiam a cabeça bem debaixo da água e esfregavam com força as ventas e as barbas, fossando e fungando contra as palmas da mão. As portas das latrinas não descansavam, era um abrir e fechar de cada instante, um entrar e sair sem tréguas. Não se demoravam lá dentro e vinham ainda amarrando as calças ou as saias; as crianças não se davam ao trabalho de lá ir, despachavam-se ali mesmo, no capinzal dos fundos, por detrás da estalagem ou no recanto das 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hortas”.</a:t>
            </a:r>
            <a:endParaRPr lang="pt-B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898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Aluísio Azevedo</a:t>
            </a:r>
            <a:endParaRPr lang="pt-BR" sz="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179512" y="1484784"/>
            <a:ext cx="8856984" cy="5248026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Zoomorfismo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pt-BR" sz="2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rumor crescia, condensando-se; o zunzum de todos os dias acentuava-se; já se não destacavam vozes dispersas, mas um só ruído compacto que enchia todo o cortiço. Começavam a fazer compras na venda; ensarilhavam-se discussões e rezingas; ouviam-se gargalhadas e pragas; já se não falava, gritava-se. Sentia-se naquela fermentação </a:t>
            </a:r>
            <a:r>
              <a:rPr lang="pt-BR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sanguínea</a:t>
            </a:r>
            <a:r>
              <a:rPr lang="pt-BR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naquela gula viçosa de plantas rasteiras que mergulham os pés vigorosos na lama preta e nutriente da vida, o prazer animal de existir, a triunfante satisfação de respirar sobre a </a:t>
            </a:r>
            <a:r>
              <a:rPr lang="pt-BR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terra”.</a:t>
            </a:r>
            <a:endParaRPr lang="pt-BR" sz="2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23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Aluísio Azevedo</a:t>
            </a:r>
            <a:endParaRPr lang="pt-BR" sz="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323528" y="1484784"/>
            <a:ext cx="8424936" cy="5248026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Características de suas obras: </a:t>
            </a:r>
          </a:p>
          <a:p>
            <a:pPr algn="just"/>
            <a:r>
              <a:rPr lang="pt-BR" dirty="0" smtClean="0"/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Retrata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mediocridade rotineira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preconceitos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Critica 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exploração social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desigualdade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escravidão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a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Igreja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Ideais naturalistas, como 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determinismo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fatalismo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a influência do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meio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da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hereditariedade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indivíduo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Tudo é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descrito minuciosamente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para compor um retrato vívido da realidade.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5122" name="Picture 2" descr="C:\Users\Usuário\JEC\Pictures\Educandário\Imagens para aulas\aluisio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96" y="5229200"/>
            <a:ext cx="1131339" cy="1535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861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Aluísio Azevedo</a:t>
            </a:r>
            <a:endParaRPr lang="pt-BR" sz="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323528" y="1484784"/>
            <a:ext cx="8424936" cy="5248026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Crítico Alfredo Bosi: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sz="2800" dirty="0"/>
              <a:t>a natureza humana </a:t>
            </a:r>
            <a:r>
              <a:rPr lang="pt-BR" sz="2800" dirty="0" err="1"/>
              <a:t>afigura-se-lhe</a:t>
            </a:r>
            <a:r>
              <a:rPr lang="pt-BR" sz="2800" dirty="0"/>
              <a:t> uma certa selvageria onde os fortes comem os fracos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</a:p>
          <a:p>
            <a:pPr algn="just"/>
            <a:endParaRPr lang="pt-B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6146" name="Picture 2" descr="C:\Users\Usuário\JEC\Pictures\Educandário\Imagens para aulas\aluisio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861048"/>
            <a:ext cx="2438165" cy="271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Aluísio Azevedo</a:t>
            </a:r>
            <a:endParaRPr lang="pt-BR" sz="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323528" y="1484784"/>
            <a:ext cx="8424936" cy="5248026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 completo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Aluísio Tancredo Gonçalves de Azevedo.</a:t>
            </a:r>
          </a:p>
          <a:p>
            <a:pPr algn="just"/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Nascimento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São Luís, Maranhão, em 1857.</a:t>
            </a:r>
          </a:p>
          <a:p>
            <a:pPr algn="just"/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Pais foram perseguidos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pai viúvo casou com uma mulher separada.</a:t>
            </a:r>
          </a:p>
          <a:p>
            <a:pPr algn="just"/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Mudança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aos 21 anos, mudou-se para o Rio de Janeiro.</a:t>
            </a:r>
          </a:p>
          <a:p>
            <a:pPr algn="just"/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Trabalhos no RJ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Caricaturista e jornalista. </a:t>
            </a:r>
          </a:p>
          <a:p>
            <a:pPr algn="just"/>
            <a:endParaRPr lang="pt-B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2" descr="C:\Users\Usuário\JEC\Pictures\Educandário\Imagens para aulas\aluisio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4869160"/>
            <a:ext cx="24765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622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Aluísio Azevedo</a:t>
            </a:r>
            <a:endParaRPr lang="pt-BR" sz="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323528" y="1484784"/>
            <a:ext cx="8424936" cy="5248026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Morte do pai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em 1878, retorna a São Luís.</a:t>
            </a: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Consagração como escritor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(22 anos): </a:t>
            </a:r>
          </a:p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 lágrima de mulher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(1879);</a:t>
            </a: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mulato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(1881);</a:t>
            </a:r>
          </a:p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Casa de pensão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(1884);</a:t>
            </a: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cortiço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(1890).</a:t>
            </a:r>
          </a:p>
          <a:p>
            <a:pPr algn="just"/>
            <a:endParaRPr lang="pt-B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3074" name="Picture 2" descr="C:\Users\Usuário\JEC\Pictures\Educandário\Imagens para aulas\aluisio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679666"/>
            <a:ext cx="1377701" cy="192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uário\JEC\Pictures\Educandário\Imagens para aulas\aluisi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388" y="4679666"/>
            <a:ext cx="1332074" cy="1921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uário\JEC\Pictures\Educandário\Imagens para aulas\aluisio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5" y="4679666"/>
            <a:ext cx="1455043" cy="1921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58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Aluísio Azevedo</a:t>
            </a:r>
            <a:endParaRPr lang="pt-BR" sz="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323528" y="1484784"/>
            <a:ext cx="8424936" cy="5248026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Publicou també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contos e crônicas.</a:t>
            </a: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Carreira diplomática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(1895): tornou-se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cônsul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deixou a literatura em segundo plano.</a:t>
            </a:r>
          </a:p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Serviu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em: Espanha, Inglaterra, Itália, Japão, Paraguai e Argentina.</a:t>
            </a:r>
          </a:p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Neste último, relaciona-se com Pastora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Luquez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de quem adotou os dois filhos.</a:t>
            </a: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Morte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em 1913, em Buenos Aires.</a:t>
            </a:r>
          </a:p>
          <a:p>
            <a:pPr algn="just"/>
            <a:endParaRPr lang="pt-B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098" name="Picture 2" descr="C:\Users\Usuário\JEC\Pictures\Educandário\Imagens para aulas\argentin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45224"/>
            <a:ext cx="2000622" cy="124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88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Aluísio Azevedo</a:t>
            </a:r>
            <a:endParaRPr lang="pt-BR" sz="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323528" y="1484784"/>
            <a:ext cx="8424936" cy="5248026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Obras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Mulato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(1881):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marco inicial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Naturalismo no Brasil.</a:t>
            </a:r>
          </a:p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Causou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escândalo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 sociedade maranhense, pelo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modo cru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aberto com que desnuda 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questão racial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Brasil. </a:t>
            </a:r>
          </a:p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Claros ideias abolicionistas.</a:t>
            </a:r>
          </a:p>
          <a:p>
            <a:pPr algn="just"/>
            <a:endParaRPr lang="pt-B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5" name="Picture 2" descr="C:\Users\Usuário\JEC\Pictures\Educandário\Imagens para aulas\mula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8734" y="4921972"/>
            <a:ext cx="1379369" cy="187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325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Aluísio Azevedo</a:t>
            </a:r>
            <a:endParaRPr lang="pt-BR" sz="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323528" y="1484784"/>
            <a:ext cx="8424936" cy="5248026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Mulato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(1881): conta a história de amor entre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Raimundo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filho de uma escrava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abusada por um senhor de engenho, e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 Rosa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sua prima.</a:t>
            </a:r>
          </a:p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Raimundo, educado na Europa, retorna à terra natal, onde se apaixona por sua prima, descobre as suas origens e sente o preconceito racial da sociedade brasileira.</a:t>
            </a:r>
          </a:p>
          <a:p>
            <a:pPr algn="just"/>
            <a:endParaRPr lang="pt-B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8194" name="Picture 2" descr="C:\Users\Usuário\JEC\Pictures\Educandário\Imagens para aulas\aluisio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653136"/>
            <a:ext cx="1509310" cy="208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36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Aluísio Azevedo</a:t>
            </a:r>
            <a:endParaRPr lang="pt-BR" sz="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323528" y="1484784"/>
            <a:ext cx="8424936" cy="524802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 proíbe a relação por preconceito.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Rosa também nutre sentimentos por Raimundo e o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casal resolve fugir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Na hora da fuga, eles são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surpreendidos por Padre Diogo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mediante a confusão,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Raimundo é morto por Luís Dias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seu rival.</a:t>
            </a:r>
          </a:p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Ana, que estava grávida de Raimundo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fica em choque com a morte de seu amado e acaba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abortando a criança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Por fim, ela se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casa com o assassino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Raimundo e com ele teve três filhos.</a:t>
            </a:r>
          </a:p>
          <a:p>
            <a:pPr algn="just"/>
            <a:endParaRPr lang="pt-B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8194" name="Picture 2" descr="C:\Users\Usuário\JEC\Pictures\Educandário\Imagens para aulas\aluisio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777539"/>
            <a:ext cx="1430101" cy="1972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1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Aluísio Azevedo</a:t>
            </a:r>
            <a:endParaRPr lang="pt-BR" sz="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323528" y="1484784"/>
            <a:ext cx="8424936" cy="5248026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Província do Maranhão: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 uma das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 atrasadas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Brasil, especialmente na questão dos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costumes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preconceito racial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do republicanismo e  do abolicionismo.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Igreja e população eram contra a abolição.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Retrato desfavorável da sociedade maranhense incentivou 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péssima recepção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o livro teve na região.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Decepcionado, Azevedo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muda-se para o Rio de Janeiro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7170" name="Picture 2" descr="C:\Users\Usuário\JEC\Pictures\Educandário\Imagens para aulas\maranhã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013176"/>
            <a:ext cx="1724397" cy="1701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490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Aluísio Azevedo</a:t>
            </a:r>
            <a:endParaRPr lang="pt-BR" sz="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323528" y="1484784"/>
            <a:ext cx="8424936" cy="5248026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Cortiço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personagens são lavadeiras, operários, prostitutas, escravos e outros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indivíduos marginalizados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que vivem em um ambiente pobre e promíscuo.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cortiço determina-lhes o comportamento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personagens são </a:t>
            </a:r>
            <a:r>
              <a:rPr lang="pt-B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zoomorfizados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“uma aglomeração tumultuosa de machos e fêmeas”, “o prazer animal de existir”, “lavavam a cara” e “despachavam-se ali mesmo, no capinzal dos fundos”. </a:t>
            </a:r>
          </a:p>
          <a:p>
            <a:pPr marL="0" indent="0" algn="just">
              <a:buNone/>
            </a:pPr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7171" name="Picture 3" descr="C:\Users\Usuário\JEC\Pictures\Educandário\Imagens para aulas\aluisio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085184"/>
            <a:ext cx="2115319" cy="169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92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a Dura">
  <a:themeElements>
    <a:clrScheme name="Capa Dur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pa Dur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a Dur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887</TotalTime>
  <Words>1063</Words>
  <Application>Microsoft Office PowerPoint</Application>
  <PresentationFormat>Apresentação na tela (4:3)</PresentationFormat>
  <Paragraphs>182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Capa Dura</vt:lpstr>
      <vt:lpstr>Aluísio Azevedo</vt:lpstr>
      <vt:lpstr>Aluísio Azevedo</vt:lpstr>
      <vt:lpstr>Aluísio Azevedo</vt:lpstr>
      <vt:lpstr>Aluísio Azevedo</vt:lpstr>
      <vt:lpstr>Aluísio Azevedo</vt:lpstr>
      <vt:lpstr>Aluísio Azevedo</vt:lpstr>
      <vt:lpstr>Aluísio Azevedo</vt:lpstr>
      <vt:lpstr>Aluísio Azevedo</vt:lpstr>
      <vt:lpstr>Aluísio Azevedo</vt:lpstr>
      <vt:lpstr>Aluísio Azevedo</vt:lpstr>
      <vt:lpstr>Aluísio Azevedo</vt:lpstr>
      <vt:lpstr>Aluísio Azevedo</vt:lpstr>
      <vt:lpstr>Aluísio Azevedo</vt:lpstr>
      <vt:lpstr>Aluísio Azevedo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Realismo-Naturalismo</dc:title>
  <dc:creator>Usuário</dc:creator>
  <cp:lastModifiedBy>Usuário</cp:lastModifiedBy>
  <cp:revision>90</cp:revision>
  <dcterms:created xsi:type="dcterms:W3CDTF">2018-06-26T17:36:36Z</dcterms:created>
  <dcterms:modified xsi:type="dcterms:W3CDTF">2019-08-22T11:48:40Z</dcterms:modified>
</cp:coreProperties>
</file>