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87" r:id="rId8"/>
    <p:sldId id="289" r:id="rId9"/>
    <p:sldId id="290" r:id="rId10"/>
    <p:sldId id="292" r:id="rId11"/>
    <p:sldId id="291" r:id="rId12"/>
    <p:sldId id="297" r:id="rId13"/>
    <p:sldId id="293" r:id="rId14"/>
    <p:sldId id="298" r:id="rId15"/>
    <p:sldId id="299" r:id="rId16"/>
    <p:sldId id="294" r:id="rId17"/>
    <p:sldId id="295" r:id="rId18"/>
    <p:sldId id="296" r:id="rId19"/>
    <p:sldId id="264" r:id="rId20"/>
    <p:sldId id="300" r:id="rId21"/>
    <p:sldId id="301" r:id="rId22"/>
    <p:sldId id="302" r:id="rId23"/>
    <p:sldId id="265" r:id="rId24"/>
    <p:sldId id="303" r:id="rId25"/>
    <p:sldId id="304" r:id="rId26"/>
    <p:sldId id="266" r:id="rId27"/>
    <p:sldId id="305" r:id="rId28"/>
    <p:sldId id="306" r:id="rId29"/>
    <p:sldId id="267" r:id="rId30"/>
    <p:sldId id="268" r:id="rId31"/>
    <p:sldId id="307" r:id="rId32"/>
    <p:sldId id="30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7" r:id="rId41"/>
    <p:sldId id="276" r:id="rId42"/>
    <p:sldId id="278" r:id="rId43"/>
    <p:sldId id="279" r:id="rId44"/>
    <p:sldId id="280" r:id="rId45"/>
    <p:sldId id="281" r:id="rId46"/>
    <p:sldId id="283" r:id="rId47"/>
    <p:sldId id="284" r:id="rId48"/>
    <p:sldId id="282" r:id="rId49"/>
    <p:sldId id="285" r:id="rId50"/>
    <p:sldId id="286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12/06/2020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12/06/2020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12/06/2020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12/06/2020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12/06/2020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12/06/2020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12/06/2020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12/06/2020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12/06/2020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12/06/2020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12/06/2020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F9DA74-560A-46BD-A781-6EF6FE998544}" type="datetimeFigureOut">
              <a:rPr lang="pt-BR" smtClean="0"/>
              <a:t>12/06/2020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 históricos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Guerra Mundial – 1914/1918;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Revolução Russa – 1917;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Revolta do Forte de Copacabana – 1922;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Fundação do Partido Comunista Brasileiro - 1922;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Revolta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Paulista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1924;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 da Coluna Prestes - 1925;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Revolução de 1930.</a:t>
            </a:r>
          </a:p>
        </p:txBody>
      </p:sp>
      <p:pic>
        <p:nvPicPr>
          <p:cNvPr id="1026" name="Picture 2" descr="C:\Users\Usuário\JEC\Pictures\Educandário\Imagens para aulas\sam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73216"/>
            <a:ext cx="4530262" cy="12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Transição: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-Impressionismo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302189"/>
          </a:xfrm>
        </p:spPr>
        <p:txBody>
          <a:bodyPr/>
          <a:lstStyle/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Édouard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Manet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(1832-83): pintura da realidade, temas modernos, pinceladas rápidas e urgentes, que traziam em si a angústia da modernidade. 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648199" y="1052736"/>
            <a:ext cx="4316289" cy="530218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Bebedor de Absinto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12318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Início: Impressionismo (1870-90)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Monet: Nenúfares.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9891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Início: Impressionismo (1870-90)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989731"/>
            <a:ext cx="8229600" cy="5199856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Monet: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Menina no Jardim de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Giverny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835"/>
            <a:ext cx="9144000" cy="521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Início: Impressionismo (1870-90)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Edgar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Degas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aula de balé.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" y="1677111"/>
            <a:ext cx="9120598" cy="51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Mestres Renascentista X Impressionismo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8424"/>
            <a:ext cx="4317876" cy="5364014"/>
          </a:xfr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908720"/>
            <a:ext cx="4350866" cy="6264696"/>
          </a:xfrm>
        </p:spPr>
      </p:pic>
    </p:spTree>
    <p:extLst>
      <p:ext uri="{BB962C8B-B14F-4D97-AF65-F5344CB8AC3E}">
        <p14:creationId xmlns:p14="http://schemas.microsoft.com/office/powerpoint/2010/main" val="2889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Início: Impressionismo (1870-90)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Principais </a:t>
            </a:r>
            <a:r>
              <a:rPr lang="pt-BR" dirty="0" smtClean="0"/>
              <a:t>características:</a:t>
            </a:r>
          </a:p>
          <a:p>
            <a:pPr algn="just"/>
            <a:r>
              <a:rPr lang="pt-BR" dirty="0" smtClean="0"/>
              <a:t>Pinceladas rápidas e pinturas feitas em espaços abertos, registrando o que o artista via, no momento em que via e como via (artistas saem dos ateliês).</a:t>
            </a:r>
            <a:endParaRPr lang="pt-BR" dirty="0"/>
          </a:p>
          <a:p>
            <a:pPr algn="just"/>
            <a:r>
              <a:rPr lang="pt-BR" dirty="0"/>
              <a:t>A pintura deve registrar as tonalidades que os objetos adquirem ao refletir a luz solar num determinado momento, pois as cores da natureza se modificam constantemente, dependendo da incidência da luz do sol.</a:t>
            </a:r>
          </a:p>
          <a:p>
            <a:pPr algn="just"/>
            <a:r>
              <a:rPr lang="pt-BR" dirty="0"/>
              <a:t>As figuras não devem ter contornos nítidos, pois a linha é uma abstração do ser humano para representar imagens.</a:t>
            </a:r>
          </a:p>
          <a:p>
            <a:pPr algn="just"/>
            <a:r>
              <a:rPr lang="pt-BR" dirty="0"/>
              <a:t>As sombras devem ser luminosas e coloridas, tal como é a impressão visual que nos </a:t>
            </a:r>
            <a:r>
              <a:rPr lang="pt-BR" dirty="0" smtClean="0"/>
              <a:t>causam.</a:t>
            </a:r>
            <a:endParaRPr lang="pt-BR" dirty="0"/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Pós-Impressionismo (1880-1906)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Roger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Fry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mesa de café da manhã.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904"/>
            <a:ext cx="9144000" cy="50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Expressionismo (1880-1906)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Gogh: Os comedores de batatas.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412"/>
            <a:ext cx="9144000" cy="519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Expressionismo (1880-1906)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Gogh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478"/>
            <a:ext cx="9144000" cy="509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artístico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as correntes de vanguarda europeia.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nasceu na Itália, em 1909, com a publicação do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Manifesto Futurista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Filippo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Tommasio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Marinetti. Louvava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civilização moderna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 máquinas, o automóvel, a velocidade, a guerra, o militarismo e o patriotismo. Defendia o verso livre e as palavras soltas, em liberdade.</a:t>
            </a:r>
          </a:p>
        </p:txBody>
      </p:sp>
      <p:pic>
        <p:nvPicPr>
          <p:cNvPr id="7170" name="Picture 2" descr="C:\Users\Usuário\JEC\Pictures\Educandário\Imagens para aulas\sam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4032448" cy="19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uário\JEC\Pictures\Educandário\Imagens para aulas\sam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81128"/>
            <a:ext cx="4104456" cy="19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 históricos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Guerra Mundial (1914/1918): emergência do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aumento da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imigração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europeus e crescente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país, especialmente em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São Paulo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C:\Users\Usuário\JEC\Pictures\Educandário\Imagens para aulas\sam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960440" cy="304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ário\JEC\Pictures\Educandário\Imagens para aulas\sam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222231" cy="304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57606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Manifesto Futurista – 11 itens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Nós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queremos cantar o amor ao perigo, o hábito da energia e do destemor.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A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coragem, a audácia, a rebelião serão elementos essenciais de nossa poesia.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A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exaltou até hoje a imobilidade pensativa, o êxtase, o sono. Nós queremos exaltar o movimento agressivo, a insônia febril, o passo de corrida, o salto mortal, o bofetão e o soco.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Nós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afirmamos que a magnificência do mundo enriqueceu-se de uma beleza nova: a beleza da velocidade. Um automóvel de corrida com seu cofre enfeitado com tubos grossos, semelhantes a serpentes de hálito explosivo... um automóvel rugidor, que correr sobre a metralha, é mais bonito que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Vitória da 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Samotrácia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Nós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queremos entoar hinos ao homem que segura o volante, cuja haste ideal atravessa a Terra, lançada também numa corrida sobre o circuito da sua órbita.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57606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Manifesto Futurista – 11 itens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É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preciso que o poeta prodigalize com ardor, fausto e munificência para aumentar o entusiástico fervor dos elementos primordiais.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 Não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mais beleza, a não ser na luta. Nenhuma obra que não tenha um caráter agressivo pode ser uma obra-prima. A poesia deve ser concebida como um violento assalto contra as forças desconhecidas, para obrigá-las a prostrar-se diante do homem.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 Nós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estamos no promontório extremo dos séculos!... Por que haveríamos de olhar para trás, se queremos arrombar as misteriosas portas do Impossível? O Tempo e o Espaço morreram ontem. Nós já estamos vivendo no absoluto, pois já criamos a eterna velocidade onipresente.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 Nós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queremos glorificar a guerra - única higiene do mundo - o militarismo, o patriotismo, o gesto destruidor dos libertários, as belas ideias pelas quais se morre e o desprezo pela mulher.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57606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Manifesto Futurista – 11 itens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 Nós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queremos destruir os museus, as bibliotecas, as academias de toda natureza, e combater o moralismo, o feminismo e toda vileza oportunista e utilitária.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 Nós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cantaremos as grandes multidões agitadas pelo trabalho, pelo prazer ou pela sublevação; cantaremos as marés multicores e polifônicas das revoluções nas capitais modernas; cantaremos o vibrante fervor noturno dos arsenais e dos estaleiros incendiados por violentas luas elétricas; as estações esganadas, devoradoras de serpentes que fumam; as oficinas penduradas às nuvens pelos fios contorcidos de suas fumaças; as pontes, semelhantes a ginastas gigantes que cavalgam os rios, faiscantes ao sol com um luzir de facas;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piróscafos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aventurosos que farejam o horizonte, as locomotivas de largo peito, que pateiam sobre os trilhos, como enormes cavalos de aço enleados de carros; e o voo rasante dos aviões, cuja hélice freme ao vento, como uma bandeira, e parece aplaudir como uma multidão entusiasta.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nasceu na Pintura, com Picasso, que introduziu a técnica da fragmentação e da geometrização das formas. Na literatura, propunha 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simultaneidade e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exploração visual e gráfica das palavras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5" name="Picture 3" descr="C:\Users\Usuário\JEC\Pictures\Educandário\Imagens para aulas\sam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8208912" cy="34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0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>
          <a:xfrm>
            <a:off x="457200" y="980727"/>
            <a:ext cx="4040188" cy="5688631"/>
          </a:xfrm>
        </p:spPr>
        <p:txBody>
          <a:bodyPr/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Cubismo: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marco para o surgimento do cubismo foi em 1907, com a tela 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Demoiselles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d'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Avignon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(As damas d'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Avignon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do pintor espanhol Pablo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Picasso.</a:t>
            </a: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Georges </a:t>
            </a:r>
            <a:r>
              <a:rPr lang="pt-BR" alt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Braque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afirmou: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“Não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imita aquilo que se quer 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criar”.</a:t>
            </a: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176464" cy="5688631"/>
          </a:xfrm>
        </p:spPr>
      </p:pic>
    </p:spTree>
    <p:extLst>
      <p:ext uri="{BB962C8B-B14F-4D97-AF65-F5344CB8AC3E}">
        <p14:creationId xmlns:p14="http://schemas.microsoft.com/office/powerpoint/2010/main" val="38257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>
          <a:xfrm>
            <a:off x="251520" y="980727"/>
            <a:ext cx="4245868" cy="56886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Cubismo: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Tratamento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geométrico das formas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natureza, que passam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 representadas pelos objetos em todos os seus ângulos no mesmo plano, constituindo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em três dimensões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Predominam as linhas retas, modeladas basicamente por cubos e cilindros, dada a geometrização das formas e volumes.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 técnica que renuncia à perspectiva, assim como ao "claro-escuro", causa uma sensação de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pintura escultórica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plano conceitual, o cubismo pode ser considerado como uma arte que privilegia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 mental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maneira de expressão das ideias.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Recusa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ideia de arte enquanto pura imitação da natureza.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856395" cy="5543431"/>
          </a:xfrm>
        </p:spPr>
      </p:pic>
    </p:spTree>
    <p:extLst>
      <p:ext uri="{BB962C8B-B14F-4D97-AF65-F5344CB8AC3E}">
        <p14:creationId xmlns:p14="http://schemas.microsoft.com/office/powerpoint/2010/main" val="6104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surgiu na Alemanha e na França, na pintura, e se estendeu para a literatura e o cinema. Defendia a arte como uma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expressão subjetiva dos sentimentos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do mundo interior do artista. Desvinculando-se do conceito de belo, buscava 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sentido trágico da existência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expresso em formas e cores deformadas.</a:t>
            </a:r>
          </a:p>
        </p:txBody>
      </p:sp>
      <p:pic>
        <p:nvPicPr>
          <p:cNvPr id="9218" name="Picture 2" descr="C:\Users\Usuário\JEC\Pictures\Educandário\Imagens para aulas\sam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3672408" cy="28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próprio nome sugere, busca ser uma expressão dos sentimentos e das emoções.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Assim, os artistas exageram e distorcem os temas em seu processo de catarse, revelando, sobretudo, o lado pessimista da vida.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escola utilizou a arte enquanto forma de refletir 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angústia existencialista do indivíduo alienado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fruto da sociedade moderna, industrializada.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ontraste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intensidade cromática;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Valorização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universo psicológico, sobretudo de sentimentos densos, como a angústia e solidão;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Dinamismo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vigor;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abrupta e "violenta" na pintura, com grossas camadas de tinta;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Valorização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temas sombrios, trágicos.</a:t>
            </a:r>
          </a:p>
        </p:txBody>
      </p:sp>
    </p:spTree>
    <p:extLst>
      <p:ext uri="{BB962C8B-B14F-4D97-AF65-F5344CB8AC3E}">
        <p14:creationId xmlns:p14="http://schemas.microsoft.com/office/powerpoint/2010/main" val="23577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dirty="0" smtClean="0"/>
              <a:t>Amar, Verbo Intransitivo”, de Mário de Andrade.</a:t>
            </a:r>
          </a:p>
          <a:p>
            <a:pPr algn="just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luz delirava, apressada a um vago aviso da tarde. Era tal e tanta que embaçava de ouro a amplidão. Se via tudo de longe num halo que divinizava e afastava as coisas mais. Lassitude. No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quiriri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tecido de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ruidinhos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abafados, a cidade se movia pesada, lerda. O mar parava azul. [...]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Fräulein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botara os braços cruzados no parapeito de pedra, fincara o mento aí, nas carnes rijas. E se perdia. Os olhos dela pouco a pouco se fecharam, cega duma vez. A razão pouco a pouco escampou. Desapareceu por fim, escorraçada pela vida excessiva dos sentidos. Das partes profundas do ser lhe viam apelos vagos e decretos fracionados. Se misturavam animalidades e invenções geniais.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[...] (Fragmento)</a:t>
            </a:r>
          </a:p>
        </p:txBody>
      </p:sp>
    </p:spTree>
    <p:extLst>
      <p:ext uri="{BB962C8B-B14F-4D97-AF65-F5344CB8AC3E}">
        <p14:creationId xmlns:p14="http://schemas.microsoft.com/office/powerpoint/2010/main" val="30938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Dadaísmo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surgiu na Suíça e defendia a </a:t>
            </a: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antiarte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caracterizando-se pelo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deboche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ilogismo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agressividade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Técnica famosa: </a:t>
            </a:r>
            <a:r>
              <a:rPr lang="pt-B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ready-made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extrair um objeto de seu uso cotidiano e, com poucas alterações, atribuir-lhe um valor estético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Destaque: Marcel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Duchamp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uário\JEC\Pictures\Educandário\Imagens para aulas\sam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789040"/>
            <a:ext cx="2144531" cy="254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uário\JEC\Pictures\Educandário\Imagens para aulas\sam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98" y="3789040"/>
            <a:ext cx="3556174" cy="254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uário\JEC\Pictures\Educandário\Imagens para aulas\sam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72" y="3789040"/>
            <a:ext cx="24362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 históricos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Revolução Russa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(1917) 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Fundação do Partido Comunista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Brasil (1922): ascensão das ideias comunistas (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marxismo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disputa entre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anarquistas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comunistas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críticas às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 de trabalho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greves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C:\Users\Usuário\JEC\Pictures\Educandário\Imagens para aulas\sam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4100814" cy="27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uário\JEC\Pictures\Educandário\Imagens para aulas\sam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150593" cy="27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5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Surrealismo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surgiu na França, em 1924, com a publicação do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Manifesto Surrealista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André Breton. Valorizavam o mundo dos sonhos e do inconsciente, pois aí residiria a verdadeira arte (livre), e a escrita automática.</a:t>
            </a:r>
          </a:p>
        </p:txBody>
      </p:sp>
      <p:pic>
        <p:nvPicPr>
          <p:cNvPr id="11266" name="Picture 2" descr="C:\Users\Usuário\JEC\Pictures\Educandário\Imagens para aulas\sam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952328" cy="280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uário\JEC\Pictures\Educandário\Imagens para aulas\sam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2967468" cy="28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uário\JEC\Pictures\Educandário\Imagens para aulas\sam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53" y="3717032"/>
            <a:ext cx="2699792" cy="28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Surrealismo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André Breton (1896-1966), escritor francês 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ex-participante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Dadaísmo, lançou em Paris, em 1924, 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Manifesto Surrealista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trouxe para o mundo um novo modo de encarar a arte. Segundo ele, o termo consiste em:</a:t>
            </a:r>
          </a:p>
          <a:p>
            <a:pPr algn="just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SURREALISMO, s.m. Automatismo psíquico em estado puro, mediante o qual se propõe exprimir, verbalmente, por escrito, ou por qualquer outro meio, o funcionamento do pensamento. Ditado do pensamento, suspenso qualquer controle exercido pela razão, alheio a qualquer preocupação estética ou moral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23018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pensamento livre;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expressividade espontânea;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influência das teorias da psicanálise;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 de uma "realidade paralela";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 de cenas irreais;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valorização do inconsciente.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valorização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fantasia, da loucura e a utilização da reação automática.</a:t>
            </a:r>
          </a:p>
          <a:p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4195899" cy="5400600"/>
          </a:xfrm>
        </p:spPr>
      </p:pic>
    </p:spTree>
    <p:extLst>
      <p:ext uri="{BB962C8B-B14F-4D97-AF65-F5344CB8AC3E}">
        <p14:creationId xmlns:p14="http://schemas.microsoft.com/office/powerpoint/2010/main" val="230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artistas brasileiros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 fim da guerra, o desenvolvimento econômico de São Paulo, o clima de crescente nacionalismo, a efervescência cultural vigente e a proximidade da comemoração do Centenário da Independência do Brasil, agita e anima um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de jovens intelectuais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 começa a se formar após a criticada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exposição de Anita Malfatti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em 1917-1918.</a:t>
            </a:r>
          </a:p>
        </p:txBody>
      </p:sp>
      <p:pic>
        <p:nvPicPr>
          <p:cNvPr id="12290" name="Picture 2" descr="C:\Users\Usuário\JEC\Pictures\Educandário\Imagens para aulas\sam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42452"/>
            <a:ext cx="4927726" cy="21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Anita Malfatti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filha de uma professora de pintura, estudou na Europa e nos EUA. Muito abalada com as críticas, ficou um ano sem pintar e, no final da carreira, voltou-se para uma pintura mais tradicional. Estudiosos afirmam que nunca superou as críticas corrosivas de Lobato.</a:t>
            </a:r>
          </a:p>
        </p:txBody>
      </p:sp>
      <p:pic>
        <p:nvPicPr>
          <p:cNvPr id="13314" name="Picture 2" descr="C:\Users\Usuário\JEC\Pictures\Educandário\Imagens para aulas\sam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645024"/>
            <a:ext cx="2416959" cy="29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uário\JEC\Pictures\Educandário\Imagens para aulas\sam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33662"/>
            <a:ext cx="2423712" cy="29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uário\JEC\Pictures\Educandário\Imagens para aulas\sam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5"/>
            <a:ext cx="2394033" cy="29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Críticas de Lobato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 escritor não perdoa o que enxerga como influências europeias na arte nacional.</a:t>
            </a:r>
          </a:p>
        </p:txBody>
      </p:sp>
      <p:pic>
        <p:nvPicPr>
          <p:cNvPr id="14338" name="Picture 2" descr="C:\Users\Usuário\JEC\Pictures\Educandário\Imagens para aulas\sam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21446"/>
            <a:ext cx="712879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às críticas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as críticas conferiram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 repercussão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exposição de arte, que se tornou 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estopim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Semana de Arte Moderna 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uniu vários jovens artistas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modernistas em defesa da pintora, como Mário e Oswald de Andrade. </a:t>
            </a:r>
          </a:p>
        </p:txBody>
      </p:sp>
      <p:pic>
        <p:nvPicPr>
          <p:cNvPr id="15362" name="Picture 2" descr="C:\Users\Usuário\JEC\Pictures\Educandário\Imagens para aulas\sa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6582375" cy="318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Antes de 22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já havia manifestações artísticas modernistas antes de 1922, como a exposição de Malfatti, em 1917, mas foi a Semana de Arte Moderna que tornou o Modernismo o centro da produção cultural brasileira. 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uário\JEC\Pictures\Educandário\Imagens para aulas\sam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5084304" cy="33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Arte Moderna – objetivos e características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derrubada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todos os cânones que legitimavam a criação artística;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Atualização da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inteligência artística brasileira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Atualização da linguagem brasileira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 deve ser mais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coloquial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semelhante à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distanciada dos moldes portugueses;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Usuário\JEC\Pictures\Educandário\Imagens para aulas\sam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338437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1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Arte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Moderna – objetivos 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Consciência criadora nacional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voltar-se para si mesmo, para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realidade brasileira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 perceber a expressão do nosso povo e da nossa terra;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Enfoque nos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acontecimentos da modernidade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civilização industrial, máquinas, ritmo acelerado de vida;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do humor e da ironia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 eram considerados de mau-gosto e fora dos padrões estéticos;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Usuário\JEC\Pictures\Educandário\Imagens para aulas\sam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64934"/>
            <a:ext cx="1872208" cy="18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3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 históricos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Comunistas: partido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era a vanguarda da ação política,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proletária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acabar com a desigualdade,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de transição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até o fim do Estado.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Anarquistas: contra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organização dos operários em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partidos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eleições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eram uma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farsa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um jogo sujo da burguesia para se manter no poder. Pregavam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acabasse com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hierarquia social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Estado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tornando os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homens livres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sam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29199"/>
            <a:ext cx="4392488" cy="160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Arte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Moderna – objetivos 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verso livre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escrita automática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ou seja, uma poesia vinda diretamente do inconsciente,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 o crivo da razão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Nacionalismo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(crítico ou ufanista) 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valorização de elementos da paisagem nacional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Revisão crítica do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passado brasileiro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Usuário\JEC\Pictures\Educandário\Imagens para aulas\sam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2520280" cy="19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Arte Moderna (1922) - local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Teatro Municipal de São Paulo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escolhido por ser o coração da vida cultural burguesa da capital, reduto do conservadorismo e da tradição. A intenção era provocar e chamar a atenção para o movimento.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Usuário\JEC\Pictures\Educandário\Imagens para aulas\sam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0" y="4092075"/>
            <a:ext cx="3111056" cy="24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Usuário\JEC\Pictures\Educandário\Imagens para aulas\sam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89986"/>
            <a:ext cx="2857500" cy="24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Usuário\JEC\Pictures\Educandário\Imagens para aulas\sam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56" y="4092075"/>
            <a:ext cx="2748679" cy="24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Arte Moderna (1922) - divulgação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530" name="Picture 2" descr="C:\Users\Usuário\JEC\Pictures\Educandário\Imagens para aulas\sam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12366"/>
            <a:ext cx="2867025" cy="363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suário\JEC\Pictures\Educandário\Imagens para aulas\sam2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96" y="2312900"/>
            <a:ext cx="2990373" cy="36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Usuário\JEC\Pictures\Educandário\Imagens para aulas\sam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5" y="2196124"/>
            <a:ext cx="2923715" cy="382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Arte Moderna (1922) - participantes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Graça Aranha, Mário de Andrade, Oswald de Andrade, Anita Malfatti, Di Cavalcanti, Vitor Brecheret e Villa-Lobos.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Usuário\JEC\Pictures\Educandário\Imagens para aulas\s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931742" cy="38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Arte Moderna (1922) - eventos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Conferências de Graça Aranha e Mário de Andrade;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Declamações de Mário, Oswald e de Bandeira;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Concerto musical de Villa-Lobos;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Exposição de arte de Malfatti, Brecheret e Di Cavalcanti.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Espetáculo de dança.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3" descr="C:\Users\Usuário\JEC\Pictures\Educandário\Imagens para aulas\sam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47" y="4365104"/>
            <a:ext cx="3568451" cy="237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Arte Moderna (1922) - reações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houve alguns aplausos e muitas vaias, o que já era esperado.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Momentos críticos: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Declamação do poema “O Sapo”, de Manuel Bandeira, crítica aos parnasianos;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Declamação de Oswald de Andrade;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Conferência de Mário de Andrade.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C:\Users\Usuário\JEC\Pictures\Educandário\Imagens para aulas\sam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69160"/>
            <a:ext cx="3474625" cy="172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387424"/>
          </a:xfrm>
        </p:spPr>
        <p:txBody>
          <a:bodyPr>
            <a:normAutofit fontScale="90000"/>
          </a:bodyPr>
          <a:lstStyle/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260648"/>
            <a:ext cx="8712968" cy="659735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Sapos</a:t>
            </a:r>
          </a:p>
          <a:p>
            <a:pPr marL="0" indent="0" algn="ctr">
              <a:buNone/>
            </a:pPr>
            <a:r>
              <a:rPr lang="pt-B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Enfunando </a:t>
            </a: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papos,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Saem da penumbra,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 pulos, os sapos.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luz os deslumbra.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ronco que aterra,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Berra o sapo-boi: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"Meu pai foi à guerra!"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"Não foi!" - "Foi!" - "Não foi!".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sapo-tanoeiro,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Parnasiano aguado,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Diz: - "Meu cancioneiro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bem martelado.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Vede como primo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comer os hiatos!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arte! E nunca rimo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termos cognatos.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meu verso é bom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Frumento sem joio.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Faço rimas com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Consoantes de apoio.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 por </a:t>
            </a:r>
            <a:r>
              <a:rPr lang="pt-B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cinquenta </a:t>
            </a: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anos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lhes dei a norma: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Reduzi sem danos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fôrmas a forma.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Clame a saparia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críticas céticas: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mais poesia, </a:t>
            </a:r>
            <a:b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há artes poéticas..." 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0888"/>
            <a:ext cx="2520280" cy="25202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3" y="2420888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Arte Moderna (1922) - reações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outro momento de muitas críticas e vaias foi 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concerto de Villa-Lobos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 qual ele tocou de chinelo. Isso foi visto como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provocação modernista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mas, na verdade, o músico estava com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calos nos pés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Usuário\JEC\Pictures\Educandário\Imagens para aulas\sam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645024"/>
            <a:ext cx="4104455" cy="29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Usuário\JEC\Pictures\Educandário\Imagens para aulas\sam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73" y="3645024"/>
            <a:ext cx="4248473" cy="29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Arte Moderna (1922) - mistério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será que Oswald de Andrade, mestre da propaganda, pagou para que estudantes vaiassem o espetáculo?</a:t>
            </a:r>
          </a:p>
        </p:txBody>
      </p:sp>
      <p:pic>
        <p:nvPicPr>
          <p:cNvPr id="25603" name="Picture 3" descr="C:\Users\Usuário\JEC\Pictures\Educandário\Imagens para aulas\sam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780928"/>
            <a:ext cx="3143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Arte Moderna (1922) - consequências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Gerou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 repercussão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imprensa e no meio intelectual da época;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Gerou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aproximação dos artistas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a troca de ideias e técnicas entre os diferentes tipos de arte;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Tornou-se 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inicial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Modernismo no Brasil. </a:t>
            </a:r>
          </a:p>
        </p:txBody>
      </p:sp>
      <p:pic>
        <p:nvPicPr>
          <p:cNvPr id="27651" name="Picture 3" descr="C:\Users\Usuário\JEC\Pictures\Educandário\Imagens para aulas\sa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456384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Revoltas Tenentistas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jovens militares que reivindicavam o fim das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oligarquias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poder e do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voto de cabresto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Revolta (dos Dezoito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Forte de Copacabana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(1922).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Revolta paulista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(1924)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maior conflito bélico 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cidade de São Paulo, que chegou a ser bombardeada.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Coluna Prestes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1925): marchou 2 anos e meio pelo Brasil, durante 25 mil quilômetros, mas não conseguiu disseminar uma rebelião contra o governo.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uário\JEC\Pictures\Educandário\Imagens para aulas\sam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7718"/>
            <a:ext cx="3600400" cy="179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uário\JEC\Pictures\Educandário\Imagens para aulas\sam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947719"/>
            <a:ext cx="3982195" cy="179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 de Arte Moderna (1922) – início da primeira fase do Modernismo brasileiro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1ª fase (1922/1930): Geração de 22, Heroica ou Destruidora.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2ª fase (1930-1945): Geração de 30 ou Edificadora.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3ª fase (1945-?): Geração de 1945 ou Pós-Modernismo </a:t>
            </a:r>
          </a:p>
        </p:txBody>
      </p:sp>
      <p:pic>
        <p:nvPicPr>
          <p:cNvPr id="28674" name="Picture 2" descr="C:\Users\Usuário\JEC\Pictures\Educandário\Imagens para aulas\sam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10650"/>
            <a:ext cx="3756737" cy="281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Revolução de 1930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Usuário\JEC\Pictures\Educandário\Imagens para aulas\sam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816424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uário\JEC\Pictures\Educandário\Imagens para aulas\sam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348880"/>
            <a:ext cx="432048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Embora tenha surgido oficialmente no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apenas em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1922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Modernismo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 nascera muito antes na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década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1870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Impressionismo de Manet, 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Monet e companhia, tendo durado até 1970.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40" y="3212976"/>
            <a:ext cx="2651920" cy="33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648072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Antes do Modernismo: Romantismo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980728"/>
            <a:ext cx="8712968" cy="5616623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Literatura: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Byron, Poe; Pintura: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Eugène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Delacroix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(sua pintura refletia a vivacidade da França contemporânea, com pinceladas rápidas e enérgicas).</a:t>
            </a:r>
          </a:p>
          <a:p>
            <a:pPr marL="0" indent="0" algn="ctr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Liberdade Guiando o Povo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0" y="2708920"/>
            <a:ext cx="8131981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Antes do Modernismo: Realismo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Literatura: Gustave Flaubert, Balzac; Pintura: Gustave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Courbert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(pintava temas comuns e que a Academia considerava vulgares, como os pobres e os trabalhadores).</a:t>
            </a:r>
          </a:p>
          <a:p>
            <a:pPr marL="0" indent="0" algn="ctr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Encontro 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6048672" cy="41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669</TotalTime>
  <Words>2882</Words>
  <Application>Microsoft Office PowerPoint</Application>
  <PresentationFormat>Apresentação na tela (4:3)</PresentationFormat>
  <Paragraphs>195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Constantia</vt:lpstr>
      <vt:lpstr>Times New Roman</vt:lpstr>
      <vt:lpstr>Wingdings 2</vt:lpstr>
      <vt:lpstr>Fluxo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Antes do Modernismo: Romantismo</vt:lpstr>
      <vt:lpstr>Antes do Modernismo: Realismo</vt:lpstr>
      <vt:lpstr>Transição: Pré-Impressionismo</vt:lpstr>
      <vt:lpstr>Início: Impressionismo (1870-90)</vt:lpstr>
      <vt:lpstr>Início: Impressionismo (1870-90)</vt:lpstr>
      <vt:lpstr>Início: Impressionismo (1870-90)</vt:lpstr>
      <vt:lpstr>Mestres Renascentista X Impressionismo</vt:lpstr>
      <vt:lpstr>Início: Impressionismo (1870-90)</vt:lpstr>
      <vt:lpstr>Pós-Impressionismo (1880-1906)</vt:lpstr>
      <vt:lpstr>Expressionismo (1880-1906)</vt:lpstr>
      <vt:lpstr>Expressionismo (1880-1906)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MODERNISMO</vt:lpstr>
      <vt:lpstr>Apresentação do PowerPoint</vt:lpstr>
      <vt:lpstr>MODERNISMO</vt:lpstr>
      <vt:lpstr>MODERNISMO</vt:lpstr>
      <vt:lpstr>MODERNISMO</vt:lpstr>
      <vt:lpstr>MODERNISMO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MONTEIRO LOBATO</dc:title>
  <dc:creator>Usuário</dc:creator>
  <cp:lastModifiedBy>ARTHUR VINÍCIUS FEITOSA FURTADO</cp:lastModifiedBy>
  <cp:revision>68</cp:revision>
  <dcterms:created xsi:type="dcterms:W3CDTF">2019-03-17T11:33:24Z</dcterms:created>
  <dcterms:modified xsi:type="dcterms:W3CDTF">2020-06-12T22:43:11Z</dcterms:modified>
</cp:coreProperties>
</file>