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309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9" r:id="rId10"/>
    <p:sldId id="317" r:id="rId11"/>
    <p:sldId id="320" r:id="rId12"/>
    <p:sldId id="323" r:id="rId13"/>
    <p:sldId id="318" r:id="rId14"/>
    <p:sldId id="321" r:id="rId15"/>
    <p:sldId id="322" r:id="rId16"/>
    <p:sldId id="324" r:id="rId17"/>
    <p:sldId id="325" r:id="rId18"/>
    <p:sldId id="326" r:id="rId19"/>
    <p:sldId id="327" r:id="rId20"/>
    <p:sldId id="330" r:id="rId21"/>
    <p:sldId id="331" r:id="rId22"/>
    <p:sldId id="332" r:id="rId23"/>
    <p:sldId id="355" r:id="rId24"/>
    <p:sldId id="333" r:id="rId25"/>
    <p:sldId id="334" r:id="rId26"/>
    <p:sldId id="337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348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04/06/2020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Frase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qualquer enunciado com </a:t>
            </a:r>
            <a:r>
              <a:rPr lang="pt-BR" sz="9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sentido completo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início e o final da frase são marcados, na escrita, por </a:t>
            </a:r>
            <a:r>
              <a:rPr lang="pt-BR" sz="9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pontuação específica</a:t>
            </a: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 ! ?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…). Pode ter </a:t>
            </a:r>
            <a:r>
              <a:rPr lang="pt-BR" sz="9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uma ou mais palavras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Ai!</a:t>
            </a:r>
          </a:p>
          <a:p>
            <a:pPr algn="just">
              <a:lnSpc>
                <a:spcPct val="170000"/>
              </a:lnSpc>
            </a:pP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Socorro!</a:t>
            </a: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Quanta bagunça!</a:t>
            </a: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coisa terrível!</a:t>
            </a: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2924944"/>
            <a:ext cx="2734014" cy="292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41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exerce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função sintática com relação a outras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orações, uma vez que se relacionam entre si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entendi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o que você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quis dizer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 isso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indispensável/ que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conquistemos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campeonato.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244" y="4725143"/>
            <a:ext cx="1080356" cy="139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7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1080300"/>
            <a:ext cx="8483341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subordinação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70000"/>
              </a:lnSpc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importante/ que Salsicha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tenha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coragem.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sei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se Salsicha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corajoso.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 me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avisaram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de que ele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covarde.</a:t>
            </a:r>
          </a:p>
          <a:p>
            <a:pPr algn="just">
              <a:lnSpc>
                <a:spcPct val="170000"/>
              </a:lnSpc>
            </a:pP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Tenho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certeza/ de que ele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covarde.</a:t>
            </a:r>
          </a:p>
          <a:p>
            <a:pPr algn="just">
              <a:lnSpc>
                <a:spcPct val="170000"/>
              </a:lnSpc>
            </a:pP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Tenho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certeza de uma coisa:/ que ele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covarde.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568" y="1136451"/>
            <a:ext cx="1853930" cy="4931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53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1080300"/>
            <a:ext cx="8483341" cy="5044058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apresenta orações coordenadas e subordinadas.</a:t>
            </a:r>
          </a:p>
          <a:p>
            <a:pPr algn="just">
              <a:lnSpc>
                <a:spcPct val="170000"/>
              </a:lnSpc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professora corrigiu as provas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ajudou </a:t>
            </a:r>
            <a:r>
              <a:rPr lang="pt-BR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 alunos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estavam com mais dificuldade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3876458"/>
            <a:ext cx="266429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tipos de oração formam um período 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composto: </a:t>
            </a:r>
          </a:p>
          <a:p>
            <a:pPr algn="just">
              <a:lnSpc>
                <a:spcPct val="170000"/>
              </a:lnSpc>
            </a:pPr>
            <a:r>
              <a:rPr lang="pt-BR" sz="7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</a:t>
            </a:r>
            <a:r>
              <a:rPr lang="pt-BR" sz="7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</a:t>
            </a:r>
            <a:r>
              <a:rPr lang="pt-BR" sz="7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não exerce função sintática no período.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Parece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que ninguém viu o fantasma.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7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Nota-se</a:t>
            </a:r>
            <a:r>
              <a:rPr lang="pt-BR" sz="7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que nada mudou.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636912"/>
            <a:ext cx="2506712" cy="3281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tipos de oração formam um período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composto: </a:t>
            </a:r>
          </a:p>
          <a:p>
            <a:pPr algn="just">
              <a:lnSpc>
                <a:spcPct val="170000"/>
              </a:lnSpc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subordinada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exerce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função sintática no período, assumindo funções como sujeito, objeto, complemento, adjunto etc.,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relação à principal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Pode também assumir função de adjetivo ou advérbio da oração principal.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Parece/ </a:t>
            </a:r>
            <a:r>
              <a:rPr lang="pt-B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ninguém viu o fantasma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Nota-se/ </a:t>
            </a:r>
            <a:r>
              <a:rPr lang="pt-BR" sz="9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nada mudou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2535" y="4077073"/>
            <a:ext cx="2567039" cy="2069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Três tipos de oração formam um período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composto: </a:t>
            </a:r>
          </a:p>
          <a:p>
            <a:pPr algn="just">
              <a:lnSpc>
                <a:spcPct val="170000"/>
              </a:lnSpc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coordenada: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oração independente sintaticamente, ou seja, não possui orações que se referem a ela de modo a lhe completar o sentido. 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Scooby</a:t>
            </a:r>
            <a:r>
              <a:rPr lang="pt-BR" sz="9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deparou-se com o fantasma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pt-BR" sz="9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saiu correndo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77072"/>
            <a:ext cx="2585503" cy="2047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5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908720"/>
            <a:ext cx="8229600" cy="5139221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pt-BR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mapa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20000"/>
              </a:lnSpc>
              <a:buNone/>
            </a:pPr>
            <a:r>
              <a:rPr lang="pt-BR" sz="960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tesouro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56992"/>
            <a:ext cx="4104456" cy="2690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Passo a passo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Constatar que o período é composto;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Sublinhar os verbos;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Dividir em orações;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Circular as conjunções e pronomes relativos;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Classificar as orações com base nos conectivos.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29153"/>
            <a:ext cx="2051720" cy="4792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1046269"/>
            <a:ext cx="8472382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Exemplificando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70000"/>
              </a:lnSpc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garçom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refrigerante.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	       2</a:t>
            </a: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garçom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          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refrigerante.</a:t>
            </a: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1                                   2</a:t>
            </a: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aditiva “e”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Oração coordenada sindética aditiva.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 “porque”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Oração coordenada sindética explicativa.</a:t>
            </a:r>
            <a:endParaRPr lang="pt-BR" sz="1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 flipH="1">
            <a:off x="2843808" y="1939732"/>
            <a:ext cx="556700" cy="3371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843808" y="2996953"/>
            <a:ext cx="1872208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98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palavra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duas orações ou duas palavras de mesma 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Pode ou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ter sentido próprio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	quero 	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 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ele     volte.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Or. Principal	Conjunção	    Or. Subordinada Substantiva </a:t>
            </a:r>
          </a:p>
          <a:p>
            <a:pPr marL="0" indent="0" algn="just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Objetiva Direta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e     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Daphne  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viajaram.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Conjunção  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140364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284380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457200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1029519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2123728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3203848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789" y="2276872"/>
            <a:ext cx="2629298" cy="3643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95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Classificação das frases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possui sentido completo, mas </a:t>
            </a:r>
            <a:r>
              <a:rPr lang="pt-BR" sz="9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 possui verbo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Veneno!</a:t>
            </a:r>
          </a:p>
          <a:p>
            <a:pPr algn="just">
              <a:lnSpc>
                <a:spcPct val="170000"/>
              </a:lnSpc>
            </a:pPr>
            <a:r>
              <a:rPr lang="pt-BR" sz="9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Verbal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possui</a:t>
            </a: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sentido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completo e </a:t>
            </a:r>
            <a:r>
              <a:rPr lang="pt-BR" sz="9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9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</a:t>
            </a:r>
            <a:r>
              <a:rPr lang="pt-BR" sz="9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.: 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</a:t>
            </a:r>
            <a:r>
              <a:rPr lang="pt-BR" sz="9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beba</a:t>
            </a:r>
            <a:r>
              <a:rPr lang="pt-BR" sz="9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esse veneno!</a:t>
            </a:r>
            <a:endParaRPr lang="pt-BR" sz="9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697" y="2747572"/>
            <a:ext cx="2350801" cy="33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2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coordenativa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relaciona orações coordenadas.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passou de ano (aditiva).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passou de ano (adversativa).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estudou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passará de ano (conclusiva).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boa aluna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(explicativa).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Velma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estuda,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repete de ano (alternativa).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483768" y="2564904"/>
            <a:ext cx="144016" cy="2016223"/>
          </a:xfrm>
          <a:prstGeom prst="leftBrace">
            <a:avLst>
              <a:gd name="adj1" fmla="val 0"/>
              <a:gd name="adj2" fmla="val 58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73" y="4424344"/>
            <a:ext cx="1700014" cy="170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04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coordenativas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(soma): e, nem, mas também.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 ou contraste): mas, porém, contudo, todavia, entretanto, senão, no entanto.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(exclusão): ou, ou ... ou, ora ... ora.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(conclusão): logo, pois, portanto, por conseguinte, por isso, assim, de modo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(explicação ou motivo): pois, porque, portanto, que.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826" y="335685"/>
            <a:ext cx="2146672" cy="21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5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Integrantes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(ligam orações subordinadas substantivas): que, se.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É preciso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estudemos mais para 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Causais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(causa): porque, como, que, porquanto, uma vez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tambor soa,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é oco.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(consequência):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Fazia tanto frio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meus dedos ficaram congelados.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73" y="144810"/>
            <a:ext cx="2247900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3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subordinativas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(comparação): que, do que, quanto, como, assim como.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Canta tão bem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uma gralha.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(oposição): ainda que, embora, mesmo que, posto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Foi reprovado,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tivesse estudado.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f.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Condicionais 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(condição ou hipótese): se, caso, sem que, salvo se, desde que.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conhecesse José, não o condenaria.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9" y="84073"/>
            <a:ext cx="2111152" cy="226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53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Conformativas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(conformidade): conforme, como, segundo, consoante.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Vim hoje,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conforme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lhe prometi.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h.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(finalidade): para, para que, a fim de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Estudei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 no vestibular.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i.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Proporcionais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(proporção): à medida que, à proporção que, ao passo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 medida que 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escalávamos a montanha, o ar tornava-se mais raro.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j.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Temporais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(tempo): quando, enquanto, antes que, depois que, logo que, assim que,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Iremos à praia </a:t>
            </a:r>
            <a:r>
              <a:rPr lang="pt-BR" sz="7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7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dia amanhecer.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91155"/>
            <a:ext cx="1211688" cy="313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4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endParaRPr lang="pt-B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475252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Locução conjuntiva: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formada por duas ou mais palavras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Antes que, desde que, já que, até que, sem que, dado que, posto que, visto que, à proporção que, à medida que.</a:t>
            </a: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356992"/>
            <a:ext cx="3384376" cy="2664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2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No período: "Da própria garganta saiu um grito de admiração, que Cirino acompanhou,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embora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com menos entusiasmo", a palavra destacada expressa uma ideia 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explicação. 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concessão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 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comparação.      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modo.        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consequência.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51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pt-BR" altLang="pt-BR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altLang="pt-BR" sz="6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quadrinho do cartunista Quino, encontramos a conjunção </a:t>
            </a:r>
            <a:r>
              <a:rPr lang="pt-BR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mas, 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pode ser classificada como</a:t>
            </a:r>
            <a:r>
              <a:rPr lang="pt-BR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Conjunção consecutiva.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Conjunção aditiva.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Conjunção adversativa</a:t>
            </a:r>
            <a:r>
              <a:rPr lang="pt-BR" sz="6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Conjunção alternativa.</a:t>
            </a:r>
          </a:p>
          <a:p>
            <a:pPr marL="0" indent="0">
              <a:buNone/>
            </a:pPr>
            <a:r>
              <a:rPr lang="pt-BR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Conjunção conclusiva.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cartum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628800"/>
            <a:ext cx="331236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12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alt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Enem-2014)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Universo: "As pessoas racistas devem procurar ajuda"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 PAULO - Leila Lopes, de 25 anos, não é a primeira negra a receber a faixa de Miss Universo. A primazia coube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Janelle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Penny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Commissiong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Trinidad e Tobago, vencedora do concurso em 1977. Depois dela vieram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Chelsi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Smith, dos Estados Unidos, em 1995; Wendy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Fitzwilliam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também de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Trindad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Tobago, em 1998, 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Mpule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Kwelagobe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Botswana, em 1999. Em 1986, a gaúcha Deise Nunes, que foi a primeira negra a se eleger Miss Brasil, ficou em sexto lugar na classificação geral.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Ainda assim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estupidez humana faz com que, vez ou outra, surjam manifestações preconceituosas como a de um site brasileiro que, às vésperas da competição, e se valendo do anonimato de quem o criou, emitiu opiniões do tipo "Como alguém consegue achar uma preta bonita?" Após receber o título, a mulher mais linda do mundo - que tem o português como língua materna e também fala fluentemente o inglês - disse o que pensa de atitudes como essa e também sobre como sua conquista pode ajudar os necessitados de Angola e de outros países.</a:t>
            </a:r>
          </a:p>
          <a:p>
            <a:pPr marL="0" indent="0" algn="just">
              <a:buNone/>
            </a:pPr>
            <a:r>
              <a:rPr lang="pt-B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COSTA, D. Disponível em: http://oglobo.globo.com. Acesso em: 10 set 2011 (adaptado)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42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alt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uso da expressão “ainda assim” presente nesse texto tem como 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criticar o teor das informações fatuais até ali veiculadas.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questionar a validade das ideias apresentadas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comprovar a veracidade das informações expressas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introduzir argumentos que reforçam o que foi dito anteriormente.</a:t>
            </a:r>
            <a:b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enfatizar o contrassenso entre o que é dito antes e o que vem em seguida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72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qualquer enunciado que se construa ao redor de um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verbo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ou sem sentido completo.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Pegue!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Corra!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O professor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pegou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aluno colando.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Menino,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até a padaria para mim.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204864"/>
            <a:ext cx="2414618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41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Enem-2010) Os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filhos de Anna eram bons, uma coisa verdadeira e sumarenta. Cresciam, tomavam banho, exigiam para si, malcriados, instantes cada vez mais completos. A estouros. O calor era forte no apartamento que estavam aos poucos pagando.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vento batendo nas cortinas que ela mesma cortara lembrava-lhe que se quisesse podia parar e enxugar a testa, olhando o calmo horizonte. Como um lavrador. Ela plantara as sementes que tinha na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outras,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essas apenas.</a:t>
            </a:r>
          </a:p>
          <a:p>
            <a:pPr marL="0" indent="0" algn="just">
              <a:buNone/>
            </a:pP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LISPECTOR, C. </a:t>
            </a:r>
            <a:r>
              <a:rPr lang="pt-B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Laços</a:t>
            </a: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pt-BR" sz="24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família</a:t>
            </a:r>
            <a:r>
              <a:rPr lang="pt-BR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Rio de Janeiro: Rocco, 1998.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autora emprega por duas vezes o conectivo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fragmento apresentado. Observando aspectos da organização, estruturação e funcionalidade dos elementos que articulam o texto, o conectivo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75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alt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pt-BR" altLang="pt-BR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expressa o mesmo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conteúdo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nas duas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situações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 que aparece no texto.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quebra a fluidez do texto e prejudica a compreensão, se usado no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início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frase.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ocupa posição fixa, sendo inadequado seu uso na abertura da frase.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contém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uma ideia de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sequência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temporal que direciona a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conclusão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leitor.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assume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funções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discursivas distintas nos dois contextos de uso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5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(PUC-SP) Em: “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ouviam-se amplos bocejos, fortes como o marulhar das ondas…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 partícula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expressa uma ideia de: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comparação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explicação.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proporção.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HTMLOption1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HTMLOption2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HTMLOption3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HTMLOption4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95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(UEL-PR) Não gostava muito de novelas policiais; admirava, porém, a técnica de seus autores. Comece com: Admirava a técnica...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visto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enquanto.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conquanto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porquanto.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à medida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668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"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Podem acusar-me: estou com a consciência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tranquila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." Os dois pontos (:) do período acima poderiam ser substituídos por vírgula, explicitando-se o nexo entre as duas orações pela conjunção:</a:t>
            </a:r>
          </a:p>
          <a:p>
            <a:pPr marL="0" indent="0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portanto.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pois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embora.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909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alt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(Fuvest-SP) Nas frases abaixo, cada espaço pontilhado corresponde a uma conjunção retirada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"Porém já cinco sóis eram passados (....) dali nos partíramos."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(....) estivesse doente faltei à escola.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haja maus nem por isso devemos descrer dos bons.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Pedro será aprovado (...) estude.</a:t>
            </a: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(...) chova sairei de casa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retiradas são, respectivamente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quando, embora, mesmo que, desde que, ainda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que, como, embora, desde que, ainda que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como, que, porque, ainda que, desde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que, ainda que, embora, como, logo que.</a:t>
            </a:r>
            <a:b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que, quando, embora, desde que, já que</a:t>
            </a: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04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Comentário à questão 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endParaRPr lang="pt-BR" sz="7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conjunção subordinativa temporal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conjunção subordinativa temporal corresponde a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que, logo que, antes que, assim que, depois que, sempre que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Convocados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fomos, dirigimo-nos à sala do diretor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Sempre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lhe conto uma história, ela adormece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94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qualquer enunciado de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sentido completo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construído ao redor de uma ou mais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simples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enunciado que possui uma única oração (absoluta).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Salsicha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fantasma.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Velma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cinco livros ontem.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727" y="3966946"/>
            <a:ext cx="2984500" cy="191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enunciado formado por duas ou mais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orações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Salsicha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fugiu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fantasma/ 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um buraco.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Velma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cinco livros ontem/ 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ficou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dor de cabeça.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302" y="4011037"/>
            <a:ext cx="2093207" cy="2093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5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80300"/>
            <a:ext cx="8784976" cy="504405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Enunciado de sentido completo</a:t>
            </a:r>
          </a:p>
          <a:p>
            <a:pPr marL="0" indent="0" algn="ctr">
              <a:buNone/>
            </a:pPr>
            <a:endParaRPr lang="pt-BR" sz="8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 verbo?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 nominal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Quantos Verbos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Frase verbal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 verbo	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ou + verbos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Período Simples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Período Composto</a:t>
            </a:r>
          </a:p>
          <a:p>
            <a:pPr marL="0" indent="0" algn="just">
              <a:buNone/>
            </a:pPr>
            <a:r>
              <a:rPr lang="pt-BR" sz="8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(Or. Absoluta)</a:t>
            </a:r>
            <a:endParaRPr lang="pt-BR" sz="8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283968" y="155652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283968" y="2528774"/>
            <a:ext cx="432048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5724128" y="2028825"/>
            <a:ext cx="1224136" cy="499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Esquerda 13"/>
          <p:cNvSpPr/>
          <p:nvPr/>
        </p:nvSpPr>
        <p:spPr>
          <a:xfrm>
            <a:off x="2410724" y="2017396"/>
            <a:ext cx="1080120" cy="4833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1187624" y="4724737"/>
            <a:ext cx="403870" cy="72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596335" y="4739066"/>
            <a:ext cx="417637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Baixo 18"/>
          <p:cNvSpPr/>
          <p:nvPr/>
        </p:nvSpPr>
        <p:spPr>
          <a:xfrm>
            <a:off x="7596337" y="2528774"/>
            <a:ext cx="417636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>
            <a:off x="1187624" y="2528774"/>
            <a:ext cx="403870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a Esquerda 22"/>
          <p:cNvSpPr/>
          <p:nvPr/>
        </p:nvSpPr>
        <p:spPr>
          <a:xfrm>
            <a:off x="5690373" y="3268614"/>
            <a:ext cx="122413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Esquerda e para a Direita 1"/>
          <p:cNvSpPr/>
          <p:nvPr/>
        </p:nvSpPr>
        <p:spPr>
          <a:xfrm>
            <a:off x="2123728" y="4232929"/>
            <a:ext cx="4790781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283968" y="369965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37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coordenação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orações 		 			sintaticamente independentes.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orações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sintaticamente dependentes.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347864" y="1154113"/>
            <a:ext cx="936104" cy="4320480"/>
          </a:xfrm>
          <a:prstGeom prst="leftBrace">
            <a:avLst>
              <a:gd name="adj1" fmla="val 8333"/>
              <a:gd name="adj2" fmla="val 481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678" y="3501008"/>
            <a:ext cx="2493144" cy="2493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não exerce função sintática com relação a outras orações, ou seja, ela é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independente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absoluta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Lara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acordou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café/ 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apanhou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ônibus.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filme,/ mas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compreendeu o enredo.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224" y="4725144"/>
            <a:ext cx="1310375" cy="139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8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4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FRASE, ORAÇÃO E PERÍODO</a:t>
            </a:r>
            <a:endParaRPr lang="pt-BR" sz="45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</a:pP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Daphne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almoçou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Daphne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chegou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mas não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almoçou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Daphne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almoça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agora,/ ou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fome.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Daphne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almoçou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logo não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 fome.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Daphne não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almoçou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porque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acabou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comida.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154112"/>
            <a:ext cx="1696682" cy="472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3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3048</TotalTime>
  <Words>2674</Words>
  <Application>Microsoft Office PowerPoint</Application>
  <PresentationFormat>Apresentação na tela (4:3)</PresentationFormat>
  <Paragraphs>451</Paragraphs>
  <Slides>36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Tema do Office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FRASE, ORAÇÃO E PERÍODO</vt:lpstr>
      <vt:lpstr>CONJUNÇÃO</vt:lpstr>
      <vt:lpstr>CONJUNÇÃO</vt:lpstr>
      <vt:lpstr>CONJUNÇÃO</vt:lpstr>
      <vt:lpstr>CONJUNÇÃO</vt:lpstr>
      <vt:lpstr>CONJUNÇÃO</vt:lpstr>
      <vt:lpstr>CONJUNÇÃO</vt:lpstr>
      <vt:lpstr>CONJUNÇÃO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337</cp:revision>
  <dcterms:created xsi:type="dcterms:W3CDTF">2018-05-26T12:30:19Z</dcterms:created>
  <dcterms:modified xsi:type="dcterms:W3CDTF">2020-06-05T00:19:23Z</dcterms:modified>
</cp:coreProperties>
</file>