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8BDA46-B765-44C9-B234-5C5FF32CE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133882E-5E83-4DFA-AEE6-95253C264A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0B1FC5E-649B-41C4-B325-59ECF1373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3E21-7F4B-4E9B-BECB-16EBAB13B128}" type="datetimeFigureOut">
              <a:rPr lang="pt-BR" smtClean="0"/>
              <a:t>15/08/2025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E0FFFCE-DC5D-443E-8BE5-B0BEFEE12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4F25632-7995-4AD8-B933-30BFB172B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4618-D5B3-4367-BEDE-FAB9F5D246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3760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5A54E9-CEAD-4179-A4C6-53B0358A2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1CF89EA-A02E-48EF-BC43-B092F691D0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693FFFE-4F56-4335-A1B3-450BAD399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3E21-7F4B-4E9B-BECB-16EBAB13B128}" type="datetimeFigureOut">
              <a:rPr lang="pt-BR" smtClean="0"/>
              <a:t>15/08/2025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A82B070-15AD-4FC5-933B-97BED4FA9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5BE2C8C-ACEA-4F1B-A80C-F54652D95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4618-D5B3-4367-BEDE-FAB9F5D246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5505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01C5443-2AFE-4EA3-945C-17C04909CE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8993D26-EAFE-4E07-857B-9831C9E33F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BB20099-3C20-4A5A-BA56-80667C61C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3E21-7F4B-4E9B-BECB-16EBAB13B128}" type="datetimeFigureOut">
              <a:rPr lang="pt-BR" smtClean="0"/>
              <a:t>15/08/2025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8424C7F-6CEF-4F12-A5DA-BBDA4583B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BFDC39B-D90D-4A36-91F9-8EE1BFCA7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4618-D5B3-4367-BEDE-FAB9F5D246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5790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51437F-E9E6-4F8E-91C4-7CB601342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856868-22EB-41FC-8F75-D505D37F7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142F584-8EC9-4374-81A8-6145D7CB1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3E21-7F4B-4E9B-BECB-16EBAB13B128}" type="datetimeFigureOut">
              <a:rPr lang="pt-BR" smtClean="0"/>
              <a:t>15/08/2025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673569E-4F28-468F-99D7-8B3D8BBD9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7FB5989-52EA-4786-A609-C2CC6473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4618-D5B3-4367-BEDE-FAB9F5D246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7345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51646E-DC0C-4B63-A72A-6BADB0621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1AF036F-ECFB-40E3-A8E8-8C9BF23667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E7C3384-4E72-4AB4-A8CF-9C37DF809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3E21-7F4B-4E9B-BECB-16EBAB13B128}" type="datetimeFigureOut">
              <a:rPr lang="pt-BR" smtClean="0"/>
              <a:t>15/08/2025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50AD886-6063-4279-B6C1-A4CB4A301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D3CCA77-E7E6-4EBB-92DD-8A834401E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4618-D5B3-4367-BEDE-FAB9F5D246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6853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79722E-8C2A-4FD5-8153-6498DB2F2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4123B77-E937-45BB-B095-6D56879857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EB3ADB7-0F51-4A7E-8B2F-8DD70B1F00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29788A7-B237-4C8E-BD74-FABC4DBAF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3E21-7F4B-4E9B-BECB-16EBAB13B128}" type="datetimeFigureOut">
              <a:rPr lang="pt-BR" smtClean="0"/>
              <a:t>15/08/2025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8CF0FA1-5744-4118-8F5C-95744E3F6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F6A71E0-A40D-4E92-B482-EBACD3037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4618-D5B3-4367-BEDE-FAB9F5D246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5953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6E1F58-259B-4E61-91B8-23B182A40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2751C36-4C66-4BC6-9682-C1667E762A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2831E79-C18B-4A59-B177-8400C265E1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CE937D6-6025-4941-9047-2E9B2909E6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806B036-1E43-4A9F-A286-6EA225C1FE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3898730-7114-4C8C-8DAF-EBDBBC624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3E21-7F4B-4E9B-BECB-16EBAB13B128}" type="datetimeFigureOut">
              <a:rPr lang="pt-BR" smtClean="0"/>
              <a:t>15/08/2025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7629767-9EED-4D1B-82C0-4FD1EB542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88C0992-FF24-4412-A829-66741078C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4618-D5B3-4367-BEDE-FAB9F5D246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72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77F1C2-31B7-477C-A95D-F7C278070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EF96952-9BE4-4CF2-9AB4-302A6A965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3E21-7F4B-4E9B-BECB-16EBAB13B128}" type="datetimeFigureOut">
              <a:rPr lang="pt-BR" smtClean="0"/>
              <a:t>15/08/2025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51D36BC-5736-4C1C-8504-53ADB4600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62DFEAE-DFB3-4099-B342-730719A0A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4618-D5B3-4367-BEDE-FAB9F5D246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7055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A211034-B4F7-41A9-A283-526CBD292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3E21-7F4B-4E9B-BECB-16EBAB13B128}" type="datetimeFigureOut">
              <a:rPr lang="pt-BR" smtClean="0"/>
              <a:t>15/08/2025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7A773C4-F4BF-4736-86B2-A5D79EFAB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AF81310-AB7E-46F5-B09E-A0322A000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4618-D5B3-4367-BEDE-FAB9F5D246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9250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1D0D17-5CE6-456E-BAF4-CD0D58FD7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FB3DC8D-5028-4D54-8089-BD864848C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C6CBF6A-82EA-42B2-B16D-A14C423686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A799F37-1D11-4B50-A7AE-1562FCF56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3E21-7F4B-4E9B-BECB-16EBAB13B128}" type="datetimeFigureOut">
              <a:rPr lang="pt-BR" smtClean="0"/>
              <a:t>15/08/2025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A5A52CB-569B-405C-8BC3-D2AC9CE74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CB970F6-4FEA-4EF1-ADA0-2FF67816D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4618-D5B3-4367-BEDE-FAB9F5D246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4407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DBB6A6-25CC-4E27-9FAA-640620B60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7903C549-8B1D-4A72-A828-7A85F78FB9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726919F-276E-4C4E-8143-59C92E0F63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522E6C0-436D-4E85-AA10-FF3A27231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3E21-7F4B-4E9B-BECB-16EBAB13B128}" type="datetimeFigureOut">
              <a:rPr lang="pt-BR" smtClean="0"/>
              <a:t>15/08/2025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859E174-FC48-4CC7-9473-05563508D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689C4DB-05DA-487D-A7FB-68FCA2812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4618-D5B3-4367-BEDE-FAB9F5D246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3183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AA4F288-CC9B-47AD-B74C-035EEF92E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E2A2ABE-C806-4489-A626-23A94493CA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0863363-48EE-447A-AF46-37A4D462C2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D3E21-7F4B-4E9B-BECB-16EBAB13B128}" type="datetimeFigureOut">
              <a:rPr lang="pt-BR" smtClean="0"/>
              <a:t>15/08/2025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596F36E-AD85-4A03-863A-D436364DCA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B281241-ADF8-41D9-B339-7C7ED995AC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C4618-D5B3-4367-BEDE-FAB9F5D246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8290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13CAB6E6-299C-4E1F-9E19-157EC8EE114B}"/>
              </a:ext>
            </a:extLst>
          </p:cNvPr>
          <p:cNvSpPr txBox="1"/>
          <p:nvPr/>
        </p:nvSpPr>
        <p:spPr>
          <a:xfrm>
            <a:off x="-1" y="0"/>
            <a:ext cx="8108415" cy="6948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</a:t>
            </a:r>
            <a:r>
              <a:rPr lang="pt-BR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operadores argumentativos </a:t>
            </a: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são </a:t>
            </a:r>
            <a:r>
              <a:rPr lang="pt-BR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conectores</a:t>
            </a: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pt-BR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encadeiam ideias </a:t>
            </a: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dentro de um texto, expressando uma determinada </a:t>
            </a:r>
            <a:r>
              <a:rPr lang="pt-BR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relação entre elas</a:t>
            </a: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e, consequentemente, uma </a:t>
            </a:r>
            <a:r>
              <a:rPr lang="pt-BR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orientação argumentativa </a:t>
            </a: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respeito de um assunto defendido.</a:t>
            </a:r>
          </a:p>
          <a:p>
            <a:pPr algn="just">
              <a:lnSpc>
                <a:spcPct val="150000"/>
              </a:lnSpc>
            </a:pP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Do ponto de vista territorial, é enorme o abismo que separa regiões extremamente pobres de lugares com índices de países desenvolvidos. </a:t>
            </a:r>
            <a:r>
              <a:rPr lang="pt-BR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isso</a:t>
            </a: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importância do enfrentamento à desigualdade na esfera pública e a necessidade de políticas que priorizem os investimentos nos locais mais pobres – direcionados para as pessoas mais vulneráveis.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0B32F45-5264-4DA9-B008-7F3A0C5FE0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1" y="-1"/>
            <a:ext cx="3962400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279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13CAB6E6-299C-4E1F-9E19-157EC8EE114B}"/>
              </a:ext>
            </a:extLst>
          </p:cNvPr>
          <p:cNvSpPr txBox="1"/>
          <p:nvPr/>
        </p:nvSpPr>
        <p:spPr>
          <a:xfrm>
            <a:off x="0" y="0"/>
            <a:ext cx="7601639" cy="4221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Tipos de operadores argumentativos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Operadores que estabelecem comparações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elementos que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relacionam argumentos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estabelecendo a superioridade, ou inferioridade, ou igualdade entre eles: mais que, menos que, tão... como etc.</a:t>
            </a:r>
          </a:p>
          <a:p>
            <a:pPr algn="just">
              <a:lnSpc>
                <a:spcPct val="150000"/>
              </a:lnSpc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O filme é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tão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emocionante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quanto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livro.</a:t>
            </a:r>
          </a:p>
          <a:p>
            <a:pPr algn="just">
              <a:lnSpc>
                <a:spcPct val="150000"/>
              </a:lnSpc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A situação atual é menos grave do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anterior.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B1E746EF-1DF9-4A35-8E90-43E12632DB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000"/>
          <a:stretch/>
        </p:blipFill>
        <p:spPr>
          <a:xfrm>
            <a:off x="7945997" y="0"/>
            <a:ext cx="424600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237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13CAB6E6-299C-4E1F-9E19-157EC8EE114B}"/>
              </a:ext>
            </a:extLst>
          </p:cNvPr>
          <p:cNvSpPr txBox="1"/>
          <p:nvPr/>
        </p:nvSpPr>
        <p:spPr>
          <a:xfrm>
            <a:off x="0" y="0"/>
            <a:ext cx="7601639" cy="5421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Tipos de operadores argumentativos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Operadores que introduzem retificação ou esclarecimento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são palavras ou locuções denotativas: isto é, ou seja, quer dizer etc.</a:t>
            </a:r>
          </a:p>
          <a:p>
            <a:pPr algn="just">
              <a:lnSpc>
                <a:spcPct val="150000"/>
              </a:lnSpc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Os operadores argumentativos proporcionam a argumentatividade de um texto.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outras palavras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eles constroem, de maneira estratégica, os elementos que garantem a compreensão e validação de um ponto de vista.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036F1F36-EC70-4D92-BC4B-E165361DBA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2285" y="0"/>
            <a:ext cx="45897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2148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13CAB6E6-299C-4E1F-9E19-157EC8EE114B}"/>
              </a:ext>
            </a:extLst>
          </p:cNvPr>
          <p:cNvSpPr txBox="1"/>
          <p:nvPr/>
        </p:nvSpPr>
        <p:spPr>
          <a:xfrm>
            <a:off x="0" y="0"/>
            <a:ext cx="7601639" cy="4221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Tipos de operadores argumentativos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Operadores que introduzem afirmação ou negação plena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são pronomes e advérbios com sentido geral, global, totalizante. </a:t>
            </a:r>
          </a:p>
          <a:p>
            <a:pPr algn="just">
              <a:lnSpc>
                <a:spcPct val="150000"/>
              </a:lnSpc>
            </a:pP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Afirmativos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tudo, todos, muitos, sempre etc.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Negativos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nada, nenhum, poucos, nunca etc.</a:t>
            </a:r>
          </a:p>
          <a:p>
            <a:pPr algn="just">
              <a:lnSpc>
                <a:spcPct val="150000"/>
              </a:lnSpc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Nenhum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político é honesto por vontade própria.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06062E2E-907E-4C7E-8F40-667ADD23DAE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433"/>
          <a:stretch/>
        </p:blipFill>
        <p:spPr>
          <a:xfrm>
            <a:off x="7799942" y="0"/>
            <a:ext cx="43920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728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13CAB6E6-299C-4E1F-9E19-157EC8EE114B}"/>
              </a:ext>
            </a:extLst>
          </p:cNvPr>
          <p:cNvSpPr txBox="1"/>
          <p:nvPr/>
        </p:nvSpPr>
        <p:spPr>
          <a:xfrm>
            <a:off x="0" y="0"/>
            <a:ext cx="7601639" cy="6622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operadores argumentativos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são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recursos linguísticos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estabelecem o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encadeamento de segmentos textuais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além de indicarem a argumentatividade dos enunciados. Essas estruturas são fundamentais na construção de textos dissertativo-argumentativos como, por exemplo, a redação do ENEM.</a:t>
            </a:r>
          </a:p>
          <a:p>
            <a:pPr algn="just">
              <a:lnSpc>
                <a:spcPct val="150000"/>
              </a:lnSpc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É nas cidades,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entretanto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que esse tema aparece com mais evidência. […]A desigualdade é cumulativa e vai muito além da renda. É também de saúde, educação, saneamento, segurança e de acesso a serviços.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76AA2F6D-0BD6-46E2-8116-120D11DE58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1639" y="0"/>
            <a:ext cx="459036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531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13CAB6E6-299C-4E1F-9E19-157EC8EE114B}"/>
              </a:ext>
            </a:extLst>
          </p:cNvPr>
          <p:cNvSpPr txBox="1"/>
          <p:nvPr/>
        </p:nvSpPr>
        <p:spPr>
          <a:xfrm>
            <a:off x="0" y="0"/>
            <a:ext cx="7601639" cy="6022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Tipos de operadores argumentativos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Operadores conclusivos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orientam para uma relação de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causa e efeito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introduzindo uma conclusão em relação a um argumento anterior: portanto, logo, pois, dessa forma, por conseguinte, consequentemente etc.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kumimoji="0" lang="pt-BR" altLang="pt-BR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 trânsito está caótico na cidade, </a:t>
            </a:r>
            <a:r>
              <a:rPr kumimoji="0" lang="pt-BR" altLang="pt-BR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portanto</a:t>
            </a:r>
            <a:r>
              <a:rPr kumimoji="0" lang="pt-BR" altLang="pt-BR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é recomendável usar o transporte público.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pt-BR" altLang="pt-BR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Ex.: O estudo comprovou a eficácia do medicamento, </a:t>
            </a:r>
            <a:r>
              <a:rPr kumimoji="0" lang="pt-BR" altLang="pt-BR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logo</a:t>
            </a:r>
            <a:r>
              <a:rPr kumimoji="0" lang="pt-BR" altLang="pt-BR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podemos esperar resultados positivos em breve. </a:t>
            </a:r>
          </a:p>
          <a:p>
            <a:pPr algn="just">
              <a:lnSpc>
                <a:spcPct val="150000"/>
              </a:lnSpc>
            </a:pP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EFBA7B5A-60B3-4F20-864A-9770D87C52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8096" y="0"/>
            <a:ext cx="436390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628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13CAB6E6-299C-4E1F-9E19-157EC8EE114B}"/>
              </a:ext>
            </a:extLst>
          </p:cNvPr>
          <p:cNvSpPr txBox="1"/>
          <p:nvPr/>
        </p:nvSpPr>
        <p:spPr>
          <a:xfrm>
            <a:off x="0" y="0"/>
            <a:ext cx="7601639" cy="6622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Tipos de operadores argumentativos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Operadores que contrapõem argumentos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o operador mais típico é o </a:t>
            </a:r>
            <a:r>
              <a:rPr lang="pt-BR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considerado o operador argumentativo por excelência. Esses operadores introduzem argumento que não elimina o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argumento anterior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mas a ele se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contrapõe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Nesse mesmo grupo estão: porém, contudo, no entanto, entretanto, embora, apesar de, ainda que etc.</a:t>
            </a:r>
          </a:p>
          <a:p>
            <a:pPr algn="just">
              <a:lnSpc>
                <a:spcPct val="150000"/>
              </a:lnSpc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Tudo caminhava para um final feliz.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Contudo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um banho de sangue trouxe um enorme anticlímax para a história.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3C15641B-0F3D-4D40-A0C9-F57BA797CA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6893" y="0"/>
            <a:ext cx="442510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25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13CAB6E6-299C-4E1F-9E19-157EC8EE114B}"/>
              </a:ext>
            </a:extLst>
          </p:cNvPr>
          <p:cNvSpPr txBox="1"/>
          <p:nvPr/>
        </p:nvSpPr>
        <p:spPr>
          <a:xfrm>
            <a:off x="0" y="0"/>
            <a:ext cx="7601639" cy="6948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Tipos de operadores argumentativos</a:t>
            </a: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pt-BR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Operadores </a:t>
            </a: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assinalam </a:t>
            </a: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argumento mais forte </a:t>
            </a: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são aqueles que introduzem um</a:t>
            </a:r>
            <a:r>
              <a:rPr lang="pt-BR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argumento mais forte </a:t>
            </a: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uma sequência ou </a:t>
            </a:r>
            <a:r>
              <a:rPr lang="pt-BR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realçam a força de um argumento </a:t>
            </a: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único, que pode ter sentido positivo ou negativo. </a:t>
            </a:r>
          </a:p>
          <a:p>
            <a:pPr algn="just">
              <a:lnSpc>
                <a:spcPct val="150000"/>
              </a:lnSpc>
            </a:pPr>
            <a:r>
              <a:rPr lang="pt-BR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sentido positivo</a:t>
            </a: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até, até mesmo, mesmo, inclusive. </a:t>
            </a:r>
            <a:r>
              <a:rPr lang="pt-BR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sentido negativo</a:t>
            </a: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nem mesmo.</a:t>
            </a:r>
          </a:p>
          <a:p>
            <a:pPr algn="just">
              <a:lnSpc>
                <a:spcPct val="150000"/>
              </a:lnSpc>
            </a:pP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Ele é tão inteligente que </a:t>
            </a:r>
            <a:r>
              <a:rPr lang="pt-BR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até</a:t>
            </a: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passou no vestibular sem estudar muito.</a:t>
            </a:r>
          </a:p>
          <a:p>
            <a:pPr algn="just">
              <a:lnSpc>
                <a:spcPct val="150000"/>
              </a:lnSpc>
            </a:pP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Ele é tão obtuso que </a:t>
            </a:r>
            <a:r>
              <a:rPr lang="pt-BR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 mesmo </a:t>
            </a: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sabe escrever o próprio nome. 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3E45F943-E5EA-4A7B-963F-FAD10F914F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3699" y="0"/>
            <a:ext cx="43683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401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13CAB6E6-299C-4E1F-9E19-157EC8EE114B}"/>
              </a:ext>
            </a:extLst>
          </p:cNvPr>
          <p:cNvSpPr txBox="1"/>
          <p:nvPr/>
        </p:nvSpPr>
        <p:spPr>
          <a:xfrm>
            <a:off x="0" y="0"/>
            <a:ext cx="7722824" cy="68096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Tipos de operadores argumentativos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Operadores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introduzem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argumento aparentemente menos forte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tais operadores argumentativos deixam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subentendida a ideia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que o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enunciador pode lançar mão de argumentos mais fortes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 assim se fizer necessário: no mínimo, ao menos, pelo menos etc.</a:t>
            </a:r>
          </a:p>
          <a:p>
            <a:pPr algn="just">
              <a:lnSpc>
                <a:spcPct val="150000"/>
              </a:lnSpc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A situação é delicada.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mínimo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precisamos de um plano de ação.</a:t>
            </a:r>
          </a:p>
          <a:p>
            <a:pPr algn="just">
              <a:lnSpc>
                <a:spcPct val="150000"/>
              </a:lnSpc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A equipe não alcançou a meta, mas,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pelo menos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entregou o projeto dentro do prazo.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46AC440E-26D8-4B6D-9C53-37F1770D56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6397" y="0"/>
            <a:ext cx="438560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74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13CAB6E6-299C-4E1F-9E19-157EC8EE114B}"/>
              </a:ext>
            </a:extLst>
          </p:cNvPr>
          <p:cNvSpPr txBox="1"/>
          <p:nvPr/>
        </p:nvSpPr>
        <p:spPr>
          <a:xfrm>
            <a:off x="0" y="0"/>
            <a:ext cx="7601639" cy="4221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Tipos de operadores argumentativos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Operadores que introduzem uma explicação ou justificativa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introduzem argumento que pode ser a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causa, o motivo do argumento anterior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porque, que, já que, pois etc.</a:t>
            </a:r>
          </a:p>
          <a:p>
            <a:pPr algn="just">
              <a:lnSpc>
                <a:spcPct val="150000"/>
              </a:lnSpc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O ser humano é um ser racional,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pois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possui a capacidade de pensar sobre si e sobre a sua condição.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996B8458-41A7-44C2-A6EE-5B187D2CCE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1707" y="0"/>
            <a:ext cx="442029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594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13CAB6E6-299C-4E1F-9E19-157EC8EE114B}"/>
              </a:ext>
            </a:extLst>
          </p:cNvPr>
          <p:cNvSpPr txBox="1"/>
          <p:nvPr/>
        </p:nvSpPr>
        <p:spPr>
          <a:xfrm>
            <a:off x="0" y="0"/>
            <a:ext cx="7601639" cy="6622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Tipos de operadores argumentativos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Operadores que somam argumentos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são conjunções e locuções conjuntivas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aditivas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palavras denotativas de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inclusão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alinham argumentos que orientam para uma mesma conclusão: e, também, ainda, não só... mas também, tanto... como..., além de, além disso, aliás etc.</a:t>
            </a:r>
          </a:p>
          <a:p>
            <a:pPr algn="just">
              <a:lnSpc>
                <a:spcPct val="150000"/>
              </a:lnSpc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O fascismo é um movimento político que surgiu na Itália do século XX.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Além disso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ele se espalhou por todo o continente Europeu, ganhando versões próprias em países como Alemanha e Hungria.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F13F91F5-6528-48C8-803F-7936CDF6C5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0790" y="0"/>
            <a:ext cx="449121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383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13CAB6E6-299C-4E1F-9E19-157EC8EE114B}"/>
              </a:ext>
            </a:extLst>
          </p:cNvPr>
          <p:cNvSpPr txBox="1"/>
          <p:nvPr/>
        </p:nvSpPr>
        <p:spPr>
          <a:xfrm>
            <a:off x="1" y="0"/>
            <a:ext cx="7238082" cy="6209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Tipos de operadores argumentativos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Operadores que introduzem argumentos alternativos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são conjunções e locuções conjuntivas alternativas que levam a conclusões diferentes ou mesmo opostas: ou, ou então, quer... quer, seja... seja etc.</a:t>
            </a:r>
          </a:p>
          <a:p>
            <a:pPr algn="just">
              <a:lnSpc>
                <a:spcPct val="150000"/>
              </a:lnSpc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Quer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você goste,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quer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não, a decisão já foi tomada.</a:t>
            </a:r>
          </a:p>
          <a:p>
            <a:pPr algn="just">
              <a:lnSpc>
                <a:spcPct val="150000"/>
              </a:lnSpc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O jantar pode ser em casa,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então podemos ir ao restaurante.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2C682ACE-5526-4BE7-A5B3-5D00868C7F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6386" y="-1"/>
            <a:ext cx="4755615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2092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931</Words>
  <Application>Microsoft Office PowerPoint</Application>
  <PresentationFormat>Widescreen</PresentationFormat>
  <Paragraphs>41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ARTHUR VINÍCIUS FEITOSA FURTADO</dc:creator>
  <cp:lastModifiedBy>ARTHUR VINÍCIUS FEITOSA FURTADO</cp:lastModifiedBy>
  <cp:revision>11</cp:revision>
  <dcterms:created xsi:type="dcterms:W3CDTF">2025-08-14T21:20:43Z</dcterms:created>
  <dcterms:modified xsi:type="dcterms:W3CDTF">2025-08-15T14:58:03Z</dcterms:modified>
</cp:coreProperties>
</file>