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91" r:id="rId2"/>
    <p:sldId id="399" r:id="rId3"/>
    <p:sldId id="400" r:id="rId4"/>
    <p:sldId id="398" r:id="rId5"/>
    <p:sldId id="401" r:id="rId6"/>
    <p:sldId id="402" r:id="rId7"/>
    <p:sldId id="403" r:id="rId8"/>
    <p:sldId id="404" r:id="rId9"/>
    <p:sldId id="392" r:id="rId10"/>
    <p:sldId id="405" r:id="rId11"/>
    <p:sldId id="406" r:id="rId12"/>
    <p:sldId id="393" r:id="rId13"/>
    <p:sldId id="394" r:id="rId14"/>
    <p:sldId id="395" r:id="rId15"/>
    <p:sldId id="396" r:id="rId16"/>
    <p:sldId id="444" r:id="rId17"/>
    <p:sldId id="445" r:id="rId18"/>
    <p:sldId id="407" r:id="rId19"/>
    <p:sldId id="412" r:id="rId20"/>
    <p:sldId id="413" r:id="rId21"/>
    <p:sldId id="414" r:id="rId22"/>
    <p:sldId id="415" r:id="rId23"/>
    <p:sldId id="421" r:id="rId24"/>
    <p:sldId id="422" r:id="rId25"/>
    <p:sldId id="416" r:id="rId26"/>
    <p:sldId id="408" r:id="rId27"/>
    <p:sldId id="409" r:id="rId28"/>
    <p:sldId id="410" r:id="rId29"/>
    <p:sldId id="411" r:id="rId30"/>
    <p:sldId id="417" r:id="rId31"/>
    <p:sldId id="418" r:id="rId32"/>
    <p:sldId id="419" r:id="rId33"/>
    <p:sldId id="420" r:id="rId34"/>
    <p:sldId id="426" r:id="rId35"/>
    <p:sldId id="427" r:id="rId36"/>
    <p:sldId id="428" r:id="rId37"/>
    <p:sldId id="429" r:id="rId38"/>
    <p:sldId id="430" r:id="rId39"/>
    <p:sldId id="431" r:id="rId40"/>
    <p:sldId id="432" r:id="rId41"/>
    <p:sldId id="433" r:id="rId42"/>
    <p:sldId id="434" r:id="rId43"/>
    <p:sldId id="435" r:id="rId44"/>
    <p:sldId id="436" r:id="rId45"/>
    <p:sldId id="437" r:id="rId46"/>
    <p:sldId id="438" r:id="rId47"/>
    <p:sldId id="439" r:id="rId48"/>
    <p:sldId id="440" r:id="rId49"/>
    <p:sldId id="441" r:id="rId50"/>
    <p:sldId id="442" r:id="rId51"/>
    <p:sldId id="443" r:id="rId5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9" autoAdjust="0"/>
  </p:normalViewPr>
  <p:slideViewPr>
    <p:cSldViewPr>
      <p:cViewPr varScale="1">
        <p:scale>
          <a:sx n="107" d="100"/>
          <a:sy n="107" d="100"/>
        </p:scale>
        <p:origin x="-173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89A61-D953-432A-A8C1-89195B348630}" type="datetimeFigureOut">
              <a:rPr lang="pt-BR" smtClean="0"/>
              <a:pPr/>
              <a:t>01/01/2020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C5856-F7AF-4C67-BD0B-246E9C3985E5}" type="slidenum">
              <a:rPr lang="pt-BR" smtClean="0"/>
              <a:pPr/>
              <a:t>‹nº›</a:t>
            </a:fld>
            <a:endParaRPr lang="pt-BR"/>
          </a:p>
        </p:txBody>
      </p:sp>
    </p:spTree>
    <p:extLst>
      <p:ext uri="{BB962C8B-B14F-4D97-AF65-F5344CB8AC3E}">
        <p14:creationId xmlns:p14="http://schemas.microsoft.com/office/powerpoint/2010/main" val="1492878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01/01/2020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328707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01/01/2020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107031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01/01/2020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91200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01/01/2020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198529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01/01/2020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236418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36C963C-AECC-47CC-9C66-44AD8E024035}" type="datetimeFigureOut">
              <a:rPr lang="pt-BR" smtClean="0"/>
              <a:pPr/>
              <a:t>01/01/2020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42440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36C963C-AECC-47CC-9C66-44AD8E024035}" type="datetimeFigureOut">
              <a:rPr lang="pt-BR" smtClean="0"/>
              <a:pPr/>
              <a:t>01/01/2020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250711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36C963C-AECC-47CC-9C66-44AD8E024035}" type="datetimeFigureOut">
              <a:rPr lang="pt-BR" smtClean="0"/>
              <a:pPr/>
              <a:t>01/01/2020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17217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36C963C-AECC-47CC-9C66-44AD8E024035}" type="datetimeFigureOut">
              <a:rPr lang="pt-BR" smtClean="0"/>
              <a:pPr/>
              <a:t>01/01/2020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26753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36C963C-AECC-47CC-9C66-44AD8E024035}" type="datetimeFigureOut">
              <a:rPr lang="pt-BR" smtClean="0"/>
              <a:pPr/>
              <a:t>01/01/2020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302927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36C963C-AECC-47CC-9C66-44AD8E024035}" type="datetimeFigureOut">
              <a:rPr lang="pt-BR" smtClean="0"/>
              <a:pPr/>
              <a:t>01/01/2020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84497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C963C-AECC-47CC-9C66-44AD8E024035}" type="datetimeFigureOut">
              <a:rPr lang="pt-BR" smtClean="0"/>
              <a:pPr/>
              <a:t>01/01/2020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56EE7-B639-424B-94EE-7D9D39349134}" type="slidenum">
              <a:rPr lang="pt-BR" smtClean="0"/>
              <a:pPr/>
              <a:t>‹nº›</a:t>
            </a:fld>
            <a:endParaRPr lang="pt-BR"/>
          </a:p>
        </p:txBody>
      </p:sp>
    </p:spTree>
    <p:extLst>
      <p:ext uri="{BB962C8B-B14F-4D97-AF65-F5344CB8AC3E}">
        <p14:creationId xmlns:p14="http://schemas.microsoft.com/office/powerpoint/2010/main" val="3373071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92500" lnSpcReduction="20000"/>
          </a:bodyPr>
          <a:lstStyle/>
          <a:p>
            <a:pPr marL="0" indent="0" algn="ctr">
              <a:lnSpc>
                <a:spcPct val="160000"/>
              </a:lnSpc>
              <a:buNone/>
            </a:pPr>
            <a:r>
              <a:rPr lang="pt-BR" sz="4400" i="1" dirty="0" smtClean="0">
                <a:latin typeface="Times New Roman" panose="02020603050405020304" pitchFamily="18" charset="0"/>
                <a:cs typeface="Times New Roman" panose="02020603050405020304" pitchFamily="18" charset="0"/>
              </a:rPr>
              <a:t>1- Leia primeiro as perguntas;</a:t>
            </a:r>
          </a:p>
          <a:p>
            <a:pPr marL="0" indent="0" algn="ctr">
              <a:lnSpc>
                <a:spcPct val="160000"/>
              </a:lnSpc>
              <a:buNone/>
            </a:pPr>
            <a:r>
              <a:rPr lang="pt-BR" sz="4400" i="1" dirty="0" smtClean="0">
                <a:latin typeface="Times New Roman" panose="02020603050405020304" pitchFamily="18" charset="0"/>
                <a:cs typeface="Times New Roman" panose="02020603050405020304" pitchFamily="18" charset="0"/>
              </a:rPr>
              <a:t>2- Faça </a:t>
            </a:r>
            <a:r>
              <a:rPr lang="pt-BR" sz="4400" i="1" dirty="0">
                <a:latin typeface="Times New Roman" panose="02020603050405020304" pitchFamily="18" charset="0"/>
                <a:cs typeface="Times New Roman" panose="02020603050405020304" pitchFamily="18" charset="0"/>
              </a:rPr>
              <a:t>resumos por parágrafo;</a:t>
            </a:r>
          </a:p>
          <a:p>
            <a:pPr marL="0" indent="0" algn="ctr">
              <a:lnSpc>
                <a:spcPct val="160000"/>
              </a:lnSpc>
              <a:buNone/>
            </a:pPr>
            <a:endParaRPr lang="pt-BR" sz="4400" i="1" dirty="0" smtClean="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3554" name="Picture 2" descr="C:\Users\Usuário\JEC\Pictures\Educandário\Imagens para aulas\caricatura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246764"/>
            <a:ext cx="3585321" cy="265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213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55000" lnSpcReduction="20000"/>
          </a:bodyPr>
          <a:lstStyle/>
          <a:p>
            <a:pPr marL="0" indent="0" algn="just">
              <a:buNone/>
            </a:pPr>
            <a:r>
              <a:rPr lang="pt-BR" sz="3800" dirty="0" smtClean="0">
                <a:latin typeface="Times New Roman" panose="02020603050405020304" pitchFamily="18" charset="0"/>
                <a:cs typeface="Times New Roman" panose="02020603050405020304" pitchFamily="18" charset="0"/>
              </a:rPr>
              <a:t>4- No </a:t>
            </a:r>
            <a:r>
              <a:rPr lang="pt-BR" sz="3800" dirty="0">
                <a:latin typeface="Times New Roman" panose="02020603050405020304" pitchFamily="18" charset="0"/>
                <a:cs typeface="Times New Roman" panose="02020603050405020304" pitchFamily="18" charset="0"/>
              </a:rPr>
              <a:t>tradicional concurso de miss, as candidatas apresentaram dados de </a:t>
            </a:r>
            <a:r>
              <a:rPr lang="pt-BR" sz="3800" dirty="0" err="1">
                <a:latin typeface="Times New Roman" panose="02020603050405020304" pitchFamily="18" charset="0"/>
                <a:cs typeface="Times New Roman" panose="02020603050405020304" pitchFamily="18" charset="0"/>
              </a:rPr>
              <a:t>feminicídio</a:t>
            </a:r>
            <a:r>
              <a:rPr lang="pt-BR" sz="3800" dirty="0">
                <a:latin typeface="Times New Roman" panose="02020603050405020304" pitchFamily="18" charset="0"/>
                <a:cs typeface="Times New Roman" panose="02020603050405020304" pitchFamily="18" charset="0"/>
              </a:rPr>
              <a:t>, abuso sexual e estupro no país.</a:t>
            </a:r>
            <a:br>
              <a:rPr lang="pt-BR" sz="3800" dirty="0">
                <a:latin typeface="Times New Roman" panose="02020603050405020304" pitchFamily="18" charset="0"/>
                <a:cs typeface="Times New Roman" panose="02020603050405020304" pitchFamily="18" charset="0"/>
              </a:rPr>
            </a:br>
            <a:r>
              <a:rPr lang="pt-BR" sz="3800" dirty="0">
                <a:latin typeface="Times New Roman" panose="02020603050405020304" pitchFamily="18" charset="0"/>
                <a:cs typeface="Times New Roman" panose="02020603050405020304" pitchFamily="18" charset="0"/>
              </a:rPr>
              <a:t>No lugar das medidas de altura, peso, busto, cintura e quadril, dados da violência contra as mulheres no Peru. Foi assim que as 23 candidatas ao Miss Peru 2017 protestaram contra os altos índices de </a:t>
            </a:r>
            <a:r>
              <a:rPr lang="pt-BR" sz="3800" dirty="0" err="1">
                <a:latin typeface="Times New Roman" panose="02020603050405020304" pitchFamily="18" charset="0"/>
                <a:cs typeface="Times New Roman" panose="02020603050405020304" pitchFamily="18" charset="0"/>
              </a:rPr>
              <a:t>feminicídio</a:t>
            </a:r>
            <a:r>
              <a:rPr lang="pt-BR" sz="3800" dirty="0">
                <a:latin typeface="Times New Roman" panose="02020603050405020304" pitchFamily="18" charset="0"/>
                <a:cs typeface="Times New Roman" panose="02020603050405020304" pitchFamily="18" charset="0"/>
              </a:rPr>
              <a:t> e abuso sexual no país no tradicional </a:t>
            </a:r>
            <a:r>
              <a:rPr lang="pt-BR" sz="3800" dirty="0" err="1">
                <a:latin typeface="Times New Roman" panose="02020603050405020304" pitchFamily="18" charset="0"/>
                <a:cs typeface="Times New Roman" panose="02020603050405020304" pitchFamily="18" charset="0"/>
              </a:rPr>
              <a:t>desflie</a:t>
            </a:r>
            <a:r>
              <a:rPr lang="pt-BR" sz="3800" dirty="0">
                <a:latin typeface="Times New Roman" panose="02020603050405020304" pitchFamily="18" charset="0"/>
                <a:cs typeface="Times New Roman" panose="02020603050405020304" pitchFamily="18" charset="0"/>
              </a:rPr>
              <a:t> em trajes de banho.</a:t>
            </a:r>
            <a:br>
              <a:rPr lang="pt-BR" sz="3800" dirty="0">
                <a:latin typeface="Times New Roman" panose="02020603050405020304" pitchFamily="18" charset="0"/>
                <a:cs typeface="Times New Roman" panose="02020603050405020304" pitchFamily="18" charset="0"/>
              </a:rPr>
            </a:br>
            <a:r>
              <a:rPr lang="pt-BR" sz="3800" dirty="0">
                <a:latin typeface="Times New Roman" panose="02020603050405020304" pitchFamily="18" charset="0"/>
                <a:cs typeface="Times New Roman" panose="02020603050405020304" pitchFamily="18" charset="0"/>
              </a:rPr>
              <a:t>O tom político, porém, marcou a atração desde o começo: logo no início, quando as peruanas se apresentaram, uma a uma, denunciaram os abusos morais e físicos, a exploração sexual, o assédio, entre outros crimes contra as mulheres.</a:t>
            </a:r>
          </a:p>
          <a:p>
            <a:pPr marL="0" indent="0" algn="just">
              <a:buNone/>
            </a:pPr>
            <a:r>
              <a:rPr lang="pt-BR" sz="3800" dirty="0">
                <a:latin typeface="Times New Roman" panose="02020603050405020304" pitchFamily="18" charset="0"/>
                <a:cs typeface="Times New Roman" panose="02020603050405020304" pitchFamily="18" charset="0"/>
              </a:rPr>
              <a:t>Disponível em: www.cartacapital.com.br. Acesso em: 29 nov. 2017.</a:t>
            </a:r>
          </a:p>
          <a:p>
            <a:pPr marL="0" indent="0" algn="just">
              <a:buNone/>
            </a:pPr>
            <a:endParaRPr lang="pt-BR" sz="3800" dirty="0" smtClean="0">
              <a:latin typeface="Times New Roman" panose="02020603050405020304" pitchFamily="18" charset="0"/>
              <a:cs typeface="Times New Roman" panose="02020603050405020304" pitchFamily="18" charset="0"/>
            </a:endParaRPr>
          </a:p>
          <a:p>
            <a:pPr marL="0" indent="0" algn="just">
              <a:buNone/>
            </a:pPr>
            <a:r>
              <a:rPr lang="pt-BR" sz="3800" dirty="0" smtClean="0">
                <a:latin typeface="Times New Roman" panose="02020603050405020304" pitchFamily="18" charset="0"/>
                <a:cs typeface="Times New Roman" panose="02020603050405020304" pitchFamily="18" charset="0"/>
              </a:rPr>
              <a:t>Quanto </a:t>
            </a:r>
            <a:r>
              <a:rPr lang="pt-BR" sz="3800" dirty="0">
                <a:latin typeface="Times New Roman" panose="02020603050405020304" pitchFamily="18" charset="0"/>
                <a:cs typeface="Times New Roman" panose="02020603050405020304" pitchFamily="18" charset="0"/>
              </a:rPr>
              <a:t>à materialização da linguagem, a apresentação de dados relativos à violência contra a mulher</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74185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lnSpcReduction="10000"/>
          </a:bodyPr>
          <a:lstStyle/>
          <a:p>
            <a:pPr marL="0" indent="0">
              <a:buNone/>
            </a:pPr>
            <a:r>
              <a:rPr lang="pt-BR" sz="2400" dirty="0" smtClean="0">
                <a:latin typeface="Times New Roman" panose="02020603050405020304" pitchFamily="18" charset="0"/>
                <a:cs typeface="Times New Roman" panose="02020603050405020304" pitchFamily="18" charset="0"/>
              </a:rPr>
              <a:t>a) configura </a:t>
            </a:r>
            <a:r>
              <a:rPr lang="pt-BR" sz="2400" dirty="0">
                <a:latin typeface="Times New Roman" panose="02020603050405020304" pitchFamily="18" charset="0"/>
                <a:cs typeface="Times New Roman" panose="02020603050405020304" pitchFamily="18" charset="0"/>
              </a:rPr>
              <a:t>uma discussão sobre os altos índices de abuso físico contra as peruanas.</a:t>
            </a:r>
          </a:p>
          <a:p>
            <a:pPr marL="0" indent="0">
              <a:buNone/>
            </a:pPr>
            <a:r>
              <a:rPr lang="pt-BR" sz="2400" dirty="0" smtClean="0">
                <a:latin typeface="Times New Roman" panose="02020603050405020304" pitchFamily="18" charset="0"/>
                <a:cs typeface="Times New Roman" panose="02020603050405020304" pitchFamily="18" charset="0"/>
              </a:rPr>
              <a:t>b) propõe </a:t>
            </a:r>
            <a:r>
              <a:rPr lang="pt-BR" sz="2400" dirty="0">
                <a:latin typeface="Times New Roman" panose="02020603050405020304" pitchFamily="18" charset="0"/>
                <a:cs typeface="Times New Roman" panose="02020603050405020304" pitchFamily="18" charset="0"/>
              </a:rPr>
              <a:t>um novo formato no enredo dos concursos de beleza </a:t>
            </a:r>
            <a:r>
              <a:rPr lang="pt-BR" sz="2400" dirty="0" smtClean="0">
                <a:latin typeface="Times New Roman" panose="02020603050405020304" pitchFamily="18" charset="0"/>
                <a:cs typeface="Times New Roman" panose="02020603050405020304" pitchFamily="18" charset="0"/>
              </a:rPr>
              <a:t>feminina.</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c) condena </a:t>
            </a:r>
            <a:r>
              <a:rPr lang="pt-BR" sz="2400" dirty="0">
                <a:latin typeface="Times New Roman" panose="02020603050405020304" pitchFamily="18" charset="0"/>
                <a:cs typeface="Times New Roman" panose="02020603050405020304" pitchFamily="18" charset="0"/>
              </a:rPr>
              <a:t>o rigor estético exigido pelos concursos tradicionais.</a:t>
            </a:r>
          </a:p>
          <a:p>
            <a:pPr marL="0" indent="0">
              <a:buNone/>
            </a:pPr>
            <a:r>
              <a:rPr lang="pt-BR" sz="2400" dirty="0" smtClean="0">
                <a:latin typeface="Times New Roman" panose="02020603050405020304" pitchFamily="18" charset="0"/>
                <a:cs typeface="Times New Roman" panose="02020603050405020304" pitchFamily="18" charset="0"/>
              </a:rPr>
              <a:t>d) recupera </a:t>
            </a:r>
            <a:r>
              <a:rPr lang="pt-BR" sz="2400" dirty="0">
                <a:latin typeface="Times New Roman" panose="02020603050405020304" pitchFamily="18" charset="0"/>
                <a:cs typeface="Times New Roman" panose="02020603050405020304" pitchFamily="18" charset="0"/>
              </a:rPr>
              <a:t>informações sensacionalistas a respeito desse tema.</a:t>
            </a:r>
          </a:p>
          <a:p>
            <a:pPr marL="0" indent="0">
              <a:buNone/>
            </a:pPr>
            <a:r>
              <a:rPr lang="pt-BR" sz="2400" dirty="0" smtClean="0">
                <a:latin typeface="Times New Roman" panose="02020603050405020304" pitchFamily="18" charset="0"/>
                <a:cs typeface="Times New Roman" panose="02020603050405020304" pitchFamily="18" charset="0"/>
              </a:rPr>
              <a:t>e) subverte </a:t>
            </a:r>
            <a:r>
              <a:rPr lang="pt-BR" sz="2400" dirty="0">
                <a:latin typeface="Times New Roman" panose="02020603050405020304" pitchFamily="18" charset="0"/>
                <a:cs typeface="Times New Roman" panose="02020603050405020304" pitchFamily="18" charset="0"/>
              </a:rPr>
              <a:t>a função social da fala das candidatas a miss</a:t>
            </a:r>
            <a:r>
              <a:rPr lang="pt-BR" sz="2400" b="1" dirty="0">
                <a:latin typeface="Times New Roman" panose="02020603050405020304" pitchFamily="18" charset="0"/>
                <a:cs typeface="Times New Roman" panose="02020603050405020304" pitchFamily="18" charset="0"/>
              </a:rPr>
              <a:t>.</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11759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r>
              <a:rPr lang="pt-BR" b="1" dirty="0"/>
              <a:t>Enem – 2013</a:t>
            </a:r>
            <a:endParaRPr lang="pt-BR" dirty="0"/>
          </a:p>
          <a:p>
            <a:pPr marL="0" indent="0">
              <a:buNone/>
            </a:pPr>
            <a:r>
              <a:rPr lang="pt-BR" dirty="0"/>
              <a:t/>
            </a:r>
            <a:br>
              <a:rPr lang="pt-BR" dirty="0"/>
            </a:b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5602" name="Picture 2" descr="C:\Users\Usuário\JEC\Pictures\Educandário\Imagens para aulas\char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345213"/>
            <a:ext cx="5080000" cy="466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943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fontScale="25000" lnSpcReduction="20000"/>
          </a:bodyPr>
          <a:lstStyle/>
          <a:p>
            <a:pPr marL="0" indent="0">
              <a:buNone/>
            </a:pPr>
            <a:r>
              <a:rPr lang="pt-BR" sz="9600" b="1" dirty="0" smtClean="0">
                <a:latin typeface="Times New Roman" panose="02020603050405020304" pitchFamily="18" charset="0"/>
                <a:cs typeface="Times New Roman" panose="02020603050405020304" pitchFamily="18" charset="0"/>
              </a:rPr>
              <a:t>5- Enem </a:t>
            </a:r>
            <a:r>
              <a:rPr lang="pt-BR" sz="9600" b="1" dirty="0">
                <a:latin typeface="Times New Roman" panose="02020603050405020304" pitchFamily="18" charset="0"/>
                <a:cs typeface="Times New Roman" panose="02020603050405020304" pitchFamily="18" charset="0"/>
              </a:rPr>
              <a:t>– 2013</a:t>
            </a:r>
            <a:endParaRPr lang="pt-BR" sz="9600" dirty="0">
              <a:latin typeface="Times New Roman" panose="02020603050405020304" pitchFamily="18" charset="0"/>
              <a:cs typeface="Times New Roman" panose="02020603050405020304" pitchFamily="18" charset="0"/>
            </a:endParaRPr>
          </a:p>
          <a:p>
            <a:pPr marL="0" indent="0" algn="just">
              <a:buNone/>
            </a:pPr>
            <a:r>
              <a:rPr lang="pt-BR" sz="9600" dirty="0">
                <a:latin typeface="Times New Roman" panose="02020603050405020304" pitchFamily="18" charset="0"/>
                <a:cs typeface="Times New Roman" panose="02020603050405020304" pitchFamily="18" charset="0"/>
              </a:rPr>
              <a:t/>
            </a:r>
            <a:br>
              <a:rPr lang="pt-BR" sz="9600" dirty="0">
                <a:latin typeface="Times New Roman" panose="02020603050405020304" pitchFamily="18" charset="0"/>
                <a:cs typeface="Times New Roman" panose="02020603050405020304" pitchFamily="18" charset="0"/>
              </a:rPr>
            </a:br>
            <a:r>
              <a:rPr lang="pt-BR" sz="9600" b="1" dirty="0" smtClean="0">
                <a:latin typeface="Times New Roman" panose="02020603050405020304" pitchFamily="18" charset="0"/>
                <a:cs typeface="Times New Roman" panose="02020603050405020304" pitchFamily="18" charset="0"/>
              </a:rPr>
              <a:t>A </a:t>
            </a:r>
            <a:r>
              <a:rPr lang="pt-BR" sz="9600" b="1" dirty="0">
                <a:latin typeface="Times New Roman" panose="02020603050405020304" pitchFamily="18" charset="0"/>
                <a:cs typeface="Times New Roman" panose="02020603050405020304" pitchFamily="18" charset="0"/>
              </a:rPr>
              <a:t>charge revela uma crítica aos meios de comunicação, em especial à internet, porque</a:t>
            </a:r>
          </a:p>
          <a:p>
            <a:pPr marL="0" indent="0" algn="just">
              <a:buNone/>
            </a:pPr>
            <a:r>
              <a:rPr lang="pt-BR" sz="9600" dirty="0">
                <a:latin typeface="Times New Roman" panose="02020603050405020304" pitchFamily="18" charset="0"/>
                <a:cs typeface="Times New Roman" panose="02020603050405020304" pitchFamily="18" charset="0"/>
              </a:rPr>
              <a:t>a) Questiona a integração das pessoas nas redes virtuais de relacionamento</a:t>
            </a:r>
            <a:r>
              <a:rPr lang="pt-BR" sz="9600" b="1" dirty="0">
                <a:latin typeface="Times New Roman" panose="02020603050405020304" pitchFamily="18" charset="0"/>
                <a:cs typeface="Times New Roman" panose="02020603050405020304" pitchFamily="18" charset="0"/>
              </a:rPr>
              <a:t>.</a:t>
            </a:r>
          </a:p>
          <a:p>
            <a:pPr marL="0" indent="0" algn="just">
              <a:buNone/>
            </a:pPr>
            <a:r>
              <a:rPr lang="pt-BR" sz="9600" dirty="0">
                <a:latin typeface="Times New Roman" panose="02020603050405020304" pitchFamily="18" charset="0"/>
                <a:cs typeface="Times New Roman" panose="02020603050405020304" pitchFamily="18" charset="0"/>
              </a:rPr>
              <a:t>b) Considera as relações sociais como menos importantes que as virtuais.</a:t>
            </a:r>
          </a:p>
          <a:p>
            <a:pPr marL="0" indent="0" algn="just">
              <a:buNone/>
            </a:pPr>
            <a:r>
              <a:rPr lang="pt-BR" sz="9600" dirty="0">
                <a:latin typeface="Times New Roman" panose="02020603050405020304" pitchFamily="18" charset="0"/>
                <a:cs typeface="Times New Roman" panose="02020603050405020304" pitchFamily="18" charset="0"/>
              </a:rPr>
              <a:t>c) Enaltece a pretensão do homem de estar em todos os lugares ao mesmo tempo.</a:t>
            </a:r>
          </a:p>
          <a:p>
            <a:pPr marL="0" indent="0" algn="just">
              <a:buNone/>
            </a:pPr>
            <a:r>
              <a:rPr lang="pt-BR" sz="9600" dirty="0">
                <a:latin typeface="Times New Roman" panose="02020603050405020304" pitchFamily="18" charset="0"/>
                <a:cs typeface="Times New Roman" panose="02020603050405020304" pitchFamily="18" charset="0"/>
              </a:rPr>
              <a:t>d) Descreve com precisão as sociedades humanas no mundo globalizado.</a:t>
            </a:r>
          </a:p>
          <a:p>
            <a:pPr marL="0" indent="0" algn="just">
              <a:buNone/>
            </a:pPr>
            <a:r>
              <a:rPr lang="pt-BR" sz="9600" dirty="0">
                <a:latin typeface="Times New Roman" panose="02020603050405020304" pitchFamily="18" charset="0"/>
                <a:cs typeface="Times New Roman" panose="02020603050405020304" pitchFamily="18" charset="0"/>
              </a:rPr>
              <a:t>e) Concebe a rede de computadores como espaço mais eficaz para a construção de relações sociais.</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97952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CHARGES E QUADRINHOS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r>
              <a:rPr lang="pt-BR" b="1" dirty="0"/>
              <a:t>Enem – </a:t>
            </a:r>
            <a:r>
              <a:rPr lang="pt-BR" b="1" dirty="0" smtClean="0"/>
              <a:t>2012</a:t>
            </a:r>
            <a:endParaRPr lang="pt-BR" dirty="0"/>
          </a:p>
          <a:p>
            <a:pPr marL="0" indent="0">
              <a:buNone/>
            </a:pPr>
            <a:r>
              <a:rPr lang="pt-BR" dirty="0"/>
              <a:t/>
            </a:r>
            <a:br>
              <a:rPr lang="pt-BR" dirty="0"/>
            </a:b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6626" name="Picture 2" descr="C:\Users\Usuário\JEC\Pictures\Educandário\Imagens para aulas\charge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628800"/>
            <a:ext cx="5454068" cy="419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69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fontScale="47500" lnSpcReduction="20000"/>
          </a:bodyPr>
          <a:lstStyle/>
          <a:p>
            <a:pPr marL="0" indent="0">
              <a:buNone/>
            </a:pPr>
            <a:r>
              <a:rPr lang="pt-BR" sz="4400" b="1" dirty="0">
                <a:latin typeface="Times New Roman" panose="02020603050405020304" pitchFamily="18" charset="0"/>
                <a:cs typeface="Times New Roman" panose="02020603050405020304" pitchFamily="18" charset="0"/>
              </a:rPr>
              <a:t>6</a:t>
            </a:r>
            <a:r>
              <a:rPr lang="pt-BR" sz="4400" b="1" dirty="0" smtClean="0">
                <a:latin typeface="Times New Roman" panose="02020603050405020304" pitchFamily="18" charset="0"/>
                <a:cs typeface="Times New Roman" panose="02020603050405020304" pitchFamily="18" charset="0"/>
              </a:rPr>
              <a:t>- Enem </a:t>
            </a:r>
            <a:r>
              <a:rPr lang="pt-BR" sz="4400" b="1" dirty="0">
                <a:latin typeface="Times New Roman" panose="02020603050405020304" pitchFamily="18" charset="0"/>
                <a:cs typeface="Times New Roman" panose="02020603050405020304" pitchFamily="18" charset="0"/>
              </a:rPr>
              <a:t>– </a:t>
            </a:r>
            <a:r>
              <a:rPr lang="pt-BR" sz="4400" b="1" dirty="0" smtClean="0">
                <a:latin typeface="Times New Roman" panose="02020603050405020304" pitchFamily="18" charset="0"/>
                <a:cs typeface="Times New Roman" panose="02020603050405020304" pitchFamily="18" charset="0"/>
              </a:rPr>
              <a:t>2012</a:t>
            </a:r>
            <a:endParaRPr lang="pt-BR" sz="4400" dirty="0">
              <a:latin typeface="Times New Roman" panose="02020603050405020304" pitchFamily="18" charset="0"/>
              <a:cs typeface="Times New Roman" panose="02020603050405020304" pitchFamily="18" charset="0"/>
            </a:endParaRPr>
          </a:p>
          <a:p>
            <a:pPr marL="0" indent="0" algn="just">
              <a:buNone/>
            </a:pPr>
            <a:r>
              <a:rPr lang="pt-BR" sz="4400" dirty="0">
                <a:latin typeface="Times New Roman" panose="02020603050405020304" pitchFamily="18" charset="0"/>
                <a:cs typeface="Times New Roman" panose="02020603050405020304" pitchFamily="18" charset="0"/>
              </a:rPr>
              <a:t/>
            </a:r>
            <a:br>
              <a:rPr lang="pt-BR" sz="4400" dirty="0">
                <a:latin typeface="Times New Roman" panose="02020603050405020304" pitchFamily="18" charset="0"/>
                <a:cs typeface="Times New Roman" panose="02020603050405020304" pitchFamily="18" charset="0"/>
              </a:rPr>
            </a:br>
            <a:r>
              <a:rPr lang="pt-BR" sz="4400" dirty="0">
                <a:latin typeface="Times New Roman" panose="02020603050405020304" pitchFamily="18" charset="0"/>
                <a:cs typeface="Times New Roman" panose="02020603050405020304" pitchFamily="18" charset="0"/>
              </a:rPr>
              <a:t>O efeito de sentido da charge é provocado pela combinação de informações visuais e recursos linguísticos. No contexto da ilustração, a frase proferida recorre à</a:t>
            </a:r>
          </a:p>
          <a:p>
            <a:pPr marL="0" indent="0" algn="just">
              <a:buNone/>
            </a:pPr>
            <a:r>
              <a:rPr lang="pt-BR" sz="4400" dirty="0">
                <a:latin typeface="Times New Roman" panose="02020603050405020304" pitchFamily="18" charset="0"/>
                <a:cs typeface="Times New Roman" panose="02020603050405020304" pitchFamily="18" charset="0"/>
              </a:rPr>
              <a:t>a) polissemia, ou seja, aos múltiplos sentidos da expressão “rede social” para transmitir a ideia que pretende veicular</a:t>
            </a:r>
            <a:r>
              <a:rPr lang="pt-BR" sz="4400" b="1" dirty="0">
                <a:latin typeface="Times New Roman" panose="02020603050405020304" pitchFamily="18" charset="0"/>
                <a:cs typeface="Times New Roman" panose="02020603050405020304" pitchFamily="18" charset="0"/>
              </a:rPr>
              <a:t>.</a:t>
            </a:r>
          </a:p>
          <a:p>
            <a:pPr marL="0" indent="0" algn="just">
              <a:buNone/>
            </a:pPr>
            <a:r>
              <a:rPr lang="pt-BR" sz="4400" dirty="0">
                <a:latin typeface="Times New Roman" panose="02020603050405020304" pitchFamily="18" charset="0"/>
                <a:cs typeface="Times New Roman" panose="02020603050405020304" pitchFamily="18" charset="0"/>
              </a:rPr>
              <a:t>b) ironia para conferir um novo significado ao </a:t>
            </a:r>
            <a:r>
              <a:rPr lang="pt-BR" sz="4400" dirty="0" smtClean="0">
                <a:latin typeface="Times New Roman" panose="02020603050405020304" pitchFamily="18" charset="0"/>
                <a:cs typeface="Times New Roman" panose="02020603050405020304" pitchFamily="18" charset="0"/>
              </a:rPr>
              <a:t>termo “</a:t>
            </a:r>
            <a:r>
              <a:rPr lang="pt-BR" sz="4400" dirty="0">
                <a:latin typeface="Times New Roman" panose="02020603050405020304" pitchFamily="18" charset="0"/>
                <a:cs typeface="Times New Roman" panose="02020603050405020304" pitchFamily="18" charset="0"/>
              </a:rPr>
              <a:t>outra coisa”.</a:t>
            </a:r>
          </a:p>
          <a:p>
            <a:pPr marL="0" indent="0" algn="just">
              <a:buNone/>
            </a:pPr>
            <a:r>
              <a:rPr lang="pt-BR" sz="4400" dirty="0">
                <a:latin typeface="Times New Roman" panose="02020603050405020304" pitchFamily="18" charset="0"/>
                <a:cs typeface="Times New Roman" panose="02020603050405020304" pitchFamily="18" charset="0"/>
              </a:rPr>
              <a:t>c) homonímia para opor, a partir do advérbio de lugar, o espaço da população pobre e o espaço da população rica.</a:t>
            </a:r>
          </a:p>
          <a:p>
            <a:pPr marL="0" indent="0" algn="just">
              <a:buNone/>
            </a:pPr>
            <a:r>
              <a:rPr lang="pt-BR" sz="4400" dirty="0">
                <a:latin typeface="Times New Roman" panose="02020603050405020304" pitchFamily="18" charset="0"/>
                <a:cs typeface="Times New Roman" panose="02020603050405020304" pitchFamily="18" charset="0"/>
              </a:rPr>
              <a:t>d) personificação para opor o mundo real pobre ao mundo virtual rico.</a:t>
            </a:r>
          </a:p>
          <a:p>
            <a:pPr marL="0" indent="0" algn="just">
              <a:buNone/>
            </a:pPr>
            <a:r>
              <a:rPr lang="pt-BR" sz="4400" dirty="0">
                <a:latin typeface="Times New Roman" panose="02020603050405020304" pitchFamily="18" charset="0"/>
                <a:cs typeface="Times New Roman" panose="02020603050405020304" pitchFamily="18" charset="0"/>
              </a:rPr>
              <a:t>e) antonímia para comparar a rede mundial de computadores com a rede caseira de descanso da família.</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40146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4" y="1428750"/>
            <a:ext cx="9060752" cy="4055045"/>
          </a:xfrm>
          <a:prstGeom prst="rect">
            <a:avLst/>
          </a:prstGeom>
        </p:spPr>
      </p:pic>
    </p:spTree>
    <p:extLst>
      <p:ext uri="{BB962C8B-B14F-4D97-AF65-F5344CB8AC3E}">
        <p14:creationId xmlns:p14="http://schemas.microsoft.com/office/powerpoint/2010/main" val="1017384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tângulo 2"/>
          <p:cNvSpPr/>
          <p:nvPr/>
        </p:nvSpPr>
        <p:spPr>
          <a:xfrm>
            <a:off x="971600" y="1709960"/>
            <a:ext cx="7200800" cy="4401205"/>
          </a:xfrm>
          <a:prstGeom prst="rect">
            <a:avLst/>
          </a:prstGeom>
        </p:spPr>
        <p:txBody>
          <a:bodyPr wrap="square">
            <a:spAutoFit/>
          </a:bodyPr>
          <a:lstStyle/>
          <a:p>
            <a:pPr algn="just"/>
            <a:r>
              <a:rPr lang="pt-BR" sz="2800" b="1" dirty="0" smtClean="0">
                <a:latin typeface="Times New Roman" panose="02020603050405020304" pitchFamily="18" charset="0"/>
                <a:cs typeface="Times New Roman" panose="02020603050405020304" pitchFamily="18" charset="0"/>
              </a:rPr>
              <a:t>FUVEST</a:t>
            </a:r>
            <a:r>
              <a:rPr lang="pt-BR" sz="2800" dirty="0" smtClean="0">
                <a:latin typeface="Times New Roman" panose="02020603050405020304" pitchFamily="18" charset="0"/>
                <a:cs typeface="Times New Roman" panose="02020603050405020304" pitchFamily="18" charset="0"/>
              </a:rPr>
              <a:t>:</a:t>
            </a:r>
          </a:p>
          <a:p>
            <a:pPr algn="just"/>
            <a:endParaRPr lang="pt-BR" sz="2800" dirty="0">
              <a:latin typeface="Times New Roman" panose="02020603050405020304" pitchFamily="18" charset="0"/>
              <a:cs typeface="Times New Roman" panose="02020603050405020304" pitchFamily="18" charset="0"/>
            </a:endParaRPr>
          </a:p>
          <a:p>
            <a:pPr algn="just"/>
            <a:r>
              <a:rPr lang="pt-BR" sz="2800" dirty="0" smtClean="0">
                <a:latin typeface="Times New Roman" panose="02020603050405020304" pitchFamily="18" charset="0"/>
                <a:cs typeface="Times New Roman" panose="02020603050405020304" pitchFamily="18" charset="0"/>
              </a:rPr>
              <a:t>a) O </a:t>
            </a:r>
            <a:r>
              <a:rPr lang="pt-BR" sz="2800" dirty="0">
                <a:latin typeface="Times New Roman" panose="02020603050405020304" pitchFamily="18" charset="0"/>
                <a:cs typeface="Times New Roman" panose="02020603050405020304" pitchFamily="18" charset="0"/>
              </a:rPr>
              <a:t>sentido do texto se faz com base </a:t>
            </a:r>
            <a:r>
              <a:rPr lang="pt-BR" sz="2800" dirty="0" smtClean="0">
                <a:latin typeface="Times New Roman" panose="02020603050405020304" pitchFamily="18" charset="0"/>
                <a:cs typeface="Times New Roman" panose="02020603050405020304" pitchFamily="18" charset="0"/>
              </a:rPr>
              <a:t>na polissemia </a:t>
            </a:r>
            <a:r>
              <a:rPr lang="pt-BR" sz="2800" dirty="0">
                <a:latin typeface="Times New Roman" panose="02020603050405020304" pitchFamily="18" charset="0"/>
                <a:cs typeface="Times New Roman" panose="02020603050405020304" pitchFamily="18" charset="0"/>
              </a:rPr>
              <a:t>de uma palavra. Identifique essa palavra e explique por que a indicou</a:t>
            </a:r>
            <a:r>
              <a:rPr lang="pt-BR" sz="2800" dirty="0" smtClean="0">
                <a:latin typeface="Times New Roman" panose="02020603050405020304" pitchFamily="18" charset="0"/>
                <a:cs typeface="Times New Roman" panose="02020603050405020304" pitchFamily="18" charset="0"/>
              </a:rPr>
              <a:t>.</a:t>
            </a:r>
          </a:p>
          <a:p>
            <a:pPr algn="just"/>
            <a:r>
              <a:rPr lang="pt-BR" sz="2800" dirty="0">
                <a:latin typeface="Times New Roman" panose="02020603050405020304" pitchFamily="18" charset="0"/>
                <a:cs typeface="Times New Roman" panose="02020603050405020304" pitchFamily="18" charset="0"/>
              </a:rPr>
              <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b) A tirinha visa produzir não só efeito humorístico mas também efeito crítico. Você concorda com essa afirmação? Justifique sua resposta</a:t>
            </a:r>
          </a:p>
        </p:txBody>
      </p:sp>
    </p:spTree>
    <p:extLst>
      <p:ext uri="{BB962C8B-B14F-4D97-AF65-F5344CB8AC3E}">
        <p14:creationId xmlns:p14="http://schemas.microsoft.com/office/powerpoint/2010/main" val="1544523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fontScale="25000" lnSpcReduction="20000"/>
          </a:bodyPr>
          <a:lstStyle/>
          <a:p>
            <a:pPr marL="0" indent="0">
              <a:buNone/>
            </a:pPr>
            <a:r>
              <a:rPr lang="pt-BR" sz="8000" b="1" dirty="0" smtClean="0">
                <a:latin typeface="Times New Roman" panose="02020603050405020304" pitchFamily="18" charset="0"/>
                <a:cs typeface="Times New Roman" panose="02020603050405020304" pitchFamily="18" charset="0"/>
              </a:rPr>
              <a:t>Conceitos:</a:t>
            </a:r>
          </a:p>
          <a:p>
            <a:pPr marL="0" indent="0">
              <a:buNone/>
            </a:pPr>
            <a:endParaRPr lang="pt-BR" sz="8000" b="1" dirty="0" smtClean="0">
              <a:latin typeface="Times New Roman" panose="02020603050405020304" pitchFamily="18" charset="0"/>
              <a:cs typeface="Times New Roman" panose="02020603050405020304" pitchFamily="18" charset="0"/>
            </a:endParaRPr>
          </a:p>
          <a:p>
            <a:pPr marL="0" indent="0" algn="just">
              <a:buNone/>
            </a:pPr>
            <a:r>
              <a:rPr lang="pt-BR" sz="8000" b="1" dirty="0" smtClean="0">
                <a:latin typeface="Times New Roman" panose="02020603050405020304" pitchFamily="18" charset="0"/>
                <a:cs typeface="Times New Roman" panose="02020603050405020304" pitchFamily="18" charset="0"/>
              </a:rPr>
              <a:t>Homonímia</a:t>
            </a:r>
            <a:r>
              <a:rPr lang="pt-BR" sz="8000"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são palavras que possuem a </a:t>
            </a:r>
            <a:r>
              <a:rPr lang="pt-BR" sz="8000" b="1" dirty="0">
                <a:latin typeface="Times New Roman" panose="02020603050405020304" pitchFamily="18" charset="0"/>
                <a:cs typeface="Times New Roman" panose="02020603050405020304" pitchFamily="18" charset="0"/>
              </a:rPr>
              <a:t>mesma </a:t>
            </a:r>
            <a:r>
              <a:rPr lang="pt-BR" sz="8000" b="1" dirty="0" smtClean="0">
                <a:latin typeface="Times New Roman" panose="02020603050405020304" pitchFamily="18" charset="0"/>
                <a:cs typeface="Times New Roman" panose="02020603050405020304" pitchFamily="18" charset="0"/>
              </a:rPr>
              <a:t>grafia (homógrafas) </a:t>
            </a:r>
            <a:r>
              <a:rPr lang="pt-BR" sz="8000" dirty="0">
                <a:latin typeface="Times New Roman" panose="02020603050405020304" pitchFamily="18" charset="0"/>
                <a:cs typeface="Times New Roman" panose="02020603050405020304" pitchFamily="18" charset="0"/>
              </a:rPr>
              <a:t>ou a</a:t>
            </a:r>
            <a:r>
              <a:rPr lang="pt-BR" sz="8000" b="1" dirty="0">
                <a:latin typeface="Times New Roman" panose="02020603050405020304" pitchFamily="18" charset="0"/>
                <a:cs typeface="Times New Roman" panose="02020603050405020304" pitchFamily="18" charset="0"/>
              </a:rPr>
              <a:t> mesma </a:t>
            </a:r>
            <a:r>
              <a:rPr lang="pt-BR" sz="8000" b="1" dirty="0" smtClean="0">
                <a:latin typeface="Times New Roman" panose="02020603050405020304" pitchFamily="18" charset="0"/>
                <a:cs typeface="Times New Roman" panose="02020603050405020304" pitchFamily="18" charset="0"/>
              </a:rPr>
              <a:t>pronúncia (Homófonas)</a:t>
            </a:r>
            <a:r>
              <a:rPr lang="pt-BR" sz="8000"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mas com </a:t>
            </a:r>
            <a:r>
              <a:rPr lang="pt-BR" sz="8000" b="1" dirty="0">
                <a:latin typeface="Times New Roman" panose="02020603050405020304" pitchFamily="18" charset="0"/>
                <a:cs typeface="Times New Roman" panose="02020603050405020304" pitchFamily="18" charset="0"/>
              </a:rPr>
              <a:t>significados diferentes</a:t>
            </a:r>
            <a:r>
              <a:rPr lang="pt-BR" sz="8000" dirty="0">
                <a:latin typeface="Times New Roman" panose="02020603050405020304" pitchFamily="18" charset="0"/>
                <a:cs typeface="Times New Roman" panose="02020603050405020304" pitchFamily="18" charset="0"/>
              </a:rPr>
              <a:t> entre </a:t>
            </a:r>
            <a:r>
              <a:rPr lang="pt-BR" sz="8000" dirty="0" smtClean="0">
                <a:latin typeface="Times New Roman" panose="02020603050405020304" pitchFamily="18" charset="0"/>
                <a:cs typeface="Times New Roman" panose="02020603050405020304" pitchFamily="18" charset="0"/>
              </a:rPr>
              <a:t>si. Ex.: “gosto</a:t>
            </a:r>
            <a:r>
              <a:rPr lang="pt-BR" sz="8000" dirty="0">
                <a:latin typeface="Times New Roman" panose="02020603050405020304" pitchFamily="18" charset="0"/>
                <a:cs typeface="Times New Roman" panose="02020603050405020304" pitchFamily="18" charset="0"/>
              </a:rPr>
              <a:t>” (substantivo) e “gosto” (verbo gostar), “sessão” (período de tempo) e “seção” (departamento) / “cela” (substantivo) e “sela” (verbo</a:t>
            </a:r>
            <a:r>
              <a:rPr lang="pt-BR" sz="8000" dirty="0" smtClean="0">
                <a:latin typeface="Times New Roman" panose="02020603050405020304" pitchFamily="18" charset="0"/>
                <a:cs typeface="Times New Roman" panose="02020603050405020304" pitchFamily="18" charset="0"/>
              </a:rPr>
              <a:t>).</a:t>
            </a:r>
          </a:p>
          <a:p>
            <a:pPr marL="0" indent="0" algn="just">
              <a:buNone/>
            </a:pPr>
            <a:endParaRPr lang="pt-BR" sz="8000" dirty="0" smtClean="0">
              <a:latin typeface="Times New Roman" panose="02020603050405020304" pitchFamily="18" charset="0"/>
              <a:cs typeface="Times New Roman" panose="02020603050405020304" pitchFamily="18" charset="0"/>
            </a:endParaRPr>
          </a:p>
          <a:p>
            <a:pPr marL="0" indent="0" algn="just">
              <a:buNone/>
            </a:pPr>
            <a:r>
              <a:rPr lang="pt-BR" sz="8000" b="1" dirty="0" smtClean="0">
                <a:latin typeface="Times New Roman" panose="02020603050405020304" pitchFamily="18" charset="0"/>
                <a:cs typeface="Times New Roman" panose="02020603050405020304" pitchFamily="18" charset="0"/>
              </a:rPr>
              <a:t>Paronímia</a:t>
            </a:r>
            <a:r>
              <a:rPr lang="pt-BR" sz="8000"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são aquelas que </a:t>
            </a:r>
            <a:r>
              <a:rPr lang="pt-BR" sz="8000" b="1" dirty="0">
                <a:latin typeface="Times New Roman" panose="02020603050405020304" pitchFamily="18" charset="0"/>
                <a:cs typeface="Times New Roman" panose="02020603050405020304" pitchFamily="18" charset="0"/>
              </a:rPr>
              <a:t>se assemelham na grafia ou pronúncia</a:t>
            </a:r>
            <a:r>
              <a:rPr lang="pt-BR" sz="8000" dirty="0">
                <a:latin typeface="Times New Roman" panose="02020603050405020304" pitchFamily="18" charset="0"/>
                <a:cs typeface="Times New Roman" panose="02020603050405020304" pitchFamily="18" charset="0"/>
              </a:rPr>
              <a:t>, também possuindo significados distintos</a:t>
            </a:r>
            <a:r>
              <a:rPr lang="pt-BR" sz="8000" dirty="0" smtClean="0">
                <a:latin typeface="Times New Roman" panose="02020603050405020304" pitchFamily="18" charset="0"/>
                <a:cs typeface="Times New Roman" panose="02020603050405020304" pitchFamily="18" charset="0"/>
              </a:rPr>
              <a:t>. Ex.: "</a:t>
            </a:r>
            <a:r>
              <a:rPr lang="pt-BR" sz="8000" dirty="0">
                <a:latin typeface="Times New Roman" panose="02020603050405020304" pitchFamily="18" charset="0"/>
                <a:cs typeface="Times New Roman" panose="02020603050405020304" pitchFamily="18" charset="0"/>
              </a:rPr>
              <a:t>descrição" e "</a:t>
            </a:r>
            <a:r>
              <a:rPr lang="pt-BR" sz="8000" dirty="0" smtClean="0">
                <a:latin typeface="Times New Roman" panose="02020603050405020304" pitchFamily="18" charset="0"/>
                <a:cs typeface="Times New Roman" panose="02020603050405020304" pitchFamily="18" charset="0"/>
              </a:rPr>
              <a:t>discrição“, “cavaleiro” e “cavalheiro”. </a:t>
            </a:r>
          </a:p>
          <a:p>
            <a:pPr marL="0" indent="0" algn="just">
              <a:buNone/>
            </a:pPr>
            <a:endParaRPr lang="pt-BR" sz="8000" dirty="0">
              <a:latin typeface="Times New Roman" panose="02020603050405020304" pitchFamily="18" charset="0"/>
              <a:cs typeface="Times New Roman" panose="02020603050405020304" pitchFamily="18" charset="0"/>
            </a:endParaRPr>
          </a:p>
          <a:p>
            <a:pPr marL="0" indent="0" algn="just">
              <a:buNone/>
            </a:pPr>
            <a:r>
              <a:rPr lang="pt-BR" sz="8000" dirty="0" smtClean="0">
                <a:latin typeface="Times New Roman" panose="02020603050405020304" pitchFamily="18" charset="0"/>
                <a:cs typeface="Times New Roman" panose="02020603050405020304" pitchFamily="18" charset="0"/>
              </a:rPr>
              <a:t> </a:t>
            </a:r>
            <a:r>
              <a:rPr lang="pt-BR" sz="8000" b="1" dirty="0" smtClean="0">
                <a:latin typeface="Times New Roman" panose="02020603050405020304" pitchFamily="18" charset="0"/>
                <a:cs typeface="Times New Roman" panose="02020603050405020304" pitchFamily="18" charset="0"/>
              </a:rPr>
              <a:t>Polissemia</a:t>
            </a:r>
            <a:r>
              <a:rPr lang="pt-BR" sz="8000"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é aquela </a:t>
            </a:r>
            <a:r>
              <a:rPr lang="pt-BR" sz="8000" dirty="0" smtClean="0">
                <a:latin typeface="Times New Roman" panose="02020603050405020304" pitchFamily="18" charset="0"/>
                <a:cs typeface="Times New Roman" panose="02020603050405020304" pitchFamily="18" charset="0"/>
              </a:rPr>
              <a:t>palavra que </a:t>
            </a:r>
            <a:r>
              <a:rPr lang="pt-BR" sz="8000" b="1" dirty="0">
                <a:latin typeface="Times New Roman" panose="02020603050405020304" pitchFamily="18" charset="0"/>
                <a:cs typeface="Times New Roman" panose="02020603050405020304" pitchFamily="18" charset="0"/>
              </a:rPr>
              <a:t>possui vários significados diferentes</a:t>
            </a:r>
            <a:r>
              <a:rPr lang="pt-BR" sz="8000" dirty="0" smtClean="0">
                <a:latin typeface="Times New Roman" panose="02020603050405020304" pitchFamily="18" charset="0"/>
                <a:cs typeface="Times New Roman" panose="02020603050405020304" pitchFamily="18" charset="0"/>
              </a:rPr>
              <a:t>. Ex.: “grama” e “letra”.</a:t>
            </a:r>
          </a:p>
          <a:p>
            <a:pPr marL="0" indent="0" algn="just">
              <a:buNone/>
            </a:pPr>
            <a:endParaRPr lang="pt-BR" sz="8000" dirty="0" smtClean="0">
              <a:latin typeface="Times New Roman" panose="02020603050405020304" pitchFamily="18" charset="0"/>
              <a:cs typeface="Times New Roman" panose="02020603050405020304" pitchFamily="18" charset="0"/>
            </a:endParaRPr>
          </a:p>
          <a:p>
            <a:pPr marL="0" indent="0" algn="just">
              <a:buNone/>
            </a:pPr>
            <a:r>
              <a:rPr lang="pt-BR" sz="8000" dirty="0" smtClean="0">
                <a:latin typeface="Times New Roman" panose="02020603050405020304" pitchFamily="18" charset="0"/>
                <a:cs typeface="Times New Roman" panose="02020603050405020304" pitchFamily="18" charset="0"/>
              </a:rPr>
              <a:t>Antonímia: </a:t>
            </a:r>
            <a:r>
              <a:rPr lang="pt-BR" sz="8000" dirty="0">
                <a:latin typeface="Times New Roman" panose="02020603050405020304" pitchFamily="18" charset="0"/>
                <a:cs typeface="Times New Roman" panose="02020603050405020304" pitchFamily="18" charset="0"/>
              </a:rPr>
              <a:t>descreve uma </a:t>
            </a:r>
            <a:r>
              <a:rPr lang="pt-BR" sz="8000" b="1" dirty="0">
                <a:latin typeface="Times New Roman" panose="02020603050405020304" pitchFamily="18" charset="0"/>
                <a:cs typeface="Times New Roman" panose="02020603050405020304" pitchFamily="18" charset="0"/>
              </a:rPr>
              <a:t>palavra que tem um significado oposto em relação a outra palavra</a:t>
            </a:r>
            <a:r>
              <a:rPr lang="pt-BR" sz="8000" dirty="0" smtClean="0">
                <a:latin typeface="Times New Roman" panose="02020603050405020304" pitchFamily="18" charset="0"/>
                <a:cs typeface="Times New Roman" panose="02020603050405020304" pitchFamily="18" charset="0"/>
              </a:rPr>
              <a:t>. Ex.: “belo” e “feio”, “caro” e “barato”.</a:t>
            </a:r>
            <a:endParaRPr lang="pt-BR" sz="8000" dirty="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88760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CHARGES E QUADRINHOS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r>
              <a:rPr lang="pt-BR" b="1" dirty="0"/>
              <a:t>Enem – </a:t>
            </a:r>
            <a:r>
              <a:rPr lang="pt-BR" b="1" dirty="0" smtClean="0"/>
              <a:t>2018</a:t>
            </a:r>
            <a:endParaRPr lang="pt-BR" dirty="0"/>
          </a:p>
          <a:p>
            <a:pPr marL="0" indent="0">
              <a:buNone/>
            </a:pPr>
            <a:r>
              <a:rPr lang="pt-BR" dirty="0"/>
              <a:t/>
            </a:r>
            <a:br>
              <a:rPr lang="pt-BR" dirty="0"/>
            </a:b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descr="C:\Users\Usuário\JEC\Pictures\Educandário\Imagens para aulas\ENEM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175" y="1124744"/>
            <a:ext cx="5350323" cy="490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2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07504" y="1340768"/>
            <a:ext cx="8928992" cy="4857403"/>
          </a:xfrm>
        </p:spPr>
        <p:txBody>
          <a:bodyPr>
            <a:normAutofit fontScale="25000" lnSpcReduction="20000"/>
          </a:bodyPr>
          <a:lstStyle/>
          <a:p>
            <a:pPr marL="0" indent="0" algn="just">
              <a:buNone/>
            </a:pPr>
            <a:r>
              <a:rPr lang="pt-BR" sz="7200" b="1" dirty="0" smtClean="0">
                <a:latin typeface="Times New Roman" panose="02020603050405020304" pitchFamily="18" charset="0"/>
                <a:cs typeface="Times New Roman" panose="02020603050405020304" pitchFamily="18" charset="0"/>
              </a:rPr>
              <a:t>1- (Enem </a:t>
            </a:r>
            <a:r>
              <a:rPr lang="pt-BR" sz="7200" b="1" dirty="0">
                <a:latin typeface="Times New Roman" panose="02020603050405020304" pitchFamily="18" charset="0"/>
                <a:cs typeface="Times New Roman" panose="02020603050405020304" pitchFamily="18" charset="0"/>
              </a:rPr>
              <a:t>2018 - Dia 1</a:t>
            </a:r>
            <a:r>
              <a:rPr lang="pt-BR" sz="7200" b="1" dirty="0" smtClean="0">
                <a:latin typeface="Times New Roman" panose="02020603050405020304" pitchFamily="18" charset="0"/>
                <a:cs typeface="Times New Roman" panose="02020603050405020304" pitchFamily="18" charset="0"/>
              </a:rPr>
              <a:t>) - Enquanto </a:t>
            </a:r>
            <a:r>
              <a:rPr lang="pt-BR" sz="7200" b="1" dirty="0">
                <a:latin typeface="Times New Roman" panose="02020603050405020304" pitchFamily="18" charset="0"/>
                <a:cs typeface="Times New Roman" panose="02020603050405020304" pitchFamily="18" charset="0"/>
              </a:rPr>
              <a:t>isso, nos bastidores do universo </a:t>
            </a:r>
            <a:endParaRPr lang="pt-BR" sz="7200" dirty="0">
              <a:latin typeface="Times New Roman" panose="02020603050405020304" pitchFamily="18" charset="0"/>
              <a:cs typeface="Times New Roman" panose="02020603050405020304" pitchFamily="18" charset="0"/>
            </a:endParaRPr>
          </a:p>
          <a:p>
            <a:pPr marL="0" indent="0" algn="just">
              <a:buNone/>
            </a:pPr>
            <a:r>
              <a:rPr lang="pt-BR" sz="7200" dirty="0">
                <a:latin typeface="Times New Roman" panose="02020603050405020304" pitchFamily="18" charset="0"/>
                <a:cs typeface="Times New Roman" panose="02020603050405020304" pitchFamily="18" charset="0"/>
              </a:rPr>
              <a:t>“Você planeja passar um longo tempo em outro país, trabalhando e estudando, mas o universo está preparando a chegada de um amor daqueles de tirar o chão, um amor que fará você jogar fora seu atlas e criar raízes no quintal como se fosse uma figueira. </a:t>
            </a:r>
          </a:p>
          <a:p>
            <a:pPr marL="0" indent="0" algn="just">
              <a:buNone/>
            </a:pPr>
            <a:r>
              <a:rPr lang="pt-BR" sz="7200" dirty="0">
                <a:latin typeface="Times New Roman" panose="02020603050405020304" pitchFamily="18" charset="0"/>
                <a:cs typeface="Times New Roman" panose="02020603050405020304" pitchFamily="18" charset="0"/>
              </a:rPr>
              <a:t>Você treina para a maratona mais desafiadora de todas, mas não chegará com as duas pernas intactas na hora </a:t>
            </a:r>
            <a:r>
              <a:rPr lang="pt-BR" sz="7200" dirty="0" smtClean="0">
                <a:latin typeface="Times New Roman" panose="02020603050405020304" pitchFamily="18" charset="0"/>
                <a:cs typeface="Times New Roman" panose="02020603050405020304" pitchFamily="18" charset="0"/>
              </a:rPr>
              <a:t>da largada</a:t>
            </a:r>
            <a:r>
              <a:rPr lang="pt-BR" sz="7200" dirty="0">
                <a:latin typeface="Times New Roman" panose="02020603050405020304" pitchFamily="18" charset="0"/>
                <a:cs typeface="Times New Roman" panose="02020603050405020304" pitchFamily="18" charset="0"/>
              </a:rPr>
              <a:t>, e a primeira perplexidade será esta: a experiência da frustração. </a:t>
            </a:r>
          </a:p>
          <a:p>
            <a:pPr marL="0" indent="0" algn="just">
              <a:buNone/>
            </a:pPr>
            <a:r>
              <a:rPr lang="pt-BR" sz="7200" dirty="0">
                <a:latin typeface="Times New Roman" panose="02020603050405020304" pitchFamily="18" charset="0"/>
                <a:cs typeface="Times New Roman" panose="02020603050405020304" pitchFamily="18" charset="0"/>
              </a:rPr>
              <a:t>O universo nunca entrega o que promete. Aliás, ele nunca prometeu nada, você é que escuta vozes. </a:t>
            </a:r>
          </a:p>
          <a:p>
            <a:pPr marL="0" indent="0" algn="just">
              <a:buNone/>
            </a:pPr>
            <a:r>
              <a:rPr lang="pt-BR" sz="7200" dirty="0">
                <a:latin typeface="Times New Roman" panose="02020603050405020304" pitchFamily="18" charset="0"/>
                <a:cs typeface="Times New Roman" panose="02020603050405020304" pitchFamily="18" charset="0"/>
              </a:rPr>
              <a:t>No dia em que você pensa que não tem nada a dizer para o analista, faz a revelação mais bombástica dos seus dois anos de terapia. O resultado de um exame de rotina coloca sua rotina de cabeça para baixo. Você não imaginava que iriam tantos amigos à sua festa, e tampouco imaginou que justo sua grande paixão não iria. Quando achou que estava bela, não arrasou corações. Quando saiu sem maquiagem e com uma camiseta puída, chamou a atenção. E assim seguem os dias à prova de planejamento e contrariando nossas vontades, pois, por mais que tenhamos ensaiado nossa fala e estejamos preparados para a melhor cena, nos bastidores do universo alguém troca nosso papel de última hora, tornando surpreendente a nossa vida.”</a:t>
            </a:r>
          </a:p>
          <a:p>
            <a:pPr marL="0" indent="0" algn="just">
              <a:buNone/>
            </a:pPr>
            <a:r>
              <a:rPr lang="pt-BR" sz="7200" dirty="0">
                <a:latin typeface="Times New Roman" panose="02020603050405020304" pitchFamily="18" charset="0"/>
                <a:cs typeface="Times New Roman" panose="02020603050405020304" pitchFamily="18" charset="0"/>
              </a:rPr>
              <a:t>MEDEIROS kl O Globo. 21, 2015 </a:t>
            </a:r>
          </a:p>
          <a:p>
            <a:pPr marL="0" indent="0" algn="just">
              <a:buNone/>
            </a:pPr>
            <a:r>
              <a:rPr lang="pt-BR" sz="7200" dirty="0">
                <a:latin typeface="Times New Roman" panose="02020603050405020304" pitchFamily="18" charset="0"/>
                <a:cs typeface="Times New Roman" panose="02020603050405020304" pitchFamily="18" charset="0"/>
              </a:rPr>
              <a:t> </a:t>
            </a:r>
          </a:p>
          <a:p>
            <a:pPr marL="0" indent="0" algn="just">
              <a:buNone/>
            </a:pPr>
            <a:r>
              <a:rPr lang="pt-BR" sz="7200" dirty="0">
                <a:latin typeface="Times New Roman" panose="02020603050405020304" pitchFamily="18" charset="0"/>
                <a:cs typeface="Times New Roman" panose="02020603050405020304" pitchFamily="18" charset="0"/>
              </a:rPr>
              <a:t>Entre as estratégias argumentativas utilizadas para sustentar a tese apresentada nesse fragmento, destaca-se a recorrência de</a:t>
            </a:r>
          </a:p>
          <a:p>
            <a:pPr marL="0" indent="0">
              <a:buNone/>
            </a:pPr>
            <a:r>
              <a:rPr lang="pt-BR" sz="2400" dirty="0"/>
              <a:t> </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74135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fontScale="25000" lnSpcReduction="20000"/>
          </a:bodyPr>
          <a:lstStyle/>
          <a:p>
            <a:pPr marL="0" indent="0" algn="just">
              <a:buNone/>
            </a:pPr>
            <a:r>
              <a:rPr lang="pt-BR" sz="8000" b="1" dirty="0">
                <a:latin typeface="Times New Roman" panose="02020603050405020304" pitchFamily="18" charset="0"/>
                <a:cs typeface="Times New Roman" panose="02020603050405020304" pitchFamily="18" charset="0"/>
              </a:rPr>
              <a:t>7</a:t>
            </a:r>
            <a:r>
              <a:rPr lang="pt-BR" sz="8000" b="1"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ROSA, R. </a:t>
            </a:r>
            <a:r>
              <a:rPr lang="pt-BR" sz="8000" b="1" dirty="0">
                <a:latin typeface="Times New Roman" panose="02020603050405020304" pitchFamily="18" charset="0"/>
                <a:cs typeface="Times New Roman" panose="02020603050405020304" pitchFamily="18" charset="0"/>
              </a:rPr>
              <a:t>Grande sertão: veredas</a:t>
            </a:r>
            <a:r>
              <a:rPr lang="pt-BR" sz="8000" dirty="0">
                <a:latin typeface="Times New Roman" panose="02020603050405020304" pitchFamily="18" charset="0"/>
                <a:cs typeface="Times New Roman" panose="02020603050405020304" pitchFamily="18" charset="0"/>
              </a:rPr>
              <a:t>: adaptação da obra de João Guimarães Rosa</a:t>
            </a:r>
            <a:r>
              <a:rPr lang="pt-BR" sz="8000" dirty="0" smtClean="0">
                <a:latin typeface="Times New Roman" panose="02020603050405020304" pitchFamily="18" charset="0"/>
                <a:cs typeface="Times New Roman" panose="02020603050405020304" pitchFamily="18" charset="0"/>
              </a:rPr>
              <a:t>. São </a:t>
            </a:r>
            <a:r>
              <a:rPr lang="pt-BR" sz="8000" dirty="0">
                <a:latin typeface="Times New Roman" panose="02020603050405020304" pitchFamily="18" charset="0"/>
                <a:cs typeface="Times New Roman" panose="02020603050405020304" pitchFamily="18" charset="0"/>
              </a:rPr>
              <a:t>Paulo: Globo, 2014 (adaptado).</a:t>
            </a:r>
          </a:p>
          <a:p>
            <a:pPr algn="just"/>
            <a:endParaRPr lang="pt-BR" sz="8000" dirty="0" smtClean="0">
              <a:latin typeface="Times New Roman" panose="02020603050405020304" pitchFamily="18" charset="0"/>
              <a:cs typeface="Times New Roman" panose="02020603050405020304" pitchFamily="18" charset="0"/>
            </a:endParaRPr>
          </a:p>
          <a:p>
            <a:pPr marL="0" indent="0" algn="just">
              <a:buNone/>
            </a:pPr>
            <a:r>
              <a:rPr lang="pt-BR" sz="8000" dirty="0" smtClean="0">
                <a:latin typeface="Times New Roman" panose="02020603050405020304" pitchFamily="18" charset="0"/>
                <a:cs typeface="Times New Roman" panose="02020603050405020304" pitchFamily="18" charset="0"/>
              </a:rPr>
              <a:t>A </a:t>
            </a:r>
            <a:r>
              <a:rPr lang="pt-BR" sz="8000" dirty="0">
                <a:latin typeface="Times New Roman" panose="02020603050405020304" pitchFamily="18" charset="0"/>
                <a:cs typeface="Times New Roman" panose="02020603050405020304" pitchFamily="18" charset="0"/>
              </a:rPr>
              <a:t>imagem integra uma adaptação em quadrinhos da obra </a:t>
            </a:r>
            <a:r>
              <a:rPr lang="pt-BR" sz="8000" i="1" dirty="0">
                <a:latin typeface="Times New Roman" panose="02020603050405020304" pitchFamily="18" charset="0"/>
                <a:cs typeface="Times New Roman" panose="02020603050405020304" pitchFamily="18" charset="0"/>
              </a:rPr>
              <a:t>Grande sertão: veredas</a:t>
            </a:r>
            <a:r>
              <a:rPr lang="pt-BR" sz="8000" dirty="0">
                <a:latin typeface="Times New Roman" panose="02020603050405020304" pitchFamily="18" charset="0"/>
                <a:cs typeface="Times New Roman" panose="02020603050405020304" pitchFamily="18" charset="0"/>
              </a:rPr>
              <a:t>, de Guimarães Rosa. Na representação gráfica, a inter-relação de diferentes linguagens caracteriza-se por</a:t>
            </a:r>
          </a:p>
          <a:p>
            <a:endParaRPr lang="pt-BR" sz="8000" dirty="0" smtClean="0">
              <a:latin typeface="Times New Roman" panose="02020603050405020304" pitchFamily="18" charset="0"/>
              <a:cs typeface="Times New Roman" panose="02020603050405020304" pitchFamily="18" charset="0"/>
            </a:endParaRPr>
          </a:p>
          <a:p>
            <a:pPr marL="0" indent="0">
              <a:buNone/>
            </a:pPr>
            <a:r>
              <a:rPr lang="pt-BR" sz="8000" dirty="0" smtClean="0">
                <a:latin typeface="Times New Roman" panose="02020603050405020304" pitchFamily="18" charset="0"/>
                <a:cs typeface="Times New Roman" panose="02020603050405020304" pitchFamily="18" charset="0"/>
              </a:rPr>
              <a:t>a) romper </a:t>
            </a:r>
            <a:r>
              <a:rPr lang="pt-BR" sz="8000" dirty="0">
                <a:latin typeface="Times New Roman" panose="02020603050405020304" pitchFamily="18" charset="0"/>
                <a:cs typeface="Times New Roman" panose="02020603050405020304" pitchFamily="18" charset="0"/>
              </a:rPr>
              <a:t>com a linearidade das ações da narrativa literária.</a:t>
            </a:r>
          </a:p>
          <a:p>
            <a:pPr marL="0" indent="0">
              <a:buNone/>
            </a:pPr>
            <a:r>
              <a:rPr lang="pt-BR" sz="8000" dirty="0" smtClean="0">
                <a:latin typeface="Times New Roman" panose="02020603050405020304" pitchFamily="18" charset="0"/>
                <a:cs typeface="Times New Roman" panose="02020603050405020304" pitchFamily="18" charset="0"/>
              </a:rPr>
              <a:t>b) ilustrar </a:t>
            </a:r>
            <a:r>
              <a:rPr lang="pt-BR" sz="8000" dirty="0">
                <a:latin typeface="Times New Roman" panose="02020603050405020304" pitchFamily="18" charset="0"/>
                <a:cs typeface="Times New Roman" panose="02020603050405020304" pitchFamily="18" charset="0"/>
              </a:rPr>
              <a:t>de modo fidedigno passagens representativas da história.</a:t>
            </a:r>
          </a:p>
          <a:p>
            <a:pPr marL="0" indent="0">
              <a:buNone/>
            </a:pPr>
            <a:r>
              <a:rPr lang="pt-BR" sz="8000" dirty="0" smtClean="0">
                <a:latin typeface="Times New Roman" panose="02020603050405020304" pitchFamily="18" charset="0"/>
                <a:cs typeface="Times New Roman" panose="02020603050405020304" pitchFamily="18" charset="0"/>
              </a:rPr>
              <a:t>c) articular </a:t>
            </a:r>
            <a:r>
              <a:rPr lang="pt-BR" sz="8000" dirty="0">
                <a:latin typeface="Times New Roman" panose="02020603050405020304" pitchFamily="18" charset="0"/>
                <a:cs typeface="Times New Roman" panose="02020603050405020304" pitchFamily="18" charset="0"/>
              </a:rPr>
              <a:t>a tensão do romance à desproporcionalidade das formas.</a:t>
            </a:r>
          </a:p>
          <a:p>
            <a:pPr marL="0" indent="0">
              <a:buNone/>
            </a:pPr>
            <a:r>
              <a:rPr lang="pt-BR" sz="8000" dirty="0" smtClean="0">
                <a:latin typeface="Times New Roman" panose="02020603050405020304" pitchFamily="18" charset="0"/>
                <a:cs typeface="Times New Roman" panose="02020603050405020304" pitchFamily="18" charset="0"/>
              </a:rPr>
              <a:t>d) potencializar </a:t>
            </a:r>
            <a:r>
              <a:rPr lang="pt-BR" sz="8000" dirty="0">
                <a:latin typeface="Times New Roman" panose="02020603050405020304" pitchFamily="18" charset="0"/>
                <a:cs typeface="Times New Roman" panose="02020603050405020304" pitchFamily="18" charset="0"/>
              </a:rPr>
              <a:t>a dramaticidade do episódio com recursos das artes visuais</a:t>
            </a:r>
            <a:r>
              <a:rPr lang="pt-BR" sz="8000" b="1" dirty="0">
                <a:latin typeface="Times New Roman" panose="02020603050405020304" pitchFamily="18" charset="0"/>
                <a:cs typeface="Times New Roman" panose="02020603050405020304" pitchFamily="18" charset="0"/>
              </a:rPr>
              <a:t>.</a:t>
            </a:r>
          </a:p>
          <a:p>
            <a:pPr marL="0" indent="0">
              <a:buNone/>
            </a:pPr>
            <a:r>
              <a:rPr lang="pt-BR" sz="8000" dirty="0" smtClean="0">
                <a:latin typeface="Times New Roman" panose="02020603050405020304" pitchFamily="18" charset="0"/>
                <a:cs typeface="Times New Roman" panose="02020603050405020304" pitchFamily="18" charset="0"/>
              </a:rPr>
              <a:t>e) desconstruir </a:t>
            </a:r>
            <a:r>
              <a:rPr lang="pt-BR" sz="8000" dirty="0">
                <a:latin typeface="Times New Roman" panose="02020603050405020304" pitchFamily="18" charset="0"/>
                <a:cs typeface="Times New Roman" panose="02020603050405020304" pitchFamily="18" charset="0"/>
              </a:rPr>
              <a:t>a diagramação do texto literário pelo desequilíbrio da composição.</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07714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CHARGES E QUADRINHOS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r>
              <a:rPr lang="pt-BR" b="1" dirty="0"/>
              <a:t>Enem – </a:t>
            </a:r>
            <a:r>
              <a:rPr lang="pt-BR" b="1" dirty="0" smtClean="0"/>
              <a:t>2018</a:t>
            </a:r>
            <a:endParaRPr lang="pt-BR" dirty="0"/>
          </a:p>
          <a:p>
            <a:pPr marL="0" indent="0">
              <a:buNone/>
            </a:pPr>
            <a:r>
              <a:rPr lang="pt-BR" dirty="0"/>
              <a:t/>
            </a:r>
            <a:br>
              <a:rPr lang="pt-BR" dirty="0"/>
            </a:b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descr="C:\Users\Usuário\JEC\Pictures\Educandário\Imagens para aulas\enem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62" y="2382666"/>
            <a:ext cx="8388075" cy="230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544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fontScale="40000" lnSpcReduction="20000"/>
          </a:bodyPr>
          <a:lstStyle/>
          <a:p>
            <a:pPr marL="0" indent="0">
              <a:buNone/>
            </a:pPr>
            <a:r>
              <a:rPr lang="pt-BR" sz="5100" b="1" dirty="0">
                <a:latin typeface="Times New Roman" panose="02020603050405020304" pitchFamily="18" charset="0"/>
                <a:cs typeface="Times New Roman" panose="02020603050405020304" pitchFamily="18" charset="0"/>
              </a:rPr>
              <a:t>8</a:t>
            </a:r>
            <a:r>
              <a:rPr lang="pt-BR" sz="5100" b="1" dirty="0" smtClean="0">
                <a:latin typeface="Times New Roman" panose="02020603050405020304" pitchFamily="18" charset="0"/>
                <a:cs typeface="Times New Roman" panose="02020603050405020304" pitchFamily="18" charset="0"/>
              </a:rPr>
              <a:t>- </a:t>
            </a:r>
            <a:r>
              <a:rPr lang="pt-BR" sz="5100" dirty="0">
                <a:latin typeface="Times New Roman" panose="02020603050405020304" pitchFamily="18" charset="0"/>
                <a:cs typeface="Times New Roman" panose="02020603050405020304" pitchFamily="18" charset="0"/>
              </a:rPr>
              <a:t>BRANCO, A. Disponível em: www.oesquema.com.br. Acesso em: 30jun. 2015 (adaptado).</a:t>
            </a:r>
          </a:p>
          <a:p>
            <a:endParaRPr lang="pt-BR" sz="5100" dirty="0" smtClean="0">
              <a:latin typeface="Times New Roman" panose="02020603050405020304" pitchFamily="18" charset="0"/>
              <a:cs typeface="Times New Roman" panose="02020603050405020304" pitchFamily="18" charset="0"/>
            </a:endParaRPr>
          </a:p>
          <a:p>
            <a:pPr marL="0" indent="0" algn="just">
              <a:buNone/>
            </a:pPr>
            <a:r>
              <a:rPr lang="pt-BR" sz="5100" dirty="0" smtClean="0">
                <a:latin typeface="Times New Roman" panose="02020603050405020304" pitchFamily="18" charset="0"/>
                <a:cs typeface="Times New Roman" panose="02020603050405020304" pitchFamily="18" charset="0"/>
              </a:rPr>
              <a:t>A </a:t>
            </a:r>
            <a:r>
              <a:rPr lang="pt-BR" sz="5100" dirty="0">
                <a:latin typeface="Times New Roman" panose="02020603050405020304" pitchFamily="18" charset="0"/>
                <a:cs typeface="Times New Roman" panose="02020603050405020304" pitchFamily="18" charset="0"/>
              </a:rPr>
              <a:t>internet proporcionou o surgimento de novos paradigmas sociais e impulsionou a modificação de outros já estabelecidos nas esferas da comunicação e da informação. A principal consequência criticada na tirinha sobre esse processo é </a:t>
            </a:r>
            <a:r>
              <a:rPr lang="pt-BR" sz="5100" dirty="0" smtClean="0">
                <a:latin typeface="Times New Roman" panose="02020603050405020304" pitchFamily="18" charset="0"/>
                <a:cs typeface="Times New Roman" panose="02020603050405020304" pitchFamily="18" charset="0"/>
              </a:rPr>
              <a:t>a</a:t>
            </a:r>
          </a:p>
          <a:p>
            <a:pPr marL="0" indent="0">
              <a:buNone/>
            </a:pPr>
            <a:endParaRPr lang="pt-BR" sz="5100" dirty="0">
              <a:latin typeface="Times New Roman" panose="02020603050405020304" pitchFamily="18" charset="0"/>
              <a:cs typeface="Times New Roman" panose="02020603050405020304" pitchFamily="18" charset="0"/>
            </a:endParaRPr>
          </a:p>
          <a:p>
            <a:pPr marL="0" indent="0">
              <a:buNone/>
            </a:pPr>
            <a:r>
              <a:rPr lang="pt-BR" sz="5100" dirty="0" smtClean="0">
                <a:latin typeface="Times New Roman" panose="02020603050405020304" pitchFamily="18" charset="0"/>
                <a:cs typeface="Times New Roman" panose="02020603050405020304" pitchFamily="18" charset="0"/>
              </a:rPr>
              <a:t>a) criação </a:t>
            </a:r>
            <a:r>
              <a:rPr lang="pt-BR" sz="5100" dirty="0">
                <a:latin typeface="Times New Roman" panose="02020603050405020304" pitchFamily="18" charset="0"/>
                <a:cs typeface="Times New Roman" panose="02020603050405020304" pitchFamily="18" charset="0"/>
              </a:rPr>
              <a:t>de </a:t>
            </a:r>
            <a:r>
              <a:rPr lang="pt-BR" sz="5100" dirty="0" err="1">
                <a:latin typeface="Times New Roman" panose="02020603050405020304" pitchFamily="18" charset="0"/>
                <a:cs typeface="Times New Roman" panose="02020603050405020304" pitchFamily="18" charset="0"/>
              </a:rPr>
              <a:t>memes</a:t>
            </a:r>
            <a:r>
              <a:rPr lang="pt-BR" sz="5100" dirty="0">
                <a:latin typeface="Times New Roman" panose="02020603050405020304" pitchFamily="18" charset="0"/>
                <a:cs typeface="Times New Roman" panose="02020603050405020304" pitchFamily="18" charset="0"/>
              </a:rPr>
              <a:t>.</a:t>
            </a:r>
          </a:p>
          <a:p>
            <a:pPr marL="0" indent="0">
              <a:buNone/>
            </a:pPr>
            <a:r>
              <a:rPr lang="pt-BR" sz="5100" dirty="0" smtClean="0">
                <a:latin typeface="Times New Roman" panose="02020603050405020304" pitchFamily="18" charset="0"/>
                <a:cs typeface="Times New Roman" panose="02020603050405020304" pitchFamily="18" charset="0"/>
              </a:rPr>
              <a:t>b) ampliação </a:t>
            </a:r>
            <a:r>
              <a:rPr lang="pt-BR" sz="5100" dirty="0">
                <a:latin typeface="Times New Roman" panose="02020603050405020304" pitchFamily="18" charset="0"/>
                <a:cs typeface="Times New Roman" panose="02020603050405020304" pitchFamily="18" charset="0"/>
              </a:rPr>
              <a:t>da blogosfera.</a:t>
            </a:r>
          </a:p>
          <a:p>
            <a:pPr marL="0" indent="0">
              <a:buNone/>
            </a:pPr>
            <a:r>
              <a:rPr lang="pt-BR" sz="5100" dirty="0" smtClean="0">
                <a:latin typeface="Times New Roman" panose="02020603050405020304" pitchFamily="18" charset="0"/>
                <a:cs typeface="Times New Roman" panose="02020603050405020304" pitchFamily="18" charset="0"/>
              </a:rPr>
              <a:t>c) supremacia </a:t>
            </a:r>
            <a:r>
              <a:rPr lang="pt-BR" sz="5100" dirty="0">
                <a:latin typeface="Times New Roman" panose="02020603050405020304" pitchFamily="18" charset="0"/>
                <a:cs typeface="Times New Roman" panose="02020603050405020304" pitchFamily="18" charset="0"/>
              </a:rPr>
              <a:t>das ideias cibernéticas.</a:t>
            </a:r>
          </a:p>
          <a:p>
            <a:pPr marL="0" indent="0">
              <a:buNone/>
            </a:pPr>
            <a:r>
              <a:rPr lang="pt-BR" sz="5100" dirty="0" smtClean="0">
                <a:latin typeface="Times New Roman" panose="02020603050405020304" pitchFamily="18" charset="0"/>
                <a:cs typeface="Times New Roman" panose="02020603050405020304" pitchFamily="18" charset="0"/>
              </a:rPr>
              <a:t>d) comercialização </a:t>
            </a:r>
            <a:r>
              <a:rPr lang="pt-BR" sz="5100" dirty="0">
                <a:latin typeface="Times New Roman" panose="02020603050405020304" pitchFamily="18" charset="0"/>
                <a:cs typeface="Times New Roman" panose="02020603050405020304" pitchFamily="18" charset="0"/>
              </a:rPr>
              <a:t>de pontos de vista</a:t>
            </a:r>
            <a:r>
              <a:rPr lang="pt-BR" sz="5100" b="1" dirty="0">
                <a:latin typeface="Times New Roman" panose="02020603050405020304" pitchFamily="18" charset="0"/>
                <a:cs typeface="Times New Roman" panose="02020603050405020304" pitchFamily="18" charset="0"/>
              </a:rPr>
              <a:t>.</a:t>
            </a:r>
          </a:p>
          <a:p>
            <a:pPr marL="0" indent="0">
              <a:buNone/>
            </a:pPr>
            <a:r>
              <a:rPr lang="pt-BR" sz="5100" dirty="0" smtClean="0">
                <a:latin typeface="Times New Roman" panose="02020603050405020304" pitchFamily="18" charset="0"/>
                <a:cs typeface="Times New Roman" panose="02020603050405020304" pitchFamily="18" charset="0"/>
              </a:rPr>
              <a:t>e) banalização </a:t>
            </a:r>
            <a:r>
              <a:rPr lang="pt-BR" sz="5100" dirty="0">
                <a:latin typeface="Times New Roman" panose="02020603050405020304" pitchFamily="18" charset="0"/>
                <a:cs typeface="Times New Roman" panose="02020603050405020304" pitchFamily="18" charset="0"/>
              </a:rPr>
              <a:t>do comércio eletrônico.</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31204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CHARGES E QUADRINHOS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r>
              <a:rPr lang="pt-BR" b="1" dirty="0" smtClean="0"/>
              <a:t>UERJ - 2016</a:t>
            </a:r>
            <a:endParaRPr lang="pt-BR" dirty="0"/>
          </a:p>
          <a:p>
            <a:pPr marL="0" indent="0">
              <a:buNone/>
            </a:pPr>
            <a:r>
              <a:rPr lang="pt-BR" dirty="0"/>
              <a:t/>
            </a:r>
            <a:br>
              <a:rPr lang="pt-BR" dirty="0"/>
            </a:b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0" name="Picture 2" descr="C:\Users\Usuário\JEC\Pictures\Educandário\Imagens para aulas\ENEM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82" y="2348880"/>
            <a:ext cx="7987949" cy="283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866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fontScale="70000" lnSpcReduction="20000"/>
          </a:bodyPr>
          <a:lstStyle/>
          <a:p>
            <a:pPr marL="0" indent="0" algn="just">
              <a:buNone/>
            </a:pPr>
            <a:r>
              <a:rPr lang="pt-BR" sz="3100" b="1" dirty="0">
                <a:latin typeface="Times New Roman" panose="02020603050405020304" pitchFamily="18" charset="0"/>
                <a:cs typeface="Times New Roman" panose="02020603050405020304" pitchFamily="18" charset="0"/>
              </a:rPr>
              <a:t>9</a:t>
            </a:r>
            <a:r>
              <a:rPr lang="pt-BR" sz="3100" b="1" dirty="0" smtClean="0">
                <a:latin typeface="Times New Roman" panose="02020603050405020304" pitchFamily="18" charset="0"/>
                <a:cs typeface="Times New Roman" panose="02020603050405020304" pitchFamily="18" charset="0"/>
              </a:rPr>
              <a:t>- </a:t>
            </a:r>
            <a:r>
              <a:rPr lang="pt-BR" sz="3100" dirty="0">
                <a:latin typeface="Times New Roman" panose="02020603050405020304" pitchFamily="18" charset="0"/>
                <a:cs typeface="Times New Roman" panose="02020603050405020304" pitchFamily="18" charset="0"/>
              </a:rPr>
              <a:t>A última fala da tirinha causa um estranhamento, porque assinala a ausência de um elemento fundamental para a instalação de um tribunal: a existência de alguém que esteja sendo acusado</a:t>
            </a:r>
            <a:r>
              <a:rPr lang="pt-BR" sz="3100" dirty="0" smtClean="0">
                <a:latin typeface="Times New Roman" panose="02020603050405020304" pitchFamily="18" charset="0"/>
                <a:cs typeface="Times New Roman" panose="02020603050405020304" pitchFamily="18" charset="0"/>
              </a:rPr>
              <a:t>.</a:t>
            </a:r>
          </a:p>
          <a:p>
            <a:pPr marL="0" indent="0" algn="just">
              <a:buNone/>
            </a:pPr>
            <a:endParaRPr lang="pt-BR" sz="3100" dirty="0">
              <a:latin typeface="Times New Roman" panose="02020603050405020304" pitchFamily="18" charset="0"/>
              <a:cs typeface="Times New Roman" panose="02020603050405020304" pitchFamily="18" charset="0"/>
            </a:endParaRPr>
          </a:p>
          <a:p>
            <a:pPr marL="0" indent="0" algn="just">
              <a:buNone/>
            </a:pPr>
            <a:r>
              <a:rPr lang="pt-BR" sz="3100" dirty="0">
                <a:latin typeface="Times New Roman" panose="02020603050405020304" pitchFamily="18" charset="0"/>
                <a:cs typeface="Times New Roman" panose="02020603050405020304" pitchFamily="18" charset="0"/>
              </a:rPr>
              <a:t>Essa fala sugere o seguinte ponto de vista do autor em relação aos usuários da internet</a:t>
            </a:r>
            <a:r>
              <a:rPr lang="pt-BR" sz="3100" dirty="0" smtClean="0">
                <a:latin typeface="Times New Roman" panose="02020603050405020304" pitchFamily="18" charset="0"/>
                <a:cs typeface="Times New Roman" panose="02020603050405020304" pitchFamily="18" charset="0"/>
              </a:rPr>
              <a:t>:</a:t>
            </a:r>
          </a:p>
          <a:p>
            <a:pPr marL="0" indent="0" algn="just">
              <a:buNone/>
            </a:pPr>
            <a:endParaRPr lang="pt-BR" sz="3100" dirty="0">
              <a:latin typeface="Times New Roman" panose="02020603050405020304" pitchFamily="18" charset="0"/>
              <a:cs typeface="Times New Roman" panose="02020603050405020304" pitchFamily="18" charset="0"/>
            </a:endParaRPr>
          </a:p>
          <a:p>
            <a:pPr marL="0" indent="0" algn="just">
              <a:buNone/>
            </a:pPr>
            <a:r>
              <a:rPr lang="pt-BR" sz="3100" dirty="0">
                <a:latin typeface="Times New Roman" panose="02020603050405020304" pitchFamily="18" charset="0"/>
                <a:cs typeface="Times New Roman" panose="02020603050405020304" pitchFamily="18" charset="0"/>
              </a:rPr>
              <a:t>a) proferem vereditos fictícios sem que haja legitimidade do </a:t>
            </a:r>
            <a:r>
              <a:rPr lang="pt-BR" sz="3100" dirty="0" smtClean="0">
                <a:latin typeface="Times New Roman" panose="02020603050405020304" pitchFamily="18" charset="0"/>
                <a:cs typeface="Times New Roman" panose="02020603050405020304" pitchFamily="18" charset="0"/>
              </a:rPr>
              <a:t>processo.</a:t>
            </a:r>
            <a:r>
              <a:rPr lang="pt-BR" sz="3100" dirty="0">
                <a:latin typeface="Times New Roman" panose="02020603050405020304" pitchFamily="18" charset="0"/>
                <a:cs typeface="Times New Roman" panose="02020603050405020304" pitchFamily="18" charset="0"/>
              </a:rPr>
              <a:t/>
            </a: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b) configuram julgamentos vazios ainda que existam crimes </a:t>
            </a:r>
            <a:r>
              <a:rPr lang="pt-BR" sz="3100" dirty="0" smtClean="0">
                <a:latin typeface="Times New Roman" panose="02020603050405020304" pitchFamily="18" charset="0"/>
                <a:cs typeface="Times New Roman" panose="02020603050405020304" pitchFamily="18" charset="0"/>
              </a:rPr>
              <a:t>comprovados.</a:t>
            </a:r>
            <a:r>
              <a:rPr lang="pt-BR" sz="3100" dirty="0">
                <a:latin typeface="Times New Roman" panose="02020603050405020304" pitchFamily="18" charset="0"/>
                <a:cs typeface="Times New Roman" panose="02020603050405020304" pitchFamily="18" charset="0"/>
              </a:rPr>
              <a:t/>
            </a: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c) emitem juízos sobre os outros mas não se veem na posição de </a:t>
            </a:r>
            <a:r>
              <a:rPr lang="pt-BR" sz="3100" dirty="0" smtClean="0">
                <a:latin typeface="Times New Roman" panose="02020603050405020304" pitchFamily="18" charset="0"/>
                <a:cs typeface="Times New Roman" panose="02020603050405020304" pitchFamily="18" charset="0"/>
              </a:rPr>
              <a:t>acusados</a:t>
            </a:r>
            <a:r>
              <a:rPr lang="pt-BR" sz="3100" b="1" dirty="0" smtClean="0">
                <a:latin typeface="Times New Roman" panose="02020603050405020304" pitchFamily="18" charset="0"/>
                <a:cs typeface="Times New Roman" panose="02020603050405020304" pitchFamily="18" charset="0"/>
              </a:rPr>
              <a:t>.</a:t>
            </a:r>
            <a:r>
              <a:rPr lang="pt-BR" sz="3100" dirty="0">
                <a:latin typeface="Times New Roman" panose="02020603050405020304" pitchFamily="18" charset="0"/>
                <a:cs typeface="Times New Roman" panose="02020603050405020304" pitchFamily="18" charset="0"/>
              </a:rPr>
              <a:t/>
            </a: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d) apressam-se em opiniões superficiais mesmo que possuam dados </a:t>
            </a:r>
            <a:r>
              <a:rPr lang="pt-BR" sz="3100" dirty="0" smtClean="0">
                <a:latin typeface="Times New Roman" panose="02020603050405020304" pitchFamily="18" charset="0"/>
                <a:cs typeface="Times New Roman" panose="02020603050405020304" pitchFamily="18" charset="0"/>
              </a:rPr>
              <a:t>concretos.</a:t>
            </a:r>
            <a:endParaRPr lang="pt-BR" sz="3100" dirty="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44707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IMAGENS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sz="half" idx="1"/>
          </p:nvPr>
        </p:nvSpPr>
        <p:spPr>
          <a:xfrm>
            <a:off x="179512" y="1340768"/>
            <a:ext cx="4824536" cy="4785395"/>
          </a:xfrm>
        </p:spPr>
        <p:txBody>
          <a:bodyPr>
            <a:normAutofit fontScale="25000" lnSpcReduction="20000"/>
          </a:bodyPr>
          <a:lstStyle/>
          <a:p>
            <a:pPr marL="0" indent="0">
              <a:buNone/>
            </a:pPr>
            <a:r>
              <a:rPr lang="pt-BR" sz="7200" b="1" dirty="0" smtClean="0">
                <a:latin typeface="Times New Roman" panose="02020603050405020304" pitchFamily="18" charset="0"/>
                <a:cs typeface="Times New Roman" panose="02020603050405020304" pitchFamily="18" charset="0"/>
              </a:rPr>
              <a:t>10- Enem </a:t>
            </a:r>
            <a:r>
              <a:rPr lang="pt-BR" sz="7200" b="1" dirty="0">
                <a:latin typeface="Times New Roman" panose="02020603050405020304" pitchFamily="18" charset="0"/>
                <a:cs typeface="Times New Roman" panose="02020603050405020304" pitchFamily="18" charset="0"/>
              </a:rPr>
              <a:t>– </a:t>
            </a:r>
            <a:r>
              <a:rPr lang="pt-BR" sz="7200" b="1" dirty="0" smtClean="0">
                <a:latin typeface="Times New Roman" panose="02020603050405020304" pitchFamily="18" charset="0"/>
                <a:cs typeface="Times New Roman" panose="02020603050405020304" pitchFamily="18" charset="0"/>
              </a:rPr>
              <a:t>2018</a:t>
            </a:r>
          </a:p>
          <a:p>
            <a:pPr marL="0" indent="0">
              <a:buNone/>
            </a:pPr>
            <a:endParaRPr lang="pt-BR" sz="7200" b="1" dirty="0">
              <a:latin typeface="Times New Roman" panose="02020603050405020304" pitchFamily="18" charset="0"/>
              <a:cs typeface="Times New Roman" panose="02020603050405020304" pitchFamily="18" charset="0"/>
            </a:endParaRPr>
          </a:p>
          <a:p>
            <a:pPr marL="0" indent="0" algn="just">
              <a:buNone/>
            </a:pPr>
            <a:r>
              <a:rPr lang="pt-BR" sz="7200" dirty="0">
                <a:latin typeface="Times New Roman" panose="02020603050405020304" pitchFamily="18" charset="0"/>
                <a:cs typeface="Times New Roman" panose="02020603050405020304" pitchFamily="18" charset="0"/>
              </a:rPr>
              <a:t>SILVA, I.; SANTOS, M. E. P.; JUNG, N. M. </a:t>
            </a:r>
            <a:r>
              <a:rPr lang="pt-BR" sz="7200" b="1" dirty="0">
                <a:latin typeface="Times New Roman" panose="02020603050405020304" pitchFamily="18" charset="0"/>
                <a:cs typeface="Times New Roman" panose="02020603050405020304" pitchFamily="18" charset="0"/>
              </a:rPr>
              <a:t>Domínios de </a:t>
            </a:r>
            <a:r>
              <a:rPr lang="pt-BR" sz="7200" b="1" dirty="0" err="1">
                <a:latin typeface="Times New Roman" panose="02020603050405020304" pitchFamily="18" charset="0"/>
                <a:cs typeface="Times New Roman" panose="02020603050405020304" pitchFamily="18" charset="0"/>
              </a:rPr>
              <a:t>Lingu@gem</a:t>
            </a:r>
            <a:r>
              <a:rPr lang="pt-BR" sz="7200" dirty="0">
                <a:latin typeface="Times New Roman" panose="02020603050405020304" pitchFamily="18" charset="0"/>
                <a:cs typeface="Times New Roman" panose="02020603050405020304" pitchFamily="18" charset="0"/>
              </a:rPr>
              <a:t>, n.4, </a:t>
            </a:r>
            <a:r>
              <a:rPr lang="pt-BR" sz="7200" dirty="0" err="1">
                <a:latin typeface="Times New Roman" panose="02020603050405020304" pitchFamily="18" charset="0"/>
                <a:cs typeface="Times New Roman" panose="02020603050405020304" pitchFamily="18" charset="0"/>
              </a:rPr>
              <a:t>out.-dez</a:t>
            </a:r>
            <a:r>
              <a:rPr lang="pt-BR" sz="7200" dirty="0">
                <a:latin typeface="Times New Roman" panose="02020603050405020304" pitchFamily="18" charset="0"/>
                <a:cs typeface="Times New Roman" panose="02020603050405020304" pitchFamily="18" charset="0"/>
              </a:rPr>
              <a:t>. 2016 (adaptado).</a:t>
            </a:r>
          </a:p>
          <a:p>
            <a:pPr marL="0" indent="0">
              <a:buNone/>
            </a:pPr>
            <a:endParaRPr lang="pt-BR" sz="7200" dirty="0" smtClean="0">
              <a:latin typeface="Times New Roman" panose="02020603050405020304" pitchFamily="18" charset="0"/>
              <a:cs typeface="Times New Roman" panose="02020603050405020304" pitchFamily="18" charset="0"/>
            </a:endParaRPr>
          </a:p>
          <a:p>
            <a:pPr marL="0" indent="0" algn="just">
              <a:buNone/>
            </a:pPr>
            <a:r>
              <a:rPr lang="pt-BR" sz="7200" dirty="0" smtClean="0">
                <a:latin typeface="Times New Roman" panose="02020603050405020304" pitchFamily="18" charset="0"/>
                <a:cs typeface="Times New Roman" panose="02020603050405020304" pitchFamily="18" charset="0"/>
              </a:rPr>
              <a:t>A </a:t>
            </a:r>
            <a:r>
              <a:rPr lang="pt-BR" sz="7200" dirty="0">
                <a:latin typeface="Times New Roman" panose="02020603050405020304" pitchFamily="18" charset="0"/>
                <a:cs typeface="Times New Roman" panose="02020603050405020304" pitchFamily="18" charset="0"/>
              </a:rPr>
              <a:t>fotografia exibe a fachada de um supermercado em Foz do Iguaçu, cuja localização </a:t>
            </a:r>
            <a:r>
              <a:rPr lang="pt-BR" sz="7200" dirty="0" err="1">
                <a:latin typeface="Times New Roman" panose="02020603050405020304" pitchFamily="18" charset="0"/>
                <a:cs typeface="Times New Roman" panose="02020603050405020304" pitchFamily="18" charset="0"/>
              </a:rPr>
              <a:t>transfronteiriça</a:t>
            </a:r>
            <a:r>
              <a:rPr lang="pt-BR" sz="7200" dirty="0">
                <a:latin typeface="Times New Roman" panose="02020603050405020304" pitchFamily="18" charset="0"/>
                <a:cs typeface="Times New Roman" panose="02020603050405020304" pitchFamily="18" charset="0"/>
              </a:rPr>
              <a:t> é marcada tanto pelo limite com Argentina e Paraguai quanto pela presença de outros povos. Essa fachada revela o(a)</a:t>
            </a:r>
          </a:p>
          <a:p>
            <a:pPr marL="0" indent="0">
              <a:buNone/>
            </a:pPr>
            <a:endParaRPr lang="pt-BR" sz="7200" dirty="0" smtClean="0">
              <a:latin typeface="Times New Roman" panose="02020603050405020304" pitchFamily="18" charset="0"/>
              <a:cs typeface="Times New Roman" panose="02020603050405020304" pitchFamily="18" charset="0"/>
            </a:endParaRPr>
          </a:p>
          <a:p>
            <a:pPr marL="0" indent="0">
              <a:buNone/>
            </a:pPr>
            <a:r>
              <a:rPr lang="pt-BR" sz="7200" dirty="0" smtClean="0">
                <a:latin typeface="Times New Roman" panose="02020603050405020304" pitchFamily="18" charset="0"/>
                <a:cs typeface="Times New Roman" panose="02020603050405020304" pitchFamily="18" charset="0"/>
              </a:rPr>
              <a:t>a) apagamento </a:t>
            </a:r>
            <a:r>
              <a:rPr lang="pt-BR" sz="7200" dirty="0">
                <a:latin typeface="Times New Roman" panose="02020603050405020304" pitchFamily="18" charset="0"/>
                <a:cs typeface="Times New Roman" panose="02020603050405020304" pitchFamily="18" charset="0"/>
              </a:rPr>
              <a:t>da identidade linguística.</a:t>
            </a:r>
          </a:p>
          <a:p>
            <a:pPr marL="0" indent="0">
              <a:buNone/>
            </a:pPr>
            <a:r>
              <a:rPr lang="pt-BR" sz="7200" dirty="0" smtClean="0">
                <a:latin typeface="Times New Roman" panose="02020603050405020304" pitchFamily="18" charset="0"/>
                <a:cs typeface="Times New Roman" panose="02020603050405020304" pitchFamily="18" charset="0"/>
              </a:rPr>
              <a:t>b) planejamento </a:t>
            </a:r>
            <a:r>
              <a:rPr lang="pt-BR" sz="7200" dirty="0">
                <a:latin typeface="Times New Roman" panose="02020603050405020304" pitchFamily="18" charset="0"/>
                <a:cs typeface="Times New Roman" panose="02020603050405020304" pitchFamily="18" charset="0"/>
              </a:rPr>
              <a:t>linguístico no espaço urbano</a:t>
            </a:r>
            <a:r>
              <a:rPr lang="pt-BR" sz="7200" b="1" dirty="0">
                <a:latin typeface="Times New Roman" panose="02020603050405020304" pitchFamily="18" charset="0"/>
                <a:cs typeface="Times New Roman" panose="02020603050405020304" pitchFamily="18" charset="0"/>
              </a:rPr>
              <a:t>.</a:t>
            </a:r>
          </a:p>
          <a:p>
            <a:pPr marL="0" indent="0">
              <a:buNone/>
            </a:pPr>
            <a:r>
              <a:rPr lang="pt-BR" sz="7200" dirty="0" smtClean="0">
                <a:latin typeface="Times New Roman" panose="02020603050405020304" pitchFamily="18" charset="0"/>
                <a:cs typeface="Times New Roman" panose="02020603050405020304" pitchFamily="18" charset="0"/>
              </a:rPr>
              <a:t>c) presença </a:t>
            </a:r>
            <a:r>
              <a:rPr lang="pt-BR" sz="7200" dirty="0">
                <a:latin typeface="Times New Roman" panose="02020603050405020304" pitchFamily="18" charset="0"/>
                <a:cs typeface="Times New Roman" panose="02020603050405020304" pitchFamily="18" charset="0"/>
              </a:rPr>
              <a:t>marcante da tradição oral na cidade.</a:t>
            </a:r>
          </a:p>
          <a:p>
            <a:pPr marL="0" indent="0">
              <a:buNone/>
            </a:pPr>
            <a:r>
              <a:rPr lang="pt-BR" sz="7200" dirty="0" smtClean="0">
                <a:latin typeface="Times New Roman" panose="02020603050405020304" pitchFamily="18" charset="0"/>
                <a:cs typeface="Times New Roman" panose="02020603050405020304" pitchFamily="18" charset="0"/>
              </a:rPr>
              <a:t>d) disputa </a:t>
            </a:r>
            <a:r>
              <a:rPr lang="pt-BR" sz="7200" dirty="0">
                <a:latin typeface="Times New Roman" panose="02020603050405020304" pitchFamily="18" charset="0"/>
                <a:cs typeface="Times New Roman" panose="02020603050405020304" pitchFamily="18" charset="0"/>
              </a:rPr>
              <a:t>de comunidades linguísticas diferentes.</a:t>
            </a:r>
          </a:p>
          <a:p>
            <a:pPr marL="0" indent="0">
              <a:buNone/>
            </a:pPr>
            <a:r>
              <a:rPr lang="pt-BR" sz="7200" dirty="0" smtClean="0">
                <a:latin typeface="Times New Roman" panose="02020603050405020304" pitchFamily="18" charset="0"/>
                <a:cs typeface="Times New Roman" panose="02020603050405020304" pitchFamily="18" charset="0"/>
              </a:rPr>
              <a:t>e) poluição </a:t>
            </a:r>
            <a:r>
              <a:rPr lang="pt-BR" sz="7200" dirty="0">
                <a:latin typeface="Times New Roman" panose="02020603050405020304" pitchFamily="18" charset="0"/>
                <a:cs typeface="Times New Roman" panose="02020603050405020304" pitchFamily="18" charset="0"/>
              </a:rPr>
              <a:t>visual promovida pelo </a:t>
            </a:r>
            <a:r>
              <a:rPr lang="pt-BR" sz="7200" dirty="0" err="1">
                <a:latin typeface="Times New Roman" panose="02020603050405020304" pitchFamily="18" charset="0"/>
                <a:cs typeface="Times New Roman" panose="02020603050405020304" pitchFamily="18" charset="0"/>
              </a:rPr>
              <a:t>multilinguismo</a:t>
            </a:r>
            <a:r>
              <a:rPr lang="pt-BR" sz="7200" dirty="0">
                <a:latin typeface="Times New Roman" panose="02020603050405020304" pitchFamily="18" charset="0"/>
                <a:cs typeface="Times New Roman" panose="02020603050405020304" pitchFamily="18" charset="0"/>
              </a:rPr>
              <a:t>.</a:t>
            </a:r>
          </a:p>
          <a:p>
            <a:pPr marL="0" indent="0">
              <a:buNone/>
            </a:pPr>
            <a:endParaRPr lang="pt-BR" b="1" dirty="0" smtClean="0"/>
          </a:p>
          <a:p>
            <a:pPr marL="0" indent="0">
              <a:buNone/>
            </a:pPr>
            <a:endParaRPr lang="pt-BR" b="1" dirty="0"/>
          </a:p>
          <a:p>
            <a:pPr marL="0" indent="0">
              <a:buNone/>
            </a:pPr>
            <a:endParaRPr lang="pt-BR" dirty="0"/>
          </a:p>
          <a:p>
            <a:pPr marL="0" indent="0">
              <a:buNone/>
            </a:pPr>
            <a:r>
              <a:rPr lang="pt-BR" dirty="0"/>
              <a:t/>
            </a:r>
            <a:br>
              <a:rPr lang="pt-BR" dirty="0"/>
            </a:b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descr="C:\Users\Usuário\JEC\Pictures\Educandário\Imagens para aulas\enem3.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182611" y="1371600"/>
            <a:ext cx="3390354" cy="436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45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ANÚNCIOS PUBLICITÁRIOS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C:\Users\Usuário\JEC\Pictures\Educandário\Imagens para aulas\anuncio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097068"/>
            <a:ext cx="5328592" cy="4932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636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ANÚNCIOS PUBLICITÁRIOS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85000" lnSpcReduction="20000"/>
          </a:bodyPr>
          <a:lstStyle/>
          <a:p>
            <a:pPr marL="0" indent="0">
              <a:buNone/>
            </a:pPr>
            <a:r>
              <a:rPr lang="pt-BR" sz="2600" dirty="0" smtClean="0">
                <a:latin typeface="Times New Roman" panose="02020603050405020304" pitchFamily="18" charset="0"/>
                <a:cs typeface="Times New Roman" panose="02020603050405020304" pitchFamily="18" charset="0"/>
              </a:rPr>
              <a:t>11- Disponível </a:t>
            </a:r>
            <a:r>
              <a:rPr lang="pt-BR" sz="2600" dirty="0">
                <a:latin typeface="Times New Roman" panose="02020603050405020304" pitchFamily="18" charset="0"/>
                <a:cs typeface="Times New Roman" panose="02020603050405020304" pitchFamily="18" charset="0"/>
              </a:rPr>
              <a:t>em: www.sul21.com.br. Acesso em: 1 dez. 2017 (adaptado).</a:t>
            </a:r>
          </a:p>
          <a:p>
            <a:endParaRPr lang="pt-BR" sz="2600" dirty="0" smtClean="0">
              <a:latin typeface="Times New Roman" panose="02020603050405020304" pitchFamily="18" charset="0"/>
              <a:cs typeface="Times New Roman" panose="02020603050405020304" pitchFamily="18" charset="0"/>
            </a:endParaRPr>
          </a:p>
          <a:p>
            <a:pPr marL="0" indent="0" algn="just">
              <a:buNone/>
            </a:pPr>
            <a:r>
              <a:rPr lang="pt-BR" sz="2600" dirty="0" smtClean="0">
                <a:latin typeface="Times New Roman" panose="02020603050405020304" pitchFamily="18" charset="0"/>
                <a:cs typeface="Times New Roman" panose="02020603050405020304" pitchFamily="18" charset="0"/>
              </a:rPr>
              <a:t>Nesse </a:t>
            </a:r>
            <a:r>
              <a:rPr lang="pt-BR" sz="2600" dirty="0">
                <a:latin typeface="Times New Roman" panose="02020603050405020304" pitchFamily="18" charset="0"/>
                <a:cs typeface="Times New Roman" panose="02020603050405020304" pitchFamily="18" charset="0"/>
              </a:rPr>
              <a:t>texto, busca-se convencer o leitor a mudar seu comportamento por meio da associação de verbos no modo imperativo à</a:t>
            </a:r>
          </a:p>
          <a:p>
            <a:pPr marL="0" indent="0">
              <a:buNone/>
            </a:pPr>
            <a:endParaRPr lang="pt-BR" sz="2600" dirty="0" smtClean="0">
              <a:latin typeface="Times New Roman" panose="02020603050405020304" pitchFamily="18" charset="0"/>
              <a:cs typeface="Times New Roman" panose="02020603050405020304" pitchFamily="18" charset="0"/>
            </a:endParaRPr>
          </a:p>
          <a:p>
            <a:pPr marL="0" indent="0">
              <a:buNone/>
            </a:pPr>
            <a:r>
              <a:rPr lang="pt-BR" sz="2600" dirty="0">
                <a:latin typeface="Times New Roman" panose="02020603050405020304" pitchFamily="18" charset="0"/>
                <a:cs typeface="Times New Roman" panose="02020603050405020304" pitchFamily="18" charset="0"/>
              </a:rPr>
              <a:t>A</a:t>
            </a:r>
            <a:r>
              <a:rPr lang="pt-BR" sz="2600" dirty="0" smtClean="0">
                <a:latin typeface="Times New Roman" panose="02020603050405020304" pitchFamily="18" charset="0"/>
                <a:cs typeface="Times New Roman" panose="02020603050405020304" pitchFamily="18" charset="0"/>
              </a:rPr>
              <a:t>) indicação </a:t>
            </a:r>
            <a:r>
              <a:rPr lang="pt-BR" sz="2600" dirty="0">
                <a:latin typeface="Times New Roman" panose="02020603050405020304" pitchFamily="18" charset="0"/>
                <a:cs typeface="Times New Roman" panose="02020603050405020304" pitchFamily="18" charset="0"/>
              </a:rPr>
              <a:t>de diversos canais de atendimento.</a:t>
            </a:r>
          </a:p>
          <a:p>
            <a:pPr marL="0" indent="0">
              <a:buNone/>
            </a:pPr>
            <a:r>
              <a:rPr lang="pt-BR" sz="2600" dirty="0">
                <a:latin typeface="Times New Roman" panose="02020603050405020304" pitchFamily="18" charset="0"/>
                <a:cs typeface="Times New Roman" panose="02020603050405020304" pitchFamily="18" charset="0"/>
              </a:rPr>
              <a:t>B</a:t>
            </a:r>
            <a:r>
              <a:rPr lang="pt-BR" sz="2600" dirty="0" smtClean="0">
                <a:latin typeface="Times New Roman" panose="02020603050405020304" pitchFamily="18" charset="0"/>
                <a:cs typeface="Times New Roman" panose="02020603050405020304" pitchFamily="18" charset="0"/>
              </a:rPr>
              <a:t>) divulgação </a:t>
            </a:r>
            <a:r>
              <a:rPr lang="pt-BR" sz="2600" dirty="0">
                <a:latin typeface="Times New Roman" panose="02020603050405020304" pitchFamily="18" charset="0"/>
                <a:cs typeface="Times New Roman" panose="02020603050405020304" pitchFamily="18" charset="0"/>
              </a:rPr>
              <a:t>do Centro de Defesa da Mulher.</a:t>
            </a:r>
          </a:p>
          <a:p>
            <a:pPr marL="0" indent="0">
              <a:buNone/>
            </a:pPr>
            <a:r>
              <a:rPr lang="pt-BR" sz="2600" dirty="0" smtClean="0">
                <a:latin typeface="Times New Roman" panose="02020603050405020304" pitchFamily="18" charset="0"/>
                <a:cs typeface="Times New Roman" panose="02020603050405020304" pitchFamily="18" charset="0"/>
              </a:rPr>
              <a:t>C) informação </a:t>
            </a:r>
            <a:r>
              <a:rPr lang="pt-BR" sz="2600" dirty="0">
                <a:latin typeface="Times New Roman" panose="02020603050405020304" pitchFamily="18" charset="0"/>
                <a:cs typeface="Times New Roman" panose="02020603050405020304" pitchFamily="18" charset="0"/>
              </a:rPr>
              <a:t>sobre a duração da campanha.</a:t>
            </a:r>
          </a:p>
          <a:p>
            <a:pPr marL="0" indent="0">
              <a:buNone/>
            </a:pPr>
            <a:r>
              <a:rPr lang="pt-BR" sz="2600" dirty="0" smtClean="0">
                <a:latin typeface="Times New Roman" panose="02020603050405020304" pitchFamily="18" charset="0"/>
                <a:cs typeface="Times New Roman" panose="02020603050405020304" pitchFamily="18" charset="0"/>
              </a:rPr>
              <a:t>D) apresentação </a:t>
            </a:r>
            <a:r>
              <a:rPr lang="pt-BR" sz="2600" dirty="0">
                <a:latin typeface="Times New Roman" panose="02020603050405020304" pitchFamily="18" charset="0"/>
                <a:cs typeface="Times New Roman" panose="02020603050405020304" pitchFamily="18" charset="0"/>
              </a:rPr>
              <a:t>dos diversos apoiadores.</a:t>
            </a:r>
          </a:p>
          <a:p>
            <a:pPr marL="0" indent="0">
              <a:buNone/>
            </a:pPr>
            <a:r>
              <a:rPr lang="pt-BR" sz="2600" dirty="0" smtClean="0">
                <a:latin typeface="Times New Roman" panose="02020603050405020304" pitchFamily="18" charset="0"/>
                <a:cs typeface="Times New Roman" panose="02020603050405020304" pitchFamily="18" charset="0"/>
              </a:rPr>
              <a:t>E) utilização </a:t>
            </a:r>
            <a:r>
              <a:rPr lang="pt-BR" sz="2600" dirty="0">
                <a:latin typeface="Times New Roman" panose="02020603050405020304" pitchFamily="18" charset="0"/>
                <a:cs typeface="Times New Roman" panose="02020603050405020304" pitchFamily="18" charset="0"/>
              </a:rPr>
              <a:t>da imagem das três mulheres</a:t>
            </a:r>
            <a:r>
              <a:rPr lang="pt-BR" sz="2600" b="1" dirty="0">
                <a:latin typeface="Times New Roman" panose="02020603050405020304" pitchFamily="18" charset="0"/>
                <a:cs typeface="Times New Roman" panose="02020603050405020304" pitchFamily="18" charset="0"/>
              </a:rPr>
              <a:t>.</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18522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ANÚNCIOS PUBLICITÁRIOS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descr="C:\Users\Usuário\JEC\Pictures\Educandário\Imagens para aulas\anuncio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3" y="1124745"/>
            <a:ext cx="4779874" cy="503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369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ANÚNCIOS PUBLICITÁRIOS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92500" lnSpcReduction="20000"/>
          </a:bodyPr>
          <a:lstStyle/>
          <a:p>
            <a:pPr marL="0" indent="0" algn="just">
              <a:buNone/>
            </a:pPr>
            <a:r>
              <a:rPr lang="pt-BR" sz="2600" dirty="0" smtClean="0">
                <a:latin typeface="Times New Roman" panose="02020603050405020304" pitchFamily="18" charset="0"/>
                <a:cs typeface="Times New Roman" panose="02020603050405020304" pitchFamily="18" charset="0"/>
              </a:rPr>
              <a:t>12- </a:t>
            </a:r>
            <a:r>
              <a:rPr lang="pt-BR" sz="2400" dirty="0">
                <a:latin typeface="Times New Roman" panose="02020603050405020304" pitchFamily="18" charset="0"/>
                <a:cs typeface="Times New Roman" panose="02020603050405020304" pitchFamily="18" charset="0"/>
              </a:rPr>
              <a:t>Os textos publicitários são produzidos para cumprir determinadas funções comunicativas. Os objetivos desse cartaz estão voltados para a conscientização dos brasileiros sobre a necessidade </a:t>
            </a:r>
            <a:r>
              <a:rPr lang="pt-BR" sz="2400" dirty="0" smtClean="0">
                <a:latin typeface="Times New Roman" panose="02020603050405020304" pitchFamily="18" charset="0"/>
                <a:cs typeface="Times New Roman" panose="02020603050405020304" pitchFamily="18" charset="0"/>
              </a:rPr>
              <a:t>de</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A) as </a:t>
            </a:r>
            <a:r>
              <a:rPr lang="pt-BR" sz="2400" dirty="0">
                <a:latin typeface="Times New Roman" panose="02020603050405020304" pitchFamily="18" charset="0"/>
                <a:cs typeface="Times New Roman" panose="02020603050405020304" pitchFamily="18" charset="0"/>
              </a:rPr>
              <a:t>crianças frequentarem a escola regularmente.</a:t>
            </a:r>
          </a:p>
          <a:p>
            <a:pPr marL="0" indent="0" algn="just">
              <a:buNone/>
            </a:pPr>
            <a:r>
              <a:rPr lang="pt-BR" sz="2400" dirty="0" smtClean="0">
                <a:latin typeface="Times New Roman" panose="02020603050405020304" pitchFamily="18" charset="0"/>
                <a:cs typeface="Times New Roman" panose="02020603050405020304" pitchFamily="18" charset="0"/>
              </a:rPr>
              <a:t>B) a </a:t>
            </a:r>
            <a:r>
              <a:rPr lang="pt-BR" sz="2400" dirty="0">
                <a:latin typeface="Times New Roman" panose="02020603050405020304" pitchFamily="18" charset="0"/>
                <a:cs typeface="Times New Roman" panose="02020603050405020304" pitchFamily="18" charset="0"/>
              </a:rPr>
              <a:t>formação leitora começar na infância</a:t>
            </a:r>
            <a:r>
              <a:rPr lang="pt-BR" sz="2400" b="1" dirty="0">
                <a:latin typeface="Times New Roman" panose="02020603050405020304" pitchFamily="18" charset="0"/>
                <a:cs typeface="Times New Roman" panose="02020603050405020304" pitchFamily="18" charset="0"/>
              </a:rPr>
              <a:t>.</a:t>
            </a:r>
          </a:p>
          <a:p>
            <a:pPr marL="0" indent="0" algn="just">
              <a:buNone/>
            </a:pPr>
            <a:r>
              <a:rPr lang="pt-BR" sz="2400" dirty="0" smtClean="0">
                <a:latin typeface="Times New Roman" panose="02020603050405020304" pitchFamily="18" charset="0"/>
                <a:cs typeface="Times New Roman" panose="02020603050405020304" pitchFamily="18" charset="0"/>
              </a:rPr>
              <a:t>C) a </a:t>
            </a:r>
            <a:r>
              <a:rPr lang="pt-BR" sz="2400" dirty="0">
                <a:latin typeface="Times New Roman" panose="02020603050405020304" pitchFamily="18" charset="0"/>
                <a:cs typeface="Times New Roman" panose="02020603050405020304" pitchFamily="18" charset="0"/>
              </a:rPr>
              <a:t>alfabetização acontecer na idade certa.</a:t>
            </a:r>
          </a:p>
          <a:p>
            <a:pPr marL="0" indent="0" algn="just">
              <a:buNone/>
            </a:pPr>
            <a:r>
              <a:rPr lang="pt-BR" sz="2400" dirty="0" smtClean="0">
                <a:latin typeface="Times New Roman" panose="02020603050405020304" pitchFamily="18" charset="0"/>
                <a:cs typeface="Times New Roman" panose="02020603050405020304" pitchFamily="18" charset="0"/>
              </a:rPr>
              <a:t>D) a </a:t>
            </a:r>
            <a:r>
              <a:rPr lang="pt-BR" sz="2400" dirty="0">
                <a:latin typeface="Times New Roman" panose="02020603050405020304" pitchFamily="18" charset="0"/>
                <a:cs typeface="Times New Roman" panose="02020603050405020304" pitchFamily="18" charset="0"/>
              </a:rPr>
              <a:t>literatura ter o seu mercado consumidor ampliado.</a:t>
            </a:r>
          </a:p>
          <a:p>
            <a:pPr marL="0" indent="0" algn="just">
              <a:buNone/>
            </a:pPr>
            <a:r>
              <a:rPr lang="pt-BR" sz="2400" dirty="0" smtClean="0">
                <a:latin typeface="Times New Roman" panose="02020603050405020304" pitchFamily="18" charset="0"/>
                <a:cs typeface="Times New Roman" panose="02020603050405020304" pitchFamily="18" charset="0"/>
              </a:rPr>
              <a:t>E) as </a:t>
            </a:r>
            <a:r>
              <a:rPr lang="pt-BR" sz="2400" dirty="0">
                <a:latin typeface="Times New Roman" panose="02020603050405020304" pitchFamily="18" charset="0"/>
                <a:cs typeface="Times New Roman" panose="02020603050405020304" pitchFamily="18" charset="0"/>
              </a:rPr>
              <a:t>escolas desenvolverem campanhas a favor da leitura.</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8927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07504" y="1340768"/>
            <a:ext cx="8928992" cy="4857403"/>
          </a:xfrm>
        </p:spPr>
        <p:txBody>
          <a:bodyPr>
            <a:normAutofit fontScale="55000" lnSpcReduction="20000"/>
          </a:bodyPr>
          <a:lstStyle/>
          <a:p>
            <a:pPr marL="0" indent="0" algn="just">
              <a:buNone/>
            </a:pPr>
            <a:r>
              <a:rPr lang="pt-BR" sz="4700" dirty="0">
                <a:latin typeface="Times New Roman" panose="02020603050405020304" pitchFamily="18" charset="0"/>
                <a:cs typeface="Times New Roman" panose="02020603050405020304" pitchFamily="18" charset="0"/>
              </a:rPr>
              <a:t>a) </a:t>
            </a:r>
            <a:r>
              <a:rPr lang="pt-BR" sz="4700" dirty="0" smtClean="0">
                <a:latin typeface="Times New Roman" panose="02020603050405020304" pitchFamily="18" charset="0"/>
                <a:cs typeface="Times New Roman" panose="02020603050405020304" pitchFamily="18" charset="0"/>
              </a:rPr>
              <a:t>estruturas </a:t>
            </a:r>
            <a:r>
              <a:rPr lang="pt-BR" sz="4700" dirty="0">
                <a:latin typeface="Times New Roman" panose="02020603050405020304" pitchFamily="18" charset="0"/>
                <a:cs typeface="Times New Roman" panose="02020603050405020304" pitchFamily="18" charset="0"/>
              </a:rPr>
              <a:t>sintáticas semelhantes, para reforçar a velocidade das mudanças da vida.</a:t>
            </a:r>
          </a:p>
          <a:p>
            <a:pPr marL="0" indent="0" algn="just">
              <a:buNone/>
            </a:pPr>
            <a:r>
              <a:rPr lang="pt-BR" sz="4700" dirty="0">
                <a:latin typeface="Times New Roman" panose="02020603050405020304" pitchFamily="18" charset="0"/>
                <a:cs typeface="Times New Roman" panose="02020603050405020304" pitchFamily="18" charset="0"/>
              </a:rPr>
              <a:t>b) </a:t>
            </a:r>
            <a:r>
              <a:rPr lang="pt-BR" sz="4700" dirty="0" smtClean="0">
                <a:latin typeface="Times New Roman" panose="02020603050405020304" pitchFamily="18" charset="0"/>
                <a:cs typeface="Times New Roman" panose="02020603050405020304" pitchFamily="18" charset="0"/>
              </a:rPr>
              <a:t>marcas </a:t>
            </a:r>
            <a:r>
              <a:rPr lang="pt-BR" sz="4700" dirty="0">
                <a:latin typeface="Times New Roman" panose="02020603050405020304" pitchFamily="18" charset="0"/>
                <a:cs typeface="Times New Roman" panose="02020603050405020304" pitchFamily="18" charset="0"/>
              </a:rPr>
              <a:t>de interlocução, para aproximar o leitor das experiências vividas pela autora. </a:t>
            </a:r>
          </a:p>
          <a:p>
            <a:pPr marL="0" indent="0" algn="just">
              <a:buNone/>
            </a:pPr>
            <a:r>
              <a:rPr lang="pt-BR" sz="4700" dirty="0">
                <a:latin typeface="Times New Roman" panose="02020603050405020304" pitchFamily="18" charset="0"/>
                <a:cs typeface="Times New Roman" panose="02020603050405020304" pitchFamily="18" charset="0"/>
              </a:rPr>
              <a:t>c) </a:t>
            </a:r>
            <a:r>
              <a:rPr lang="pt-BR" sz="4700" dirty="0" smtClean="0">
                <a:latin typeface="Times New Roman" panose="02020603050405020304" pitchFamily="18" charset="0"/>
                <a:cs typeface="Times New Roman" panose="02020603050405020304" pitchFamily="18" charset="0"/>
              </a:rPr>
              <a:t>formas </a:t>
            </a:r>
            <a:r>
              <a:rPr lang="pt-BR" sz="4700" dirty="0">
                <a:latin typeface="Times New Roman" panose="02020603050405020304" pitchFamily="18" charset="0"/>
                <a:cs typeface="Times New Roman" panose="02020603050405020304" pitchFamily="18" charset="0"/>
              </a:rPr>
              <a:t>verbais no presente, para exprimir, reais possibilidades de concretização das ações.</a:t>
            </a:r>
          </a:p>
          <a:p>
            <a:pPr marL="0" indent="0" algn="just">
              <a:buNone/>
            </a:pPr>
            <a:r>
              <a:rPr lang="pt-BR" sz="4700" dirty="0">
                <a:latin typeface="Times New Roman" panose="02020603050405020304" pitchFamily="18" charset="0"/>
                <a:cs typeface="Times New Roman" panose="02020603050405020304" pitchFamily="18" charset="0"/>
              </a:rPr>
              <a:t>d) </a:t>
            </a:r>
            <a:r>
              <a:rPr lang="pt-BR" sz="4700" dirty="0" smtClean="0">
                <a:latin typeface="Times New Roman" panose="02020603050405020304" pitchFamily="18" charset="0"/>
                <a:cs typeface="Times New Roman" panose="02020603050405020304" pitchFamily="18" charset="0"/>
              </a:rPr>
              <a:t>construções </a:t>
            </a:r>
            <a:r>
              <a:rPr lang="pt-BR" sz="4700" dirty="0">
                <a:latin typeface="Times New Roman" panose="02020603050405020304" pitchFamily="18" charset="0"/>
                <a:cs typeface="Times New Roman" panose="02020603050405020304" pitchFamily="18" charset="0"/>
              </a:rPr>
              <a:t>de oposição, para enfatizar que as expectativas são afetadas pelo </a:t>
            </a:r>
            <a:r>
              <a:rPr lang="pt-BR" sz="4700" dirty="0" smtClean="0">
                <a:latin typeface="Times New Roman" panose="02020603050405020304" pitchFamily="18" charset="0"/>
                <a:cs typeface="Times New Roman" panose="02020603050405020304" pitchFamily="18" charset="0"/>
              </a:rPr>
              <a:t>inesperado</a:t>
            </a:r>
            <a:r>
              <a:rPr lang="pt-BR" sz="4700" b="1" dirty="0" smtClean="0">
                <a:latin typeface="Times New Roman" panose="02020603050405020304" pitchFamily="18" charset="0"/>
                <a:cs typeface="Times New Roman" panose="02020603050405020304" pitchFamily="18" charset="0"/>
              </a:rPr>
              <a:t>.</a:t>
            </a:r>
            <a:endParaRPr lang="pt-BR" sz="4700" b="1" dirty="0">
              <a:latin typeface="Times New Roman" panose="02020603050405020304" pitchFamily="18" charset="0"/>
              <a:cs typeface="Times New Roman" panose="02020603050405020304" pitchFamily="18" charset="0"/>
            </a:endParaRPr>
          </a:p>
          <a:p>
            <a:pPr marL="0" indent="0" algn="just">
              <a:buNone/>
            </a:pPr>
            <a:r>
              <a:rPr lang="pt-BR" sz="4700" dirty="0">
                <a:latin typeface="Times New Roman" panose="02020603050405020304" pitchFamily="18" charset="0"/>
                <a:cs typeface="Times New Roman" panose="02020603050405020304" pitchFamily="18" charset="0"/>
              </a:rPr>
              <a:t>e) </a:t>
            </a:r>
            <a:r>
              <a:rPr lang="pt-BR" sz="4700" dirty="0" smtClean="0">
                <a:latin typeface="Times New Roman" panose="02020603050405020304" pitchFamily="18" charset="0"/>
                <a:cs typeface="Times New Roman" panose="02020603050405020304" pitchFamily="18" charset="0"/>
              </a:rPr>
              <a:t>sequências </a:t>
            </a:r>
            <a:r>
              <a:rPr lang="pt-BR" sz="4700" dirty="0">
                <a:latin typeface="Times New Roman" panose="02020603050405020304" pitchFamily="18" charset="0"/>
                <a:cs typeface="Times New Roman" panose="02020603050405020304" pitchFamily="18" charset="0"/>
              </a:rPr>
              <a:t>descritivas, para promover a identificação do leitor com as situações apresentadas.</a:t>
            </a:r>
          </a:p>
          <a:p>
            <a:pPr marL="0" indent="0">
              <a:buNone/>
            </a:pPr>
            <a:r>
              <a:rPr lang="pt-BR" sz="2400" dirty="0"/>
              <a:t> </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22728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LINGUAGEM</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lgn="just">
              <a:buNone/>
            </a:pPr>
            <a:r>
              <a:rPr lang="pt-BR" sz="8000" dirty="0" smtClean="0">
                <a:latin typeface="Times New Roman" panose="02020603050405020304" pitchFamily="18" charset="0"/>
                <a:cs typeface="Times New Roman" panose="02020603050405020304" pitchFamily="18" charset="0"/>
              </a:rPr>
              <a:t>13- </a:t>
            </a:r>
            <a:r>
              <a:rPr lang="pt-BR" sz="8000" b="1" dirty="0">
                <a:latin typeface="Times New Roman" panose="02020603050405020304" pitchFamily="18" charset="0"/>
                <a:cs typeface="Times New Roman" panose="02020603050405020304" pitchFamily="18" charset="0"/>
              </a:rPr>
              <a:t>(Enem 2012 - Segundo Dia)</a:t>
            </a:r>
            <a:r>
              <a:rPr lang="pt-BR" sz="8000" dirty="0">
                <a:latin typeface="Times New Roman" panose="02020603050405020304" pitchFamily="18" charset="0"/>
                <a:cs typeface="Times New Roman" panose="02020603050405020304" pitchFamily="18" charset="0"/>
              </a:rPr>
              <a:t> A substituição do haver por ter em construções existenciais, no português do Brasil, corresponde a um dos processos mais característicos da história da língua portuguesa, paralelo ao que já ocorrera em relação à aplicação do domínio de ter na área semântica de “posse”, no final da fase arcaica.</a:t>
            </a:r>
          </a:p>
          <a:p>
            <a:pPr marL="0" indent="0" algn="just">
              <a:buNone/>
            </a:pPr>
            <a:r>
              <a:rPr lang="pt-BR" sz="8000" dirty="0">
                <a:latin typeface="Times New Roman" panose="02020603050405020304" pitchFamily="18" charset="0"/>
                <a:cs typeface="Times New Roman" panose="02020603050405020304" pitchFamily="18" charset="0"/>
              </a:rPr>
              <a:t>Mattos e Silva (2001:136) analisa as vitórias de ter sobre haver e discute a emergência de ter existencial, tomando por base a obra pedagógica de João de Barros. Em textos escritos nos anos quarenta e cinquenta do século XVI, encontram-se evidências, embora raras, tanto de ter “existencial”, não mencionado pelos clássicos estudos de sintaxe histórica, quanto de haver como verbo existencial com concordância, lembrado por Ivo Castro, e anotado como “novidade” no século XVIII por Said Ali.</a:t>
            </a:r>
          </a:p>
          <a:p>
            <a:pPr marL="0" indent="0" algn="just">
              <a:buNone/>
            </a:pPr>
            <a:r>
              <a:rPr lang="pt-BR" sz="8000" dirty="0">
                <a:latin typeface="Times New Roman" panose="02020603050405020304" pitchFamily="18" charset="0"/>
                <a:cs typeface="Times New Roman" panose="02020603050405020304" pitchFamily="18" charset="0"/>
              </a:rPr>
              <a:t>Como se vê, nada é categórico e um purismo estreito só revela um conhecimento deficiente da língua. Há mais perguntas que respostas. Pode-se conceber uma norma única e prescritiva? É válido confundir o bom uso e a norma com a própria língua e dessa forma fazer uma avaliação crítica e hierarquizante de outros usos e, através deles, dos usuários? Substitui-se uma norma por outra?</a:t>
            </a:r>
          </a:p>
          <a:p>
            <a:pPr marL="0" indent="0" algn="just">
              <a:buNone/>
            </a:pPr>
            <a:r>
              <a:rPr lang="pt-BR" sz="8000" baseline="-25000" dirty="0">
                <a:latin typeface="Times New Roman" panose="02020603050405020304" pitchFamily="18" charset="0"/>
                <a:cs typeface="Times New Roman" panose="02020603050405020304" pitchFamily="18" charset="0"/>
              </a:rPr>
              <a:t>CALLOU, D. A propósito de norma, correção e preconceito linguístico: do presente para o passado, In: Cadernos de Letras da UFF, </a:t>
            </a:r>
            <a:r>
              <a:rPr lang="pt-BR" sz="8000" baseline="-25000" dirty="0" err="1">
                <a:latin typeface="Times New Roman" panose="02020603050405020304" pitchFamily="18" charset="0"/>
                <a:cs typeface="Times New Roman" panose="02020603050405020304" pitchFamily="18" charset="0"/>
              </a:rPr>
              <a:t>n.°</a:t>
            </a:r>
            <a:r>
              <a:rPr lang="pt-BR" sz="8000" baseline="-25000" dirty="0">
                <a:latin typeface="Times New Roman" panose="02020603050405020304" pitchFamily="18" charset="0"/>
                <a:cs typeface="Times New Roman" panose="02020603050405020304" pitchFamily="18" charset="0"/>
              </a:rPr>
              <a:t> 36, 2008. Disponível em: www.uff.br. Acesso </a:t>
            </a:r>
            <a:r>
              <a:rPr lang="pt-BR" sz="8000" baseline="-25000" dirty="0" smtClean="0">
                <a:latin typeface="Times New Roman" panose="02020603050405020304" pitchFamily="18" charset="0"/>
                <a:cs typeface="Times New Roman" panose="02020603050405020304" pitchFamily="18" charset="0"/>
              </a:rPr>
              <a:t>em: 26 </a:t>
            </a:r>
            <a:r>
              <a:rPr lang="pt-BR" sz="8000" baseline="-25000" dirty="0">
                <a:latin typeface="Times New Roman" panose="02020603050405020304" pitchFamily="18" charset="0"/>
                <a:cs typeface="Times New Roman" panose="02020603050405020304" pitchFamily="18" charset="0"/>
              </a:rPr>
              <a:t>fev. 2012 (adaptado</a:t>
            </a:r>
            <a:r>
              <a:rPr lang="pt-BR" sz="8000" baseline="-25000" dirty="0" smtClean="0">
                <a:latin typeface="Times New Roman" panose="02020603050405020304" pitchFamily="18" charset="0"/>
                <a:cs typeface="Times New Roman" panose="02020603050405020304" pitchFamily="18" charset="0"/>
              </a:rPr>
              <a:t>).</a:t>
            </a:r>
            <a:endParaRPr lang="pt-BR" sz="8000" dirty="0" smtClean="0">
              <a:latin typeface="Times New Roman" panose="02020603050405020304" pitchFamily="18" charset="0"/>
              <a:cs typeface="Times New Roman" panose="02020603050405020304" pitchFamily="18" charset="0"/>
            </a:endParaRPr>
          </a:p>
          <a:p>
            <a:pPr marL="0" indent="0">
              <a:buNone/>
            </a:pPr>
            <a:endParaRPr lang="pt-BR" sz="2400" dirty="0"/>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3774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LINGUAGEM</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052736"/>
            <a:ext cx="8640960" cy="5145435"/>
          </a:xfrm>
        </p:spPr>
        <p:txBody>
          <a:bodyPr>
            <a:normAutofit fontScale="77500" lnSpcReduction="20000"/>
          </a:bodyPr>
          <a:lstStyle/>
          <a:p>
            <a:pPr marL="0" indent="0" algn="just">
              <a:buNone/>
            </a:pPr>
            <a:r>
              <a:rPr lang="pt-BR" sz="2800" dirty="0" smtClean="0">
                <a:latin typeface="Times New Roman" panose="02020603050405020304" pitchFamily="18" charset="0"/>
                <a:cs typeface="Times New Roman" panose="02020603050405020304" pitchFamily="18" charset="0"/>
              </a:rPr>
              <a:t>14- Para </a:t>
            </a:r>
            <a:r>
              <a:rPr lang="pt-BR" sz="2800" dirty="0">
                <a:latin typeface="Times New Roman" panose="02020603050405020304" pitchFamily="18" charset="0"/>
                <a:cs typeface="Times New Roman" panose="02020603050405020304" pitchFamily="18" charset="0"/>
              </a:rPr>
              <a:t>a autora, a substituição de “haver” por “ter” em diferentes contextos evidencia que</a:t>
            </a:r>
          </a:p>
          <a:p>
            <a:pPr marL="0" indent="0" algn="just">
              <a:buNone/>
            </a:pPr>
            <a:endParaRPr lang="pt-BR" sz="2800" dirty="0" smtClean="0">
              <a:latin typeface="Times New Roman" panose="02020603050405020304" pitchFamily="18" charset="0"/>
              <a:cs typeface="Times New Roman" panose="02020603050405020304" pitchFamily="18" charset="0"/>
            </a:endParaRPr>
          </a:p>
          <a:p>
            <a:pPr marL="0" indent="0" algn="just">
              <a:buNone/>
            </a:pPr>
            <a:r>
              <a:rPr lang="pt-BR" sz="2800" dirty="0" smtClean="0">
                <a:latin typeface="Times New Roman" panose="02020603050405020304" pitchFamily="18" charset="0"/>
                <a:cs typeface="Times New Roman" panose="02020603050405020304" pitchFamily="18" charset="0"/>
              </a:rPr>
              <a:t>a</a:t>
            </a:r>
            <a:r>
              <a:rPr lang="pt-BR" sz="2800" dirty="0">
                <a:latin typeface="Times New Roman" panose="02020603050405020304" pitchFamily="18" charset="0"/>
                <a:cs typeface="Times New Roman" panose="02020603050405020304" pitchFamily="18" charset="0"/>
              </a:rPr>
              <a:t>) o estabelecimento de uma norma prescinde de uma pesquisa histórica.</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b) os estudo clássicos de sintaxe histórica enfatizam a variação e a mudança na língua.</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c) a avaliação crítica e hierarquizante dos usos da língua fundamenta a definição da norma.</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d) a adoção de uma única norma revela uma atitude adequada para os estudos linguísticos.</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e) os comportamentos puristas são prejudiciais à compreensão da constituição linguística</a:t>
            </a:r>
            <a:r>
              <a:rPr lang="pt-BR" sz="2800" b="1" dirty="0">
                <a:latin typeface="Times New Roman" panose="02020603050405020304" pitchFamily="18" charset="0"/>
                <a:cs typeface="Times New Roman" panose="02020603050405020304" pitchFamily="18" charset="0"/>
              </a:rPr>
              <a:t>.</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62787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TEXTOS LONGOS DIVERSOS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lgn="just">
              <a:buNone/>
            </a:pPr>
            <a:r>
              <a:rPr lang="pt-BR" sz="7200" dirty="0" smtClean="0">
                <a:latin typeface="Times New Roman" panose="02020603050405020304" pitchFamily="18" charset="0"/>
                <a:cs typeface="Times New Roman" panose="02020603050405020304" pitchFamily="18" charset="0"/>
              </a:rPr>
              <a:t>15- </a:t>
            </a:r>
            <a:r>
              <a:rPr lang="pt-BR" sz="7200" b="1" dirty="0">
                <a:latin typeface="Times New Roman" panose="02020603050405020304" pitchFamily="18" charset="0"/>
                <a:cs typeface="Times New Roman" panose="02020603050405020304" pitchFamily="18" charset="0"/>
              </a:rPr>
              <a:t>(Enem - 2013</a:t>
            </a:r>
            <a:r>
              <a:rPr lang="pt-BR" sz="7200" b="1" dirty="0" smtClean="0">
                <a:latin typeface="Times New Roman" panose="02020603050405020304" pitchFamily="18" charset="0"/>
                <a:cs typeface="Times New Roman" panose="02020603050405020304" pitchFamily="18" charset="0"/>
              </a:rPr>
              <a:t>) Adolescentes</a:t>
            </a:r>
            <a:r>
              <a:rPr lang="pt-BR" sz="7200" b="1" dirty="0">
                <a:latin typeface="Times New Roman" panose="02020603050405020304" pitchFamily="18" charset="0"/>
                <a:cs typeface="Times New Roman" panose="02020603050405020304" pitchFamily="18" charset="0"/>
              </a:rPr>
              <a:t>: mais altos, gordos e preguiçosos</a:t>
            </a:r>
            <a:endParaRPr lang="pt-BR" sz="7200" dirty="0">
              <a:latin typeface="Times New Roman" panose="02020603050405020304" pitchFamily="18" charset="0"/>
              <a:cs typeface="Times New Roman" panose="02020603050405020304" pitchFamily="18" charset="0"/>
            </a:endParaRPr>
          </a:p>
          <a:p>
            <a:pPr marL="0" indent="0" algn="just">
              <a:buNone/>
            </a:pPr>
            <a:r>
              <a:rPr lang="pt-BR" sz="7200" dirty="0">
                <a:latin typeface="Times New Roman" panose="02020603050405020304" pitchFamily="18" charset="0"/>
                <a:cs typeface="Times New Roman" panose="02020603050405020304" pitchFamily="18" charset="0"/>
              </a:rPr>
              <a:t>A oferta de produtos industrializados e a falta de tempo têm sua parcela de responsabilidade no aumento da silhueta dos jovens. “Os nossos hábitos alimentares, de modo geral, mudaram muito”, observa Vivian </a:t>
            </a:r>
            <a:r>
              <a:rPr lang="pt-BR" sz="7200" dirty="0" err="1">
                <a:latin typeface="Times New Roman" panose="02020603050405020304" pitchFamily="18" charset="0"/>
                <a:cs typeface="Times New Roman" panose="02020603050405020304" pitchFamily="18" charset="0"/>
              </a:rPr>
              <a:t>Ellinger</a:t>
            </a:r>
            <a:r>
              <a:rPr lang="pt-BR" sz="7200" dirty="0">
                <a:latin typeface="Times New Roman" panose="02020603050405020304" pitchFamily="18" charset="0"/>
                <a:cs typeface="Times New Roman" panose="02020603050405020304" pitchFamily="18" charset="0"/>
              </a:rPr>
              <a:t>, presidente da Sociedade Brasileira de Endocrinologia e Metabologia (SBEM), no Rio de Janeiro. Pesquisas mostram que, aqui no Brasil, estamos exagerando no sal e no açúcar, além de tomar pouco leite e comer menos frutas e feijão.</a:t>
            </a:r>
          </a:p>
          <a:p>
            <a:pPr marL="0" indent="0" algn="just">
              <a:buNone/>
            </a:pPr>
            <a:r>
              <a:rPr lang="pt-BR" sz="7200" dirty="0">
                <a:latin typeface="Times New Roman" panose="02020603050405020304" pitchFamily="18" charset="0"/>
                <a:cs typeface="Times New Roman" panose="02020603050405020304" pitchFamily="18" charset="0"/>
              </a:rPr>
              <a:t>Outro pecado, velho conhecido de quem exibe excesso de gordura por causa da gula, surge como marca da nova geração: a preguiça. “Cem por cento das meninas que participam do Programa não praticavam nenhum esporte”, revela a psicóloga Cristina Freire, que monitora o desenvolvimento emocional das voluntárias.</a:t>
            </a:r>
          </a:p>
          <a:p>
            <a:pPr marL="0" indent="0" algn="just">
              <a:buNone/>
            </a:pPr>
            <a:r>
              <a:rPr lang="pt-BR" sz="7200" dirty="0">
                <a:latin typeface="Times New Roman" panose="02020603050405020304" pitchFamily="18" charset="0"/>
                <a:cs typeface="Times New Roman" panose="02020603050405020304" pitchFamily="18" charset="0"/>
              </a:rPr>
              <a:t>Você provavelmente já sabe quais são as consequências de uma rotina sedentária e cheia de gordura. “E não é novidade que os obesos têm uma sobrevida menor”, acredita Claudia Cozer, endocrinologista da Associação Brasileira para o Estudo da Obesidade e da Síndrome Metabólica. Mas, se há cinco anos os estudos projetavam um futuro sombrio para os jovens, no cenário atual as doenças que viriam na velhice já são parte da rotina deles. “Os adolescentes já estão sofrendo com hipertensão e diabete”, exemplifica Claudia.</a:t>
            </a:r>
          </a:p>
          <a:p>
            <a:pPr marL="0" indent="0">
              <a:buNone/>
            </a:pPr>
            <a:r>
              <a:rPr lang="pt-BR" sz="7200" baseline="-25000" dirty="0">
                <a:latin typeface="Times New Roman" panose="02020603050405020304" pitchFamily="18" charset="0"/>
                <a:cs typeface="Times New Roman" panose="02020603050405020304" pitchFamily="18" charset="0"/>
              </a:rPr>
              <a:t>DESGUALDO, P. Revista Saúde. Disponível em: http://saude.abril.com.br. Acesso em: 28 jul. 2012 (adaptado).</a:t>
            </a:r>
            <a:endParaRPr lang="pt-BR" sz="7200" dirty="0">
              <a:latin typeface="Times New Roman" panose="02020603050405020304" pitchFamily="18" charset="0"/>
              <a:cs typeface="Times New Roman" panose="02020603050405020304" pitchFamily="18" charset="0"/>
            </a:endParaRPr>
          </a:p>
          <a:p>
            <a:pPr marL="0" indent="0">
              <a:buNone/>
            </a:pPr>
            <a:endParaRPr lang="pt-BR" sz="7200" dirty="0" smtClean="0">
              <a:latin typeface="Times New Roman" panose="02020603050405020304" pitchFamily="18" charset="0"/>
              <a:cs typeface="Times New Roman" panose="02020603050405020304" pitchFamily="18" charset="0"/>
            </a:endParaRPr>
          </a:p>
          <a:p>
            <a:pPr marL="0" indent="0">
              <a:buNone/>
            </a:pPr>
            <a:r>
              <a:rPr lang="pt-BR" sz="7200" dirty="0" smtClean="0">
                <a:latin typeface="Times New Roman" panose="02020603050405020304" pitchFamily="18" charset="0"/>
                <a:cs typeface="Times New Roman" panose="02020603050405020304" pitchFamily="18" charset="0"/>
              </a:rPr>
              <a:t>Sobre </a:t>
            </a:r>
            <a:r>
              <a:rPr lang="pt-BR" sz="7200" dirty="0">
                <a:latin typeface="Times New Roman" panose="02020603050405020304" pitchFamily="18" charset="0"/>
                <a:cs typeface="Times New Roman" panose="02020603050405020304" pitchFamily="18" charset="0"/>
              </a:rPr>
              <a:t>a relação entre os hábitos da população adolescente e as suas condições de saúde, as informações apresentadas no texto indicam que</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91465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TEXTOS LONGOS DIVERSOS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lgn="just">
              <a:buNone/>
            </a:pPr>
            <a:r>
              <a:rPr lang="pt-BR" sz="8000" dirty="0" smtClean="0">
                <a:latin typeface="Times New Roman" panose="02020603050405020304" pitchFamily="18" charset="0"/>
                <a:cs typeface="Times New Roman" panose="02020603050405020304" pitchFamily="18" charset="0"/>
              </a:rPr>
              <a:t>Sobre </a:t>
            </a:r>
            <a:r>
              <a:rPr lang="pt-BR" sz="8000" dirty="0">
                <a:latin typeface="Times New Roman" panose="02020603050405020304" pitchFamily="18" charset="0"/>
                <a:cs typeface="Times New Roman" panose="02020603050405020304" pitchFamily="18" charset="0"/>
              </a:rPr>
              <a:t>a relação entre os hábitos da população adolescente e as suas condições de saúde, as informações apresentadas no texto indicam que</a:t>
            </a:r>
          </a:p>
          <a:p>
            <a:pPr marL="0" indent="0" algn="just">
              <a:buNone/>
            </a:pPr>
            <a:endParaRPr lang="pt-BR" sz="8000" dirty="0" smtClean="0">
              <a:latin typeface="Times New Roman" panose="02020603050405020304" pitchFamily="18" charset="0"/>
              <a:cs typeface="Times New Roman" panose="02020603050405020304" pitchFamily="18" charset="0"/>
            </a:endParaRPr>
          </a:p>
          <a:p>
            <a:pPr marL="0" indent="0" algn="just">
              <a:buNone/>
            </a:pPr>
            <a:r>
              <a:rPr lang="pt-BR" sz="8000" dirty="0" smtClean="0">
                <a:latin typeface="Times New Roman" panose="02020603050405020304" pitchFamily="18" charset="0"/>
                <a:cs typeface="Times New Roman" panose="02020603050405020304" pitchFamily="18" charset="0"/>
              </a:rPr>
              <a:t>a</a:t>
            </a:r>
            <a:r>
              <a:rPr lang="pt-BR" sz="8000" dirty="0">
                <a:latin typeface="Times New Roman" panose="02020603050405020304" pitchFamily="18" charset="0"/>
                <a:cs typeface="Times New Roman" panose="02020603050405020304" pitchFamily="18" charset="0"/>
              </a:rPr>
              <a:t>) a falta de atividade física somada a uma alimentação </a:t>
            </a:r>
            <a:r>
              <a:rPr lang="pt-BR" sz="8000" dirty="0" err="1">
                <a:latin typeface="Times New Roman" panose="02020603050405020304" pitchFamily="18" charset="0"/>
                <a:cs typeface="Times New Roman" panose="02020603050405020304" pitchFamily="18" charset="0"/>
              </a:rPr>
              <a:t>nutricionalmente</a:t>
            </a:r>
            <a:r>
              <a:rPr lang="pt-BR" sz="8000" dirty="0">
                <a:latin typeface="Times New Roman" panose="02020603050405020304" pitchFamily="18" charset="0"/>
                <a:cs typeface="Times New Roman" panose="02020603050405020304" pitchFamily="18" charset="0"/>
              </a:rPr>
              <a:t> desequilibrada constituem fatores relacionados ao aparecimento de doenças crônicas entre os adolescentes</a:t>
            </a:r>
            <a:r>
              <a:rPr lang="pt-BR" sz="8000" b="1" dirty="0">
                <a:latin typeface="Times New Roman" panose="02020603050405020304" pitchFamily="18" charset="0"/>
                <a:cs typeface="Times New Roman" panose="02020603050405020304" pitchFamily="18" charset="0"/>
              </a:rPr>
              <a:t>.</a:t>
            </a:r>
            <a:r>
              <a:rPr lang="pt-BR" sz="8000" dirty="0">
                <a:latin typeface="Times New Roman" panose="02020603050405020304" pitchFamily="18" charset="0"/>
                <a:cs typeface="Times New Roman" panose="02020603050405020304" pitchFamily="18" charset="0"/>
              </a:rPr>
              <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b) a diminuição do consumo de alimentos fontes de carboidratos combinada com um maior consumo de alimentos ricos em proteínas contribuíram para o aumento da obesidade entre os adolescentes.</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c) a maior participação dos alimentos industrializados e gordurosos na dieta da população adolescente tem tornado escasso o consumo de sais e açúcares, o que prejudica o equilíbrio metabólico.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d) a ocorrência de casos de hipertensão e diabetes entre os adolescentes advém das condições de alimentação, enquanto que na população adulta os fatores hereditários são preponderantes.</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e) a prática regular de atividade física é um importante fator de controle da diabetes entre a população adolescente, por provocar um constante aumento da pressão arterial sistólica.</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70025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LITERATURA</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buNone/>
            </a:pPr>
            <a:r>
              <a:rPr lang="pt-BR" sz="8000" b="1" dirty="0">
                <a:latin typeface="Times New Roman" panose="02020603050405020304" pitchFamily="18" charset="0"/>
                <a:cs typeface="Times New Roman" panose="02020603050405020304" pitchFamily="18" charset="0"/>
              </a:rPr>
              <a:t>ENEM – 2012</a:t>
            </a:r>
            <a:br>
              <a:rPr lang="pt-BR" sz="8000" b="1"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Desabafo</a:t>
            </a:r>
          </a:p>
          <a:p>
            <a:pPr marL="0" indent="0" algn="just">
              <a:buNone/>
            </a:pPr>
            <a:r>
              <a:rPr lang="pt-BR" sz="8000" i="1" dirty="0">
                <a:latin typeface="Times New Roman" panose="02020603050405020304" pitchFamily="18" charset="0"/>
                <a:cs typeface="Times New Roman" panose="02020603050405020304" pitchFamily="18" charset="0"/>
              </a:rPr>
              <a:t>Desculpem-me, mas não dá pra fazer uma </a:t>
            </a:r>
            <a:r>
              <a:rPr lang="pt-BR" sz="8000" i="1" dirty="0" err="1">
                <a:latin typeface="Times New Roman" panose="02020603050405020304" pitchFamily="18" charset="0"/>
                <a:cs typeface="Times New Roman" panose="02020603050405020304" pitchFamily="18" charset="0"/>
              </a:rPr>
              <a:t>cronicazinha</a:t>
            </a:r>
            <a:r>
              <a:rPr lang="pt-BR" sz="8000" i="1" dirty="0">
                <a:latin typeface="Times New Roman" panose="02020603050405020304" pitchFamily="18" charset="0"/>
                <a:cs typeface="Times New Roman" panose="02020603050405020304" pitchFamily="18" charset="0"/>
              </a:rPr>
              <a:t> divertida hoje. Simplesmente não dá. Não tem como disfarçar: esta é uma típica manhã de segunda-feira. A começar pela luz acesa da sala que esqueci ontem à noite. Seis recados para serem respondidos na secretária eletrônica. Recados chatos. Contas para pagar que venceram ontem. Estou nervoso. Estou zangado.</a:t>
            </a:r>
            <a:endParaRPr lang="pt-BR" sz="8000" dirty="0">
              <a:latin typeface="Times New Roman" panose="02020603050405020304" pitchFamily="18" charset="0"/>
              <a:cs typeface="Times New Roman" panose="02020603050405020304" pitchFamily="18" charset="0"/>
            </a:endParaRPr>
          </a:p>
          <a:p>
            <a:pPr marL="0" indent="0" algn="just">
              <a:buNone/>
            </a:pPr>
            <a:r>
              <a:rPr lang="pt-BR" sz="8000" i="1" dirty="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CARNEIRO, J. E. Veja, 11 set. 2002 (fragmento</a:t>
            </a:r>
            <a:r>
              <a:rPr lang="pt-BR" sz="8000" dirty="0" smtClean="0">
                <a:latin typeface="Times New Roman" panose="02020603050405020304" pitchFamily="18" charset="0"/>
                <a:cs typeface="Times New Roman" panose="02020603050405020304" pitchFamily="18" charset="0"/>
              </a:rPr>
              <a:t>).</a:t>
            </a:r>
          </a:p>
          <a:p>
            <a:pPr marL="0" indent="0" algn="just">
              <a:buNone/>
            </a:pPr>
            <a:endParaRPr lang="pt-BR" sz="8000" dirty="0">
              <a:latin typeface="Times New Roman" panose="02020603050405020304" pitchFamily="18" charset="0"/>
              <a:cs typeface="Times New Roman" panose="02020603050405020304" pitchFamily="18" charset="0"/>
            </a:endParaRPr>
          </a:p>
          <a:p>
            <a:pPr marL="0" indent="0" algn="just">
              <a:buNone/>
            </a:pPr>
            <a:r>
              <a:rPr lang="pt-BR" sz="8000" dirty="0">
                <a:latin typeface="Times New Roman" panose="02020603050405020304" pitchFamily="18" charset="0"/>
                <a:cs typeface="Times New Roman" panose="02020603050405020304" pitchFamily="18" charset="0"/>
              </a:rPr>
              <a:t>Nos textos em geral, é comum a manifestação simultânea de várias funções da linguagem, com o predomínio, entretanto, de uma sobre as outras. No fragmento da crônica Desabafo, a função da linguagem predominante é a emotiva ou expressiva, pois:</a:t>
            </a:r>
          </a:p>
          <a:p>
            <a:pPr marL="0" indent="0" algn="just">
              <a:buNone/>
            </a:pPr>
            <a:r>
              <a:rPr lang="pt-BR" sz="8000" dirty="0" smtClean="0">
                <a:latin typeface="Times New Roman" panose="02020603050405020304" pitchFamily="18" charset="0"/>
                <a:cs typeface="Times New Roman" panose="02020603050405020304" pitchFamily="18" charset="0"/>
              </a:rPr>
              <a:t>a- o </a:t>
            </a:r>
            <a:r>
              <a:rPr lang="pt-BR" sz="8000" dirty="0">
                <a:latin typeface="Times New Roman" panose="02020603050405020304" pitchFamily="18" charset="0"/>
                <a:cs typeface="Times New Roman" panose="02020603050405020304" pitchFamily="18" charset="0"/>
              </a:rPr>
              <a:t>enunciador tem como objetivo principal a manutenção da comunicação. </a:t>
            </a:r>
          </a:p>
          <a:p>
            <a:pPr marL="0" indent="0" algn="just">
              <a:buNone/>
            </a:pPr>
            <a:r>
              <a:rPr lang="pt-BR" sz="8000" dirty="0">
                <a:latin typeface="Times New Roman" panose="02020603050405020304" pitchFamily="18" charset="0"/>
                <a:cs typeface="Times New Roman" panose="02020603050405020304" pitchFamily="18" charset="0"/>
              </a:rPr>
              <a:t>b</a:t>
            </a:r>
            <a:r>
              <a:rPr lang="pt-BR" sz="8000" dirty="0" smtClean="0">
                <a:latin typeface="Times New Roman" panose="02020603050405020304" pitchFamily="18" charset="0"/>
                <a:cs typeface="Times New Roman" panose="02020603050405020304" pitchFamily="18" charset="0"/>
              </a:rPr>
              <a:t>- o </a:t>
            </a:r>
            <a:r>
              <a:rPr lang="pt-BR" sz="8000" dirty="0">
                <a:latin typeface="Times New Roman" panose="02020603050405020304" pitchFamily="18" charset="0"/>
                <a:cs typeface="Times New Roman" panose="02020603050405020304" pitchFamily="18" charset="0"/>
              </a:rPr>
              <a:t>referente é o elemento que se sobressai em detrimento dos demais. </a:t>
            </a:r>
          </a:p>
          <a:p>
            <a:pPr marL="0" indent="0" algn="just">
              <a:buNone/>
            </a:pPr>
            <a:r>
              <a:rPr lang="pt-BR" sz="8000" dirty="0" smtClean="0">
                <a:latin typeface="Times New Roman" panose="02020603050405020304" pitchFamily="18" charset="0"/>
                <a:cs typeface="Times New Roman" panose="02020603050405020304" pitchFamily="18" charset="0"/>
              </a:rPr>
              <a:t>c- a </a:t>
            </a:r>
            <a:r>
              <a:rPr lang="pt-BR" sz="8000" dirty="0">
                <a:latin typeface="Times New Roman" panose="02020603050405020304" pitchFamily="18" charset="0"/>
                <a:cs typeface="Times New Roman" panose="02020603050405020304" pitchFamily="18" charset="0"/>
              </a:rPr>
              <a:t>atitude do enunciador se sobrepõe àquilo que está sendo dito</a:t>
            </a:r>
            <a:r>
              <a:rPr lang="pt-BR" sz="8000" b="1" dirty="0">
                <a:latin typeface="Times New Roman" panose="02020603050405020304" pitchFamily="18" charset="0"/>
                <a:cs typeface="Times New Roman" panose="02020603050405020304" pitchFamily="18" charset="0"/>
              </a:rPr>
              <a:t>.</a:t>
            </a:r>
            <a:r>
              <a:rPr lang="pt-BR" sz="8000" dirty="0">
                <a:latin typeface="Times New Roman" panose="02020603050405020304" pitchFamily="18" charset="0"/>
                <a:cs typeface="Times New Roman" panose="02020603050405020304" pitchFamily="18" charset="0"/>
              </a:rPr>
              <a:t> </a:t>
            </a:r>
          </a:p>
          <a:p>
            <a:pPr marL="0" indent="0" algn="just">
              <a:buNone/>
            </a:pPr>
            <a:r>
              <a:rPr lang="pt-BR" sz="8000" dirty="0" smtClean="0">
                <a:latin typeface="Times New Roman" panose="02020603050405020304" pitchFamily="18" charset="0"/>
                <a:cs typeface="Times New Roman" panose="02020603050405020304" pitchFamily="18" charset="0"/>
              </a:rPr>
              <a:t>d- o </a:t>
            </a:r>
            <a:r>
              <a:rPr lang="pt-BR" sz="8000" dirty="0">
                <a:latin typeface="Times New Roman" panose="02020603050405020304" pitchFamily="18" charset="0"/>
                <a:cs typeface="Times New Roman" panose="02020603050405020304" pitchFamily="18" charset="0"/>
              </a:rPr>
              <a:t>discurso do enunciador tem como foco o próprio código. </a:t>
            </a:r>
          </a:p>
          <a:p>
            <a:pPr marL="0" indent="0" algn="just">
              <a:buNone/>
            </a:pPr>
            <a:r>
              <a:rPr lang="pt-BR" sz="8000" dirty="0" smtClean="0">
                <a:latin typeface="Times New Roman" panose="02020603050405020304" pitchFamily="18" charset="0"/>
                <a:cs typeface="Times New Roman" panose="02020603050405020304" pitchFamily="18" charset="0"/>
              </a:rPr>
              <a:t>e- o </a:t>
            </a:r>
            <a:r>
              <a:rPr lang="pt-BR" sz="8000" dirty="0">
                <a:latin typeface="Times New Roman" panose="02020603050405020304" pitchFamily="18" charset="0"/>
                <a:cs typeface="Times New Roman" panose="02020603050405020304" pitchFamily="18" charset="0"/>
              </a:rPr>
              <a:t>interlocutor é o foco do enunciador na construção da mensagem. </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17713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buNone/>
            </a:pPr>
            <a:r>
              <a:rPr lang="pt-BR" sz="7600" b="1" dirty="0">
                <a:latin typeface="Times New Roman" panose="02020603050405020304" pitchFamily="18" charset="0"/>
                <a:cs typeface="Times New Roman" panose="02020603050405020304" pitchFamily="18" charset="0"/>
              </a:rPr>
              <a:t>(</a:t>
            </a:r>
            <a:r>
              <a:rPr lang="pt-BR" sz="7600" b="1" dirty="0" err="1">
                <a:latin typeface="Times New Roman" panose="02020603050405020304" pitchFamily="18" charset="0"/>
                <a:cs typeface="Times New Roman" panose="02020603050405020304" pitchFamily="18" charset="0"/>
              </a:rPr>
              <a:t>Ufscar</a:t>
            </a:r>
            <a:r>
              <a:rPr lang="pt-BR" sz="7600" b="1" dirty="0">
                <a:latin typeface="Times New Roman" panose="02020603050405020304" pitchFamily="18" charset="0"/>
                <a:cs typeface="Times New Roman" panose="02020603050405020304" pitchFamily="18" charset="0"/>
              </a:rPr>
              <a:t>)</a:t>
            </a:r>
            <a:r>
              <a:rPr lang="pt-BR" sz="7600" dirty="0">
                <a:latin typeface="Times New Roman" panose="02020603050405020304" pitchFamily="18" charset="0"/>
                <a:cs typeface="Times New Roman" panose="02020603050405020304" pitchFamily="18" charset="0"/>
              </a:rPr>
              <a:t> Leia o poema e responda</a:t>
            </a:r>
            <a:r>
              <a:rPr lang="pt-BR" sz="7600" dirty="0" smtClean="0">
                <a:latin typeface="Times New Roman" panose="02020603050405020304" pitchFamily="18" charset="0"/>
                <a:cs typeface="Times New Roman" panose="02020603050405020304" pitchFamily="18" charset="0"/>
              </a:rPr>
              <a:t>:</a:t>
            </a:r>
          </a:p>
          <a:p>
            <a:pPr marL="0" indent="0">
              <a:buNone/>
            </a:pPr>
            <a:endParaRPr lang="pt-BR" sz="7600" dirty="0">
              <a:latin typeface="Times New Roman" panose="02020603050405020304" pitchFamily="18" charset="0"/>
              <a:cs typeface="Times New Roman" panose="02020603050405020304" pitchFamily="18" charset="0"/>
            </a:endParaRPr>
          </a:p>
          <a:p>
            <a:pPr marL="0" indent="0">
              <a:buNone/>
            </a:pPr>
            <a:r>
              <a:rPr lang="pt-BR" sz="7600" b="1" dirty="0">
                <a:latin typeface="Times New Roman" panose="02020603050405020304" pitchFamily="18" charset="0"/>
                <a:cs typeface="Times New Roman" panose="02020603050405020304" pitchFamily="18" charset="0"/>
              </a:rPr>
              <a:t>Soneto de fidelidade</a:t>
            </a:r>
          </a:p>
          <a:p>
            <a:pPr marL="0" indent="0">
              <a:buNone/>
            </a:pPr>
            <a:r>
              <a:rPr lang="pt-BR" sz="7600" dirty="0">
                <a:latin typeface="Times New Roman" panose="02020603050405020304" pitchFamily="18" charset="0"/>
                <a:cs typeface="Times New Roman" panose="02020603050405020304" pitchFamily="18" charset="0"/>
              </a:rPr>
              <a:t>De tudo, ao meu amor serei atento</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Antes, e com tal zelo, e sempre, e tanto</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Que mesmo em face do maior encanto</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Dele se encante mais meu pensamento.</a:t>
            </a:r>
          </a:p>
          <a:p>
            <a:pPr marL="0" indent="0">
              <a:buNone/>
            </a:pPr>
            <a:r>
              <a:rPr lang="pt-BR" sz="7600" dirty="0">
                <a:latin typeface="Times New Roman" panose="02020603050405020304" pitchFamily="18" charset="0"/>
                <a:cs typeface="Times New Roman" panose="02020603050405020304" pitchFamily="18" charset="0"/>
              </a:rPr>
              <a:t>Quero vivê-lo em cada vão momento</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E em seu louvor hei de espalhar meu canto</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E rir meu riso e derramar meu pranto</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Ao seu pesar ou seu contentamento.</a:t>
            </a:r>
          </a:p>
          <a:p>
            <a:pPr marL="0" indent="0">
              <a:buNone/>
            </a:pPr>
            <a:r>
              <a:rPr lang="pt-BR" sz="7600" dirty="0">
                <a:latin typeface="Times New Roman" panose="02020603050405020304" pitchFamily="18" charset="0"/>
                <a:cs typeface="Times New Roman" panose="02020603050405020304" pitchFamily="18" charset="0"/>
              </a:rPr>
              <a:t>E assim, quando mais tarde me </a:t>
            </a:r>
            <a:r>
              <a:rPr lang="pt-BR" sz="7600" dirty="0" smtClean="0">
                <a:latin typeface="Times New Roman" panose="02020603050405020304" pitchFamily="18" charset="0"/>
                <a:cs typeface="Times New Roman" panose="02020603050405020304" pitchFamily="18" charset="0"/>
              </a:rPr>
              <a:t>procure</a:t>
            </a:r>
          </a:p>
          <a:p>
            <a:pPr marL="0" indent="0">
              <a:buNone/>
            </a:pPr>
            <a:r>
              <a:rPr lang="pt-BR" sz="7600" dirty="0" smtClean="0">
                <a:latin typeface="Times New Roman" panose="02020603050405020304" pitchFamily="18" charset="0"/>
                <a:cs typeface="Times New Roman" panose="02020603050405020304" pitchFamily="18" charset="0"/>
              </a:rPr>
              <a:t>Quem </a:t>
            </a:r>
            <a:r>
              <a:rPr lang="pt-BR" sz="7600" dirty="0">
                <a:latin typeface="Times New Roman" panose="02020603050405020304" pitchFamily="18" charset="0"/>
                <a:cs typeface="Times New Roman" panose="02020603050405020304" pitchFamily="18" charset="0"/>
              </a:rPr>
              <a:t>sabe a morte, angústia de quem </a:t>
            </a:r>
            <a:r>
              <a:rPr lang="pt-BR" sz="7600" dirty="0" smtClean="0">
                <a:latin typeface="Times New Roman" panose="02020603050405020304" pitchFamily="18" charset="0"/>
                <a:cs typeface="Times New Roman" panose="02020603050405020304" pitchFamily="18" charset="0"/>
              </a:rPr>
              <a:t>vive</a:t>
            </a:r>
            <a:br>
              <a:rPr lang="pt-BR" sz="7600" dirty="0" smtClean="0">
                <a:latin typeface="Times New Roman" panose="02020603050405020304" pitchFamily="18" charset="0"/>
                <a:cs typeface="Times New Roman" panose="02020603050405020304" pitchFamily="18" charset="0"/>
              </a:rPr>
            </a:br>
            <a:r>
              <a:rPr lang="pt-BR" sz="7600" dirty="0" smtClean="0">
                <a:latin typeface="Times New Roman" panose="02020603050405020304" pitchFamily="18" charset="0"/>
                <a:cs typeface="Times New Roman" panose="02020603050405020304" pitchFamily="18" charset="0"/>
              </a:rPr>
              <a:t>Quem </a:t>
            </a:r>
            <a:r>
              <a:rPr lang="pt-BR" sz="7600" dirty="0">
                <a:latin typeface="Times New Roman" panose="02020603050405020304" pitchFamily="18" charset="0"/>
                <a:cs typeface="Times New Roman" panose="02020603050405020304" pitchFamily="18" charset="0"/>
              </a:rPr>
              <a:t>sabe a solidão, fim de quem ama</a:t>
            </a:r>
          </a:p>
          <a:p>
            <a:pPr marL="0" indent="0">
              <a:buNone/>
            </a:pPr>
            <a:r>
              <a:rPr lang="pt-BR" sz="7600" dirty="0">
                <a:latin typeface="Times New Roman" panose="02020603050405020304" pitchFamily="18" charset="0"/>
                <a:cs typeface="Times New Roman" panose="02020603050405020304" pitchFamily="18" charset="0"/>
              </a:rPr>
              <a:t>Eu possa me dizer do amor (que tive):</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Que não seja imortal, posto que é chama</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Mas que seja infinito enquanto dure.</a:t>
            </a:r>
          </a:p>
          <a:p>
            <a:pPr marL="0" indent="0">
              <a:buNone/>
            </a:pPr>
            <a:r>
              <a:rPr lang="pt-BR" sz="7600" dirty="0">
                <a:latin typeface="Times New Roman" panose="02020603050405020304" pitchFamily="18" charset="0"/>
                <a:cs typeface="Times New Roman" panose="02020603050405020304" pitchFamily="18" charset="0"/>
              </a:rPr>
              <a:t>(Vinicius de Moraes</a:t>
            </a:r>
            <a:r>
              <a:rPr lang="pt-BR" sz="7600" dirty="0" smtClean="0">
                <a:latin typeface="Times New Roman" panose="02020603050405020304" pitchFamily="18" charset="0"/>
                <a:cs typeface="Times New Roman" panose="02020603050405020304" pitchFamily="18" charset="0"/>
              </a:rPr>
              <a:t>)</a:t>
            </a:r>
            <a:endParaRPr lang="pt-BR" sz="7600" dirty="0">
              <a:latin typeface="Times New Roman" panose="02020603050405020304" pitchFamily="18" charset="0"/>
              <a:cs typeface="Times New Roman" panose="02020603050405020304" pitchFamily="18" charset="0"/>
            </a:endParaRPr>
          </a:p>
          <a:p>
            <a:pPr marL="0" indent="0">
              <a:buNone/>
            </a:pPr>
            <a:r>
              <a:rPr lang="pt-BR" sz="7600" dirty="0">
                <a:latin typeface="Times New Roman" panose="02020603050405020304" pitchFamily="18" charset="0"/>
                <a:cs typeface="Times New Roman" panose="02020603050405020304" pitchFamily="18" charset="0"/>
              </a:rPr>
              <a:t>Nos dois primeiros quartetos do soneto de Vinicius de Moraes, delineia-se a ideia de que o poeta:</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33219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lnSpcReduction="10000"/>
          </a:bodyPr>
          <a:lstStyle/>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A- não </a:t>
            </a:r>
            <a:r>
              <a:rPr lang="pt-BR" sz="2400" dirty="0">
                <a:latin typeface="Times New Roman" panose="02020603050405020304" pitchFamily="18" charset="0"/>
                <a:cs typeface="Times New Roman" panose="02020603050405020304" pitchFamily="18" charset="0"/>
              </a:rPr>
              <a:t>acredita no amor como entrega total entre duas pessoas. </a:t>
            </a:r>
            <a:endParaRPr lang="pt-BR" sz="2400" dirty="0" smtClean="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B- entende que somente </a:t>
            </a:r>
            <a:r>
              <a:rPr lang="pt-BR" sz="2400" dirty="0">
                <a:latin typeface="Times New Roman" panose="02020603050405020304" pitchFamily="18" charset="0"/>
                <a:cs typeface="Times New Roman" panose="02020603050405020304" pitchFamily="18" charset="0"/>
              </a:rPr>
              <a:t>a morte é capaz de findar com o amor de duas pessoas. </a:t>
            </a:r>
            <a:r>
              <a:rPr lang="pt-BR" sz="2400" dirty="0" smtClean="0">
                <a:latin typeface="Times New Roman" panose="02020603050405020304" pitchFamily="18" charset="0"/>
                <a:cs typeface="Times New Roman" panose="02020603050405020304" pitchFamily="18" charset="0"/>
              </a:rPr>
              <a:t>C- acredita </a:t>
            </a:r>
            <a:r>
              <a:rPr lang="pt-BR" sz="2400" dirty="0">
                <a:latin typeface="Times New Roman" panose="02020603050405020304" pitchFamily="18" charset="0"/>
                <a:cs typeface="Times New Roman" panose="02020603050405020304" pitchFamily="18" charset="0"/>
              </a:rPr>
              <a:t>que, mesmo amando muito uma pessoa, é possível apaixonar-se por outra e trocar de amor. </a:t>
            </a:r>
            <a:endParaRPr lang="pt-BR" sz="2400" dirty="0" smtClean="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D- vê</a:t>
            </a:r>
            <a:r>
              <a:rPr lang="pt-BR" sz="2400" dirty="0">
                <a:latin typeface="Times New Roman" panose="02020603050405020304" pitchFamily="18" charset="0"/>
                <a:cs typeface="Times New Roman" panose="02020603050405020304" pitchFamily="18" charset="0"/>
              </a:rPr>
              <a:t>, na angústia causada pela ideia da morte, o impedimento para as pessoas se entregarem ao amor. </a:t>
            </a:r>
            <a:endParaRPr lang="pt-BR" sz="2400" dirty="0" smtClean="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E- concebe </a:t>
            </a:r>
            <a:r>
              <a:rPr lang="pt-BR" sz="2400" dirty="0">
                <a:latin typeface="Times New Roman" panose="02020603050405020304" pitchFamily="18" charset="0"/>
                <a:cs typeface="Times New Roman" panose="02020603050405020304" pitchFamily="18" charset="0"/>
              </a:rPr>
              <a:t>o amor como um sentimento intenso a ser compartilhado, tanto na alegria quanto na tristeza</a:t>
            </a:r>
            <a:r>
              <a:rPr lang="pt-BR" sz="2400" b="1" dirty="0">
                <a:latin typeface="Times New Roman" panose="02020603050405020304" pitchFamily="18" charset="0"/>
                <a:cs typeface="Times New Roman" panose="02020603050405020304" pitchFamily="18" charset="0"/>
              </a:rPr>
              <a:t>. </a:t>
            </a: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6926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28929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buNone/>
            </a:pPr>
            <a:r>
              <a:rPr lang="pt-BR" sz="8000" b="1" dirty="0">
                <a:latin typeface="Times New Roman" panose="02020603050405020304" pitchFamily="18" charset="0"/>
                <a:cs typeface="Times New Roman" panose="02020603050405020304" pitchFamily="18" charset="0"/>
              </a:rPr>
              <a:t>(UFV)</a:t>
            </a:r>
            <a:r>
              <a:rPr lang="pt-BR" sz="8000" dirty="0">
                <a:latin typeface="Times New Roman" panose="02020603050405020304" pitchFamily="18" charset="0"/>
                <a:cs typeface="Times New Roman" panose="02020603050405020304" pitchFamily="18" charset="0"/>
              </a:rPr>
              <a:t> Considere o texto:</a:t>
            </a:r>
          </a:p>
          <a:p>
            <a:pPr marL="0" indent="0" algn="just">
              <a:buNone/>
            </a:pPr>
            <a:r>
              <a:rPr lang="pt-BR" sz="8000" dirty="0">
                <a:latin typeface="Times New Roman" panose="02020603050405020304" pitchFamily="18" charset="0"/>
                <a:cs typeface="Times New Roman" panose="02020603050405020304" pitchFamily="18" charset="0"/>
              </a:rPr>
              <a:t>“O incidente que se vai narrar, e de que Antares foi teatro na sexta-feira 13 de dezembro do ano de 1963, tornou essa localidade conhecida e de certo modo famosa da noite para o dia. (…) Bem, mas não convém antecipar fatos nem ditos. Melhor será contar primeiro, de maneira tão sucinta e imparcial quanto possível, a história de Antares e de seus habitantes, para que se possa ter uma </a:t>
            </a:r>
            <a:r>
              <a:rPr lang="pt-BR" sz="8000" dirty="0" err="1">
                <a:latin typeface="Times New Roman" panose="02020603050405020304" pitchFamily="18" charset="0"/>
                <a:cs typeface="Times New Roman" panose="02020603050405020304" pitchFamily="18" charset="0"/>
              </a:rPr>
              <a:t>idéia</a:t>
            </a:r>
            <a:r>
              <a:rPr lang="pt-BR" sz="8000" dirty="0">
                <a:latin typeface="Times New Roman" panose="02020603050405020304" pitchFamily="18" charset="0"/>
                <a:cs typeface="Times New Roman" panose="02020603050405020304" pitchFamily="18" charset="0"/>
              </a:rPr>
              <a:t> mais clara do palco, do cenário e principalmente das personagens principais, bem como da comparsaria, desse drama talvez inédito nos anais da espécie humana. ” (Érico Veríssimo)</a:t>
            </a:r>
          </a:p>
          <a:p>
            <a:pPr marL="0" indent="0">
              <a:buNone/>
            </a:pPr>
            <a:r>
              <a:rPr lang="pt-BR" sz="8000" dirty="0">
                <a:latin typeface="Times New Roman" panose="02020603050405020304" pitchFamily="18" charset="0"/>
                <a:cs typeface="Times New Roman" panose="02020603050405020304" pitchFamily="18" charset="0"/>
              </a:rPr>
              <a:t>Assinale a alternativa que evidencia o papel do narrador no fragmento acima:</a:t>
            </a:r>
          </a:p>
          <a:p>
            <a:pPr marL="0" indent="0">
              <a:buNone/>
            </a:pPr>
            <a:r>
              <a:rPr lang="pt-BR" sz="8000" dirty="0" smtClean="0">
                <a:latin typeface="Times New Roman" panose="02020603050405020304" pitchFamily="18" charset="0"/>
                <a:cs typeface="Times New Roman" panose="02020603050405020304" pitchFamily="18" charset="0"/>
              </a:rPr>
              <a:t>A- É </a:t>
            </a:r>
            <a:r>
              <a:rPr lang="pt-BR" sz="8000" dirty="0">
                <a:latin typeface="Times New Roman" panose="02020603050405020304" pitchFamily="18" charset="0"/>
                <a:cs typeface="Times New Roman" panose="02020603050405020304" pitchFamily="18" charset="0"/>
              </a:rPr>
              <a:t>um narrador introspectivo, que relata experiências que aconteceram no passado, em 1963. </a:t>
            </a:r>
          </a:p>
          <a:p>
            <a:pPr marL="0" indent="0">
              <a:buNone/>
            </a:pPr>
            <a:r>
              <a:rPr lang="pt-BR" sz="8000" dirty="0" smtClean="0">
                <a:latin typeface="Times New Roman" panose="02020603050405020304" pitchFamily="18" charset="0"/>
                <a:cs typeface="Times New Roman" panose="02020603050405020304" pitchFamily="18" charset="0"/>
              </a:rPr>
              <a:t>B- Em </a:t>
            </a:r>
            <a:r>
              <a:rPr lang="pt-BR" sz="8000" dirty="0">
                <a:latin typeface="Times New Roman" panose="02020603050405020304" pitchFamily="18" charset="0"/>
                <a:cs typeface="Times New Roman" panose="02020603050405020304" pitchFamily="18" charset="0"/>
              </a:rPr>
              <a:t>atitude semelhante à de um jornalista ou de um espectador, escreve para narrar o que aconteceu com x ou y em tal lugar ou tal hora</a:t>
            </a:r>
            <a:r>
              <a:rPr lang="pt-BR" sz="8000" b="1" dirty="0">
                <a:latin typeface="Times New Roman" panose="02020603050405020304" pitchFamily="18" charset="0"/>
                <a:cs typeface="Times New Roman" panose="02020603050405020304" pitchFamily="18" charset="0"/>
              </a:rPr>
              <a:t>.</a:t>
            </a:r>
            <a:r>
              <a:rPr lang="pt-BR" sz="8000" dirty="0">
                <a:latin typeface="Times New Roman" panose="02020603050405020304" pitchFamily="18" charset="0"/>
                <a:cs typeface="Times New Roman" panose="02020603050405020304" pitchFamily="18" charset="0"/>
              </a:rPr>
              <a:t> </a:t>
            </a:r>
          </a:p>
          <a:p>
            <a:pPr marL="0" indent="0">
              <a:buNone/>
            </a:pPr>
            <a:r>
              <a:rPr lang="pt-BR" sz="8000" dirty="0" smtClean="0">
                <a:latin typeface="Times New Roman" panose="02020603050405020304" pitchFamily="18" charset="0"/>
                <a:cs typeface="Times New Roman" panose="02020603050405020304" pitchFamily="18" charset="0"/>
              </a:rPr>
              <a:t>C- Fala </a:t>
            </a:r>
            <a:r>
              <a:rPr lang="pt-BR" sz="8000" dirty="0">
                <a:latin typeface="Times New Roman" panose="02020603050405020304" pitchFamily="18" charset="0"/>
                <a:cs typeface="Times New Roman" panose="02020603050405020304" pitchFamily="18" charset="0"/>
              </a:rPr>
              <a:t>de maneira exemplar ao leitor, porque considera sua visão a mais correta. </a:t>
            </a:r>
          </a:p>
          <a:p>
            <a:pPr marL="0" indent="0">
              <a:buNone/>
            </a:pPr>
            <a:r>
              <a:rPr lang="pt-BR" sz="8000" dirty="0" smtClean="0">
                <a:latin typeface="Times New Roman" panose="02020603050405020304" pitchFamily="18" charset="0"/>
                <a:cs typeface="Times New Roman" panose="02020603050405020304" pitchFamily="18" charset="0"/>
              </a:rPr>
              <a:t>D- O </a:t>
            </a:r>
            <a:r>
              <a:rPr lang="pt-BR" sz="8000" dirty="0">
                <a:latin typeface="Times New Roman" panose="02020603050405020304" pitchFamily="18" charset="0"/>
                <a:cs typeface="Times New Roman" panose="02020603050405020304" pitchFamily="18" charset="0"/>
              </a:rPr>
              <a:t>narrador tem senso prático, utilitário e quer transmitir uma experiência pessoal. </a:t>
            </a:r>
          </a:p>
          <a:p>
            <a:pPr marL="0" indent="0">
              <a:buNone/>
            </a:pPr>
            <a:r>
              <a:rPr lang="pt-BR" sz="8000" dirty="0" smtClean="0">
                <a:latin typeface="Times New Roman" panose="02020603050405020304" pitchFamily="18" charset="0"/>
                <a:cs typeface="Times New Roman" panose="02020603050405020304" pitchFamily="18" charset="0"/>
              </a:rPr>
              <a:t>E- É </a:t>
            </a:r>
            <a:r>
              <a:rPr lang="pt-BR" sz="8000" dirty="0">
                <a:latin typeface="Times New Roman" panose="02020603050405020304" pitchFamily="18" charset="0"/>
                <a:cs typeface="Times New Roman" panose="02020603050405020304" pitchFamily="18" charset="0"/>
              </a:rPr>
              <a:t>um narrador neutro, que não deixa o leitor perceber sua presença. </a:t>
            </a: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49726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lgn="just">
              <a:buNone/>
            </a:pPr>
            <a:r>
              <a:rPr lang="pt-BR" sz="7200" dirty="0" smtClean="0">
                <a:latin typeface="Times New Roman" panose="02020603050405020304" pitchFamily="18" charset="0"/>
                <a:cs typeface="Times New Roman" panose="02020603050405020304" pitchFamily="18" charset="0"/>
              </a:rPr>
              <a:t>(UFV</a:t>
            </a:r>
            <a:r>
              <a:rPr lang="pt-BR" sz="7200" dirty="0">
                <a:latin typeface="Times New Roman" panose="02020603050405020304" pitchFamily="18" charset="0"/>
                <a:cs typeface="Times New Roman" panose="02020603050405020304" pitchFamily="18" charset="0"/>
              </a:rPr>
              <a:t>) Leia o trecho abaixo:</a:t>
            </a:r>
          </a:p>
          <a:p>
            <a:pPr marL="0" indent="0" algn="just">
              <a:buNone/>
            </a:pPr>
            <a:r>
              <a:rPr lang="pt-BR" sz="7200" dirty="0">
                <a:latin typeface="Times New Roman" panose="02020603050405020304" pitchFamily="18" charset="0"/>
                <a:cs typeface="Times New Roman" panose="02020603050405020304" pitchFamily="18" charset="0"/>
              </a:rPr>
              <a:t>“Bem, é verdade que também eu não tenho piedade do meu personagem principal, a nordestina: é um relato que desejo frio. (…) Não se trata apenas da narrativa, é antes de tudo vida primária que respira, respira, respira. (…) Como a nordestina, há milhares de moças espalhadas por cortiços, vagas de cama num quarto, atrás de balcões trabalhando até a estafa. Não notam sequer que são facilmente substituíveis e que tanto existiriam como não existiriam. ” (Clarice Lispector</a:t>
            </a:r>
            <a:r>
              <a:rPr lang="pt-BR" sz="7200" dirty="0" smtClean="0">
                <a:latin typeface="Times New Roman" panose="02020603050405020304" pitchFamily="18" charset="0"/>
                <a:cs typeface="Times New Roman" panose="02020603050405020304" pitchFamily="18" charset="0"/>
              </a:rPr>
              <a:t>)</a:t>
            </a:r>
          </a:p>
          <a:p>
            <a:pPr marL="0" indent="0">
              <a:buNone/>
            </a:pPr>
            <a:endParaRPr lang="pt-BR" sz="7200" dirty="0">
              <a:latin typeface="Times New Roman" panose="02020603050405020304" pitchFamily="18" charset="0"/>
              <a:cs typeface="Times New Roman" panose="02020603050405020304" pitchFamily="18" charset="0"/>
            </a:endParaRPr>
          </a:p>
          <a:p>
            <a:pPr marL="0" indent="0" algn="just">
              <a:buNone/>
            </a:pPr>
            <a:r>
              <a:rPr lang="pt-BR" sz="7200" dirty="0">
                <a:latin typeface="Times New Roman" panose="02020603050405020304" pitchFamily="18" charset="0"/>
                <a:cs typeface="Times New Roman" panose="02020603050405020304" pitchFamily="18" charset="0"/>
              </a:rPr>
              <a:t>Em uma das alternativas abaixo, há um aspecto do livro de Clarice Lispector, A Hora da Estrela, presente no fragmento acima, que o aproxima do chamado “romance de 30”, realizado por escritores como Graciliano Ramos e Rachel de </a:t>
            </a:r>
            <a:r>
              <a:rPr lang="pt-BR" sz="7200" dirty="0" smtClean="0">
                <a:latin typeface="Times New Roman" panose="02020603050405020304" pitchFamily="18" charset="0"/>
                <a:cs typeface="Times New Roman" panose="02020603050405020304" pitchFamily="18" charset="0"/>
              </a:rPr>
              <a:t>Queiroz:</a:t>
            </a:r>
          </a:p>
          <a:p>
            <a:pPr marL="0" indent="0">
              <a:buNone/>
            </a:pPr>
            <a:endParaRPr lang="pt-BR" sz="7200" dirty="0">
              <a:latin typeface="Times New Roman" panose="02020603050405020304" pitchFamily="18" charset="0"/>
              <a:cs typeface="Times New Roman" panose="02020603050405020304" pitchFamily="18" charset="0"/>
            </a:endParaRPr>
          </a:p>
          <a:p>
            <a:pPr marL="0" indent="0">
              <a:buNone/>
            </a:pPr>
            <a:r>
              <a:rPr lang="pt-BR" sz="7200" dirty="0" smtClean="0">
                <a:latin typeface="Times New Roman" panose="02020603050405020304" pitchFamily="18" charset="0"/>
                <a:cs typeface="Times New Roman" panose="02020603050405020304" pitchFamily="18" charset="0"/>
              </a:rPr>
              <a:t>A- O </a:t>
            </a:r>
            <a:r>
              <a:rPr lang="pt-BR" sz="7200" dirty="0">
                <a:latin typeface="Times New Roman" panose="02020603050405020304" pitchFamily="18" charset="0"/>
                <a:cs typeface="Times New Roman" panose="02020603050405020304" pitchFamily="18" charset="0"/>
              </a:rPr>
              <a:t>intimismo da narrativa, que ignora os problemas sociais de </a:t>
            </a:r>
            <a:r>
              <a:rPr lang="pt-BR" sz="7200" dirty="0" smtClean="0">
                <a:latin typeface="Times New Roman" panose="02020603050405020304" pitchFamily="18" charset="0"/>
                <a:cs typeface="Times New Roman" panose="02020603050405020304" pitchFamily="18" charset="0"/>
              </a:rPr>
              <a:t>seus </a:t>
            </a:r>
            <a:r>
              <a:rPr lang="pt-BR" sz="7200" dirty="0">
                <a:latin typeface="Times New Roman" panose="02020603050405020304" pitchFamily="18" charset="0"/>
                <a:cs typeface="Times New Roman" panose="02020603050405020304" pitchFamily="18" charset="0"/>
              </a:rPr>
              <a:t>personagens. </a:t>
            </a:r>
          </a:p>
          <a:p>
            <a:pPr marL="0" indent="0">
              <a:buNone/>
            </a:pPr>
            <a:r>
              <a:rPr lang="pt-BR" sz="7200" dirty="0" smtClean="0">
                <a:latin typeface="Times New Roman" panose="02020603050405020304" pitchFamily="18" charset="0"/>
                <a:cs typeface="Times New Roman" panose="02020603050405020304" pitchFamily="18" charset="0"/>
              </a:rPr>
              <a:t>B- A </a:t>
            </a:r>
            <a:r>
              <a:rPr lang="pt-BR" sz="7200" dirty="0">
                <a:latin typeface="Times New Roman" panose="02020603050405020304" pitchFamily="18" charset="0"/>
                <a:cs typeface="Times New Roman" panose="02020603050405020304" pitchFamily="18" charset="0"/>
              </a:rPr>
              <a:t>necessidade de provar que as ações humanas resultam do meio, da raça e do momento. </a:t>
            </a:r>
          </a:p>
          <a:p>
            <a:pPr marL="0" indent="0">
              <a:buNone/>
            </a:pPr>
            <a:r>
              <a:rPr lang="pt-BR" sz="7200" dirty="0" smtClean="0">
                <a:latin typeface="Times New Roman" panose="02020603050405020304" pitchFamily="18" charset="0"/>
                <a:cs typeface="Times New Roman" panose="02020603050405020304" pitchFamily="18" charset="0"/>
              </a:rPr>
              <a:t>C- A </a:t>
            </a:r>
            <a:r>
              <a:rPr lang="pt-BR" sz="7200" dirty="0">
                <a:latin typeface="Times New Roman" panose="02020603050405020304" pitchFamily="18" charset="0"/>
                <a:cs typeface="Times New Roman" panose="02020603050405020304" pitchFamily="18" charset="0"/>
              </a:rPr>
              <a:t>preocupação excessiva com o próprio ato de narrar. </a:t>
            </a:r>
          </a:p>
          <a:p>
            <a:pPr marL="0" indent="0">
              <a:buNone/>
            </a:pPr>
            <a:r>
              <a:rPr lang="pt-BR" sz="7200" dirty="0" smtClean="0">
                <a:latin typeface="Times New Roman" panose="02020603050405020304" pitchFamily="18" charset="0"/>
                <a:cs typeface="Times New Roman" panose="02020603050405020304" pitchFamily="18" charset="0"/>
              </a:rPr>
              <a:t>D- A </a:t>
            </a:r>
            <a:r>
              <a:rPr lang="pt-BR" sz="7200" dirty="0">
                <a:latin typeface="Times New Roman" panose="02020603050405020304" pitchFamily="18" charset="0"/>
                <a:cs typeface="Times New Roman" panose="02020603050405020304" pitchFamily="18" charset="0"/>
              </a:rPr>
              <a:t>busca de traços peculiares da Região Nordeste. </a:t>
            </a:r>
          </a:p>
          <a:p>
            <a:pPr marL="0" indent="0">
              <a:buNone/>
            </a:pPr>
            <a:r>
              <a:rPr lang="pt-BR" sz="7200" dirty="0" smtClean="0">
                <a:latin typeface="Times New Roman" panose="02020603050405020304" pitchFamily="18" charset="0"/>
                <a:cs typeface="Times New Roman" panose="02020603050405020304" pitchFamily="18" charset="0"/>
              </a:rPr>
              <a:t>E- A </a:t>
            </a:r>
            <a:r>
              <a:rPr lang="pt-BR" sz="7200" dirty="0">
                <a:latin typeface="Times New Roman" panose="02020603050405020304" pitchFamily="18" charset="0"/>
                <a:cs typeface="Times New Roman" panose="02020603050405020304" pitchFamily="18" charset="0"/>
              </a:rPr>
              <a:t>construção de personagens que têm sua condição humana degradada por culpa do meio e da opressão</a:t>
            </a:r>
            <a:r>
              <a:rPr lang="pt-BR" sz="7200" b="1" dirty="0">
                <a:latin typeface="Times New Roman" panose="02020603050405020304" pitchFamily="18" charset="0"/>
                <a:cs typeface="Times New Roman" panose="02020603050405020304" pitchFamily="18" charset="0"/>
              </a:rPr>
              <a:t>.</a:t>
            </a:r>
            <a:r>
              <a:rPr lang="pt-BR" sz="7200" dirty="0">
                <a:latin typeface="Times New Roman" panose="02020603050405020304" pitchFamily="18" charset="0"/>
                <a:cs typeface="Times New Roman" panose="02020603050405020304" pitchFamily="18" charset="0"/>
              </a:rPr>
              <a:t> </a:t>
            </a: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22988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40000" lnSpcReduction="20000"/>
          </a:bodyPr>
          <a:lstStyle/>
          <a:p>
            <a:pPr marL="0" indent="0">
              <a:buNone/>
            </a:pPr>
            <a:r>
              <a:rPr lang="pt-BR" sz="4500" b="1" dirty="0">
                <a:latin typeface="Times New Roman" panose="02020603050405020304" pitchFamily="18" charset="0"/>
                <a:cs typeface="Times New Roman" panose="02020603050405020304" pitchFamily="18" charset="0"/>
              </a:rPr>
              <a:t>(PUC-RS)</a:t>
            </a:r>
            <a:endParaRPr lang="pt-BR" sz="4500" dirty="0">
              <a:latin typeface="Times New Roman" panose="02020603050405020304" pitchFamily="18" charset="0"/>
              <a:cs typeface="Times New Roman" panose="02020603050405020304" pitchFamily="18" charset="0"/>
            </a:endParaRPr>
          </a:p>
          <a:p>
            <a:pPr marL="0" indent="0">
              <a:buNone/>
            </a:pPr>
            <a:r>
              <a:rPr lang="pt-BR" sz="4500" i="1" dirty="0">
                <a:latin typeface="Times New Roman" panose="02020603050405020304" pitchFamily="18" charset="0"/>
                <a:cs typeface="Times New Roman" panose="02020603050405020304" pitchFamily="18" charset="0"/>
              </a:rPr>
              <a:t>Já de noite o palor me cobre o rosto</a:t>
            </a:r>
            <a:br>
              <a:rPr lang="pt-BR" sz="4500" i="1" dirty="0">
                <a:latin typeface="Times New Roman" panose="02020603050405020304" pitchFamily="18" charset="0"/>
                <a:cs typeface="Times New Roman" panose="02020603050405020304" pitchFamily="18" charset="0"/>
              </a:rPr>
            </a:br>
            <a:r>
              <a:rPr lang="pt-BR" sz="4500" i="1" dirty="0">
                <a:latin typeface="Times New Roman" panose="02020603050405020304" pitchFamily="18" charset="0"/>
                <a:cs typeface="Times New Roman" panose="02020603050405020304" pitchFamily="18" charset="0"/>
              </a:rPr>
              <a:t>Nos lábios meus o alento desfalece.</a:t>
            </a:r>
            <a:br>
              <a:rPr lang="pt-BR" sz="4500" i="1" dirty="0">
                <a:latin typeface="Times New Roman" panose="02020603050405020304" pitchFamily="18" charset="0"/>
                <a:cs typeface="Times New Roman" panose="02020603050405020304" pitchFamily="18" charset="0"/>
              </a:rPr>
            </a:br>
            <a:r>
              <a:rPr lang="pt-BR" sz="4500" i="1" dirty="0">
                <a:latin typeface="Times New Roman" panose="02020603050405020304" pitchFamily="18" charset="0"/>
                <a:cs typeface="Times New Roman" panose="02020603050405020304" pitchFamily="18" charset="0"/>
              </a:rPr>
              <a:t>Surda agonia o coração fenece</a:t>
            </a:r>
            <a:br>
              <a:rPr lang="pt-BR" sz="4500" i="1" dirty="0">
                <a:latin typeface="Times New Roman" panose="02020603050405020304" pitchFamily="18" charset="0"/>
                <a:cs typeface="Times New Roman" panose="02020603050405020304" pitchFamily="18" charset="0"/>
              </a:rPr>
            </a:br>
            <a:r>
              <a:rPr lang="pt-BR" sz="4500" i="1" dirty="0">
                <a:latin typeface="Times New Roman" panose="02020603050405020304" pitchFamily="18" charset="0"/>
                <a:cs typeface="Times New Roman" panose="02020603050405020304" pitchFamily="18" charset="0"/>
              </a:rPr>
              <a:t>E devora meu ser mortal desgosto!</a:t>
            </a:r>
            <a:br>
              <a:rPr lang="pt-BR" sz="4500" i="1" dirty="0">
                <a:latin typeface="Times New Roman" panose="02020603050405020304" pitchFamily="18" charset="0"/>
                <a:cs typeface="Times New Roman" panose="02020603050405020304" pitchFamily="18" charset="0"/>
              </a:rPr>
            </a:br>
            <a:r>
              <a:rPr lang="pt-BR" sz="4500" i="1" dirty="0">
                <a:latin typeface="Times New Roman" panose="02020603050405020304" pitchFamily="18" charset="0"/>
                <a:cs typeface="Times New Roman" panose="02020603050405020304" pitchFamily="18" charset="0"/>
              </a:rPr>
              <a:t>Do leito embalde no macio encosto</a:t>
            </a:r>
            <a:br>
              <a:rPr lang="pt-BR" sz="4500" i="1" dirty="0">
                <a:latin typeface="Times New Roman" panose="02020603050405020304" pitchFamily="18" charset="0"/>
                <a:cs typeface="Times New Roman" panose="02020603050405020304" pitchFamily="18" charset="0"/>
              </a:rPr>
            </a:br>
            <a:r>
              <a:rPr lang="pt-BR" sz="4500" i="1" dirty="0">
                <a:latin typeface="Times New Roman" panose="02020603050405020304" pitchFamily="18" charset="0"/>
                <a:cs typeface="Times New Roman" panose="02020603050405020304" pitchFamily="18" charset="0"/>
              </a:rPr>
              <a:t>Tento o sono reter!… Já esmorece</a:t>
            </a:r>
            <a:br>
              <a:rPr lang="pt-BR" sz="4500" i="1" dirty="0">
                <a:latin typeface="Times New Roman" panose="02020603050405020304" pitchFamily="18" charset="0"/>
                <a:cs typeface="Times New Roman" panose="02020603050405020304" pitchFamily="18" charset="0"/>
              </a:rPr>
            </a:br>
            <a:r>
              <a:rPr lang="pt-BR" sz="4500" i="1" dirty="0">
                <a:latin typeface="Times New Roman" panose="02020603050405020304" pitchFamily="18" charset="0"/>
                <a:cs typeface="Times New Roman" panose="02020603050405020304" pitchFamily="18" charset="0"/>
              </a:rPr>
              <a:t>O corpo exausto que o repouso esquece…</a:t>
            </a:r>
            <a:br>
              <a:rPr lang="pt-BR" sz="4500" i="1" dirty="0">
                <a:latin typeface="Times New Roman" panose="02020603050405020304" pitchFamily="18" charset="0"/>
                <a:cs typeface="Times New Roman" panose="02020603050405020304" pitchFamily="18" charset="0"/>
              </a:rPr>
            </a:br>
            <a:r>
              <a:rPr lang="pt-BR" sz="4500" i="1" dirty="0">
                <a:latin typeface="Times New Roman" panose="02020603050405020304" pitchFamily="18" charset="0"/>
                <a:cs typeface="Times New Roman" panose="02020603050405020304" pitchFamily="18" charset="0"/>
              </a:rPr>
              <a:t>Eis o estado em que a mágoa me tem posto!</a:t>
            </a:r>
            <a:br>
              <a:rPr lang="pt-BR" sz="4500" i="1" dirty="0">
                <a:latin typeface="Times New Roman" panose="02020603050405020304" pitchFamily="18" charset="0"/>
                <a:cs typeface="Times New Roman" panose="02020603050405020304" pitchFamily="18" charset="0"/>
              </a:rPr>
            </a:br>
            <a:r>
              <a:rPr lang="pt-BR" sz="4500" dirty="0">
                <a:latin typeface="Times New Roman" panose="02020603050405020304" pitchFamily="18" charset="0"/>
                <a:cs typeface="Times New Roman" panose="02020603050405020304" pitchFamily="18" charset="0"/>
              </a:rPr>
              <a:t/>
            </a:r>
            <a:br>
              <a:rPr lang="pt-BR" sz="4500" dirty="0">
                <a:latin typeface="Times New Roman" panose="02020603050405020304" pitchFamily="18" charset="0"/>
                <a:cs typeface="Times New Roman" panose="02020603050405020304" pitchFamily="18" charset="0"/>
              </a:rPr>
            </a:br>
            <a:r>
              <a:rPr lang="pt-BR" sz="4500" dirty="0">
                <a:latin typeface="Times New Roman" panose="02020603050405020304" pitchFamily="18" charset="0"/>
                <a:cs typeface="Times New Roman" panose="02020603050405020304" pitchFamily="18" charset="0"/>
              </a:rPr>
              <a:t>A relação mórbida com a morte demonstra que parte da poesia de Álvares de Azevedo prende-se ao</a:t>
            </a:r>
            <a:r>
              <a:rPr lang="pt-BR" sz="4500" dirty="0" smtClean="0">
                <a:latin typeface="Times New Roman" panose="02020603050405020304" pitchFamily="18" charset="0"/>
                <a:cs typeface="Times New Roman" panose="02020603050405020304" pitchFamily="18" charset="0"/>
              </a:rPr>
              <a:t>:</a:t>
            </a:r>
          </a:p>
          <a:p>
            <a:pPr marL="0" indent="0">
              <a:buNone/>
            </a:pPr>
            <a:endParaRPr lang="pt-BR" sz="4500" dirty="0">
              <a:latin typeface="Times New Roman" panose="02020603050405020304" pitchFamily="18" charset="0"/>
              <a:cs typeface="Times New Roman" panose="02020603050405020304" pitchFamily="18" charset="0"/>
            </a:endParaRPr>
          </a:p>
          <a:p>
            <a:pPr marL="0" indent="0">
              <a:buNone/>
            </a:pPr>
            <a:r>
              <a:rPr lang="pt-BR" sz="4500" dirty="0" smtClean="0">
                <a:latin typeface="Times New Roman" panose="02020603050405020304" pitchFamily="18" charset="0"/>
                <a:cs typeface="Times New Roman" panose="02020603050405020304" pitchFamily="18" charset="0"/>
              </a:rPr>
              <a:t>A- negativismo </a:t>
            </a:r>
            <a:r>
              <a:rPr lang="pt-BR" sz="4500" dirty="0">
                <a:latin typeface="Times New Roman" panose="02020603050405020304" pitchFamily="18" charset="0"/>
                <a:cs typeface="Times New Roman" panose="02020603050405020304" pitchFamily="18" charset="0"/>
              </a:rPr>
              <a:t>filosófico. </a:t>
            </a:r>
          </a:p>
          <a:p>
            <a:pPr marL="0" indent="0">
              <a:buNone/>
            </a:pPr>
            <a:r>
              <a:rPr lang="pt-BR" sz="4500" dirty="0" smtClean="0">
                <a:latin typeface="Times New Roman" panose="02020603050405020304" pitchFamily="18" charset="0"/>
                <a:cs typeface="Times New Roman" panose="02020603050405020304" pitchFamily="18" charset="0"/>
              </a:rPr>
              <a:t>B- idealismo </a:t>
            </a:r>
            <a:r>
              <a:rPr lang="pt-BR" sz="4500" dirty="0">
                <a:latin typeface="Times New Roman" panose="02020603050405020304" pitchFamily="18" charset="0"/>
                <a:cs typeface="Times New Roman" panose="02020603050405020304" pitchFamily="18" charset="0"/>
              </a:rPr>
              <a:t>romântico. </a:t>
            </a:r>
          </a:p>
          <a:p>
            <a:pPr marL="0" indent="0">
              <a:buNone/>
            </a:pPr>
            <a:r>
              <a:rPr lang="pt-BR" sz="4500" dirty="0" smtClean="0">
                <a:latin typeface="Times New Roman" panose="02020603050405020304" pitchFamily="18" charset="0"/>
                <a:cs typeface="Times New Roman" panose="02020603050405020304" pitchFamily="18" charset="0"/>
              </a:rPr>
              <a:t>C- saudosismo </a:t>
            </a:r>
            <a:r>
              <a:rPr lang="pt-BR" sz="4500" dirty="0">
                <a:latin typeface="Times New Roman" panose="02020603050405020304" pitchFamily="18" charset="0"/>
                <a:cs typeface="Times New Roman" panose="02020603050405020304" pitchFamily="18" charset="0"/>
              </a:rPr>
              <a:t>inconformado. </a:t>
            </a:r>
          </a:p>
          <a:p>
            <a:pPr marL="0" indent="0">
              <a:buNone/>
            </a:pPr>
            <a:r>
              <a:rPr lang="pt-BR" sz="4500" dirty="0" smtClean="0">
                <a:latin typeface="Times New Roman" panose="02020603050405020304" pitchFamily="18" charset="0"/>
                <a:cs typeface="Times New Roman" panose="02020603050405020304" pitchFamily="18" charset="0"/>
              </a:rPr>
              <a:t>D- misticismo </a:t>
            </a:r>
            <a:r>
              <a:rPr lang="pt-BR" sz="4500" dirty="0">
                <a:latin typeface="Times New Roman" panose="02020603050405020304" pitchFamily="18" charset="0"/>
                <a:cs typeface="Times New Roman" panose="02020603050405020304" pitchFamily="18" charset="0"/>
              </a:rPr>
              <a:t>religioso. </a:t>
            </a:r>
          </a:p>
          <a:p>
            <a:pPr marL="0" indent="0">
              <a:buNone/>
            </a:pPr>
            <a:r>
              <a:rPr lang="pt-BR" sz="4500" dirty="0" smtClean="0">
                <a:latin typeface="Times New Roman" panose="02020603050405020304" pitchFamily="18" charset="0"/>
                <a:cs typeface="Times New Roman" panose="02020603050405020304" pitchFamily="18" charset="0"/>
              </a:rPr>
              <a:t>E- mal </a:t>
            </a:r>
            <a:r>
              <a:rPr lang="pt-BR" sz="4500" dirty="0">
                <a:latin typeface="Times New Roman" panose="02020603050405020304" pitchFamily="18" charset="0"/>
                <a:cs typeface="Times New Roman" panose="02020603050405020304" pitchFamily="18" charset="0"/>
              </a:rPr>
              <a:t>do século</a:t>
            </a:r>
            <a:r>
              <a:rPr lang="pt-BR" sz="4500" b="1" dirty="0">
                <a:latin typeface="Times New Roman" panose="02020603050405020304" pitchFamily="18" charset="0"/>
                <a:cs typeface="Times New Roman" panose="02020603050405020304" pitchFamily="18" charset="0"/>
              </a:rPr>
              <a:t>. </a:t>
            </a: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6855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lnSpcReduction="10000"/>
          </a:bodyPr>
          <a:lstStyle/>
          <a:p>
            <a:pPr marL="0" indent="0" algn="ctr">
              <a:lnSpc>
                <a:spcPct val="160000"/>
              </a:lnSpc>
              <a:buNone/>
            </a:pPr>
            <a:r>
              <a:rPr lang="pt-BR" sz="2800" i="1" dirty="0" smtClean="0">
                <a:latin typeface="Times New Roman" panose="02020603050405020304" pitchFamily="18" charset="0"/>
                <a:cs typeface="Times New Roman" panose="02020603050405020304" pitchFamily="18" charset="0"/>
              </a:rPr>
              <a:t>3) Faça uma leitura panorâmica, observando título, subtítulo e imagens;</a:t>
            </a:r>
          </a:p>
          <a:p>
            <a:pPr marL="0" indent="0" algn="ctr">
              <a:lnSpc>
                <a:spcPct val="160000"/>
              </a:lnSpc>
              <a:buNone/>
            </a:pPr>
            <a:r>
              <a:rPr lang="pt-BR" sz="2800" i="1" dirty="0" smtClean="0">
                <a:latin typeface="Times New Roman" panose="02020603050405020304" pitchFamily="18" charset="0"/>
                <a:cs typeface="Times New Roman" panose="02020603050405020304" pitchFamily="18" charset="0"/>
              </a:rPr>
              <a:t>4) Observe o contexto: autor, veículo de publicação, local e  tempo,  escola artística e tipologia/gênero textual;</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2" descr="C:\Users\Usuário\JEC\Pictures\Educandário\Imagens para aulas\caricatura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149080"/>
            <a:ext cx="1764196" cy="187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645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buNone/>
            </a:pPr>
            <a:r>
              <a:rPr lang="pt-BR" sz="8000" b="1" dirty="0">
                <a:latin typeface="Times New Roman" panose="02020603050405020304" pitchFamily="18" charset="0"/>
                <a:cs typeface="Times New Roman" panose="02020603050405020304" pitchFamily="18" charset="0"/>
              </a:rPr>
              <a:t>(VUNESP)</a:t>
            </a:r>
            <a:endParaRPr lang="pt-BR" sz="8000" dirty="0">
              <a:latin typeface="Times New Roman" panose="02020603050405020304" pitchFamily="18" charset="0"/>
              <a:cs typeface="Times New Roman" panose="02020603050405020304" pitchFamily="18" charset="0"/>
            </a:endParaRPr>
          </a:p>
          <a:p>
            <a:pPr marL="0" indent="0">
              <a:buNone/>
            </a:pPr>
            <a:r>
              <a:rPr lang="pt-BR" sz="8000" dirty="0">
                <a:latin typeface="Times New Roman" panose="02020603050405020304" pitchFamily="18" charset="0"/>
                <a:cs typeface="Times New Roman" panose="02020603050405020304" pitchFamily="18" charset="0"/>
              </a:rPr>
              <a:t>Ardor em firme coração nascido;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pranto por belos olhos derramado;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incêndio em mares de água disfarçado;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rio de neve em fogo convertido: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tu, que em um peito abrasas escondido;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tu, que em um rosto corres desatado;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quando fogo, em cristais aprisionado;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quando crista, em chamas derretido.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Se és fogo, como passas brandamente,</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se és fogo, como queimas com porfia?</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Mas ai, que andou Amor em ti prudente!</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Pois para temperar a tirania,</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como quis que aqui fosse a neve ardente,</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permitiu parecesse a chama fria.</a:t>
            </a:r>
          </a:p>
          <a:p>
            <a:pPr marL="0" indent="0">
              <a:buNone/>
            </a:pPr>
            <a:r>
              <a:rPr lang="pt-BR" sz="8000" dirty="0">
                <a:latin typeface="Times New Roman" panose="02020603050405020304" pitchFamily="18" charset="0"/>
                <a:cs typeface="Times New Roman" panose="02020603050405020304" pitchFamily="18" charset="0"/>
              </a:rPr>
              <a:t>O texto pertencente a Gregório de Matos e apresenta todas seguintes características:</a:t>
            </a: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40882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a:bodyPr>
          <a:lstStyle/>
          <a:p>
            <a:pPr marL="0" indent="0">
              <a:buNone/>
            </a:pPr>
            <a:r>
              <a:rPr lang="pt-BR" sz="2000" dirty="0" smtClean="0">
                <a:latin typeface="Times New Roman" panose="02020603050405020304" pitchFamily="18" charset="0"/>
                <a:cs typeface="Times New Roman" panose="02020603050405020304" pitchFamily="18" charset="0"/>
              </a:rPr>
              <a:t>A- Dualidade </a:t>
            </a:r>
            <a:r>
              <a:rPr lang="pt-BR" sz="2000" dirty="0">
                <a:latin typeface="Times New Roman" panose="02020603050405020304" pitchFamily="18" charset="0"/>
                <a:cs typeface="Times New Roman" panose="02020603050405020304" pitchFamily="18" charset="0"/>
              </a:rPr>
              <a:t>temática da sensualidade e do refreamento, construção sintática por simétrica por simetrias sucessivas, predomínio figurativo das metáforas e pares antitéticos que tendem para o paradoxo</a:t>
            </a:r>
            <a:r>
              <a:rPr lang="pt-BR" sz="2000" b="1" dirty="0">
                <a:latin typeface="Times New Roman" panose="02020603050405020304" pitchFamily="18" charset="0"/>
                <a:cs typeface="Times New Roman" panose="02020603050405020304" pitchFamily="18" charset="0"/>
              </a:rPr>
              <a:t>.</a:t>
            </a:r>
            <a:r>
              <a:rPr lang="pt-BR" sz="2000" dirty="0">
                <a:latin typeface="Times New Roman" panose="02020603050405020304" pitchFamily="18" charset="0"/>
                <a:cs typeface="Times New Roman" panose="02020603050405020304" pitchFamily="18" charset="0"/>
              </a:rPr>
              <a:t> </a:t>
            </a:r>
            <a:endParaRPr lang="pt-BR" sz="2000" dirty="0" smtClean="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B- Sintaxe </a:t>
            </a:r>
            <a:r>
              <a:rPr lang="pt-BR" sz="2000" dirty="0">
                <a:latin typeface="Times New Roman" panose="02020603050405020304" pitchFamily="18" charset="0"/>
                <a:cs typeface="Times New Roman" panose="02020603050405020304" pitchFamily="18" charset="0"/>
              </a:rPr>
              <a:t>segundo a ordem lógica do Classicismo, a qual o autor buscava imitar, predomínio das metáforas e das antíteses, temática da fugacidade do tempo e da vida. </a:t>
            </a:r>
            <a:endParaRPr lang="pt-BR" sz="2000" dirty="0" smtClean="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C- Temática </a:t>
            </a:r>
            <a:r>
              <a:rPr lang="pt-BR" sz="2000" dirty="0">
                <a:latin typeface="Times New Roman" panose="02020603050405020304" pitchFamily="18" charset="0"/>
                <a:cs typeface="Times New Roman" panose="02020603050405020304" pitchFamily="18" charset="0"/>
              </a:rPr>
              <a:t>naturalista, assimetria total de construção, ordem direta predominando sobre a ordem inversa, imagens que prenunciam o Romantismo. </a:t>
            </a:r>
            <a:endParaRPr lang="pt-BR" sz="2000" dirty="0" smtClean="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D- Trocadilhos</a:t>
            </a:r>
            <a:r>
              <a:rPr lang="pt-BR" sz="2000" dirty="0">
                <a:latin typeface="Times New Roman" panose="02020603050405020304" pitchFamily="18" charset="0"/>
                <a:cs typeface="Times New Roman" panose="02020603050405020304" pitchFamily="18" charset="0"/>
              </a:rPr>
              <a:t>, predomínio de metonímias e de símiles, a dualidade temática da sensualidade e do refreamento, antíteses claras dispostas em ordem direta. </a:t>
            </a:r>
            <a:endParaRPr lang="pt-BR" sz="2000" dirty="0" smtClean="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E- Verificação </a:t>
            </a:r>
            <a:r>
              <a:rPr lang="pt-BR" sz="2000" dirty="0">
                <a:latin typeface="Times New Roman" panose="02020603050405020304" pitchFamily="18" charset="0"/>
                <a:cs typeface="Times New Roman" panose="02020603050405020304" pitchFamily="18" charset="0"/>
              </a:rPr>
              <a:t>clássica, temática neoclássica, sintaxe </a:t>
            </a:r>
            <a:r>
              <a:rPr lang="pt-BR" sz="2000" dirty="0" err="1">
                <a:latin typeface="Times New Roman" panose="02020603050405020304" pitchFamily="18" charset="0"/>
                <a:cs typeface="Times New Roman" panose="02020603050405020304" pitchFamily="18" charset="0"/>
              </a:rPr>
              <a:t>preciosista</a:t>
            </a:r>
            <a:r>
              <a:rPr lang="pt-BR" sz="2000" dirty="0">
                <a:latin typeface="Times New Roman" panose="02020603050405020304" pitchFamily="18" charset="0"/>
                <a:cs typeface="Times New Roman" panose="02020603050405020304" pitchFamily="18" charset="0"/>
              </a:rPr>
              <a:t> evidente no uso das sínteses, dos anacolutos e das alegorias, construção assimétrica. </a:t>
            </a: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229522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a:bodyPr>
          <a:lstStyle/>
          <a:p>
            <a:pPr marL="0" indent="0">
              <a:buNone/>
            </a:pPr>
            <a:r>
              <a:rPr lang="pt-BR" sz="2400" dirty="0">
                <a:latin typeface="Times New Roman" panose="02020603050405020304" pitchFamily="18" charset="0"/>
                <a:cs typeface="Times New Roman" panose="02020603050405020304" pitchFamily="18" charset="0"/>
              </a:rPr>
              <a:t>As obras literárias produzidas durante o Renascimento privilegiam as seguintes características, </a:t>
            </a:r>
            <a:r>
              <a:rPr lang="pt-BR" sz="2400" b="1" dirty="0">
                <a:latin typeface="Times New Roman" panose="02020603050405020304" pitchFamily="18" charset="0"/>
                <a:cs typeface="Times New Roman" panose="02020603050405020304" pitchFamily="18" charset="0"/>
              </a:rPr>
              <a:t>exceto</a:t>
            </a:r>
            <a:r>
              <a:rPr lang="pt-BR" sz="2400" b="1"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A- Racionalismo</a:t>
            </a:r>
            <a:r>
              <a:rPr lang="pt-BR" sz="2400" dirty="0">
                <a:latin typeface="Times New Roman" panose="02020603050405020304" pitchFamily="18" charset="0"/>
                <a:cs typeface="Times New Roman" panose="02020603050405020304" pitchFamily="18" charset="0"/>
              </a:rPr>
              <a:t>. </a:t>
            </a:r>
          </a:p>
          <a:p>
            <a:pPr marL="0" indent="0">
              <a:buNone/>
            </a:pPr>
            <a:r>
              <a:rPr lang="pt-BR" sz="2400" dirty="0" smtClean="0">
                <a:latin typeface="Times New Roman" panose="02020603050405020304" pitchFamily="18" charset="0"/>
                <a:cs typeface="Times New Roman" panose="02020603050405020304" pitchFamily="18" charset="0"/>
              </a:rPr>
              <a:t>B- Recuperação </a:t>
            </a:r>
            <a:r>
              <a:rPr lang="pt-BR" sz="2400" dirty="0">
                <a:latin typeface="Times New Roman" panose="02020603050405020304" pitchFamily="18" charset="0"/>
                <a:cs typeface="Times New Roman" panose="02020603050405020304" pitchFamily="18" charset="0"/>
              </a:rPr>
              <a:t>de temas da Antiguidade Clássica. </a:t>
            </a:r>
          </a:p>
          <a:p>
            <a:pPr marL="0" indent="0">
              <a:buNone/>
            </a:pPr>
            <a:r>
              <a:rPr lang="pt-BR" sz="2400" dirty="0" smtClean="0">
                <a:latin typeface="Times New Roman" panose="02020603050405020304" pitchFamily="18" charset="0"/>
                <a:cs typeface="Times New Roman" panose="02020603050405020304" pitchFamily="18" charset="0"/>
              </a:rPr>
              <a:t>C- Universalidade</a:t>
            </a:r>
            <a:r>
              <a:rPr lang="pt-BR" sz="2400" dirty="0">
                <a:latin typeface="Times New Roman" panose="02020603050405020304" pitchFamily="18" charset="0"/>
                <a:cs typeface="Times New Roman" panose="02020603050405020304" pitchFamily="18" charset="0"/>
              </a:rPr>
              <a:t>. </a:t>
            </a:r>
          </a:p>
          <a:p>
            <a:pPr marL="0" indent="0">
              <a:buNone/>
            </a:pPr>
            <a:r>
              <a:rPr lang="pt-BR" sz="2400" dirty="0" smtClean="0">
                <a:latin typeface="Times New Roman" panose="02020603050405020304" pitchFamily="18" charset="0"/>
                <a:cs typeface="Times New Roman" panose="02020603050405020304" pitchFamily="18" charset="0"/>
              </a:rPr>
              <a:t>D-Perspectiva </a:t>
            </a:r>
            <a:r>
              <a:rPr lang="pt-BR" sz="2400" dirty="0">
                <a:latin typeface="Times New Roman" panose="02020603050405020304" pitchFamily="18" charset="0"/>
                <a:cs typeface="Times New Roman" panose="02020603050405020304" pitchFamily="18" charset="0"/>
              </a:rPr>
              <a:t>humanista. </a:t>
            </a:r>
          </a:p>
          <a:p>
            <a:pPr marL="0" indent="0">
              <a:buNone/>
            </a:pPr>
            <a:r>
              <a:rPr lang="pt-BR" sz="2400" dirty="0" smtClean="0">
                <a:latin typeface="Times New Roman" panose="02020603050405020304" pitchFamily="18" charset="0"/>
                <a:cs typeface="Times New Roman" panose="02020603050405020304" pitchFamily="18" charset="0"/>
              </a:rPr>
              <a:t>E- Metafísica </a:t>
            </a:r>
            <a:r>
              <a:rPr lang="pt-BR" sz="2400" dirty="0">
                <a:latin typeface="Times New Roman" panose="02020603050405020304" pitchFamily="18" charset="0"/>
                <a:cs typeface="Times New Roman" panose="02020603050405020304" pitchFamily="18" charset="0"/>
              </a:rPr>
              <a:t>e religiosidade</a:t>
            </a:r>
            <a:r>
              <a:rPr lang="pt-BR" sz="2400" b="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24315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92500" lnSpcReduction="10000"/>
          </a:bodyPr>
          <a:lstStyle/>
          <a:p>
            <a:pPr marL="0" indent="0">
              <a:buNone/>
            </a:pPr>
            <a:r>
              <a:rPr lang="pt-BR" sz="2400" b="1" dirty="0">
                <a:latin typeface="Times New Roman" panose="02020603050405020304" pitchFamily="18" charset="0"/>
                <a:cs typeface="Times New Roman" panose="02020603050405020304" pitchFamily="18" charset="0"/>
              </a:rPr>
              <a:t>(</a:t>
            </a:r>
            <a:r>
              <a:rPr lang="pt-BR" sz="2400" b="1" dirty="0" err="1">
                <a:latin typeface="Times New Roman" panose="02020603050405020304" pitchFamily="18" charset="0"/>
                <a:cs typeface="Times New Roman" panose="02020603050405020304" pitchFamily="18" charset="0"/>
              </a:rPr>
              <a:t>Vunesp</a:t>
            </a:r>
            <a:r>
              <a:rPr lang="pt-BR" sz="2400" b="1" dirty="0">
                <a:latin typeface="Times New Roman" panose="02020603050405020304" pitchFamily="18" charset="0"/>
                <a:cs typeface="Times New Roman" panose="02020603050405020304" pitchFamily="18" charset="0"/>
              </a:rPr>
              <a:t> – SP)</a:t>
            </a:r>
            <a:r>
              <a:rPr lang="pt-BR" sz="2400" dirty="0">
                <a:latin typeface="Times New Roman" panose="02020603050405020304" pitchFamily="18" charset="0"/>
                <a:cs typeface="Times New Roman" panose="02020603050405020304" pitchFamily="18" charset="0"/>
              </a:rPr>
              <a:t>  Leia atentamente os versos seguintes:</a:t>
            </a:r>
          </a:p>
          <a:p>
            <a:pPr marL="0" indent="0">
              <a:buNone/>
            </a:pPr>
            <a:r>
              <a:rPr lang="pt-BR" sz="2400" i="1" dirty="0">
                <a:latin typeface="Times New Roman" panose="02020603050405020304" pitchFamily="18" charset="0"/>
                <a:cs typeface="Times New Roman" panose="02020603050405020304" pitchFamily="18" charset="0"/>
              </a:rPr>
              <a:t>Eu deixo a vida com deixa o tédio</a:t>
            </a:r>
            <a:br>
              <a:rPr lang="pt-BR" sz="2400" i="1" dirty="0">
                <a:latin typeface="Times New Roman" panose="02020603050405020304" pitchFamily="18" charset="0"/>
                <a:cs typeface="Times New Roman" panose="02020603050405020304" pitchFamily="18" charset="0"/>
              </a:rPr>
            </a:br>
            <a:r>
              <a:rPr lang="pt-BR" sz="2400" i="1" dirty="0">
                <a:latin typeface="Times New Roman" panose="02020603050405020304" pitchFamily="18" charset="0"/>
                <a:cs typeface="Times New Roman" panose="02020603050405020304" pitchFamily="18" charset="0"/>
              </a:rPr>
              <a:t>Do deserto o poeta caminheiro</a:t>
            </a:r>
            <a:br>
              <a:rPr lang="pt-BR" sz="2400" i="1" dirty="0">
                <a:latin typeface="Times New Roman" panose="02020603050405020304" pitchFamily="18" charset="0"/>
                <a:cs typeface="Times New Roman" panose="02020603050405020304" pitchFamily="18" charset="0"/>
              </a:rPr>
            </a:br>
            <a:r>
              <a:rPr lang="pt-BR" sz="2400" i="1" dirty="0">
                <a:latin typeface="Times New Roman" panose="02020603050405020304" pitchFamily="18" charset="0"/>
                <a:cs typeface="Times New Roman" panose="02020603050405020304" pitchFamily="18" charset="0"/>
              </a:rPr>
              <a:t>– Como as horas de um longo pesadelo</a:t>
            </a:r>
            <a:br>
              <a:rPr lang="pt-BR" sz="2400" i="1" dirty="0">
                <a:latin typeface="Times New Roman" panose="02020603050405020304" pitchFamily="18" charset="0"/>
                <a:cs typeface="Times New Roman" panose="02020603050405020304" pitchFamily="18" charset="0"/>
              </a:rPr>
            </a:br>
            <a:r>
              <a:rPr lang="pt-BR" sz="2400" i="1" dirty="0">
                <a:latin typeface="Times New Roman" panose="02020603050405020304" pitchFamily="18" charset="0"/>
                <a:cs typeface="Times New Roman" panose="02020603050405020304" pitchFamily="18" charset="0"/>
              </a:rPr>
              <a:t>Que se desfaz ao dobre de um mineiro. </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Esses versos de Álvares de Azevedo significam a</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A- aceitação </a:t>
            </a:r>
            <a:r>
              <a:rPr lang="pt-BR" sz="2400" dirty="0">
                <a:latin typeface="Times New Roman" panose="02020603050405020304" pitchFamily="18" charset="0"/>
                <a:cs typeface="Times New Roman" panose="02020603050405020304" pitchFamily="18" charset="0"/>
              </a:rPr>
              <a:t>da morte como a solução</a:t>
            </a:r>
            <a:r>
              <a:rPr lang="pt-BR" sz="2400" b="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a:t>
            </a:r>
          </a:p>
          <a:p>
            <a:pPr marL="0" indent="0">
              <a:buNone/>
            </a:pPr>
            <a:r>
              <a:rPr lang="pt-BR" sz="2400" dirty="0" smtClean="0">
                <a:latin typeface="Times New Roman" panose="02020603050405020304" pitchFamily="18" charset="0"/>
                <a:cs typeface="Times New Roman" panose="02020603050405020304" pitchFamily="18" charset="0"/>
              </a:rPr>
              <a:t>B- aceitação </a:t>
            </a:r>
            <a:r>
              <a:rPr lang="pt-BR" sz="2400" dirty="0">
                <a:latin typeface="Times New Roman" panose="02020603050405020304" pitchFamily="18" charset="0"/>
                <a:cs typeface="Times New Roman" panose="02020603050405020304" pitchFamily="18" charset="0"/>
              </a:rPr>
              <a:t>da vida como um longo pesadelo. </a:t>
            </a:r>
          </a:p>
          <a:p>
            <a:pPr marL="0" indent="0">
              <a:buNone/>
            </a:pPr>
            <a:r>
              <a:rPr lang="pt-BR" sz="2400" dirty="0" smtClean="0">
                <a:latin typeface="Times New Roman" panose="02020603050405020304" pitchFamily="18" charset="0"/>
                <a:cs typeface="Times New Roman" panose="02020603050405020304" pitchFamily="18" charset="0"/>
              </a:rPr>
              <a:t>C- revolta </a:t>
            </a:r>
            <a:r>
              <a:rPr lang="pt-BR" sz="2400" dirty="0">
                <a:latin typeface="Times New Roman" panose="02020603050405020304" pitchFamily="18" charset="0"/>
                <a:cs typeface="Times New Roman" panose="02020603050405020304" pitchFamily="18" charset="0"/>
              </a:rPr>
              <a:t>diante da morte. </a:t>
            </a:r>
          </a:p>
          <a:p>
            <a:pPr marL="0" indent="0">
              <a:buNone/>
            </a:pPr>
            <a:r>
              <a:rPr lang="pt-BR" sz="2400" dirty="0" smtClean="0">
                <a:latin typeface="Times New Roman" panose="02020603050405020304" pitchFamily="18" charset="0"/>
                <a:cs typeface="Times New Roman" panose="02020603050405020304" pitchFamily="18" charset="0"/>
              </a:rPr>
              <a:t>D- alegria </a:t>
            </a:r>
            <a:r>
              <a:rPr lang="pt-BR" sz="2400" dirty="0">
                <a:latin typeface="Times New Roman" panose="02020603050405020304" pitchFamily="18" charset="0"/>
                <a:cs typeface="Times New Roman" panose="02020603050405020304" pitchFamily="18" charset="0"/>
              </a:rPr>
              <a:t>pela vida longa que teve. </a:t>
            </a:r>
          </a:p>
          <a:p>
            <a:pPr marL="0" indent="0">
              <a:buNone/>
            </a:pPr>
            <a:r>
              <a:rPr lang="pt-BR" sz="2400" dirty="0" smtClean="0">
                <a:latin typeface="Times New Roman" panose="02020603050405020304" pitchFamily="18" charset="0"/>
                <a:cs typeface="Times New Roman" panose="02020603050405020304" pitchFamily="18" charset="0"/>
              </a:rPr>
              <a:t>E- tristeza </a:t>
            </a:r>
            <a:r>
              <a:rPr lang="pt-BR" sz="2400" dirty="0">
                <a:latin typeface="Times New Roman" panose="02020603050405020304" pitchFamily="18" charset="0"/>
                <a:cs typeface="Times New Roman" panose="02020603050405020304" pitchFamily="18" charset="0"/>
              </a:rPr>
              <a:t>pelas condições de vida. </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27047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buNone/>
            </a:pPr>
            <a:r>
              <a:rPr lang="pt-BR" sz="9600" b="1" dirty="0">
                <a:latin typeface="Times New Roman" panose="02020603050405020304" pitchFamily="18" charset="0"/>
                <a:cs typeface="Times New Roman" panose="02020603050405020304" pitchFamily="18" charset="0"/>
              </a:rPr>
              <a:t>Enem (2014)</a:t>
            </a:r>
            <a:endParaRPr lang="pt-BR" sz="9600" dirty="0">
              <a:latin typeface="Times New Roman" panose="02020603050405020304" pitchFamily="18" charset="0"/>
              <a:cs typeface="Times New Roman" panose="02020603050405020304" pitchFamily="18" charset="0"/>
            </a:endParaRPr>
          </a:p>
          <a:p>
            <a:pPr marL="0" indent="0">
              <a:buNone/>
            </a:pPr>
            <a:r>
              <a:rPr lang="pt-BR" sz="9600" dirty="0">
                <a:latin typeface="Times New Roman" panose="02020603050405020304" pitchFamily="18" charset="0"/>
                <a:cs typeface="Times New Roman" panose="02020603050405020304" pitchFamily="18" charset="0"/>
              </a:rPr>
              <a:t>Quando Deus redimiu da tirania</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Da mão do Faraó endurecido</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O Povo Hebreu amado, e esclarecido,</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Páscoa ficou da redenção o dia.</a:t>
            </a:r>
          </a:p>
          <a:p>
            <a:pPr marL="0" indent="0">
              <a:buNone/>
            </a:pPr>
            <a:r>
              <a:rPr lang="pt-BR" sz="9600" dirty="0">
                <a:latin typeface="Times New Roman" panose="02020603050405020304" pitchFamily="18" charset="0"/>
                <a:cs typeface="Times New Roman" panose="02020603050405020304" pitchFamily="18" charset="0"/>
              </a:rPr>
              <a:t>Páscoa de flores, dia de alegria</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Àquele povo foi tão afligido</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O dia, em que por Deus foi redimido;</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Ergo sois vós, Senhor, Deus da Bahia.</a:t>
            </a:r>
          </a:p>
          <a:p>
            <a:pPr marL="0" indent="0">
              <a:buNone/>
            </a:pPr>
            <a:r>
              <a:rPr lang="pt-BR" sz="9600" dirty="0">
                <a:latin typeface="Times New Roman" panose="02020603050405020304" pitchFamily="18" charset="0"/>
                <a:cs typeface="Times New Roman" panose="02020603050405020304" pitchFamily="18" charset="0"/>
              </a:rPr>
              <a:t>Pois mandado pela Alta Majestade</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Nos remiu de tão triste cativeiro,</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Nos livrou de tão vil calamidade.</a:t>
            </a:r>
          </a:p>
          <a:p>
            <a:pPr marL="0" indent="0">
              <a:buNone/>
            </a:pPr>
            <a:r>
              <a:rPr lang="pt-BR" sz="9600" dirty="0">
                <a:latin typeface="Times New Roman" panose="02020603050405020304" pitchFamily="18" charset="0"/>
                <a:cs typeface="Times New Roman" panose="02020603050405020304" pitchFamily="18" charset="0"/>
              </a:rPr>
              <a:t>Quem pode ser senão um </a:t>
            </a:r>
            <a:r>
              <a:rPr lang="pt-BR" sz="9600" dirty="0" smtClean="0">
                <a:latin typeface="Times New Roman" panose="02020603050405020304" pitchFamily="18" charset="0"/>
                <a:cs typeface="Times New Roman" panose="02020603050405020304" pitchFamily="18" charset="0"/>
              </a:rPr>
              <a:t>verdadeiro</a:t>
            </a:r>
            <a:br>
              <a:rPr lang="pt-BR" sz="9600" dirty="0" smtClean="0">
                <a:latin typeface="Times New Roman" panose="02020603050405020304" pitchFamily="18" charset="0"/>
                <a:cs typeface="Times New Roman" panose="02020603050405020304" pitchFamily="18" charset="0"/>
              </a:rPr>
            </a:br>
            <a:r>
              <a:rPr lang="pt-BR" sz="9600" dirty="0" smtClean="0">
                <a:latin typeface="Times New Roman" panose="02020603050405020304" pitchFamily="18" charset="0"/>
                <a:cs typeface="Times New Roman" panose="02020603050405020304" pitchFamily="18" charset="0"/>
              </a:rPr>
              <a:t>Deus</a:t>
            </a:r>
            <a:r>
              <a:rPr lang="pt-BR" sz="9600" dirty="0">
                <a:latin typeface="Times New Roman" panose="02020603050405020304" pitchFamily="18" charset="0"/>
                <a:cs typeface="Times New Roman" panose="02020603050405020304" pitchFamily="18" charset="0"/>
              </a:rPr>
              <a:t>, que veio </a:t>
            </a:r>
            <a:r>
              <a:rPr lang="pt-BR" sz="9600" dirty="0" err="1">
                <a:latin typeface="Times New Roman" panose="02020603050405020304" pitchFamily="18" charset="0"/>
                <a:cs typeface="Times New Roman" panose="02020603050405020304" pitchFamily="18" charset="0"/>
              </a:rPr>
              <a:t>estirpar</a:t>
            </a:r>
            <a:r>
              <a:rPr lang="pt-BR" sz="9600" dirty="0">
                <a:latin typeface="Times New Roman" panose="02020603050405020304" pitchFamily="18" charset="0"/>
                <a:cs typeface="Times New Roman" panose="02020603050405020304" pitchFamily="18" charset="0"/>
              </a:rPr>
              <a:t> desta cidade</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o Faraó do povo brasileiro.</a:t>
            </a:r>
          </a:p>
          <a:p>
            <a:pPr marL="0" indent="0">
              <a:buNone/>
            </a:pPr>
            <a:r>
              <a:rPr lang="pt-BR" sz="9600" dirty="0">
                <a:latin typeface="Times New Roman" panose="02020603050405020304" pitchFamily="18" charset="0"/>
                <a:cs typeface="Times New Roman" panose="02020603050405020304" pitchFamily="18" charset="0"/>
              </a:rPr>
              <a:t>(DAMASCENO,  D. </a:t>
            </a:r>
            <a:r>
              <a:rPr lang="pt-BR" sz="9600" b="1" dirty="0">
                <a:latin typeface="Times New Roman" panose="02020603050405020304" pitchFamily="18" charset="0"/>
                <a:cs typeface="Times New Roman" panose="02020603050405020304" pitchFamily="18" charset="0"/>
              </a:rPr>
              <a:t>Melhores  poemas: Gregório de  Matos</a:t>
            </a:r>
            <a:r>
              <a:rPr lang="pt-BR" sz="9600" dirty="0">
                <a:latin typeface="Times New Roman" panose="02020603050405020304" pitchFamily="18" charset="0"/>
                <a:cs typeface="Times New Roman" panose="02020603050405020304" pitchFamily="18" charset="0"/>
              </a:rPr>
              <a:t>. São Paulo: 2006)</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72259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62500" lnSpcReduction="20000"/>
          </a:bodyPr>
          <a:lstStyle/>
          <a:p>
            <a:pPr marL="0" indent="0" algn="just">
              <a:buNone/>
            </a:pPr>
            <a:r>
              <a:rPr lang="pt-BR" dirty="0" smtClean="0">
                <a:latin typeface="Times New Roman" panose="02020603050405020304" pitchFamily="18" charset="0"/>
                <a:cs typeface="Times New Roman" panose="02020603050405020304" pitchFamily="18" charset="0"/>
              </a:rPr>
              <a:t>Com </a:t>
            </a:r>
            <a:r>
              <a:rPr lang="pt-BR" dirty="0">
                <a:latin typeface="Times New Roman" panose="02020603050405020304" pitchFamily="18" charset="0"/>
                <a:cs typeface="Times New Roman" panose="02020603050405020304" pitchFamily="18" charset="0"/>
              </a:rPr>
              <a:t>uma  elaboração </a:t>
            </a:r>
            <a:r>
              <a:rPr lang="pt-BR" dirty="0" smtClean="0">
                <a:latin typeface="Times New Roman" panose="02020603050405020304" pitchFamily="18" charset="0"/>
                <a:cs typeface="Times New Roman" panose="02020603050405020304" pitchFamily="18" charset="0"/>
              </a:rPr>
              <a:t>de </a:t>
            </a:r>
            <a:r>
              <a:rPr lang="pt-BR" dirty="0">
                <a:latin typeface="Times New Roman" panose="02020603050405020304" pitchFamily="18" charset="0"/>
                <a:cs typeface="Times New Roman" panose="02020603050405020304" pitchFamily="18" charset="0"/>
              </a:rPr>
              <a:t>linguagem e </a:t>
            </a:r>
            <a:r>
              <a:rPr lang="pt-BR" dirty="0" smtClean="0">
                <a:latin typeface="Times New Roman" panose="02020603050405020304" pitchFamily="18" charset="0"/>
                <a:cs typeface="Times New Roman" panose="02020603050405020304" pitchFamily="18" charset="0"/>
              </a:rPr>
              <a:t>uma visão</a:t>
            </a:r>
            <a:r>
              <a:rPr lang="pt-BR" dirty="0">
                <a:latin typeface="Times New Roman" panose="02020603050405020304" pitchFamily="18" charset="0"/>
                <a:cs typeface="Times New Roman" panose="02020603050405020304" pitchFamily="18" charset="0"/>
              </a:rPr>
              <a:t>  de  mundo  que  apresentam  princípios barrocos, o   soneto de  Gregório de  Matos apresenta  temática expressa  por</a:t>
            </a:r>
            <a:r>
              <a:rPr lang="pt-BR" dirty="0" smtClean="0">
                <a:latin typeface="Times New Roman" panose="02020603050405020304" pitchFamily="18" charset="0"/>
                <a:cs typeface="Times New Roman" panose="02020603050405020304" pitchFamily="18" charset="0"/>
              </a:rPr>
              <a:t>:</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r>
              <a:rPr lang="pt-BR" dirty="0" smtClean="0">
                <a:latin typeface="Times New Roman" panose="02020603050405020304" pitchFamily="18" charset="0"/>
                <a:cs typeface="Times New Roman" panose="02020603050405020304" pitchFamily="18" charset="0"/>
              </a:rPr>
              <a:t>A- possibilita </a:t>
            </a:r>
            <a:r>
              <a:rPr lang="pt-BR" dirty="0">
                <a:latin typeface="Times New Roman" panose="02020603050405020304" pitchFamily="18" charset="0"/>
                <a:cs typeface="Times New Roman" panose="02020603050405020304" pitchFamily="18" charset="0"/>
              </a:rPr>
              <a:t>que ocorra diálogo sem a exposição da identidade real dos indivíduos, que podem recorrer a apelidos fictícios sem comprometer o fluxo da comunicação em tempo real</a:t>
            </a:r>
            <a:r>
              <a:rPr lang="pt-BR" b="1" dirty="0">
                <a:latin typeface="Times New Roman" panose="02020603050405020304" pitchFamily="18" charset="0"/>
                <a:cs typeface="Times New Roman" panose="02020603050405020304" pitchFamily="18" charset="0"/>
              </a:rPr>
              <a:t>. </a:t>
            </a:r>
            <a:endParaRPr lang="pt-BR" b="1" dirty="0" smtClean="0">
              <a:latin typeface="Times New Roman" panose="02020603050405020304" pitchFamily="18" charset="0"/>
              <a:cs typeface="Times New Roman" panose="02020603050405020304" pitchFamily="18" charset="0"/>
            </a:endParaRPr>
          </a:p>
          <a:p>
            <a:pPr marL="0" indent="0" algn="just">
              <a:buNone/>
            </a:pPr>
            <a:r>
              <a:rPr lang="pt-BR" dirty="0" smtClean="0">
                <a:latin typeface="Times New Roman" panose="02020603050405020304" pitchFamily="18" charset="0"/>
                <a:cs typeface="Times New Roman" panose="02020603050405020304" pitchFamily="18" charset="0"/>
              </a:rPr>
              <a:t>B- disponibiliza </a:t>
            </a:r>
            <a:r>
              <a:rPr lang="pt-BR" dirty="0">
                <a:latin typeface="Times New Roman" panose="02020603050405020304" pitchFamily="18" charset="0"/>
                <a:cs typeface="Times New Roman" panose="02020603050405020304" pitchFamily="18" charset="0"/>
              </a:rPr>
              <a:t>salas de bate-papo sobre diferentes assuntos com pessoas pré-selecionadas por meio de um sistema de busca monitorado e atualizado por autoridades no assunto. </a:t>
            </a:r>
            <a:endParaRPr lang="pt-BR" dirty="0" smtClean="0">
              <a:latin typeface="Times New Roman" panose="02020603050405020304" pitchFamily="18" charset="0"/>
              <a:cs typeface="Times New Roman" panose="02020603050405020304" pitchFamily="18" charset="0"/>
            </a:endParaRPr>
          </a:p>
          <a:p>
            <a:pPr marL="0" indent="0" algn="just">
              <a:buNone/>
            </a:pPr>
            <a:r>
              <a:rPr lang="pt-BR" dirty="0" smtClean="0">
                <a:latin typeface="Times New Roman" panose="02020603050405020304" pitchFamily="18" charset="0"/>
                <a:cs typeface="Times New Roman" panose="02020603050405020304" pitchFamily="18" charset="0"/>
              </a:rPr>
              <a:t>C- seleciona </a:t>
            </a:r>
            <a:r>
              <a:rPr lang="pt-BR" dirty="0">
                <a:latin typeface="Times New Roman" panose="02020603050405020304" pitchFamily="18" charset="0"/>
                <a:cs typeface="Times New Roman" panose="02020603050405020304" pitchFamily="18" charset="0"/>
              </a:rPr>
              <a:t>previamente conteúdos adequados à faixa etária dos usuários que serão distribuídos nas faixas de idade organizadas pelo site que disponibiliza a ferramenta. </a:t>
            </a:r>
            <a:endParaRPr lang="pt-BR" dirty="0" smtClean="0">
              <a:latin typeface="Times New Roman" panose="02020603050405020304" pitchFamily="18" charset="0"/>
              <a:cs typeface="Times New Roman" panose="02020603050405020304" pitchFamily="18" charset="0"/>
            </a:endParaRPr>
          </a:p>
          <a:p>
            <a:pPr marL="0" indent="0" algn="just">
              <a:buNone/>
            </a:pPr>
            <a:r>
              <a:rPr lang="pt-BR" dirty="0" smtClean="0">
                <a:latin typeface="Times New Roman" panose="02020603050405020304" pitchFamily="18" charset="0"/>
                <a:cs typeface="Times New Roman" panose="02020603050405020304" pitchFamily="18" charset="0"/>
              </a:rPr>
              <a:t>D- garante </a:t>
            </a:r>
            <a:r>
              <a:rPr lang="pt-BR" dirty="0">
                <a:latin typeface="Times New Roman" panose="02020603050405020304" pitchFamily="18" charset="0"/>
                <a:cs typeface="Times New Roman" panose="02020603050405020304" pitchFamily="18" charset="0"/>
              </a:rPr>
              <a:t>a gravação das conversas, o que possibilita que um diálogo permaneça aberto, independente da disposição de cada participante. </a:t>
            </a:r>
            <a:endParaRPr lang="pt-BR" dirty="0" smtClean="0">
              <a:latin typeface="Times New Roman" panose="02020603050405020304" pitchFamily="18" charset="0"/>
              <a:cs typeface="Times New Roman" panose="02020603050405020304" pitchFamily="18" charset="0"/>
            </a:endParaRPr>
          </a:p>
          <a:p>
            <a:pPr marL="0" indent="0" algn="just">
              <a:buNone/>
            </a:pPr>
            <a:r>
              <a:rPr lang="pt-BR" dirty="0" smtClean="0">
                <a:latin typeface="Times New Roman" panose="02020603050405020304" pitchFamily="18" charset="0"/>
                <a:cs typeface="Times New Roman" panose="02020603050405020304" pitchFamily="18" charset="0"/>
              </a:rPr>
              <a:t>E- limita </a:t>
            </a:r>
            <a:r>
              <a:rPr lang="pt-BR" dirty="0">
                <a:latin typeface="Times New Roman" panose="02020603050405020304" pitchFamily="18" charset="0"/>
                <a:cs typeface="Times New Roman" panose="02020603050405020304" pitchFamily="18" charset="0"/>
              </a:rPr>
              <a:t>a quantidade de participantes conectados nas salas de bate-papo, a fim de garantir qualidade e eficiência dos diálogos, evitando mal-entendidos. </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82254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lgn="just">
              <a:buNone/>
            </a:pPr>
            <a:r>
              <a:rPr lang="pt-BR" sz="7200" dirty="0" smtClean="0">
                <a:latin typeface="Times New Roman" panose="02020603050405020304" pitchFamily="18" charset="0"/>
                <a:cs typeface="Times New Roman" panose="02020603050405020304" pitchFamily="18" charset="0"/>
              </a:rPr>
              <a:t>Unesp - </a:t>
            </a:r>
            <a:r>
              <a:rPr lang="pt-BR" sz="7200" dirty="0">
                <a:latin typeface="Times New Roman" panose="02020603050405020304" pitchFamily="18" charset="0"/>
                <a:cs typeface="Times New Roman" panose="02020603050405020304" pitchFamily="18" charset="0"/>
              </a:rPr>
              <a:t>Tal movimento não era apenas um movimento europeu de caráter universal, conquistando uma nação após outra e criando uma linguagem literária universal que, em última análise, era tão inteligível na Rússia e na Polônia quanto na Inglaterra e na França; ele também provou ser uma daquelas correntes que, como o Classicismo da Renascença, subsistiu como fator duradouro no desenvolvimento da arte. Na verdade, não existe produto da arte moderna, nenhum impulso emocional, nenhuma impressão ou estado de espírito do homem moderno, que não deva sua sutileza e variedade à sensibilidade que se desenvolveu a partir desse movimento. Toda exuberância, anarquia e violência da arte moderna, seu lirismo balbuciante, seu exibicionismo irrestrito e profuso, derivaram dele. E essa atitude subjetiva e egocêntrica tornou-se de tal modo natural para nós, tão absolutamente inevitável, que nos parece impossível reproduzir sequer uma sequência abstrata de pensamento sem fazer referência aos nossos sentimentos.</a:t>
            </a:r>
          </a:p>
          <a:p>
            <a:pPr marL="0" indent="0" algn="just">
              <a:buNone/>
            </a:pPr>
            <a:r>
              <a:rPr lang="pt-BR" sz="7200" dirty="0">
                <a:latin typeface="Times New Roman" panose="02020603050405020304" pitchFamily="18" charset="0"/>
                <a:cs typeface="Times New Roman" panose="02020603050405020304" pitchFamily="18" charset="0"/>
              </a:rPr>
              <a:t>(Arnold </a:t>
            </a:r>
            <a:r>
              <a:rPr lang="pt-BR" sz="7200" dirty="0" err="1">
                <a:latin typeface="Times New Roman" panose="02020603050405020304" pitchFamily="18" charset="0"/>
                <a:cs typeface="Times New Roman" panose="02020603050405020304" pitchFamily="18" charset="0"/>
              </a:rPr>
              <a:t>Hauser</a:t>
            </a:r>
            <a:r>
              <a:rPr lang="pt-BR" sz="7200" dirty="0">
                <a:latin typeface="Times New Roman" panose="02020603050405020304" pitchFamily="18" charset="0"/>
                <a:cs typeface="Times New Roman" panose="02020603050405020304" pitchFamily="18" charset="0"/>
              </a:rPr>
              <a:t>. História social da arte e da literatura, 1995. Adaptado.) </a:t>
            </a:r>
          </a:p>
          <a:p>
            <a:pPr marL="0" indent="0">
              <a:buNone/>
            </a:pPr>
            <a:r>
              <a:rPr lang="pt-BR" sz="7200" dirty="0">
                <a:latin typeface="Times New Roman" panose="02020603050405020304" pitchFamily="18" charset="0"/>
                <a:cs typeface="Times New Roman" panose="02020603050405020304" pitchFamily="18" charset="0"/>
              </a:rPr>
              <a:t> </a:t>
            </a:r>
          </a:p>
          <a:p>
            <a:pPr marL="0" indent="0">
              <a:buNone/>
            </a:pPr>
            <a:r>
              <a:rPr lang="pt-BR" sz="7200" dirty="0">
                <a:latin typeface="Times New Roman" panose="02020603050405020304" pitchFamily="18" charset="0"/>
                <a:cs typeface="Times New Roman" panose="02020603050405020304" pitchFamily="18" charset="0"/>
              </a:rPr>
              <a:t>O texto refere-se ao movimento denominado</a:t>
            </a:r>
          </a:p>
          <a:p>
            <a:pPr marL="0" indent="0">
              <a:buNone/>
            </a:pPr>
            <a:r>
              <a:rPr lang="pt-BR" sz="7200" dirty="0">
                <a:latin typeface="Times New Roman" panose="02020603050405020304" pitchFamily="18" charset="0"/>
                <a:cs typeface="Times New Roman" panose="02020603050405020304" pitchFamily="18" charset="0"/>
              </a:rPr>
              <a:t>a) Barroco. </a:t>
            </a:r>
          </a:p>
          <a:p>
            <a:pPr marL="0" indent="0">
              <a:buNone/>
            </a:pPr>
            <a:r>
              <a:rPr lang="pt-BR" sz="7200" dirty="0">
                <a:latin typeface="Times New Roman" panose="02020603050405020304" pitchFamily="18" charset="0"/>
                <a:cs typeface="Times New Roman" panose="02020603050405020304" pitchFamily="18" charset="0"/>
              </a:rPr>
              <a:t>b) Arcadismo.</a:t>
            </a:r>
          </a:p>
          <a:p>
            <a:pPr marL="0" indent="0">
              <a:buNone/>
            </a:pPr>
            <a:r>
              <a:rPr lang="pt-BR" sz="7200" dirty="0">
                <a:latin typeface="Times New Roman" panose="02020603050405020304" pitchFamily="18" charset="0"/>
                <a:cs typeface="Times New Roman" panose="02020603050405020304" pitchFamily="18" charset="0"/>
              </a:rPr>
              <a:t>c) Realismo. </a:t>
            </a:r>
          </a:p>
          <a:p>
            <a:pPr marL="0" indent="0">
              <a:buNone/>
            </a:pPr>
            <a:r>
              <a:rPr lang="pt-BR" sz="7200" dirty="0">
                <a:latin typeface="Times New Roman" panose="02020603050405020304" pitchFamily="18" charset="0"/>
                <a:cs typeface="Times New Roman" panose="02020603050405020304" pitchFamily="18" charset="0"/>
              </a:rPr>
              <a:t>d) Romantismo</a:t>
            </a:r>
            <a:r>
              <a:rPr lang="pt-BR" sz="7200" b="1" dirty="0">
                <a:latin typeface="Times New Roman" panose="02020603050405020304" pitchFamily="18" charset="0"/>
                <a:cs typeface="Times New Roman" panose="02020603050405020304" pitchFamily="18" charset="0"/>
              </a:rPr>
              <a:t>.</a:t>
            </a:r>
          </a:p>
          <a:p>
            <a:pPr marL="0" indent="0">
              <a:buNone/>
            </a:pPr>
            <a:r>
              <a:rPr lang="pt-BR" sz="7200" dirty="0">
                <a:latin typeface="Times New Roman" panose="02020603050405020304" pitchFamily="18" charset="0"/>
                <a:cs typeface="Times New Roman" panose="02020603050405020304" pitchFamily="18" charset="0"/>
              </a:rPr>
              <a:t>e) Simbolismo.</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221882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77500" lnSpcReduction="20000"/>
          </a:bodyPr>
          <a:lstStyle/>
          <a:p>
            <a:pPr marL="0" indent="0" algn="just">
              <a:buNone/>
            </a:pPr>
            <a:r>
              <a:rPr lang="pt-BR" sz="2600" dirty="0" smtClean="0">
                <a:latin typeface="Times New Roman" panose="02020603050405020304" pitchFamily="18" charset="0"/>
                <a:cs typeface="Times New Roman" panose="02020603050405020304" pitchFamily="18" charset="0"/>
              </a:rPr>
              <a:t>UNIFESP - É </a:t>
            </a:r>
            <a:r>
              <a:rPr lang="pt-BR" sz="2600" dirty="0">
                <a:latin typeface="Times New Roman" panose="02020603050405020304" pitchFamily="18" charset="0"/>
                <a:cs typeface="Times New Roman" panose="02020603050405020304" pitchFamily="18" charset="0"/>
              </a:rPr>
              <a:t>com base no mito da Arcádia que erguem suas doutrinas: destruindo a “hidra do mau gosto”, os árcades procuram realizar obra semelhante à dos clássicos antigos. Daí a imitação dos modelos greco-latinos ser a primeira característica a considerar na configuração da estética arcádica.</a:t>
            </a:r>
          </a:p>
          <a:p>
            <a:pPr marL="0" indent="0" algn="just">
              <a:buNone/>
            </a:pPr>
            <a:r>
              <a:rPr lang="pt-BR" sz="2600" dirty="0">
                <a:latin typeface="Times New Roman" panose="02020603050405020304" pitchFamily="18" charset="0"/>
                <a:cs typeface="Times New Roman" panose="02020603050405020304" pitchFamily="18" charset="0"/>
              </a:rPr>
              <a:t>(</a:t>
            </a:r>
            <a:r>
              <a:rPr lang="pt-BR" sz="2600" dirty="0" err="1">
                <a:latin typeface="Times New Roman" panose="02020603050405020304" pitchFamily="18" charset="0"/>
                <a:cs typeface="Times New Roman" panose="02020603050405020304" pitchFamily="18" charset="0"/>
              </a:rPr>
              <a:t>Massaud</a:t>
            </a:r>
            <a:r>
              <a:rPr lang="pt-BR" sz="2600" dirty="0">
                <a:latin typeface="Times New Roman" panose="02020603050405020304" pitchFamily="18" charset="0"/>
                <a:cs typeface="Times New Roman" panose="02020603050405020304" pitchFamily="18" charset="0"/>
              </a:rPr>
              <a:t> Moisés. A literatura portuguesa, 1992. Adaptado.) </a:t>
            </a:r>
          </a:p>
          <a:p>
            <a:pPr marL="0" indent="0">
              <a:buNone/>
            </a:pPr>
            <a:r>
              <a:rPr lang="pt-BR" sz="2600" dirty="0">
                <a:latin typeface="Times New Roman" panose="02020603050405020304" pitchFamily="18" charset="0"/>
                <a:cs typeface="Times New Roman" panose="02020603050405020304" pitchFamily="18" charset="0"/>
              </a:rPr>
              <a:t> </a:t>
            </a:r>
          </a:p>
          <a:p>
            <a:pPr marL="0" indent="0">
              <a:buNone/>
            </a:pPr>
            <a:r>
              <a:rPr lang="pt-BR" sz="2600" dirty="0">
                <a:latin typeface="Times New Roman" panose="02020603050405020304" pitchFamily="18" charset="0"/>
                <a:cs typeface="Times New Roman" panose="02020603050405020304" pitchFamily="18" charset="0"/>
              </a:rPr>
              <a:t>A “hidra do mau gosto” mencionada no texto refere-se ao estilo</a:t>
            </a:r>
          </a:p>
          <a:p>
            <a:pPr marL="0" indent="0">
              <a:buNone/>
            </a:pPr>
            <a:r>
              <a:rPr lang="pt-BR" sz="2600" dirty="0">
                <a:latin typeface="Times New Roman" panose="02020603050405020304" pitchFamily="18" charset="0"/>
                <a:cs typeface="Times New Roman" panose="02020603050405020304" pitchFamily="18" charset="0"/>
              </a:rPr>
              <a:t>a) renascentista. </a:t>
            </a:r>
          </a:p>
          <a:p>
            <a:pPr marL="0" indent="0">
              <a:buNone/>
            </a:pPr>
            <a:r>
              <a:rPr lang="pt-BR" sz="2600" dirty="0">
                <a:latin typeface="Times New Roman" panose="02020603050405020304" pitchFamily="18" charset="0"/>
                <a:cs typeface="Times New Roman" panose="02020603050405020304" pitchFamily="18" charset="0"/>
              </a:rPr>
              <a:t>b) pré-romântico.</a:t>
            </a:r>
          </a:p>
          <a:p>
            <a:pPr marL="0" indent="0">
              <a:buNone/>
            </a:pPr>
            <a:r>
              <a:rPr lang="pt-BR" sz="2600" dirty="0">
                <a:latin typeface="Times New Roman" panose="02020603050405020304" pitchFamily="18" charset="0"/>
                <a:cs typeface="Times New Roman" panose="02020603050405020304" pitchFamily="18" charset="0"/>
              </a:rPr>
              <a:t>c) neoclássico.</a:t>
            </a:r>
          </a:p>
          <a:p>
            <a:pPr marL="0" indent="0">
              <a:buNone/>
            </a:pPr>
            <a:r>
              <a:rPr lang="pt-BR" sz="2600" dirty="0">
                <a:latin typeface="Times New Roman" panose="02020603050405020304" pitchFamily="18" charset="0"/>
                <a:cs typeface="Times New Roman" panose="02020603050405020304" pitchFamily="18" charset="0"/>
              </a:rPr>
              <a:t>d) barroco</a:t>
            </a:r>
            <a:r>
              <a:rPr lang="pt-BR" sz="2600" b="1" dirty="0">
                <a:latin typeface="Times New Roman" panose="02020603050405020304" pitchFamily="18" charset="0"/>
                <a:cs typeface="Times New Roman" panose="02020603050405020304" pitchFamily="18" charset="0"/>
              </a:rPr>
              <a:t>.</a:t>
            </a:r>
            <a:r>
              <a:rPr lang="pt-BR" sz="2600" dirty="0">
                <a:latin typeface="Times New Roman" panose="02020603050405020304" pitchFamily="18" charset="0"/>
                <a:cs typeface="Times New Roman" panose="02020603050405020304" pitchFamily="18" charset="0"/>
              </a:rPr>
              <a:t> </a:t>
            </a:r>
          </a:p>
          <a:p>
            <a:pPr marL="0" indent="0">
              <a:buNone/>
            </a:pPr>
            <a:r>
              <a:rPr lang="pt-BR" sz="2600" dirty="0">
                <a:latin typeface="Times New Roman" panose="02020603050405020304" pitchFamily="18" charset="0"/>
                <a:cs typeface="Times New Roman" panose="02020603050405020304" pitchFamily="18" charset="0"/>
              </a:rPr>
              <a:t>e) medieval.</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993095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85000" lnSpcReduction="20000"/>
          </a:bodyPr>
          <a:lstStyle/>
          <a:p>
            <a:pPr marL="0" indent="0" algn="just">
              <a:buNone/>
            </a:pPr>
            <a:r>
              <a:rPr lang="pt-BR" sz="2600" dirty="0" smtClean="0">
                <a:latin typeface="Times New Roman" panose="02020603050405020304" pitchFamily="18" charset="0"/>
                <a:cs typeface="Times New Roman" panose="02020603050405020304" pitchFamily="18" charset="0"/>
              </a:rPr>
              <a:t>UNIFESP - </a:t>
            </a:r>
            <a:r>
              <a:rPr lang="pt-BR" sz="2400" dirty="0">
                <a:latin typeface="Times New Roman" panose="02020603050405020304" pitchFamily="18" charset="0"/>
                <a:cs typeface="Times New Roman" panose="02020603050405020304" pitchFamily="18" charset="0"/>
              </a:rPr>
              <a:t>Os __________ haviam “civilizado” a imagem do índio, injetando nele os padrões do cavalheirismo convencional. Os __________ , ao contrário, procuraram nele e no negro o primitivismo, que injetaram nos padrões da civilização dominante como renovação e quebra das convenções acadêmicas.</a:t>
            </a:r>
          </a:p>
          <a:p>
            <a:pPr marL="0" indent="0" algn="just">
              <a:buNone/>
            </a:pPr>
            <a:r>
              <a:rPr lang="pt-BR" sz="2400" dirty="0">
                <a:latin typeface="Times New Roman" panose="02020603050405020304" pitchFamily="18" charset="0"/>
                <a:cs typeface="Times New Roman" panose="02020603050405020304" pitchFamily="18" charset="0"/>
              </a:rPr>
              <a:t>(</a:t>
            </a:r>
            <a:r>
              <a:rPr lang="pt-BR" sz="2400" dirty="0" err="1">
                <a:latin typeface="Times New Roman" panose="02020603050405020304" pitchFamily="18" charset="0"/>
                <a:cs typeface="Times New Roman" panose="02020603050405020304" pitchFamily="18" charset="0"/>
              </a:rPr>
              <a:t>Antonio</a:t>
            </a:r>
            <a:r>
              <a:rPr lang="pt-BR" sz="2400" dirty="0">
                <a:latin typeface="Times New Roman" panose="02020603050405020304" pitchFamily="18" charset="0"/>
                <a:cs typeface="Times New Roman" panose="02020603050405020304" pitchFamily="18" charset="0"/>
              </a:rPr>
              <a:t> Candido. Iniciação à literatura brasileira, 2010. Adaptado.)</a:t>
            </a:r>
          </a:p>
          <a:p>
            <a:pPr marL="0" indent="0" algn="just">
              <a:buNone/>
            </a:pPr>
            <a:r>
              <a:rPr lang="pt-BR" sz="2400" dirty="0">
                <a:latin typeface="Times New Roman" panose="02020603050405020304" pitchFamily="18" charset="0"/>
                <a:cs typeface="Times New Roman" panose="02020603050405020304" pitchFamily="18" charset="0"/>
              </a:rPr>
              <a:t> </a:t>
            </a:r>
          </a:p>
          <a:p>
            <a:pPr marL="0" indent="0" algn="just">
              <a:buNone/>
            </a:pPr>
            <a:r>
              <a:rPr lang="pt-BR" sz="2400" dirty="0">
                <a:latin typeface="Times New Roman" panose="02020603050405020304" pitchFamily="18" charset="0"/>
                <a:cs typeface="Times New Roman" panose="02020603050405020304" pitchFamily="18" charset="0"/>
              </a:rPr>
              <a:t>As lacunas do texto devem ser preenchidas, respectivamente, </a:t>
            </a:r>
            <a:r>
              <a:rPr lang="pt-BR" sz="2400" dirty="0" smtClean="0">
                <a:latin typeface="Times New Roman" panose="02020603050405020304" pitchFamily="18" charset="0"/>
                <a:cs typeface="Times New Roman" panose="02020603050405020304" pitchFamily="18" charset="0"/>
              </a:rPr>
              <a:t>por</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a:latin typeface="Times New Roman" panose="02020603050405020304" pitchFamily="18" charset="0"/>
                <a:cs typeface="Times New Roman" panose="02020603050405020304" pitchFamily="18" charset="0"/>
              </a:rPr>
              <a:t>a) românticos e simbolistas. </a:t>
            </a:r>
          </a:p>
          <a:p>
            <a:pPr marL="0" indent="0" algn="just">
              <a:buNone/>
            </a:pPr>
            <a:r>
              <a:rPr lang="pt-BR" sz="2400" dirty="0">
                <a:latin typeface="Times New Roman" panose="02020603050405020304" pitchFamily="18" charset="0"/>
                <a:cs typeface="Times New Roman" panose="02020603050405020304" pitchFamily="18" charset="0"/>
              </a:rPr>
              <a:t>b) árcades e simbolistas. </a:t>
            </a:r>
          </a:p>
          <a:p>
            <a:pPr marL="0" indent="0" algn="just">
              <a:buNone/>
            </a:pPr>
            <a:r>
              <a:rPr lang="pt-BR" sz="2400" dirty="0">
                <a:latin typeface="Times New Roman" panose="02020603050405020304" pitchFamily="18" charset="0"/>
                <a:cs typeface="Times New Roman" panose="02020603050405020304" pitchFamily="18" charset="0"/>
              </a:rPr>
              <a:t>c) árcades e modernistas. </a:t>
            </a:r>
          </a:p>
          <a:p>
            <a:pPr marL="0" indent="0" algn="just">
              <a:buNone/>
            </a:pPr>
            <a:r>
              <a:rPr lang="pt-BR" sz="2400" dirty="0">
                <a:latin typeface="Times New Roman" panose="02020603050405020304" pitchFamily="18" charset="0"/>
                <a:cs typeface="Times New Roman" panose="02020603050405020304" pitchFamily="18" charset="0"/>
              </a:rPr>
              <a:t>d) românticos e modernistas</a:t>
            </a:r>
            <a:r>
              <a:rPr lang="pt-BR" sz="2400" b="1" dirty="0">
                <a:latin typeface="Times New Roman" panose="02020603050405020304" pitchFamily="18" charset="0"/>
                <a:cs typeface="Times New Roman" panose="02020603050405020304" pitchFamily="18" charset="0"/>
              </a:rPr>
              <a:t>. </a:t>
            </a:r>
          </a:p>
          <a:p>
            <a:pPr marL="0" indent="0" algn="just">
              <a:buNone/>
            </a:pPr>
            <a:r>
              <a:rPr lang="pt-BR" sz="2400" dirty="0">
                <a:latin typeface="Times New Roman" panose="02020603050405020304" pitchFamily="18" charset="0"/>
                <a:cs typeface="Times New Roman" panose="02020603050405020304" pitchFamily="18" charset="0"/>
              </a:rPr>
              <a:t>e) simbolistas e modernistas.</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494045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92500"/>
          </a:bodyPr>
          <a:lstStyle/>
          <a:p>
            <a:pPr marL="0" indent="0" algn="just">
              <a:buNone/>
            </a:pPr>
            <a:r>
              <a:rPr lang="pt-BR" sz="2200" dirty="0" smtClean="0">
                <a:latin typeface="Times New Roman" panose="02020603050405020304" pitchFamily="18" charset="0"/>
                <a:cs typeface="Times New Roman" panose="02020603050405020304" pitchFamily="18" charset="0"/>
              </a:rPr>
              <a:t>CESMAC - Medicina - </a:t>
            </a:r>
            <a:r>
              <a:rPr lang="pt-BR" sz="2200" dirty="0">
                <a:latin typeface="Times New Roman" panose="02020603050405020304" pitchFamily="18" charset="0"/>
                <a:cs typeface="Times New Roman" panose="02020603050405020304" pitchFamily="18" charset="0"/>
              </a:rPr>
              <a:t>O Modernismo, como fenômeno cultural e artístico, se disseminou a partir da Europa, entre fins do século XIX e princípio do século XX. Através das diferentes formas de expressão, como música, pintura, arquitetura, esse </a:t>
            </a:r>
            <a:r>
              <a:rPr lang="pt-BR" sz="2200" dirty="0" smtClean="0">
                <a:latin typeface="Times New Roman" panose="02020603050405020304" pitchFamily="18" charset="0"/>
                <a:cs typeface="Times New Roman" panose="02020603050405020304" pitchFamily="18" charset="0"/>
              </a:rPr>
              <a:t>movimento</a:t>
            </a:r>
          </a:p>
          <a:p>
            <a:pPr marL="0" indent="0">
              <a:buNone/>
            </a:pPr>
            <a:endParaRPr lang="pt-BR" sz="2200" dirty="0">
              <a:latin typeface="Times New Roman" panose="02020603050405020304" pitchFamily="18" charset="0"/>
              <a:cs typeface="Times New Roman" panose="02020603050405020304" pitchFamily="18" charset="0"/>
            </a:endParaRPr>
          </a:p>
          <a:p>
            <a:pPr marL="0" indent="0">
              <a:buNone/>
            </a:pPr>
            <a:r>
              <a:rPr lang="pt-BR" sz="2200" dirty="0">
                <a:latin typeface="Times New Roman" panose="02020603050405020304" pitchFamily="18" charset="0"/>
                <a:cs typeface="Times New Roman" panose="02020603050405020304" pitchFamily="18" charset="0"/>
              </a:rPr>
              <a:t>a) questionou a validade da ciência, por não repercutir sobre a vida social. </a:t>
            </a:r>
          </a:p>
          <a:p>
            <a:pPr marL="0" indent="0">
              <a:buNone/>
            </a:pPr>
            <a:r>
              <a:rPr lang="pt-BR" sz="2200" dirty="0">
                <a:latin typeface="Times New Roman" panose="02020603050405020304" pitchFamily="18" charset="0"/>
                <a:cs typeface="Times New Roman" panose="02020603050405020304" pitchFamily="18" charset="0"/>
              </a:rPr>
              <a:t>b) procurou romper com os padrões estéticos acadêmicos então vigentes</a:t>
            </a:r>
            <a:r>
              <a:rPr lang="pt-BR" sz="2200" b="1" dirty="0">
                <a:latin typeface="Times New Roman" panose="02020603050405020304" pitchFamily="18" charset="0"/>
                <a:cs typeface="Times New Roman" panose="02020603050405020304" pitchFamily="18" charset="0"/>
              </a:rPr>
              <a:t>. </a:t>
            </a:r>
          </a:p>
          <a:p>
            <a:pPr marL="0" indent="0">
              <a:buNone/>
            </a:pPr>
            <a:r>
              <a:rPr lang="pt-BR" sz="2200" dirty="0">
                <a:latin typeface="Times New Roman" panose="02020603050405020304" pitchFamily="18" charset="0"/>
                <a:cs typeface="Times New Roman" panose="02020603050405020304" pitchFamily="18" charset="0"/>
              </a:rPr>
              <a:t>c) renovou a proposta de volta ao estilo clássico, através da leitura realista. </a:t>
            </a:r>
          </a:p>
          <a:p>
            <a:pPr marL="0" indent="0">
              <a:buNone/>
            </a:pPr>
            <a:r>
              <a:rPr lang="pt-BR" sz="2200" dirty="0">
                <a:latin typeface="Times New Roman" panose="02020603050405020304" pitchFamily="18" charset="0"/>
                <a:cs typeface="Times New Roman" panose="02020603050405020304" pitchFamily="18" charset="0"/>
              </a:rPr>
              <a:t>d) condenou o progresso, pelos seus efeitos negativos sobre a sociedade. </a:t>
            </a:r>
          </a:p>
          <a:p>
            <a:pPr marL="0" indent="0">
              <a:buNone/>
            </a:pPr>
            <a:r>
              <a:rPr lang="pt-BR" sz="2200" dirty="0">
                <a:latin typeface="Times New Roman" panose="02020603050405020304" pitchFamily="18" charset="0"/>
                <a:cs typeface="Times New Roman" panose="02020603050405020304" pitchFamily="18" charset="0"/>
              </a:rPr>
              <a:t>e) criticou as transformações impostas pela industrialização e pela tecnologia.</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44467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25000" lnSpcReduction="20000"/>
          </a:bodyPr>
          <a:lstStyle/>
          <a:p>
            <a:pPr marL="0" indent="0">
              <a:buNone/>
            </a:pPr>
            <a:r>
              <a:rPr lang="pt-BR" sz="7200" b="1" dirty="0" smtClean="0">
                <a:latin typeface="Times New Roman" panose="02020603050405020304" pitchFamily="18" charset="0"/>
                <a:cs typeface="Times New Roman" panose="02020603050405020304" pitchFamily="18" charset="0"/>
              </a:rPr>
              <a:t>2- Fim </a:t>
            </a:r>
            <a:r>
              <a:rPr lang="pt-BR" sz="7200" b="1" dirty="0">
                <a:latin typeface="Times New Roman" panose="02020603050405020304" pitchFamily="18" charset="0"/>
                <a:cs typeface="Times New Roman" panose="02020603050405020304" pitchFamily="18" charset="0"/>
              </a:rPr>
              <a:t>de semana no </a:t>
            </a:r>
            <a:r>
              <a:rPr lang="pt-BR" sz="7200" b="1" dirty="0" smtClean="0">
                <a:latin typeface="Times New Roman" panose="02020603050405020304" pitchFamily="18" charset="0"/>
                <a:cs typeface="Times New Roman" panose="02020603050405020304" pitchFamily="18" charset="0"/>
              </a:rPr>
              <a:t>parque</a:t>
            </a:r>
          </a:p>
          <a:p>
            <a:pPr marL="0" indent="0">
              <a:buNone/>
            </a:pPr>
            <a:r>
              <a:rPr lang="pt-BR" sz="7200" dirty="0">
                <a:latin typeface="Times New Roman" panose="02020603050405020304" pitchFamily="18" charset="0"/>
                <a:cs typeface="Times New Roman" panose="02020603050405020304" pitchFamily="18" charset="0"/>
              </a:rPr>
              <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Olha o meu povo nas favelas e vai perceber</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Daqui eu vejo uma </a:t>
            </a:r>
            <a:r>
              <a:rPr lang="pt-BR" sz="7200" dirty="0" err="1">
                <a:latin typeface="Times New Roman" panose="02020603050405020304" pitchFamily="18" charset="0"/>
                <a:cs typeface="Times New Roman" panose="02020603050405020304" pitchFamily="18" charset="0"/>
              </a:rPr>
              <a:t>caranga</a:t>
            </a:r>
            <a:r>
              <a:rPr lang="pt-BR" sz="7200" dirty="0">
                <a:latin typeface="Times New Roman" panose="02020603050405020304" pitchFamily="18" charset="0"/>
                <a:cs typeface="Times New Roman" panose="02020603050405020304" pitchFamily="18" charset="0"/>
              </a:rPr>
              <a:t> do ano</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Toda equipada e o tiozinho guiando</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Com seus filhos ao lado estão indo ao parque</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Eufóricos brinquedos eletrônicos</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Automaticamente eu imagino</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A molecada lá da área como é que tá</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Provavelmente correndo pra lá e pra cá</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Jogando bola descalços nas ruas de terra</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É, brincam do jeito que </a:t>
            </a:r>
            <a:r>
              <a:rPr lang="pt-BR" sz="7200" dirty="0" smtClean="0">
                <a:latin typeface="Times New Roman" panose="02020603050405020304" pitchFamily="18" charset="0"/>
                <a:cs typeface="Times New Roman" panose="02020603050405020304" pitchFamily="18" charset="0"/>
              </a:rPr>
              <a:t>dá […]</a:t>
            </a:r>
            <a:r>
              <a:rPr lang="pt-BR" sz="7200" dirty="0">
                <a:latin typeface="Times New Roman" panose="02020603050405020304" pitchFamily="18" charset="0"/>
                <a:cs typeface="Times New Roman" panose="02020603050405020304" pitchFamily="18" charset="0"/>
              </a:rPr>
              <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Olha só aquele clube, que da hora</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Olha aquela quadra, olha aquele campo, olha</a:t>
            </a:r>
            <a:br>
              <a:rPr lang="pt-BR" sz="7200" dirty="0">
                <a:latin typeface="Times New Roman" panose="02020603050405020304" pitchFamily="18" charset="0"/>
                <a:cs typeface="Times New Roman" panose="02020603050405020304" pitchFamily="18" charset="0"/>
              </a:rPr>
            </a:br>
            <a:r>
              <a:rPr lang="pt-BR" sz="7200" dirty="0" err="1">
                <a:latin typeface="Times New Roman" panose="02020603050405020304" pitchFamily="18" charset="0"/>
                <a:cs typeface="Times New Roman" panose="02020603050405020304" pitchFamily="18" charset="0"/>
              </a:rPr>
              <a:t>Olha</a:t>
            </a:r>
            <a:r>
              <a:rPr lang="pt-BR" sz="7200" dirty="0">
                <a:latin typeface="Times New Roman" panose="02020603050405020304" pitchFamily="18" charset="0"/>
                <a:cs typeface="Times New Roman" panose="02020603050405020304" pitchFamily="18" charset="0"/>
              </a:rPr>
              <a:t> quanta gente</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Tem sorveteria, cinema, piscina </a:t>
            </a:r>
            <a:r>
              <a:rPr lang="pt-BR" sz="7200" dirty="0" smtClean="0">
                <a:latin typeface="Times New Roman" panose="02020603050405020304" pitchFamily="18" charset="0"/>
                <a:cs typeface="Times New Roman" panose="02020603050405020304" pitchFamily="18" charset="0"/>
              </a:rPr>
              <a:t>quente […]</a:t>
            </a:r>
            <a:r>
              <a:rPr lang="pt-BR" sz="7200" dirty="0">
                <a:latin typeface="Times New Roman" panose="02020603050405020304" pitchFamily="18" charset="0"/>
                <a:cs typeface="Times New Roman" panose="02020603050405020304" pitchFamily="18" charset="0"/>
              </a:rPr>
              <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Aqui não vejo nenhum clube poliesportivo</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Pra molecada frequentar nenhum incentivo</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O investimento no lazer é muito escasso</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O centro comunitário é um fracasso</a:t>
            </a:r>
          </a:p>
          <a:p>
            <a:pPr marL="0" indent="0">
              <a:buNone/>
            </a:pPr>
            <a:r>
              <a:rPr lang="pt-BR" sz="7200" dirty="0">
                <a:latin typeface="Times New Roman" panose="02020603050405020304" pitchFamily="18" charset="0"/>
                <a:cs typeface="Times New Roman" panose="02020603050405020304" pitchFamily="18" charset="0"/>
              </a:rPr>
              <a:t>RACIONAIS </a:t>
            </a:r>
            <a:r>
              <a:rPr lang="pt-BR" sz="7200" dirty="0" err="1">
                <a:latin typeface="Times New Roman" panose="02020603050405020304" pitchFamily="18" charset="0"/>
                <a:cs typeface="Times New Roman" panose="02020603050405020304" pitchFamily="18" charset="0"/>
              </a:rPr>
              <a:t>MCs</a:t>
            </a:r>
            <a:r>
              <a:rPr lang="pt-BR" sz="7200" dirty="0">
                <a:latin typeface="Times New Roman" panose="02020603050405020304" pitchFamily="18" charset="0"/>
                <a:cs typeface="Times New Roman" panose="02020603050405020304" pitchFamily="18" charset="0"/>
              </a:rPr>
              <a:t>. </a:t>
            </a:r>
            <a:r>
              <a:rPr lang="pt-BR" sz="7200" b="1" dirty="0">
                <a:latin typeface="Times New Roman" panose="02020603050405020304" pitchFamily="18" charset="0"/>
                <a:cs typeface="Times New Roman" panose="02020603050405020304" pitchFamily="18" charset="0"/>
              </a:rPr>
              <a:t>Racionais </a:t>
            </a:r>
            <a:r>
              <a:rPr lang="pt-BR" sz="7200" b="1" dirty="0" err="1">
                <a:latin typeface="Times New Roman" panose="02020603050405020304" pitchFamily="18" charset="0"/>
                <a:cs typeface="Times New Roman" panose="02020603050405020304" pitchFamily="18" charset="0"/>
              </a:rPr>
              <a:t>MCs</a:t>
            </a:r>
            <a:r>
              <a:rPr lang="pt-BR" sz="7200" dirty="0">
                <a:latin typeface="Times New Roman" panose="02020603050405020304" pitchFamily="18" charset="0"/>
                <a:cs typeface="Times New Roman" panose="02020603050405020304" pitchFamily="18" charset="0"/>
              </a:rPr>
              <a:t>. São Paulo: </a:t>
            </a:r>
            <a:r>
              <a:rPr lang="pt-BR" sz="7200" dirty="0" err="1">
                <a:latin typeface="Times New Roman" panose="02020603050405020304" pitchFamily="18" charset="0"/>
                <a:cs typeface="Times New Roman" panose="02020603050405020304" pitchFamily="18" charset="0"/>
              </a:rPr>
              <a:t>Zimbabwue</a:t>
            </a:r>
            <a:r>
              <a:rPr lang="pt-BR" sz="7200" dirty="0">
                <a:latin typeface="Times New Roman" panose="02020603050405020304" pitchFamily="18" charset="0"/>
                <a:cs typeface="Times New Roman" panose="02020603050405020304" pitchFamily="18" charset="0"/>
              </a:rPr>
              <a:t>, 1994 (fragmento)</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299881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lgn="just">
              <a:buNone/>
            </a:pPr>
            <a:r>
              <a:rPr lang="pt-BR" sz="7200" dirty="0" smtClean="0">
                <a:latin typeface="Times New Roman" panose="02020603050405020304" pitchFamily="18" charset="0"/>
                <a:cs typeface="Times New Roman" panose="02020603050405020304" pitchFamily="18" charset="0"/>
              </a:rPr>
              <a:t>PUC-RS: </a:t>
            </a:r>
            <a:r>
              <a:rPr lang="pt-BR" sz="7200" dirty="0">
                <a:latin typeface="Times New Roman" panose="02020603050405020304" pitchFamily="18" charset="0"/>
                <a:cs typeface="Times New Roman" panose="02020603050405020304" pitchFamily="18" charset="0"/>
              </a:rPr>
              <a:t>“Consagrai-vos a dois gêneros de estudos. Em primeiro lugar deveis adquirir um conhecimento das letras, não vulgar, mas sério e aprofundado.... Depois, familiarizai-vos com a vida e as boas maneiras – aquilo a que se chamam de estudos humanos, pois que eles embelezam os homens. Neste domínio os vossos conhecimentos devem ser extensos, variados e hauridos em todas as espécies de experiências, sem nada negligenciar daquilo que possa contribuir para a conduta da vossa vida, para a vossa glória e a vossa reputação. Aconselho-vos a ler os autores que possam ajudar-vos, não somente pelo seu assunto, mas também pelo esplendor de seu estilo e seu talento literário, a saber: as obras de Cícero e as de todos aqueles que se aproximam do seu nível..., pois quereria que um homem distinto seja muito erudito e capaz de dar aos seus conhecimentos uma formulação elegante... É por isso que não se deve somente seguir as lições dos mestres, mas também instruir-se com os poetas, os oradores e os historiadores, para adquirir um estilo elegante, eloquente...”</a:t>
            </a:r>
          </a:p>
          <a:p>
            <a:pPr marL="0" indent="0" algn="just">
              <a:buNone/>
            </a:pPr>
            <a:r>
              <a:rPr lang="pt-BR" sz="7200" dirty="0">
                <a:latin typeface="Times New Roman" panose="02020603050405020304" pitchFamily="18" charset="0"/>
                <a:cs typeface="Times New Roman" panose="02020603050405020304" pitchFamily="18" charset="0"/>
              </a:rPr>
              <a:t>BRUNI, Leonardo. “Correspondência”. In: FREITAS, Gustavo. 900 Textos e documentos de História. Lisboa: Bertrand, 1976. p. 143. </a:t>
            </a:r>
          </a:p>
          <a:p>
            <a:pPr marL="0" indent="0" algn="just">
              <a:buNone/>
            </a:pPr>
            <a:r>
              <a:rPr lang="pt-BR" sz="7200" dirty="0">
                <a:latin typeface="Times New Roman" panose="02020603050405020304" pitchFamily="18" charset="0"/>
                <a:cs typeface="Times New Roman" panose="02020603050405020304" pitchFamily="18" charset="0"/>
              </a:rPr>
              <a:t> </a:t>
            </a:r>
          </a:p>
          <a:p>
            <a:pPr marL="0" indent="0">
              <a:buNone/>
            </a:pPr>
            <a:r>
              <a:rPr lang="pt-BR" sz="7200" dirty="0">
                <a:latin typeface="Times New Roman" panose="02020603050405020304" pitchFamily="18" charset="0"/>
                <a:cs typeface="Times New Roman" panose="02020603050405020304" pitchFamily="18" charset="0"/>
              </a:rPr>
              <a:t>Com qual dos movimentos intelectuais do período moderno o texto se relaciona?</a:t>
            </a:r>
          </a:p>
          <a:p>
            <a:pPr marL="0" indent="0">
              <a:buNone/>
            </a:pPr>
            <a:r>
              <a:rPr lang="pt-BR" sz="7200" dirty="0">
                <a:latin typeface="Times New Roman" panose="02020603050405020304" pitchFamily="18" charset="0"/>
                <a:cs typeface="Times New Roman" panose="02020603050405020304" pitchFamily="18" charset="0"/>
              </a:rPr>
              <a:t>a) </a:t>
            </a:r>
            <a:r>
              <a:rPr lang="pt-BR" sz="7200" dirty="0" smtClean="0">
                <a:latin typeface="Times New Roman" panose="02020603050405020304" pitchFamily="18" charset="0"/>
                <a:cs typeface="Times New Roman" panose="02020603050405020304" pitchFamily="18" charset="0"/>
              </a:rPr>
              <a:t>Romantismo.</a:t>
            </a:r>
            <a:r>
              <a:rPr lang="pt-BR" sz="7200" dirty="0">
                <a:latin typeface="Times New Roman" panose="02020603050405020304" pitchFamily="18" charset="0"/>
                <a:cs typeface="Times New Roman" panose="02020603050405020304" pitchFamily="18" charset="0"/>
              </a:rPr>
              <a:t> </a:t>
            </a:r>
          </a:p>
          <a:p>
            <a:pPr marL="0" indent="0">
              <a:buNone/>
            </a:pPr>
            <a:r>
              <a:rPr lang="pt-BR" sz="7200" dirty="0">
                <a:latin typeface="Times New Roman" panose="02020603050405020304" pitchFamily="18" charset="0"/>
                <a:cs typeface="Times New Roman" panose="02020603050405020304" pitchFamily="18" charset="0"/>
              </a:rPr>
              <a:t>b) </a:t>
            </a:r>
            <a:r>
              <a:rPr lang="pt-BR" sz="7200" dirty="0" smtClean="0">
                <a:latin typeface="Times New Roman" panose="02020603050405020304" pitchFamily="18" charset="0"/>
                <a:cs typeface="Times New Roman" panose="02020603050405020304" pitchFamily="18" charset="0"/>
              </a:rPr>
              <a:t>Humanismo</a:t>
            </a:r>
            <a:r>
              <a:rPr lang="pt-BR" sz="7200" b="1" dirty="0" smtClean="0">
                <a:latin typeface="Times New Roman" panose="02020603050405020304" pitchFamily="18" charset="0"/>
                <a:cs typeface="Times New Roman" panose="02020603050405020304" pitchFamily="18" charset="0"/>
              </a:rPr>
              <a:t>.</a:t>
            </a:r>
            <a:endParaRPr lang="pt-BR" sz="7200" b="1" dirty="0">
              <a:latin typeface="Times New Roman" panose="02020603050405020304" pitchFamily="18" charset="0"/>
              <a:cs typeface="Times New Roman" panose="02020603050405020304" pitchFamily="18" charset="0"/>
            </a:endParaRPr>
          </a:p>
          <a:p>
            <a:pPr marL="0" indent="0">
              <a:buNone/>
            </a:pPr>
            <a:r>
              <a:rPr lang="pt-BR" sz="7200" dirty="0">
                <a:latin typeface="Times New Roman" panose="02020603050405020304" pitchFamily="18" charset="0"/>
                <a:cs typeface="Times New Roman" panose="02020603050405020304" pitchFamily="18" charset="0"/>
              </a:rPr>
              <a:t>c) </a:t>
            </a:r>
            <a:r>
              <a:rPr lang="pt-BR" sz="7200" dirty="0" smtClean="0">
                <a:latin typeface="Times New Roman" panose="02020603050405020304" pitchFamily="18" charset="0"/>
                <a:cs typeface="Times New Roman" panose="02020603050405020304" pitchFamily="18" charset="0"/>
              </a:rPr>
              <a:t>Iluminismo.</a:t>
            </a:r>
            <a:endParaRPr lang="pt-BR" sz="7200" dirty="0">
              <a:latin typeface="Times New Roman" panose="02020603050405020304" pitchFamily="18" charset="0"/>
              <a:cs typeface="Times New Roman" panose="02020603050405020304" pitchFamily="18" charset="0"/>
            </a:endParaRPr>
          </a:p>
          <a:p>
            <a:pPr marL="0" indent="0">
              <a:buNone/>
            </a:pPr>
            <a:r>
              <a:rPr lang="pt-BR" sz="7200" dirty="0">
                <a:latin typeface="Times New Roman" panose="02020603050405020304" pitchFamily="18" charset="0"/>
                <a:cs typeface="Times New Roman" panose="02020603050405020304" pitchFamily="18" charset="0"/>
              </a:rPr>
              <a:t>d) </a:t>
            </a:r>
            <a:r>
              <a:rPr lang="pt-BR" sz="7200" dirty="0" smtClean="0">
                <a:latin typeface="Times New Roman" panose="02020603050405020304" pitchFamily="18" charset="0"/>
                <a:cs typeface="Times New Roman" panose="02020603050405020304" pitchFamily="18" charset="0"/>
              </a:rPr>
              <a:t>Idealismo.</a:t>
            </a:r>
          </a:p>
          <a:p>
            <a:pPr marL="0" indent="0">
              <a:buNone/>
            </a:pPr>
            <a:r>
              <a:rPr lang="pt-BR" sz="7200" dirty="0" smtClean="0">
                <a:latin typeface="Times New Roman" panose="02020603050405020304" pitchFamily="18" charset="0"/>
                <a:cs typeface="Times New Roman" panose="02020603050405020304" pitchFamily="18" charset="0"/>
              </a:rPr>
              <a:t>E) Barroco.</a:t>
            </a:r>
            <a:endParaRPr lang="pt-BR" sz="7200" dirty="0">
              <a:latin typeface="Times New Roman" panose="02020603050405020304" pitchFamily="18" charset="0"/>
              <a:cs typeface="Times New Roman" panose="02020603050405020304" pitchFamily="18" charset="0"/>
            </a:endParaRPr>
          </a:p>
          <a:p>
            <a:pPr marL="0" indent="0" algn="just">
              <a:buNone/>
            </a:pPr>
            <a:endParaRPr lang="pt-BR" sz="2200" dirty="0">
              <a:latin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099566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a:solidFill>
                  <a:srgbClr val="FF0000"/>
                </a:solidFill>
                <a:latin typeface="Times New Roman" panose="02020603050405020304" pitchFamily="18" charset="0"/>
                <a:cs typeface="Times New Roman" panose="02020603050405020304" pitchFamily="18" charset="0"/>
              </a:rPr>
              <a:t>LITERATURA</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lgn="just">
              <a:buNone/>
            </a:pPr>
            <a:r>
              <a:rPr lang="pt-BR" sz="7600" dirty="0" smtClean="0">
                <a:latin typeface="Times New Roman" panose="02020603050405020304" pitchFamily="18" charset="0"/>
                <a:cs typeface="Times New Roman" panose="02020603050405020304" pitchFamily="18" charset="0"/>
              </a:rPr>
              <a:t>UNESP: A </a:t>
            </a:r>
            <a:r>
              <a:rPr lang="pt-BR" sz="7600" dirty="0">
                <a:latin typeface="Times New Roman" panose="02020603050405020304" pitchFamily="18" charset="0"/>
                <a:cs typeface="Times New Roman" panose="02020603050405020304" pitchFamily="18" charset="0"/>
              </a:rPr>
              <a:t>poesia dos antigos era a da posse, a dos novos é a da saudade (e anseio); aquela se ergue, firme, no chão do presente; esta oscila entre recordação e pressentimento. O ideal grego era a concórdia e o equilíbrio perfeitos de todas as forças; a harmonia natural. Os novos, porém, adquiriram a consciência da fragmentação interna que torna impossível este ideal; por isso, a sua poesia aspira a reconciliar os dois mundos em que se sentem divididos, o espiritual e o sensível, fundindo-os de um modo indissolúvel. Os antigos solucionam a sua tarefa, chegando à perfeição; os novos só pela aproximação podem satisfazer o seu anseio do infinito. </a:t>
            </a:r>
          </a:p>
          <a:p>
            <a:pPr marL="0" indent="0" algn="just">
              <a:buNone/>
            </a:pPr>
            <a:r>
              <a:rPr lang="pt-BR" sz="7600" dirty="0">
                <a:latin typeface="Times New Roman" panose="02020603050405020304" pitchFamily="18" charset="0"/>
                <a:cs typeface="Times New Roman" panose="02020603050405020304" pitchFamily="18" charset="0"/>
              </a:rPr>
              <a:t>(August Schlegel apud </a:t>
            </a:r>
            <a:r>
              <a:rPr lang="pt-BR" sz="7600" dirty="0" err="1">
                <a:latin typeface="Times New Roman" panose="02020603050405020304" pitchFamily="18" charset="0"/>
                <a:cs typeface="Times New Roman" panose="02020603050405020304" pitchFamily="18" charset="0"/>
              </a:rPr>
              <a:t>Anatol</a:t>
            </a:r>
            <a:r>
              <a:rPr lang="pt-BR" sz="7600" dirty="0">
                <a:latin typeface="Times New Roman" panose="02020603050405020304" pitchFamily="18" charset="0"/>
                <a:cs typeface="Times New Roman" panose="02020603050405020304" pitchFamily="18" charset="0"/>
              </a:rPr>
              <a:t> Rosenfeld. Texto/Contexto I, 1996. Adaptado</a:t>
            </a:r>
            <a:r>
              <a:rPr lang="pt-BR" sz="7600" dirty="0" smtClean="0">
                <a:latin typeface="Times New Roman" panose="02020603050405020304" pitchFamily="18" charset="0"/>
                <a:cs typeface="Times New Roman" panose="02020603050405020304" pitchFamily="18" charset="0"/>
              </a:rPr>
              <a:t>.)</a:t>
            </a:r>
          </a:p>
          <a:p>
            <a:pPr marL="0" indent="0" algn="just">
              <a:buNone/>
            </a:pPr>
            <a:endParaRPr lang="pt-BR" sz="7600" dirty="0">
              <a:latin typeface="Times New Roman" panose="02020603050405020304" pitchFamily="18" charset="0"/>
              <a:cs typeface="Times New Roman" panose="02020603050405020304" pitchFamily="18" charset="0"/>
            </a:endParaRPr>
          </a:p>
          <a:p>
            <a:pPr marL="0" indent="0" algn="just">
              <a:buNone/>
            </a:pPr>
            <a:r>
              <a:rPr lang="pt-BR" sz="7600" dirty="0">
                <a:latin typeface="Times New Roman" panose="02020603050405020304" pitchFamily="18" charset="0"/>
                <a:cs typeface="Times New Roman" panose="02020603050405020304" pitchFamily="18" charset="0"/>
              </a:rPr>
              <a:t>Os “novos” a que se refere o escritor alemão August Schlegel são os </a:t>
            </a:r>
            <a:r>
              <a:rPr lang="pt-BR" sz="7600" dirty="0" smtClean="0">
                <a:latin typeface="Times New Roman" panose="02020603050405020304" pitchFamily="18" charset="0"/>
                <a:cs typeface="Times New Roman" panose="02020603050405020304" pitchFamily="18" charset="0"/>
              </a:rPr>
              <a:t>poetas</a:t>
            </a:r>
          </a:p>
          <a:p>
            <a:pPr marL="0" indent="0" algn="just">
              <a:buNone/>
            </a:pPr>
            <a:endParaRPr lang="pt-BR" sz="7600" dirty="0">
              <a:latin typeface="Times New Roman" panose="02020603050405020304" pitchFamily="18" charset="0"/>
              <a:cs typeface="Times New Roman" panose="02020603050405020304" pitchFamily="18" charset="0"/>
            </a:endParaRPr>
          </a:p>
          <a:p>
            <a:pPr marL="0" indent="0" algn="just">
              <a:buNone/>
            </a:pPr>
            <a:r>
              <a:rPr lang="pt-BR" sz="7600" dirty="0">
                <a:latin typeface="Times New Roman" panose="02020603050405020304" pitchFamily="18" charset="0"/>
                <a:cs typeface="Times New Roman" panose="02020603050405020304" pitchFamily="18" charset="0"/>
              </a:rPr>
              <a:t>a) românticos</a:t>
            </a:r>
            <a:r>
              <a:rPr lang="pt-BR" sz="7600" b="1" dirty="0">
                <a:latin typeface="Times New Roman" panose="02020603050405020304" pitchFamily="18" charset="0"/>
                <a:cs typeface="Times New Roman" panose="02020603050405020304" pitchFamily="18" charset="0"/>
              </a:rPr>
              <a:t>.</a:t>
            </a:r>
          </a:p>
          <a:p>
            <a:pPr marL="0" indent="0" algn="just">
              <a:buNone/>
            </a:pPr>
            <a:r>
              <a:rPr lang="pt-BR" sz="7600" dirty="0">
                <a:latin typeface="Times New Roman" panose="02020603050405020304" pitchFamily="18" charset="0"/>
                <a:cs typeface="Times New Roman" panose="02020603050405020304" pitchFamily="18" charset="0"/>
              </a:rPr>
              <a:t>b) modernistas.</a:t>
            </a:r>
          </a:p>
          <a:p>
            <a:pPr marL="0" indent="0" algn="just">
              <a:buNone/>
            </a:pPr>
            <a:r>
              <a:rPr lang="pt-BR" sz="7600" dirty="0">
                <a:latin typeface="Times New Roman" panose="02020603050405020304" pitchFamily="18" charset="0"/>
                <a:cs typeface="Times New Roman" panose="02020603050405020304" pitchFamily="18" charset="0"/>
              </a:rPr>
              <a:t>c) árcades.</a:t>
            </a:r>
          </a:p>
          <a:p>
            <a:pPr marL="0" indent="0" algn="just">
              <a:buNone/>
            </a:pPr>
            <a:r>
              <a:rPr lang="pt-BR" sz="7600" dirty="0">
                <a:latin typeface="Times New Roman" panose="02020603050405020304" pitchFamily="18" charset="0"/>
                <a:cs typeface="Times New Roman" panose="02020603050405020304" pitchFamily="18" charset="0"/>
              </a:rPr>
              <a:t>d) clássicos.</a:t>
            </a:r>
          </a:p>
          <a:p>
            <a:pPr marL="0" indent="0" algn="just">
              <a:buNone/>
            </a:pPr>
            <a:r>
              <a:rPr lang="pt-BR" sz="7600" dirty="0">
                <a:latin typeface="Times New Roman" panose="02020603050405020304" pitchFamily="18" charset="0"/>
                <a:cs typeface="Times New Roman" panose="02020603050405020304" pitchFamily="18" charset="0"/>
              </a:rPr>
              <a:t>e) naturalistas.</a:t>
            </a:r>
          </a:p>
          <a:p>
            <a:pPr marL="0" indent="0" algn="just">
              <a:buNone/>
            </a:pPr>
            <a:endParaRPr lang="pt-BR" sz="2200" dirty="0">
              <a:latin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1675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25000" lnSpcReduction="20000"/>
          </a:bodyPr>
          <a:lstStyle/>
          <a:p>
            <a:pPr marL="0" indent="0" algn="just">
              <a:buNone/>
            </a:pPr>
            <a:r>
              <a:rPr lang="pt-BR" sz="9600" dirty="0" smtClean="0">
                <a:latin typeface="Times New Roman" panose="02020603050405020304" pitchFamily="18" charset="0"/>
                <a:cs typeface="Times New Roman" panose="02020603050405020304" pitchFamily="18" charset="0"/>
              </a:rPr>
              <a:t>a) A </a:t>
            </a:r>
            <a:r>
              <a:rPr lang="pt-BR" sz="9600" dirty="0">
                <a:latin typeface="Times New Roman" panose="02020603050405020304" pitchFamily="18" charset="0"/>
                <a:cs typeface="Times New Roman" panose="02020603050405020304" pitchFamily="18" charset="0"/>
              </a:rPr>
              <a:t>letra da canção apresenta uma realidade social quanto à distribuição distinta dos espaços de lazer </a:t>
            </a:r>
            <a:r>
              <a:rPr lang="pt-BR" sz="9600" dirty="0" smtClean="0">
                <a:latin typeface="Times New Roman" panose="02020603050405020304" pitchFamily="18" charset="0"/>
                <a:cs typeface="Times New Roman" panose="02020603050405020304" pitchFamily="18" charset="0"/>
              </a:rPr>
              <a:t>que retrata </a:t>
            </a:r>
            <a:r>
              <a:rPr lang="pt-BR" sz="9600" dirty="0">
                <a:latin typeface="Times New Roman" panose="02020603050405020304" pitchFamily="18" charset="0"/>
                <a:cs typeface="Times New Roman" panose="02020603050405020304" pitchFamily="18" charset="0"/>
              </a:rPr>
              <a:t>a ausência de opções de lazer para a população de baixa renda, por falta de espaço adequado.</a:t>
            </a:r>
          </a:p>
          <a:p>
            <a:pPr marL="0" indent="0" algn="just">
              <a:buNone/>
            </a:pPr>
            <a:r>
              <a:rPr lang="pt-BR" sz="9600" dirty="0">
                <a:latin typeface="Times New Roman" panose="02020603050405020304" pitchFamily="18" charset="0"/>
                <a:cs typeface="Times New Roman" panose="02020603050405020304" pitchFamily="18" charset="0"/>
              </a:rPr>
              <a:t>b</a:t>
            </a:r>
            <a:r>
              <a:rPr lang="pt-BR" sz="9600" dirty="0" smtClean="0">
                <a:latin typeface="Times New Roman" panose="02020603050405020304" pitchFamily="18" charset="0"/>
                <a:cs typeface="Times New Roman" panose="02020603050405020304" pitchFamily="18" charset="0"/>
              </a:rPr>
              <a:t>) ressalta </a:t>
            </a:r>
            <a:r>
              <a:rPr lang="pt-BR" sz="9600" dirty="0">
                <a:latin typeface="Times New Roman" panose="02020603050405020304" pitchFamily="18" charset="0"/>
                <a:cs typeface="Times New Roman" panose="02020603050405020304" pitchFamily="18" charset="0"/>
              </a:rPr>
              <a:t>a irrelevância das opções de lazer para diferentes classes sociais, que o acessam à sua maneira.</a:t>
            </a:r>
          </a:p>
          <a:p>
            <a:pPr marL="0" indent="0" algn="just">
              <a:buNone/>
            </a:pPr>
            <a:r>
              <a:rPr lang="pt-BR" sz="9600" dirty="0">
                <a:latin typeface="Times New Roman" panose="02020603050405020304" pitchFamily="18" charset="0"/>
                <a:cs typeface="Times New Roman" panose="02020603050405020304" pitchFamily="18" charset="0"/>
              </a:rPr>
              <a:t>c</a:t>
            </a:r>
            <a:r>
              <a:rPr lang="pt-BR" sz="9600" dirty="0" smtClean="0">
                <a:latin typeface="Times New Roman" panose="02020603050405020304" pitchFamily="18" charset="0"/>
                <a:cs typeface="Times New Roman" panose="02020603050405020304" pitchFamily="18" charset="0"/>
              </a:rPr>
              <a:t>) expressa </a:t>
            </a:r>
            <a:r>
              <a:rPr lang="pt-BR" sz="9600" dirty="0">
                <a:latin typeface="Times New Roman" panose="02020603050405020304" pitchFamily="18" charset="0"/>
                <a:cs typeface="Times New Roman" panose="02020603050405020304" pitchFamily="18" charset="0"/>
              </a:rPr>
              <a:t>o desinteresse das classes sociais menos favorecidas economicamente pelas atividades de lazer.</a:t>
            </a:r>
          </a:p>
          <a:p>
            <a:pPr marL="0" indent="0" algn="just">
              <a:buNone/>
            </a:pPr>
            <a:r>
              <a:rPr lang="pt-BR" sz="9600" dirty="0">
                <a:latin typeface="Times New Roman" panose="02020603050405020304" pitchFamily="18" charset="0"/>
                <a:cs typeface="Times New Roman" panose="02020603050405020304" pitchFamily="18" charset="0"/>
              </a:rPr>
              <a:t>d</a:t>
            </a:r>
            <a:r>
              <a:rPr lang="pt-BR" sz="9600" dirty="0" smtClean="0">
                <a:latin typeface="Times New Roman" panose="02020603050405020304" pitchFamily="18" charset="0"/>
                <a:cs typeface="Times New Roman" panose="02020603050405020304" pitchFamily="18" charset="0"/>
              </a:rPr>
              <a:t>) implica </a:t>
            </a:r>
            <a:r>
              <a:rPr lang="pt-BR" sz="9600" dirty="0">
                <a:latin typeface="Times New Roman" panose="02020603050405020304" pitchFamily="18" charset="0"/>
                <a:cs typeface="Times New Roman" panose="02020603050405020304" pitchFamily="18" charset="0"/>
              </a:rPr>
              <a:t>condições desiguais de acesso ao lazer, pela falta de infraestrutura e investimentos em equipamentos</a:t>
            </a:r>
            <a:r>
              <a:rPr lang="pt-BR" sz="9600" b="1" dirty="0">
                <a:latin typeface="Times New Roman" panose="02020603050405020304" pitchFamily="18" charset="0"/>
                <a:cs typeface="Times New Roman" panose="02020603050405020304" pitchFamily="18" charset="0"/>
              </a:rPr>
              <a:t>.</a:t>
            </a:r>
          </a:p>
          <a:p>
            <a:pPr marL="0" indent="0" algn="just">
              <a:buNone/>
            </a:pPr>
            <a:r>
              <a:rPr lang="pt-BR" sz="9600" dirty="0">
                <a:latin typeface="Times New Roman" panose="02020603050405020304" pitchFamily="18" charset="0"/>
                <a:cs typeface="Times New Roman" panose="02020603050405020304" pitchFamily="18" charset="0"/>
              </a:rPr>
              <a:t>e</a:t>
            </a:r>
            <a:r>
              <a:rPr lang="pt-BR" sz="9600" dirty="0" smtClean="0">
                <a:latin typeface="Times New Roman" panose="02020603050405020304" pitchFamily="18" charset="0"/>
                <a:cs typeface="Times New Roman" panose="02020603050405020304" pitchFamily="18" charset="0"/>
              </a:rPr>
              <a:t>) aponta </a:t>
            </a:r>
            <a:r>
              <a:rPr lang="pt-BR" sz="9600" dirty="0">
                <a:latin typeface="Times New Roman" panose="02020603050405020304" pitchFamily="18" charset="0"/>
                <a:cs typeface="Times New Roman" panose="02020603050405020304" pitchFamily="18" charset="0"/>
              </a:rPr>
              <a:t>para o predomínio do lazer contemplativo, nas classes favorecidas economicamente; e do prático, nas menos favorecidas.</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38136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25000" lnSpcReduction="20000"/>
          </a:bodyPr>
          <a:lstStyle/>
          <a:p>
            <a:pPr marL="0" indent="0">
              <a:buNone/>
            </a:pPr>
            <a:r>
              <a:rPr lang="pt-BR" sz="8000" b="1" dirty="0" smtClean="0">
                <a:latin typeface="Times New Roman" panose="02020603050405020304" pitchFamily="18" charset="0"/>
                <a:cs typeface="Times New Roman" panose="02020603050405020304" pitchFamily="18" charset="0"/>
              </a:rPr>
              <a:t>3- ABL </a:t>
            </a:r>
            <a:r>
              <a:rPr lang="pt-BR" sz="8000" b="1" dirty="0">
                <a:latin typeface="Times New Roman" panose="02020603050405020304" pitchFamily="18" charset="0"/>
                <a:cs typeface="Times New Roman" panose="02020603050405020304" pitchFamily="18" charset="0"/>
              </a:rPr>
              <a:t>lança novo concurso cultural</a:t>
            </a:r>
            <a:r>
              <a:rPr lang="pt-BR" sz="8000" b="1" dirty="0" smtClean="0">
                <a:latin typeface="Times New Roman" panose="02020603050405020304" pitchFamily="18" charset="0"/>
                <a:cs typeface="Times New Roman" panose="02020603050405020304" pitchFamily="18" charset="0"/>
              </a:rPr>
              <a:t>: “</a:t>
            </a:r>
            <a:r>
              <a:rPr lang="pt-BR" sz="8000" b="1" dirty="0">
                <a:latin typeface="Times New Roman" panose="02020603050405020304" pitchFamily="18" charset="0"/>
                <a:cs typeface="Times New Roman" panose="02020603050405020304" pitchFamily="18" charset="0"/>
              </a:rPr>
              <a:t>Conte o conto sem aumentar um ponto</a:t>
            </a:r>
            <a:r>
              <a:rPr lang="pt-BR" sz="8000" b="1" dirty="0" smtClean="0">
                <a:latin typeface="Times New Roman" panose="02020603050405020304" pitchFamily="18" charset="0"/>
                <a:cs typeface="Times New Roman" panose="02020603050405020304" pitchFamily="18" charset="0"/>
              </a:rPr>
              <a:t>”</a:t>
            </a:r>
          </a:p>
          <a:p>
            <a:pPr marL="0" indent="0" algn="just">
              <a:buNone/>
            </a:pPr>
            <a:endParaRPr lang="pt-BR" sz="8000" dirty="0">
              <a:latin typeface="Times New Roman" panose="02020603050405020304" pitchFamily="18" charset="0"/>
              <a:cs typeface="Times New Roman" panose="02020603050405020304" pitchFamily="18" charset="0"/>
            </a:endParaRPr>
          </a:p>
          <a:p>
            <a:pPr marL="0" indent="0" algn="just">
              <a:buNone/>
            </a:pPr>
            <a:r>
              <a:rPr lang="pt-BR" sz="8000" dirty="0">
                <a:latin typeface="Times New Roman" panose="02020603050405020304" pitchFamily="18" charset="0"/>
                <a:cs typeface="Times New Roman" panose="02020603050405020304" pitchFamily="18" charset="0"/>
              </a:rPr>
              <a:t>Em razão da grande repercussão do concurso de </a:t>
            </a:r>
            <a:r>
              <a:rPr lang="pt-BR" sz="8000" dirty="0" err="1">
                <a:latin typeface="Times New Roman" panose="02020603050405020304" pitchFamily="18" charset="0"/>
                <a:cs typeface="Times New Roman" panose="02020603050405020304" pitchFamily="18" charset="0"/>
              </a:rPr>
              <a:t>Microcontos</a:t>
            </a:r>
            <a:r>
              <a:rPr lang="pt-BR" sz="8000" dirty="0">
                <a:latin typeface="Times New Roman" panose="02020603050405020304" pitchFamily="18" charset="0"/>
                <a:cs typeface="Times New Roman" panose="02020603050405020304" pitchFamily="18" charset="0"/>
              </a:rPr>
              <a:t> do </a:t>
            </a:r>
            <a:r>
              <a:rPr lang="pt-BR" sz="8000" dirty="0" err="1">
                <a:latin typeface="Times New Roman" panose="02020603050405020304" pitchFamily="18" charset="0"/>
                <a:cs typeface="Times New Roman" panose="02020603050405020304" pitchFamily="18" charset="0"/>
              </a:rPr>
              <a:t>Twitter</a:t>
            </a:r>
            <a:r>
              <a:rPr lang="pt-BR" sz="8000" dirty="0">
                <a:latin typeface="Times New Roman" panose="02020603050405020304" pitchFamily="18" charset="0"/>
                <a:cs typeface="Times New Roman" panose="02020603050405020304" pitchFamily="18" charset="0"/>
              </a:rPr>
              <a:t> da ABL, o </a:t>
            </a:r>
            <a:r>
              <a:rPr lang="pt-BR" sz="8000" dirty="0" err="1">
                <a:latin typeface="Times New Roman" panose="02020603050405020304" pitchFamily="18" charset="0"/>
                <a:cs typeface="Times New Roman" panose="02020603050405020304" pitchFamily="18" charset="0"/>
              </a:rPr>
              <a:t>Abletras</a:t>
            </a:r>
            <a:r>
              <a:rPr lang="pt-BR" sz="8000" dirty="0">
                <a:latin typeface="Times New Roman" panose="02020603050405020304" pitchFamily="18" charset="0"/>
                <a:cs typeface="Times New Roman" panose="02020603050405020304" pitchFamily="18" charset="0"/>
              </a:rPr>
              <a:t>, a Academia Brasileira de Letras lançou no dia do seu aniversário de 113 anos um novo concurso cultural intitulado “Conte o conto sem aumentar um ponto”, baseado na obra A cartomante, de Machado de Assis.</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“Conte o conto sem aumentar um ponto” tem como objetivo dar um final distinto do original ao conto A cartomante, de Machado de Assis, utilizando-se o mesmo número de caracteres – ou inferior – que Machado concluiu seu trabalho, ou seja, 1 778 caracteres.</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Vale ressaltar que, para participar do concurso, o concorrente deverá ser seguidor do </a:t>
            </a:r>
            <a:r>
              <a:rPr lang="pt-BR" sz="8000" dirty="0" err="1">
                <a:latin typeface="Times New Roman" panose="02020603050405020304" pitchFamily="18" charset="0"/>
                <a:cs typeface="Times New Roman" panose="02020603050405020304" pitchFamily="18" charset="0"/>
              </a:rPr>
              <a:t>Twitter</a:t>
            </a:r>
            <a:r>
              <a:rPr lang="pt-BR" sz="8000" dirty="0">
                <a:latin typeface="Times New Roman" panose="02020603050405020304" pitchFamily="18" charset="0"/>
                <a:cs typeface="Times New Roman" panose="02020603050405020304" pitchFamily="18" charset="0"/>
              </a:rPr>
              <a:t> da ABL, o </a:t>
            </a:r>
            <a:r>
              <a:rPr lang="pt-BR" sz="8000" dirty="0" err="1">
                <a:latin typeface="Times New Roman" panose="02020603050405020304" pitchFamily="18" charset="0"/>
                <a:cs typeface="Times New Roman" panose="02020603050405020304" pitchFamily="18" charset="0"/>
              </a:rPr>
              <a:t>Abletras</a:t>
            </a:r>
            <a:r>
              <a:rPr lang="pt-BR" sz="8000" dirty="0">
                <a:latin typeface="Times New Roman" panose="02020603050405020304" pitchFamily="18" charset="0"/>
                <a:cs typeface="Times New Roman" panose="02020603050405020304" pitchFamily="18" charset="0"/>
              </a:rPr>
              <a:t>.</a:t>
            </a:r>
          </a:p>
          <a:p>
            <a:pPr marL="0" indent="0" algn="just">
              <a:buNone/>
            </a:pPr>
            <a:r>
              <a:rPr lang="pt-BR" sz="8000" dirty="0" smtClean="0">
                <a:latin typeface="Times New Roman" panose="02020603050405020304" pitchFamily="18" charset="0"/>
                <a:cs typeface="Times New Roman" panose="02020603050405020304" pitchFamily="18" charset="0"/>
              </a:rPr>
              <a:t>Disponível em: www.academia.org.br. Acesso em: 18 out. 2015 (adaptado)</a:t>
            </a:r>
            <a:endParaRPr lang="pt-BR" sz="8000" dirty="0">
              <a:latin typeface="Times New Roman" panose="02020603050405020304" pitchFamily="18" charset="0"/>
              <a:cs typeface="Times New Roman" panose="02020603050405020304" pitchFamily="18" charset="0"/>
            </a:endParaRPr>
          </a:p>
          <a:p>
            <a:pPr marL="0" indent="0" algn="just">
              <a:buNone/>
            </a:pPr>
            <a:endParaRPr lang="pt-BR" sz="8000" dirty="0" smtClean="0">
              <a:latin typeface="Times New Roman" panose="02020603050405020304" pitchFamily="18" charset="0"/>
              <a:cs typeface="Times New Roman" panose="02020603050405020304" pitchFamily="18" charset="0"/>
            </a:endParaRPr>
          </a:p>
          <a:p>
            <a:pPr marL="0" indent="0" algn="just">
              <a:buNone/>
            </a:pPr>
            <a:r>
              <a:rPr lang="pt-BR" sz="8000" dirty="0" smtClean="0">
                <a:latin typeface="Times New Roman" panose="02020603050405020304" pitchFamily="18" charset="0"/>
                <a:cs typeface="Times New Roman" panose="02020603050405020304" pitchFamily="18" charset="0"/>
              </a:rPr>
              <a:t>O </a:t>
            </a:r>
            <a:r>
              <a:rPr lang="pt-BR" sz="8000" dirty="0" err="1">
                <a:latin typeface="Times New Roman" panose="02020603050405020304" pitchFamily="18" charset="0"/>
                <a:cs typeface="Times New Roman" panose="02020603050405020304" pitchFamily="18" charset="0"/>
              </a:rPr>
              <a:t>Twitter</a:t>
            </a:r>
            <a:r>
              <a:rPr lang="pt-BR" sz="8000" dirty="0">
                <a:latin typeface="Times New Roman" panose="02020603050405020304" pitchFamily="18" charset="0"/>
                <a:cs typeface="Times New Roman" panose="02020603050405020304" pitchFamily="18" charset="0"/>
              </a:rPr>
              <a:t> é reconhecido por promover o compartilhamento de textos. Nessa notícia, essa rede social foi utilizada como veículo/suporte para um concurso literário por causa do(a)</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36073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r>
              <a:rPr lang="pt-BR" sz="2400" dirty="0" smtClean="0">
                <a:latin typeface="Times New Roman" panose="02020603050405020304" pitchFamily="18" charset="0"/>
                <a:cs typeface="Times New Roman" panose="02020603050405020304" pitchFamily="18" charset="0"/>
              </a:rPr>
              <a:t>a) limite </a:t>
            </a:r>
            <a:r>
              <a:rPr lang="pt-BR" sz="2400" dirty="0">
                <a:latin typeface="Times New Roman" panose="02020603050405020304" pitchFamily="18" charset="0"/>
                <a:cs typeface="Times New Roman" panose="02020603050405020304" pitchFamily="18" charset="0"/>
              </a:rPr>
              <a:t>predeterminado de extensão do texto</a:t>
            </a:r>
            <a:r>
              <a:rPr lang="pt-BR" sz="2400" b="1" dirty="0">
                <a:latin typeface="Times New Roman" panose="02020603050405020304" pitchFamily="18" charset="0"/>
                <a:cs typeface="Times New Roman" panose="02020603050405020304" pitchFamily="18" charset="0"/>
              </a:rPr>
              <a:t>.</a:t>
            </a:r>
          </a:p>
          <a:p>
            <a:pPr marL="0" indent="0">
              <a:buNone/>
            </a:pPr>
            <a:r>
              <a:rPr lang="pt-BR" sz="2400" dirty="0" smtClean="0">
                <a:latin typeface="Times New Roman" panose="02020603050405020304" pitchFamily="18" charset="0"/>
                <a:cs typeface="Times New Roman" panose="02020603050405020304" pitchFamily="18" charset="0"/>
              </a:rPr>
              <a:t>b) interesse </a:t>
            </a:r>
            <a:r>
              <a:rPr lang="pt-BR" sz="2400" dirty="0">
                <a:latin typeface="Times New Roman" panose="02020603050405020304" pitchFamily="18" charset="0"/>
                <a:cs typeface="Times New Roman" panose="02020603050405020304" pitchFamily="18" charset="0"/>
              </a:rPr>
              <a:t>pela participação de jovens.</a:t>
            </a:r>
          </a:p>
          <a:p>
            <a:pPr marL="0" indent="0">
              <a:buNone/>
            </a:pPr>
            <a:r>
              <a:rPr lang="pt-BR" sz="2400" dirty="0" smtClean="0">
                <a:latin typeface="Times New Roman" panose="02020603050405020304" pitchFamily="18" charset="0"/>
                <a:cs typeface="Times New Roman" panose="02020603050405020304" pitchFamily="18" charset="0"/>
              </a:rPr>
              <a:t>c) atualidade </a:t>
            </a:r>
            <a:r>
              <a:rPr lang="pt-BR" sz="2400" dirty="0">
                <a:latin typeface="Times New Roman" panose="02020603050405020304" pitchFamily="18" charset="0"/>
                <a:cs typeface="Times New Roman" panose="02020603050405020304" pitchFamily="18" charset="0"/>
              </a:rPr>
              <a:t>do enredo proposto.</a:t>
            </a:r>
          </a:p>
          <a:p>
            <a:pPr marL="0" indent="0">
              <a:buNone/>
            </a:pPr>
            <a:r>
              <a:rPr lang="pt-BR" sz="2400" dirty="0" smtClean="0">
                <a:latin typeface="Times New Roman" panose="02020603050405020304" pitchFamily="18" charset="0"/>
                <a:cs typeface="Times New Roman" panose="02020603050405020304" pitchFamily="18" charset="0"/>
              </a:rPr>
              <a:t>d) fidelidade </a:t>
            </a:r>
            <a:r>
              <a:rPr lang="pt-BR" sz="2400" dirty="0">
                <a:latin typeface="Times New Roman" panose="02020603050405020304" pitchFamily="18" charset="0"/>
                <a:cs typeface="Times New Roman" panose="02020603050405020304" pitchFamily="18" charset="0"/>
              </a:rPr>
              <a:t>a fatos cotidianos.</a:t>
            </a:r>
          </a:p>
          <a:p>
            <a:pPr marL="0" indent="0">
              <a:buNone/>
            </a:pPr>
            <a:r>
              <a:rPr lang="pt-BR" sz="2400" dirty="0" smtClean="0">
                <a:latin typeface="Times New Roman" panose="02020603050405020304" pitchFamily="18" charset="0"/>
                <a:cs typeface="Times New Roman" panose="02020603050405020304" pitchFamily="18" charset="0"/>
              </a:rPr>
              <a:t>e) dinâmica </a:t>
            </a:r>
            <a:r>
              <a:rPr lang="pt-BR" sz="2400" dirty="0">
                <a:latin typeface="Times New Roman" panose="02020603050405020304" pitchFamily="18" charset="0"/>
                <a:cs typeface="Times New Roman" panose="02020603050405020304" pitchFamily="18" charset="0"/>
              </a:rPr>
              <a:t>da sequência narrativa.</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5385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92500"/>
          </a:bodyPr>
          <a:lstStyle/>
          <a:p>
            <a:pPr marL="0" indent="0" algn="ctr">
              <a:lnSpc>
                <a:spcPct val="160000"/>
              </a:lnSpc>
              <a:buNone/>
            </a:pPr>
            <a:r>
              <a:rPr lang="pt-BR" i="1" dirty="0" smtClean="0">
                <a:latin typeface="Times New Roman" panose="02020603050405020304" pitchFamily="18" charset="0"/>
                <a:cs typeface="Times New Roman" panose="02020603050405020304" pitchFamily="18" charset="0"/>
              </a:rPr>
              <a:t>5) Nos textos jornalísticos, identifique a ideia central;</a:t>
            </a:r>
          </a:p>
          <a:p>
            <a:pPr marL="0" indent="0" algn="ctr">
              <a:lnSpc>
                <a:spcPct val="160000"/>
              </a:lnSpc>
              <a:buNone/>
            </a:pPr>
            <a:r>
              <a:rPr lang="pt-BR" i="1" dirty="0" smtClean="0">
                <a:latin typeface="Times New Roman" panose="02020603050405020304" pitchFamily="18" charset="0"/>
                <a:cs typeface="Times New Roman" panose="02020603050405020304" pitchFamily="18" charset="0"/>
              </a:rPr>
              <a:t>6) Elimine respostas que possuem o mesmo significado;</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2" descr="C:\Users\Usuário\JEC\Pictures\Educandário\Imagens para aulas\caricatura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7890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412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2376</TotalTime>
  <Words>3361</Words>
  <Application>Microsoft Office PowerPoint</Application>
  <PresentationFormat>Apresentação na tela (4:3)</PresentationFormat>
  <Paragraphs>621</Paragraphs>
  <Slides>51</Slides>
  <Notes>0</Notes>
  <HiddenSlides>0</HiddenSlides>
  <MMClips>0</MMClips>
  <ScaleCrop>false</ScaleCrop>
  <HeadingPairs>
    <vt:vector size="4" baseType="variant">
      <vt:variant>
        <vt:lpstr>Tema</vt:lpstr>
      </vt:variant>
      <vt:variant>
        <vt:i4>1</vt:i4>
      </vt:variant>
      <vt:variant>
        <vt:lpstr>Títulos de slides</vt:lpstr>
      </vt:variant>
      <vt:variant>
        <vt:i4>51</vt:i4>
      </vt:variant>
    </vt:vector>
  </HeadingPairs>
  <TitlesOfParts>
    <vt:vector size="52" baseType="lpstr">
      <vt:lpstr>Tema do Office</vt:lpstr>
      <vt:lpstr>DICAS DE INTERPRETAÇÃO</vt:lpstr>
      <vt:lpstr>DICAS DE INTERPRETAÇÃO</vt:lpstr>
      <vt:lpstr>DICAS DE INTERPRETAÇÃO</vt:lpstr>
      <vt:lpstr>DICAS DE INTERPRETAÇÃO</vt:lpstr>
      <vt:lpstr>DICAS DE INTERPRETAÇÃO</vt:lpstr>
      <vt:lpstr>DICAS DE INTERPRETAÇÃO</vt:lpstr>
      <vt:lpstr>DICAS DE INTERPRETAÇÃO</vt:lpstr>
      <vt:lpstr>DICAS DE INTERPRETAÇÃO</vt:lpstr>
      <vt:lpstr>DICAS DE INTERPRETAÇÃO</vt:lpstr>
      <vt:lpstr>DICAS DE INTERPRETAÇÃO</vt:lpstr>
      <vt:lpstr>DICAS DE INTERPRETAÇÃO</vt:lpstr>
      <vt:lpstr>CHARGES E QUADRINHOS</vt:lpstr>
      <vt:lpstr>CHARGES E QUADRINHOS</vt:lpstr>
      <vt:lpstr>CHARGES E QUADRINHOS</vt:lpstr>
      <vt:lpstr>CHARGES E QUADRINHOS</vt:lpstr>
      <vt:lpstr>CHARGES E QUADRINHOS</vt:lpstr>
      <vt:lpstr>CHARGES E QUADRINHOS</vt:lpstr>
      <vt:lpstr>CHARGES E QUADRINHOS</vt:lpstr>
      <vt:lpstr>CHARGES E QUADRINHOS</vt:lpstr>
      <vt:lpstr>CHARGES E QUADRINHOS</vt:lpstr>
      <vt:lpstr>CHARGES E QUADRINHOS</vt:lpstr>
      <vt:lpstr>CHARGES E QUADRINHOS</vt:lpstr>
      <vt:lpstr>CHARGES E QUADRINHOS</vt:lpstr>
      <vt:lpstr>CHARGES E QUADRINHOS</vt:lpstr>
      <vt:lpstr>IMAGENS</vt:lpstr>
      <vt:lpstr>ANÚNCIOS PUBLICITÁRIOS</vt:lpstr>
      <vt:lpstr>ANÚNCIOS PUBLICITÁRIOS</vt:lpstr>
      <vt:lpstr>ANÚNCIOS PUBLICITÁRIOS</vt:lpstr>
      <vt:lpstr>ANÚNCIOS PUBLICITÁRIOS</vt:lpstr>
      <vt:lpstr>LINGUAGEM</vt:lpstr>
      <vt:lpstr>LINGUAGEM</vt:lpstr>
      <vt:lpstr>TEXTOS LONGOS DIVERSOS</vt:lpstr>
      <vt:lpstr>TEXTOS LONGOS DIVERSOS</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PREVIDÊNCIA COMPLEMENTAR</dc:title>
  <dc:creator>Usuário</dc:creator>
  <cp:lastModifiedBy>Usuário</cp:lastModifiedBy>
  <cp:revision>280</cp:revision>
  <dcterms:created xsi:type="dcterms:W3CDTF">2018-05-26T12:30:19Z</dcterms:created>
  <dcterms:modified xsi:type="dcterms:W3CDTF">2020-01-01T16:16:09Z</dcterms:modified>
</cp:coreProperties>
</file>