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7" r:id="rId12"/>
    <p:sldId id="272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43BDB-BD1F-4810-9A3A-42513B32C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B0B205-7288-4509-BE7D-62C6C1C7F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6E5BC7-6867-49C3-80C6-4EAF40D5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7F0C77-77CE-4FF4-A0D0-AA7E4981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B1DFD-504C-4539-B22D-13D74F09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1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4B287-D16D-49CC-B4A2-E0F10F5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857C30-A606-4FC5-AE8F-6D21E735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F58BF-0B2B-4B33-9547-AC939639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D0159-F4DE-4C58-A443-E98CF8F3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F14174-E041-41E9-BDB7-E8BBC445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36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293D61-D8D7-4A50-96A4-777F13694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C51187-33BE-47D2-A8E0-6397C3C5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F8EE72-F27E-4FDB-8D51-E03B91FD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AA886F-3744-4F65-82FD-331F7E9E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7A830D-10BD-406C-91C3-840AF1DF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7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22049-4699-45A4-8BF8-B26A25E9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12CA34-470F-4615-B100-07E8361A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DEE20-D769-44F3-AF36-26915506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6A8997-EA21-4700-9E39-1E0E1589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877A76-0CD5-47EC-A984-E1A5751F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0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B0535-5745-405C-B6CC-290FB362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654464-76CF-4E9E-89D1-FB0A3D7C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237005-6244-400F-867A-E1DB392D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960993-6FE9-475C-8475-D0F5A5E9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B56E68-EA75-4330-9575-74F43B60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1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E5687-35D9-4840-9D8A-B6C1C8C8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FB6137-F585-495E-8E67-6F08FA433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6C3231-D9F8-4BA9-8965-6E0CA6C79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02289D-0EE6-42AD-B3AF-488E4AE5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296B7A-CB6B-48DE-AD5A-1812C40B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A53415-2B99-4315-8B68-97BC69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2242B-D4C3-4BAE-84CD-0C2F0F2B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02CB3F-F4C9-4F76-AB89-0B7A7FD05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72A023-242C-4D6C-A32D-651820D4D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566951-A887-4796-8B9A-D97C93D02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43DBE8-D792-4C83-A67D-18C4B392A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03D19C-91F2-4C71-BD12-4FAB9B63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AFA61B-D4A6-4780-B63C-5529D146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CCAA02-F1F3-4071-8427-2DC63BA6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7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4D9B-ECA5-44E6-A399-718B4BCE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36B0C0-A266-4096-9898-40875F87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B92CF7-AFD7-4499-93CA-572CB498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ECD387-DB46-44DC-B434-3B7D6268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69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E63C6-F9D7-4FBF-9CD0-5FBB278A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E07269-4791-450E-AC2D-A5DF8E25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E57941-B6BC-49F7-AD1D-16641DCF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46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0CC57-4D72-4949-B19A-3AD4B969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E6D7F8-DF5D-403A-B5C4-8D1561DA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698882-D9E2-45F6-B4AC-D6CA0E587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893B0D-FEB1-4179-952C-57AFC785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6520FB-4491-4C36-B821-A0250DC4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4C6770-A67D-4C86-995A-2DC05D16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5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2A4B3-C3F0-48F4-8D76-70AB5BA0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900723-C044-4332-B24F-DD6B004DD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9D512B-4964-4514-9000-BC125C189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47E843-E0F6-45A0-95C2-31D7E627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2AED19-F74C-45A1-86CE-83D22D0A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6242B6-8B1C-4DB8-BE7C-5EF71F8B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6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0B694B-9B47-47B9-87B1-976BD593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F9ACC5-B52C-497A-83DA-28997A87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9D0AFA-BBD7-4172-A29C-C14E706BA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41B8-BEB7-4E03-8C50-ED98E757BBC1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C28CD2-ABB4-4052-88C4-AAD41609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198942-4203-4495-B043-96F06A948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106F-D61E-4C4A-BF29-FC22C973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9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1" y="0"/>
            <a:ext cx="7260116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Relações lógicas de tese/argumento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argumentativo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 aquele que defende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de vista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meio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São argumentativos, por exemplo, certos gêneros do discurso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(debate), discurso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jurídico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(acusação e defesa) e discurso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religioso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(sermão).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Para a Linguística,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discursos são argumentativos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pois são uma reação responsiva a outro discurso.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D15DC9-8E33-4870-A162-8116FF88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87" y="0"/>
            <a:ext cx="4755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0" y="0"/>
            <a:ext cx="7722823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 relação lógico-discursiva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tese-argumento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expressão de determinada ideia, articulada por meio de argumentos que envolvem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busca de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adesão textual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É importante que 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tese-conclusão e os argumentos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estejam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 articulados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texto, permitindo que sejam identificados e interpretados de forma coesa e coerente.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Ademais,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essencial validar os argumentos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elencados pela sua credibilidade e pela relação com a tese-conclusão. Afinal, se o argumento é fraco ou fantasioso, ou não se relaciona com a tese, não serve como tal.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02F16B-AD8C-4B2A-8152-19CF30E8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23" y="0"/>
            <a:ext cx="423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1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1" y="0"/>
            <a:ext cx="7733840" cy="668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Curiosidade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Rui Barbosa (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1849/1923) foi um político, jurista, advogado, diplomata, escritor, jornalista, tradutor e orador brasileiro. Um dos intelectuais mais conhecidos do seu tempo, foi coautor da constituição da Primeira República.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Se os mandachuvas deste sertão mal roçado, que se chama Brasil, o considerassem habitado, realmente, de uma raça de homens, evidentemente não teriam a petulância de o governar por meio 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farsanterias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a com que acabam de arrostar a opinião nacional e a opinião internacional, atirando à cara da primeira o ato de mais violento desprezo, que nunca se ousou contra um povo de mediana consciência e qualquer virilidade.</a:t>
            </a:r>
            <a:endParaRPr lang="pt-B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D31ABA-2609-4718-B932-A00073AC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6B4C72-0076-4AEE-8176-77206FB9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978" y="0"/>
            <a:ext cx="417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3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0" y="0"/>
            <a:ext cx="8020279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Curiosidade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Padre António Vieira (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1608/1697) f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 um filósofo, escritor e orador português da Companhia de Jesus.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das mais influentes personagens do século XVII em termos de política e oratória, destacou-se como missionário em terras brasileiras. Nesta qualidade, defendeu incansavelmente os direitos dos povos indígenas, combatendo a sua exploração e escravização e fazendo a sua evangelização. Era por eles chamado "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Paiaçu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(Grande Padre/Pai, em tupi). Isso serviu de base para seu argumento como um dos principais defensores do fim da escravidão e do tráfico negreiro.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Para falar ao vento bastam palavras, para falar ao coração são necessárias obras.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D31ABA-2609-4718-B932-A00073AC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8E62D0-92F1-4E41-A634-A6745AF0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024" y="0"/>
            <a:ext cx="4020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0" y="0"/>
            <a:ext cx="8086381" cy="682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Honoré </a:t>
            </a:r>
            <a:r>
              <a:rPr lang="pt-BR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Daumier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um pintor, escultor, chargista e caricaturista, nascido em Marselha, na França, no ano de 1808.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Começou a estudar arte aos 16 anos enquanto trabalhava como entregador para ajudar os pais, até que, aos 19 anos, passou a se dedicar somente à carreira artística. 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Ficou bastante conhecido pelas caricaturas e sátiras políticas que publicava em jornais, como o </a:t>
            </a:r>
            <a:r>
              <a:rPr lang="pt-BR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caricature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1832, publicou uma charge do rei Luís Felipe I devorando pessoas e sacos de ouro, que o fez ficar preso por seis meses. 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Em 1834, passou a se dedicar à produção de litografias (desenho criado na superfície da pedra ou placa com um lápis ou tinta gordurosa), que abordavam temas diversos, como filosofia, literatura, política e cotidiano. Compôs mais de 6 000 obras.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Faleceu em1879, em decorrência de uma paralisia cerebral.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013BD3-1AE4-4FC7-9AB1-61F5B032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35" y="-1"/>
            <a:ext cx="394036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F8F0B1-1767-441F-8FB0-2610D8DA7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" t="2367" r="3339" b="1348"/>
          <a:stretch/>
        </p:blipFill>
        <p:spPr>
          <a:xfrm>
            <a:off x="8009263" y="0"/>
            <a:ext cx="4182738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DD4DAF-D7FA-4F6C-8AE8-D38FC96544BB}"/>
              </a:ext>
            </a:extLst>
          </p:cNvPr>
          <p:cNvSpPr txBox="1"/>
          <p:nvPr/>
        </p:nvSpPr>
        <p:spPr>
          <a:xfrm>
            <a:off x="297456" y="77118"/>
            <a:ext cx="740333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Relações lógicas de tese/argumento 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texto argumentativo são: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Presença de uma tese (ponto de vista ou resposta) – em geral, no primeiro parágrafo do texto;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Desenvolvimento com argumentos que comprovem a tese;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Conclusão em forma de síntese ou com propostas de solução para os problemas discutidos no texto;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Uso da norma-padrão da língua portuguesa.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-1" y="0"/>
            <a:ext cx="7579606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argumentativo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construído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ideias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 articulam 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lógicas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defesa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de vista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ainda não foi resolvido.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Um problema existe porque ainda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consenso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uma ou mais soluções para ele, de forma que o debate não pode ainda ser encerrado.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Por isso, é comum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vários argumentos surjam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solucioná-lo, de modo que elenquem e relacionem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premissas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finalidade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alavancar uma conclusão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 defendida sobre determinado assunto ou problema.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52391D-C7FB-4554-ABA7-E0A1BABE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032" y="0"/>
            <a:ext cx="431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-1" y="0"/>
            <a:ext cx="7579606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Premissa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Cada uma das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compõem um silogismo (raciocínio que se pauta na dedução, composto por duas premissas que levam a uma conclusão) e em que se baseia a conclusão.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ou ideia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que se parte para armar um raciocínio.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 inicial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do qual se inicia um raciocínio ou um estudo.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serve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 criação de um pensamento, opinião, ponto de vista, raciocínio; axioma, pressuposto.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EF0B75-9C41-40CA-B8A3-89BA81CBC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75" y="0"/>
            <a:ext cx="443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-1" y="0"/>
            <a:ext cx="7579606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silogismo: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homens são mortais. Antônio é homem. Logo, Antônio é mortal.  </a:t>
            </a:r>
          </a:p>
          <a:p>
            <a:pPr lvl="0" algn="just" eaLnBrk="0" fontAlgn="base" hangingPunct="0">
              <a:lnSpc>
                <a:spcPct val="150000"/>
              </a:lnSpc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chove, as plantas ficam molhadas. Está chovendo, logo, as plantas estão molhadas.</a:t>
            </a:r>
          </a:p>
          <a:p>
            <a:pPr lvl="0" algn="just" eaLnBrk="0" fontAlgn="base" hangingPunct="0">
              <a:lnSpc>
                <a:spcPct val="150000"/>
              </a:lnSpc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Nenhum peixe vive fora d’água, o tubarão é um peixe. Logo, o tubarão não vive fora d’água.</a:t>
            </a:r>
          </a:p>
          <a:p>
            <a:pPr lvl="0" algn="just" eaLnBrk="0" fontAlgn="base" hangingPunct="0">
              <a:lnSpc>
                <a:spcPct val="150000"/>
              </a:lnSpc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Maria está na igreja ou está em casa. Maria não está na igreja. Logo, está em casa.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BF50B2-0875-41A3-93B4-D2A8EFFE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95" y="-1"/>
            <a:ext cx="439740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3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77118" y="0"/>
            <a:ext cx="7917312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premissas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podem vir construídas, por exemplo, com: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Argumentos de autoridade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citações de especialistas ou documentos legais e normativos, no caso dos textos jurídicos;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Nesse sentido, pesquisas recentes vêm comprovando que ler ficção realmente fomenta a empatia. O psicólogo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Keith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Oatley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(2016) explica que, em associações de longo prazo e experimentos de curto prazo, constatou-se que o envolvimento com a leitura de ficção provoca melhorias na empatia e na teoria da mente, por meio da inferência e transporte que ocorrem durante a leitura literária, e do conteúdo da ficção, que normalmente é sobre personagens humanos e suas interações no mundo social.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0DEB25-A326-411E-9109-957286D2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65" y="0"/>
            <a:ext cx="4050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3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1" y="0"/>
            <a:ext cx="7260116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Argumentos de consenso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ideias gerais que são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aceitas pelo senso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comum 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indiscutíveis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Um exemplo seria a necessidade da preservação do meio ambiente ou a garantia de saúde para toda a população;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é a base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desenvolvimento de qualquer nação. Países com altos índices de escolaridade apresentam maiores índices de desenvolvimento econômico e social.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B2C0FF-B468-426D-96D5-52AD27A6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97" y="0"/>
            <a:ext cx="4719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1" y="0"/>
            <a:ext cx="7260116" cy="50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Argumentos de provas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concretos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podem ser valorados e apreciados.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De cada dez crianças em período de alfabetização nas escolas brasileiras, três apresentam dificuldades consideráveis na leitura e escrita de palavras simples. 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são do SAEB de 2021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divulgado em setembro de 2022, e representam um aumento de 54% em relação ao índice de 2019.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6A3323-BFC7-457B-BE93-9878AE7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71" y="0"/>
            <a:ext cx="4634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311D20-2244-4216-985D-547A62BD4E98}"/>
              </a:ext>
            </a:extLst>
          </p:cNvPr>
          <p:cNvSpPr txBox="1"/>
          <p:nvPr/>
        </p:nvSpPr>
        <p:spPr>
          <a:xfrm>
            <a:off x="0" y="0"/>
            <a:ext cx="9639759" cy="737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Argumento lógico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hipotéticas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causa-efeito e analogias construídas a partir da articulação das ideias, das provas, do conhecimento compartilhado com o público-alvo, etc.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O trigo que semeou o pregador evangélico, diz Cristo que é a palavra de Deus. Os espinhos, as pedras, o caminho e a terra boa em que o trigo caiu, são os diversos corações dos homens. Os espinhos são os corações embaraçados com cuidados, com riquezas, com delícias; e nestes afoga-se a palavra de Deus. As pedras são os corações duros e obstinados; e nestes seca-se a palavra de Deus, e se nasce, não cria raízes. Os caminhos são os corações inquietos e perturbados com a passagem e tropel das coisas do Mundo, umas que vão, outras que vêm, outras que atravessam, e todas passam; e nestes é pisada a palavra de Deus, porque a desatendem ou a desprezam. Finalmente, a terra boa são os corações bons ou os homens de bom coração; e nestes prende e frutifica a palavra divina, com tanta fecundidade e abundância, que se colhe cento por um (Vieira, Sermão da Sexagenária).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D183DF-4E2B-4877-8665-EE37E326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59" y="0"/>
            <a:ext cx="255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6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1410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18</cp:revision>
  <dcterms:created xsi:type="dcterms:W3CDTF">2025-09-19T15:28:37Z</dcterms:created>
  <dcterms:modified xsi:type="dcterms:W3CDTF">2025-09-25T16:22:08Z</dcterms:modified>
</cp:coreProperties>
</file>