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57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0EA8-FDC1-4531-8443-F17B52CD5F7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51A1DE-3C41-493E-9BEE-05B02F50D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107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B9D233-A03C-48EF-8F8F-E7143AD42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C8AC49-2706-4AA0-AEC3-DCCF5A3E3E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A3E0CF-31E0-4D42-AB03-C3C57D184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4710-27A1-48E7-904B-5BFB6AD0D3F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F56603-CE2F-4A1F-B1A3-0C25CE629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A83FC1-3797-4960-8F1A-E3BEF9955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6A012-70A1-4362-911E-1A123BDC62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9853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22123-154A-46B2-BFF2-5B3812A49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39A48A0-45CD-43B3-9F52-44BF6BC8C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F23062-8CE5-4F29-A772-4DBA201C5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4710-27A1-48E7-904B-5BFB6AD0D3F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DA014A-2D66-4CC3-B7A0-9FAD33EEF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F2F1D6-67DA-4233-8E8B-A59C614C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6A012-70A1-4362-911E-1A123BDC62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424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848BCB5-C942-4956-A6CB-D5A6DD94C7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E629C91-59DE-4572-9342-89032D7772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07D0DD-EFB0-4148-AEDF-7652FA039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4710-27A1-48E7-904B-5BFB6AD0D3F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BB7D93-F612-434C-9188-EF3934704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891211-425F-474B-B5CE-6D2098833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6A012-70A1-4362-911E-1A123BDC62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322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61E3BD-6F2F-4C04-B770-517E83430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8BD47F3-2F76-42C8-97D2-753F7E7CB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C78ED41-809E-4C2F-A759-CF72C791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4710-27A1-48E7-904B-5BFB6AD0D3F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76CA22-9DC4-4C3B-8CA6-0DC464F7D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7F7A8F-5B8B-4F31-A476-3EB30CD1C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6A012-70A1-4362-911E-1A123BDC62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332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4413A4-EB1D-4F09-B25C-834CAE476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1BEA555-3B74-45F9-A67B-5AB167CD5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6B9BBF-7314-4E4B-8CF9-F4F6D184D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4710-27A1-48E7-904B-5BFB6AD0D3F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FCFF03-81DE-4F57-969D-AEDC20D82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90AA57-0E22-4E82-8D89-7AAB4738A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6A012-70A1-4362-911E-1A123BDC62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173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9ADB77-AF99-4A7D-89D7-03391220A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2592BB-2E0C-44DB-844C-92C3007E7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CAC8492-532E-4B31-864D-4226F939E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7C5712-50E5-4579-A3B9-F4E985A44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4710-27A1-48E7-904B-5BFB6AD0D3F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3675104-2E44-4780-BE5A-FFAE9F943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72C276C-FB6E-4219-8114-8C9D1EFB4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6A012-70A1-4362-911E-1A123BDC62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1822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539515-A9E2-4CD9-AB42-2C64FC14D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AC440D5-633C-412F-BD9F-805890DB6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73042BA-A888-42CF-BD36-71AF620E4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EFF150A-4B18-4F93-811B-E8869C41BE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4173905-2357-418A-B8C0-222463E39A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D957F87-AA49-4125-A917-36084F6EC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4710-27A1-48E7-904B-5BFB6AD0D3F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F6E447C-109E-4751-8A3E-A3B73AB75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53EF122-6DF7-4C43-AF0A-235081731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6A012-70A1-4362-911E-1A123BDC62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928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DA567A-80BA-4C94-BD0D-080DB1D91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6FC3F78-675B-4E98-AADB-B76587984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4710-27A1-48E7-904B-5BFB6AD0D3F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5B4AE3D-C118-4801-9501-EB08AD0E0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50738A6-5972-45F1-90B1-1BBFF014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6A012-70A1-4362-911E-1A123BDC62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9712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2D11C1D-77E2-47B1-8FE2-6AC15D6C2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4710-27A1-48E7-904B-5BFB6AD0D3F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7D81CC6-C277-4A0D-BA1B-AC5F6B53C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0332E91-6983-454E-9539-D129147C0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6A012-70A1-4362-911E-1A123BDC62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31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A04B89-5A3F-48CE-B830-0A4C79719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20A474-B76B-45B6-ABE1-FFA3D6D77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E483186-70DB-43EC-8094-79A34F571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5916E5F-FAE9-4168-B797-4885BFC19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4710-27A1-48E7-904B-5BFB6AD0D3F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883DD7D-4AE3-4392-B88B-75E24E6BB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798F6C6-11B3-4A96-B350-DE39E030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6A012-70A1-4362-911E-1A123BDC62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5738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BCB47F-1ABE-4F4C-B20C-DD17DCF4E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EF75AE1-4D23-4909-9D80-B7966085EC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79559E9-DD8F-4B9E-8141-0DCFDBE04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06E929D-6FA3-4172-887E-147779CBC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4710-27A1-48E7-904B-5BFB6AD0D3F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33FAD48-E5B0-41AC-90D9-B67959F38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35D9E89-BE99-4CF4-80F3-F5ACFC051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6A012-70A1-4362-911E-1A123BDC62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196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FD0547D-19BE-41E8-852F-BD07096B3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7F60657-C1FF-42EB-995B-4D29730CE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A3A8AD-E953-4E05-B2BC-7295EE45D7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74710-27A1-48E7-904B-5BFB6AD0D3F0}" type="datetimeFigureOut">
              <a:rPr lang="pt-BR" smtClean="0"/>
              <a:t>05/09/2025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664090-2AAD-4DB3-AA30-AC9F1B3B45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3FB7D8-2EF2-41EC-AB9A-401FA6E4F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6A012-70A1-4362-911E-1A123BDC62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893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51E4068-232A-47A2-AFFA-6E2E2018E2A7}"/>
              </a:ext>
            </a:extLst>
          </p:cNvPr>
          <p:cNvSpPr txBox="1"/>
          <p:nvPr/>
        </p:nvSpPr>
        <p:spPr>
          <a:xfrm>
            <a:off x="0" y="486897"/>
            <a:ext cx="7932145" cy="6371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São aquelas que exploram o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sentido simbólico das palavras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e/ou expressões, geralmente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contrastando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àquilo que se considera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esperado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ocasionando uma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quebra de expectativa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Dentre essas figuras, temos: 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Ironia;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Eufemismo;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Prosopopeia ou Personificação;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Hipérbole ou Auxese;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Antítese;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Paradoxo ou Oximoro;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Apóstrofe.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50438F2-D825-4C21-A53D-CB8F6C8993EE}"/>
              </a:ext>
            </a:extLst>
          </p:cNvPr>
          <p:cNvSpPr txBox="1"/>
          <p:nvPr/>
        </p:nvSpPr>
        <p:spPr>
          <a:xfrm>
            <a:off x="1057619" y="0"/>
            <a:ext cx="6367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924B26E-C480-440A-8308-961EF2283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7393" y="-1"/>
            <a:ext cx="4124607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730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51E4068-232A-47A2-AFFA-6E2E2018E2A7}"/>
              </a:ext>
            </a:extLst>
          </p:cNvPr>
          <p:cNvSpPr txBox="1"/>
          <p:nvPr/>
        </p:nvSpPr>
        <p:spPr>
          <a:xfrm>
            <a:off x="0" y="760164"/>
            <a:ext cx="7932145" cy="6275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Ironia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declarar o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oposto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que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realmente se pensa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 tom de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deboche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intenção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crítica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Que motorista excelente, quase me atropelou!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Como você foi bem na última prova, não tirou nem a nota mínima!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Parece um anjinho aquele menino, briga com todos que estão por perto.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Dona Inácia é ótima pessoa, vive atazanando  Negrinha. </a:t>
            </a:r>
          </a:p>
          <a:p>
            <a:pPr>
              <a:lnSpc>
                <a:spcPct val="150000"/>
              </a:lnSpc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50438F2-D825-4C21-A53D-CB8F6C8993EE}"/>
              </a:ext>
            </a:extLst>
          </p:cNvPr>
          <p:cNvSpPr txBox="1"/>
          <p:nvPr/>
        </p:nvSpPr>
        <p:spPr>
          <a:xfrm>
            <a:off x="1057619" y="0"/>
            <a:ext cx="6224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IRONIA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EACC5458-0261-443E-98E2-BD68744B7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3291" y="-1"/>
            <a:ext cx="4288709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6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51E4068-232A-47A2-AFFA-6E2E2018E2A7}"/>
              </a:ext>
            </a:extLst>
          </p:cNvPr>
          <p:cNvSpPr txBox="1"/>
          <p:nvPr/>
        </p:nvSpPr>
        <p:spPr>
          <a:xfrm>
            <a:off x="0" y="863475"/>
            <a:ext cx="5916058" cy="4639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Quando falamos em ironia, referimo-nos à construção feita em uma mensagem que, na verdade, afirma o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contrário do que se diz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Isto é, trata-se de um recurso que se vale de um sentido não literal, mas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oposto ao que é dito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para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questionar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desestruturar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ridicularizar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aquilo que é considerado normal, verdade, habitual, esperado etc.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50438F2-D825-4C21-A53D-CB8F6C8993EE}"/>
              </a:ext>
            </a:extLst>
          </p:cNvPr>
          <p:cNvSpPr txBox="1"/>
          <p:nvPr/>
        </p:nvSpPr>
        <p:spPr>
          <a:xfrm>
            <a:off x="0" y="0"/>
            <a:ext cx="6224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IRONIA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1C5AA06B-C5C5-4F1B-942A-2939D0796E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23909"/>
            <a:ext cx="6019014" cy="5596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4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51E4068-232A-47A2-AFFA-6E2E2018E2A7}"/>
              </a:ext>
            </a:extLst>
          </p:cNvPr>
          <p:cNvSpPr txBox="1"/>
          <p:nvPr/>
        </p:nvSpPr>
        <p:spPr>
          <a:xfrm>
            <a:off x="1" y="760164"/>
            <a:ext cx="6444866" cy="4639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Além disso, é importante atentar-se ao papel do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contexto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determinar a ironia em textos. Sem ele, essa operação é quase impossível. </a:t>
            </a:r>
          </a:p>
          <a:p>
            <a:pPr algn="just">
              <a:lnSpc>
                <a:spcPct val="150000"/>
              </a:lnSpc>
            </a:pP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ironia está nas mais diversas situações e, comumente, pretende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provocar uma crítica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Hoje, muitas pessoas demonstram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dificuldade para interpretar uma ironia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que demanda cuidado redobrado do emissor.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50438F2-D825-4C21-A53D-CB8F6C8993EE}"/>
              </a:ext>
            </a:extLst>
          </p:cNvPr>
          <p:cNvSpPr txBox="1"/>
          <p:nvPr/>
        </p:nvSpPr>
        <p:spPr>
          <a:xfrm>
            <a:off x="0" y="0"/>
            <a:ext cx="6224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IRONIA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E45E123-097A-4709-94DE-6F16E9C676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9273" y="22228"/>
            <a:ext cx="5482728" cy="32289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184E3039-AAEF-40CF-92F1-211BACD231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501" t="4930" r="3616" b="4932"/>
          <a:stretch/>
        </p:blipFill>
        <p:spPr>
          <a:xfrm>
            <a:off x="6709273" y="3340865"/>
            <a:ext cx="5482727" cy="34949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04933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51E4068-232A-47A2-AFFA-6E2E2018E2A7}"/>
              </a:ext>
            </a:extLst>
          </p:cNvPr>
          <p:cNvSpPr txBox="1"/>
          <p:nvPr/>
        </p:nvSpPr>
        <p:spPr>
          <a:xfrm>
            <a:off x="1" y="760164"/>
            <a:ext cx="6819440" cy="611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Aqui o “Sorria”, junto com “mesmo sem estar sendo filmado”, constroem o discurso irônico da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paródia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placa, que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muda totalmente o foco da mensagem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questionando as poses feitas apenas para as câmeras, em uma sociedade marcada pelas redes sociais.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paródia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 uma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recriação irônica de qualquer estrutura textual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em que 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sentido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geralmente é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alterado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 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forma, mantida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 seu uso possui, normalmente, finalidade satírica, podendo ser engraçada e crítica ao mesmo tempo.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ironia é a principal estratégia da paródia.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50438F2-D825-4C21-A53D-CB8F6C8993EE}"/>
              </a:ext>
            </a:extLst>
          </p:cNvPr>
          <p:cNvSpPr txBox="1"/>
          <p:nvPr/>
        </p:nvSpPr>
        <p:spPr>
          <a:xfrm>
            <a:off x="0" y="0"/>
            <a:ext cx="6224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IRONIA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67A902EA-1329-4014-9A44-C54774844D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6239" y="31500"/>
            <a:ext cx="5225761" cy="682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706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51E4068-232A-47A2-AFFA-6E2E2018E2A7}"/>
              </a:ext>
            </a:extLst>
          </p:cNvPr>
          <p:cNvSpPr txBox="1"/>
          <p:nvPr/>
        </p:nvSpPr>
        <p:spPr>
          <a:xfrm>
            <a:off x="1" y="760164"/>
            <a:ext cx="6819440" cy="556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Uma das características da ironia é 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uso da inversão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se apresenta das seguintes formas: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Inversão verbal: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substituição do termo por um antônimo.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Exemplo: se diz que algo é belo, quando, na verdade, se quer dizer que é feio.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Inversão da situação real: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substituição do estado real por uma situação idealizada.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Exemplo: se diz que há organização quando se quer demonstrar que há desorganização.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50438F2-D825-4C21-A53D-CB8F6C8993EE}"/>
              </a:ext>
            </a:extLst>
          </p:cNvPr>
          <p:cNvSpPr txBox="1"/>
          <p:nvPr/>
        </p:nvSpPr>
        <p:spPr>
          <a:xfrm>
            <a:off x="0" y="0"/>
            <a:ext cx="6224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IRONIA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5B744CC-E75A-47AD-B470-930C0B487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6480" y="0"/>
            <a:ext cx="50555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327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51E4068-232A-47A2-AFFA-6E2E2018E2A7}"/>
              </a:ext>
            </a:extLst>
          </p:cNvPr>
          <p:cNvSpPr txBox="1"/>
          <p:nvPr/>
        </p:nvSpPr>
        <p:spPr>
          <a:xfrm>
            <a:off x="1" y="760164"/>
            <a:ext cx="6819440" cy="556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Uma das características da ironia é o uso da inversão, que se apresenta das seguintes formas: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Inversão de papéis: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troca mútua entre funções de determinados sujeitos ou situações.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Exemplo: o patrão cumpre o papel do empregado e vice-versa.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Inversão da situação moral: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inversão de valores com finalidade de obter uma vantagem.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Exemplo: quando um inocente assume a culpa por um delito, visando gerar protestos contra a situação.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50438F2-D825-4C21-A53D-CB8F6C8993EE}"/>
              </a:ext>
            </a:extLst>
          </p:cNvPr>
          <p:cNvSpPr txBox="1"/>
          <p:nvPr/>
        </p:nvSpPr>
        <p:spPr>
          <a:xfrm>
            <a:off x="0" y="0"/>
            <a:ext cx="6224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IRONIA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0F930BE-FD77-4449-BFE9-335A285CD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3846" y="0"/>
            <a:ext cx="51081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258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51E4068-232A-47A2-AFFA-6E2E2018E2A7}"/>
              </a:ext>
            </a:extLst>
          </p:cNvPr>
          <p:cNvSpPr txBox="1"/>
          <p:nvPr/>
        </p:nvSpPr>
        <p:spPr>
          <a:xfrm>
            <a:off x="0" y="991518"/>
            <a:ext cx="5813234" cy="390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“Marcela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amou-me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durante quinze meses e onze contos de réis”  (Memórias Póstumas de Brás Cubas)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“É verdade universalmente admitida que um homem solteiro, possuidor de boa fortuna,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 estar precisando de uma esposa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(Orgulho e Preconceito).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50438F2-D825-4C21-A53D-CB8F6C8993EE}"/>
              </a:ext>
            </a:extLst>
          </p:cNvPr>
          <p:cNvSpPr txBox="1"/>
          <p:nvPr/>
        </p:nvSpPr>
        <p:spPr>
          <a:xfrm>
            <a:off x="0" y="0"/>
            <a:ext cx="6224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MESTRES DA IRONIA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7B3C7EC5-0676-43F0-9FE3-FC4E60B5D0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79" r="6188"/>
          <a:stretch/>
        </p:blipFill>
        <p:spPr>
          <a:xfrm>
            <a:off x="9276202" y="-1"/>
            <a:ext cx="2915799" cy="6858001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66D42982-A797-43B5-90FA-A2B3EE2EFD5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787" r="11575"/>
          <a:stretch/>
        </p:blipFill>
        <p:spPr>
          <a:xfrm>
            <a:off x="6096000" y="0"/>
            <a:ext cx="3180202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21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51E4068-232A-47A2-AFFA-6E2E2018E2A7}"/>
              </a:ext>
            </a:extLst>
          </p:cNvPr>
          <p:cNvSpPr txBox="1"/>
          <p:nvPr/>
        </p:nvSpPr>
        <p:spPr>
          <a:xfrm>
            <a:off x="0" y="582949"/>
            <a:ext cx="6224530" cy="6275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pt-BR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(ENEM-2004)</a:t>
            </a:r>
          </a:p>
          <a:p>
            <a:pPr algn="ctr"/>
            <a:r>
              <a:rPr lang="pt-BR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Cidade grande</a:t>
            </a:r>
            <a:endParaRPr lang="pt-B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beleza, Montes Claros.</a:t>
            </a:r>
            <a:b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cresceu Montes Claros.</a:t>
            </a:r>
            <a:b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Quanta indústria em Montes Claros.</a:t>
            </a:r>
            <a:b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Montes Claros cresceu tanto,</a:t>
            </a:r>
            <a:b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ficou urbe tão notória,</a:t>
            </a:r>
            <a:b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prima-rica</a:t>
            </a: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Rio de Janeiro,</a:t>
            </a:r>
            <a:b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já tem cinco favelas</a:t>
            </a:r>
            <a:b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enquanto, e mais promete.</a:t>
            </a:r>
          </a:p>
          <a:p>
            <a:pPr algn="ctr"/>
            <a:r>
              <a:rPr lang="pt-BR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(Carlos Drummond de Andrade)</a:t>
            </a:r>
          </a:p>
          <a:p>
            <a:pPr algn="just"/>
            <a:endParaRPr lang="pt-B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Entre os recursos expressivos empregados no texto, destaca-se a:</a:t>
            </a:r>
          </a:p>
          <a:p>
            <a:pPr>
              <a:lnSpc>
                <a:spcPct val="150000"/>
              </a:lnSpc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50438F2-D825-4C21-A53D-CB8F6C8993EE}"/>
              </a:ext>
            </a:extLst>
          </p:cNvPr>
          <p:cNvSpPr txBox="1"/>
          <p:nvPr/>
        </p:nvSpPr>
        <p:spPr>
          <a:xfrm>
            <a:off x="1057619" y="0"/>
            <a:ext cx="6224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IRONIA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B536115-0E10-4D46-987A-3D79B0E4F4C7}"/>
              </a:ext>
            </a:extLst>
          </p:cNvPr>
          <p:cNvSpPr txBox="1"/>
          <p:nvPr/>
        </p:nvSpPr>
        <p:spPr>
          <a:xfrm>
            <a:off x="6345716" y="661617"/>
            <a:ext cx="584628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metalinguagem, que consiste em fazer a linguagem referir-se à própria linguagem.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intertextualidade, na qual o texto retoma e reelabora outros textos.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ironia, que consiste em se dizer o contrário do que se pensa, com intenção crítica.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denotação, caracterizada pelo uso das palavras em seu sentido próprio e objetivo.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prosopopeia, que consiste em personificar coisas inanimadas, atribuindo-lhes vida.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70182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726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ARTHUR VINÍCIUS FEITOSA FURTADO</dc:creator>
  <cp:lastModifiedBy>ARTHUR VINÍCIUS FEITOSA FURTADO</cp:lastModifiedBy>
  <cp:revision>14</cp:revision>
  <dcterms:created xsi:type="dcterms:W3CDTF">2025-09-05T16:37:41Z</dcterms:created>
  <dcterms:modified xsi:type="dcterms:W3CDTF">2025-09-05T23:07:05Z</dcterms:modified>
</cp:coreProperties>
</file>