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293" r:id="rId3"/>
    <p:sldId id="295" r:id="rId4"/>
    <p:sldId id="303" r:id="rId5"/>
    <p:sldId id="304" r:id="rId6"/>
    <p:sldId id="305" r:id="rId7"/>
    <p:sldId id="276" r:id="rId8"/>
    <p:sldId id="301" r:id="rId9"/>
    <p:sldId id="277" r:id="rId10"/>
    <p:sldId id="278" r:id="rId11"/>
    <p:sldId id="279" r:id="rId12"/>
    <p:sldId id="299" r:id="rId13"/>
    <p:sldId id="280" r:id="rId14"/>
    <p:sldId id="281" r:id="rId15"/>
    <p:sldId id="282" r:id="rId16"/>
    <p:sldId id="283" r:id="rId17"/>
    <p:sldId id="284" r:id="rId18"/>
    <p:sldId id="285" r:id="rId19"/>
    <p:sldId id="300" r:id="rId20"/>
    <p:sldId id="302" r:id="rId21"/>
    <p:sldId id="306" r:id="rId2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0"/>
    <p:restoredTop sz="94629" autoAdjust="0"/>
  </p:normalViewPr>
  <p:slideViewPr>
    <p:cSldViewPr>
      <p:cViewPr varScale="1">
        <p:scale>
          <a:sx n="107" d="100"/>
          <a:sy n="107" d="100"/>
        </p:scale>
        <p:origin x="-17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689A61-D953-432A-A8C1-89195B348630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CC5856-F7AF-4C67-BD0B-246E9C3985E5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780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87073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0317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2002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298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41802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4058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7118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2172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538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927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4971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C963C-AECC-47CC-9C66-44AD8E024035}" type="datetimeFigureOut">
              <a:rPr lang="pt-BR" smtClean="0"/>
              <a:pPr/>
              <a:t>22/08/2019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56EE7-B639-424B-94EE-7D9D393491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71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É a palavra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invariável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que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relaciona palavras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Embora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não tenha sentido próprio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estabelece relações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assunto, causa, lugar, tempo, oposição, posse, matéria, instrumento, meio, etc.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Maria (assunto).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por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Maria (causa).</a:t>
            </a: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João falou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perante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Maria (lugar).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convencer Maria (finalidade).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Maria (oposição).</a:t>
            </a:r>
          </a:p>
          <a:p>
            <a:pPr marL="0" indent="0" algn="just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Maria (companhia).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have esquerda 2"/>
          <p:cNvSpPr/>
          <p:nvPr/>
        </p:nvSpPr>
        <p:spPr>
          <a:xfrm>
            <a:off x="2051720" y="2972600"/>
            <a:ext cx="216024" cy="2616639"/>
          </a:xfrm>
          <a:prstGeom prst="leftBrace">
            <a:avLst>
              <a:gd name="adj1" fmla="val 8333"/>
              <a:gd name="adj2" fmla="val 4254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4963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“... a folha 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um livro retoma.”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“como 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vento a árvore que o doa.”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“e nada finge vento </a:t>
            </a:r>
            <a:r>
              <a:rPr lang="pt-BR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folha de árvore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expressões destacadas são introduzidas por preposições. Tais preposições são usadas, nesses versos, com a ideia 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origem, lugar,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especificação.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especificação, agente causador,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instrumento, especificação,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agente causador, especificação,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lugar, instrumento,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origem.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99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BR" alt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pt-BR" alt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que indica corretamente o valor semântico das preposições em destaque nas frases</a:t>
            </a: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I. Ele sempre cuidou da família </a:t>
            </a:r>
            <a:r>
              <a:rPr 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muita dedicação.</a:t>
            </a: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 </a:t>
            </a:r>
            <a:r>
              <a:rPr 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doença do pai, ela voltou para a cidade natal.</a:t>
            </a: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Desde pequenos, os príncipes eram preparados </a:t>
            </a:r>
            <a:r>
              <a:rPr 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liderança.</a:t>
            </a: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IV. A pequena casa de madeira foi destruída </a:t>
            </a:r>
            <a:r>
              <a:rPr lang="pt-BR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machado</a:t>
            </a: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modo – companhia – modo – </a:t>
            </a: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modo.</a:t>
            </a: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causa – modo – finalidade – </a:t>
            </a: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instrumento.</a:t>
            </a: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modo – modo – causa – </a:t>
            </a: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causa.</a:t>
            </a: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modo – causa – finalidade – </a:t>
            </a: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</a:t>
            </a:r>
            <a:r>
              <a:rPr lang="pt-BR" sz="3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3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companhia – causa – semelhança – </a:t>
            </a:r>
            <a:r>
              <a:rPr lang="pt-BR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modo.</a:t>
            </a:r>
            <a:endParaRPr lang="pt-BR" sz="3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eaLnBrk="0" fontAlgn="base" hangingPunct="0">
              <a:spcBef>
                <a:spcPct val="0"/>
              </a:spcBef>
              <a:spcAft>
                <a:spcPct val="0"/>
              </a:spcAft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5677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alt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pt-BR" alt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(Fuvest – SP) O segmento em que a preposição destacada estabelece uma relação de causa é</a:t>
            </a:r>
            <a:r>
              <a:rPr lang="pt-B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 carruagem parou ao pé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uma casa amarelada.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 escada,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degraus gastos, subia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ingrememente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No patamar da sobreloja, uma janela com um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gradeadozinho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arame […]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[…] uma janela com </a:t>
            </a:r>
            <a:r>
              <a:rPr lang="pt-BR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gradeadozinho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arame, parda </a:t>
            </a: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pó acumulado</a:t>
            </a:r>
            <a:r>
              <a:rPr lang="pt-B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pPr marL="0" indent="0">
              <a:buNone/>
            </a:pP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[…] coava a luz suja </a:t>
            </a:r>
            <a:r>
              <a:rPr lang="pt-B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saguão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133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alt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pt-BR" alt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que indique a definição correta de preposição</a:t>
            </a:r>
            <a:r>
              <a:rPr lang="pt-BR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Preposição é a palavra invariável que liga duas outras palavras, estabelecendo entre elas determinadas relações de sentido e de dependência.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Preposição é a palavra invariável que liga duas orações ou duas palavras de mesma função em uma oração.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Preposição é a palavra ou conjunto de palavras que exprimem sentimentos, emoções e reações psicológicas.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Preposição é a palavra cuja função principal é indicar o posicionamento, o lugar de um ser, relativamente à posição ocupada por uma das três pessoas gramaticais.</a:t>
            </a:r>
          </a:p>
          <a:p>
            <a:pPr marL="0" indent="0" algn="just">
              <a:buNone/>
            </a:pPr>
            <a:r>
              <a:rPr lang="pt-BR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Preposição é a palavra que exprime uma quantidade definida, exata de seres (pessoas, coisas etc.), ou a posição que um ser ocupa em determinada sequência.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BR" alt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pt-BR" alt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tirinha de Fernando </a:t>
            </a:r>
            <a:r>
              <a:rPr lang="pt-BR" sz="7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Gonsales</a:t>
            </a:r>
            <a:r>
              <a:rPr lang="pt-BR" sz="7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 preposição “de” em “cadeira de balanço” assume o valor semântico de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BR" sz="7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modo.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" name="Picture 2" descr="C:\Users\Usuário\JEC\Pictures\Educandário\Imagens para aulas\tirinha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4816" y="1844824"/>
            <a:ext cx="6350000" cy="1689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091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pt-BR" altLang="pt-BR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preposição que há na frase: “Muitos morreram de fome” expressa relação 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causa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modo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intensidade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instrumento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meio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4873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em que a preposição destacada estabeleça o mesmo tipo de relação que na frase matriz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Criaram-se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pão e água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Desejo todo o bem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você.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julgar por esses dados, tudo está perdido.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Feriram-me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pauladas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Andou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colher alguns frutos do mar.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entardecer, estarei aí.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169" name="DefaultOcx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0" name="HTMLOption1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HTMLOption2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HTMLOption3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HTMLOption4"/>
          <p:cNvPicPr preferRelativeResize="0">
            <a:picLocks noChangeArrowheads="1" noChangeShapeType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71600" cy="30480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59657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10)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(FAU – SANTOS) “O policial recebeu o ladrão </a:t>
            </a: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bala. Foi necessário apenas um disparo; o assaltante recebeu </a:t>
            </a:r>
            <a:r>
              <a:rPr lang="pt-BR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bala na cabeça e morreu na hora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.”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texto, os vocábulos em destaque são respectivamente: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preposição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preposição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artigo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artigo.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artigo 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artigo e pronome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indefinido.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4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Assinale a alternativa em que a norma culta não aceita a contração da preposição de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Aos prantos, despedi-me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Está na hora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criança dormir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Falava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colegas em público.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Retirei os livros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das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prateleiras para limpá-los.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O local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chacina estava interditado.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147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pt-BR" altLang="pt-BR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12) </a:t>
            </a: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BR" sz="3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Ufac</a:t>
            </a: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"</a:t>
            </a:r>
            <a:r>
              <a:rPr lang="pt-BR" sz="38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que desejava... Ah! Esquecia-se. Agora se descordava da viagem que tinha feito pelo sertão, a cair de fome."</a:t>
            </a: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(Graciliano Ramos). A alternativa em que a preposição </a:t>
            </a:r>
            <a:r>
              <a:rPr lang="pt-BR" sz="3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expressa a mesma ideia que possui em "...a cair </a:t>
            </a:r>
            <a:r>
              <a:rPr lang="pt-BR" sz="3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fome" é: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De tanto gritar, sua voz ficou rouca</a:t>
            </a:r>
            <a:r>
              <a:rPr lang="pt-BR" sz="3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De grão em grão, a galinha enche o papo.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De noite todos os gatos são pardos.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Chegaram cedo de Cruzeiro do Sul.</a:t>
            </a:r>
          </a:p>
          <a:p>
            <a:pPr marL="0" indent="0" algn="just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e) Trazia no bolso uma caneta de prata.</a:t>
            </a: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5420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As principais preposições são: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Essenciais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(sempre preposições): a, ante, após, até, com, contra, de, desde, em, entre, para, perante, por, sem, sob, sobre, trás.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Acidentais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(podem ser preposições): afora, conforme, consoante, durante, exceto, fora, mediante, não obstante, salvo, segundo, senão, etc.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082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13) 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Classifique as preposições grifadas: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Saí </a:t>
            </a:r>
            <a:r>
              <a:rPr lang="pt-BR" sz="7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ela.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Ficaram </a:t>
            </a:r>
            <a:r>
              <a:rPr lang="pt-BR" sz="7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um tostão.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Esconderam o lápis </a:t>
            </a:r>
            <a:r>
              <a:rPr lang="pt-BR" sz="7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Maria.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Ela prefere viajar </a:t>
            </a:r>
            <a:r>
              <a:rPr lang="pt-BR" sz="7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navio.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Estudou </a:t>
            </a:r>
            <a:r>
              <a:rPr lang="pt-BR" sz="7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passar.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O 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professor 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entende </a:t>
            </a:r>
            <a:r>
              <a:rPr lang="pt-BR" sz="7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cinema.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t-BR" sz="7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Julieta morreu </a:t>
            </a:r>
            <a:r>
              <a:rPr lang="pt-BR" sz="7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amor.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 Cortou tudo </a:t>
            </a:r>
            <a:r>
              <a:rPr lang="pt-BR" sz="7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tesoura.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i. Gosto de sair </a:t>
            </a:r>
            <a:r>
              <a:rPr lang="pt-BR" sz="7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madrugada.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Comi uma deliciosa cocada </a:t>
            </a:r>
            <a:r>
              <a:rPr lang="pt-BR" sz="7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chocolate.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4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alt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14) </a:t>
            </a:r>
            <a:r>
              <a:rPr lang="pt-BR" sz="7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Corrija as frases abaixo quando necessário, observando o uso correto das contrações: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Apesar da grande dificuldade deste assunto, vocês o entenderão bem.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Apesar da grande dificuldade deste assunto estar assustando, vocês entenderão bem.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Depois da tempestade passar, sempre vem a bonança.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Depois da tempestade, sempre vem a bonança.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Antes do texto definitivo, convém fazer o rascunho.</a:t>
            </a:r>
            <a:endParaRPr lang="pt-BR" sz="7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f. Antes do texto definitivo ser escrito, convém fazer o rascunho.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g. Antes do Sol aparecer, haverá muito frio.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pt-BR" sz="7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h. Depois do menino chegar, cantaremos “Parabéns para você”.</a:t>
            </a:r>
            <a: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0963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Locução prepositiva</a:t>
            </a: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formada por 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duas ou mais palavras</a:t>
            </a: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pt-BR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Exemplos</a:t>
            </a:r>
            <a:r>
              <a:rPr lang="pt-BR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abaixo de, acima de, a fim de, além de, através de, junto a, embaixo de, em frente de(a), em cima de, longe de, de acordo com, por causa de, devido a, em virtude de, etc. 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2059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Sentidos/Significados:</a:t>
            </a:r>
            <a:endParaRPr lang="pt-BR" sz="5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5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Assunto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Falamos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música.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Causa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Morreram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frio.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Companhia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Vou sair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Suzana.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Destino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Vou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cinema.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Finalidade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Trabalho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ficar rico.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Tudo foi fechado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chave. 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Lugar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O avião veio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Fortaleza.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Matéria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Comi doce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leite.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Posse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Esse carro é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professora.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Tempo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Dormi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às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23 horas.</a:t>
            </a:r>
          </a:p>
          <a:p>
            <a:pPr marL="0" indent="0" algn="just">
              <a:buNone/>
            </a:pP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Meio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Ela chegou </a:t>
            </a:r>
            <a:r>
              <a:rPr lang="pt-BR" sz="51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5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moto.</a:t>
            </a:r>
            <a:endParaRPr lang="pt-BR" sz="51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236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Contração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união de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preposição com outra palavra</a:t>
            </a: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com perda ou transformação de fonema:</a:t>
            </a:r>
          </a:p>
          <a:p>
            <a:pPr marL="0" indent="0" algn="just">
              <a:buNone/>
            </a:pP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+ o = do</a:t>
            </a:r>
            <a:endParaRPr lang="pt-BR" sz="8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isso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disso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aquele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daquele</a:t>
            </a: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 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ali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dali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o 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</a:p>
          <a:p>
            <a:pPr marL="0" indent="0" algn="just">
              <a:buNone/>
            </a:pPr>
            <a:r>
              <a:rPr lang="pt-BR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o 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pelo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pt-BR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pt-BR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pela</a:t>
            </a:r>
            <a:endParaRPr lang="pt-BR" sz="8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17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PREPOSIÇÃO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Atenção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não é possível usar contração antes de sujeito. Veja: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Errado: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Estava na hora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receber a sogra.</a:t>
            </a: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Certo: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Estava na hora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ele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receber a sogra.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Apesar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daquele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consultor não aprovar o projeto.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Apesar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aquele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consultor não aprovar o projeto.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Depois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desse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aluno entender a matéria...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Depois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esse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aluno entender a matéria...</a:t>
            </a:r>
          </a:p>
          <a:p>
            <a:pPr marL="0" indent="0" algn="just">
              <a:buNone/>
            </a:pP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Errado: 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Apesar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menino ser chato.</a:t>
            </a:r>
            <a:endParaRPr lang="pt-BR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• </a:t>
            </a:r>
            <a:r>
              <a:rPr lang="pt-BR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Certo: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Apesar </a:t>
            </a:r>
            <a:r>
              <a:rPr lang="pt-BR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o</a:t>
            </a:r>
            <a:r>
              <a:rPr lang="pt-BR" sz="9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9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menino ser chato.</a:t>
            </a: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9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3604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Considere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 em pauta analisando-as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arenR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passageiro chegou ao metrô às duas horas.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passageiro chegou no metrô que partira há duas horas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 valor semântico estabelecido pelas preposições, ambas apresentam semelhança de sentido? Explique.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125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Considere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orações em pauta analisando-as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457200" indent="-457200">
              <a:buAutoNum type="arabicParenR"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passageiro chegou ao metrô às duas horas.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passageiro chegou no metrô que partira há duas horas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Quanto ao valor semântico estabelecido pelas preposições, ambas apresentam semelhança de sentido? Explique.</a:t>
            </a:r>
          </a:p>
          <a:p>
            <a:pPr marL="0" indent="0" algn="just">
              <a:buNone/>
            </a:pP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Não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pois o valor semântico estabelecido pela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primeira é de lugar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enquanto que na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segunda revela o </a:t>
            </a:r>
            <a:r>
              <a:rPr lang="pt-BR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instrumento/meio de transporte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utilizado para se locomover de um lugar a outro.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3870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37"/>
          </a:xfrm>
        </p:spPr>
        <p:txBody>
          <a:bodyPr>
            <a:noAutofit/>
          </a:bodyPr>
          <a:lstStyle/>
          <a:p>
            <a:r>
              <a:rPr lang="pt-BR" sz="29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EXERCÍCIOS</a:t>
            </a:r>
            <a:endParaRPr lang="pt-BR" sz="29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251520" y="908720"/>
            <a:ext cx="8229600" cy="5139223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BR" altLang="pt-BR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 referência às alternativas propostas, analise-as de acordo com o código em evidência, levando em consideração o valor semântico estabelecido pelas preposições destacadas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– Causa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– Posse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– Companhia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 – Finalidade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Assunto</a:t>
            </a:r>
          </a:p>
          <a:p>
            <a:pPr marL="0" indent="0">
              <a:buNone/>
            </a:pPr>
            <a:endParaRPr lang="pt-B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 ) O livro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professor está emprestado aos alunos. 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 ) Fomos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os amigos ao cinema.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 ) O animal morreu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fome.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 ) Fizemos o trabalho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sobre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questões ambientais.</a:t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   ) O cenário encontra-se ornamentado </a:t>
            </a:r>
            <a: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para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festividades.</a:t>
            </a:r>
          </a:p>
          <a:p>
            <a:pPr marL="0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pt-BR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Logo_Etec colorid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6124358"/>
            <a:ext cx="1123950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1" descr="logo-novo-cps-co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6200775"/>
            <a:ext cx="3600450" cy="657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          </a:t>
            </a: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1371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pt-BR" altLang="pt-BR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pt-BR" altLang="pt-B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8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1141</TotalTime>
  <Words>1249</Words>
  <Application>Microsoft Office PowerPoint</Application>
  <PresentationFormat>Apresentação na tela (4:3)</PresentationFormat>
  <Paragraphs>265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21</vt:i4>
      </vt:variant>
    </vt:vector>
  </HeadingPairs>
  <TitlesOfParts>
    <vt:vector size="22" baseType="lpstr">
      <vt:lpstr>Tema do Office</vt:lpstr>
      <vt:lpstr>PREPOSIÇÃO</vt:lpstr>
      <vt:lpstr>PREPOSIÇÃO</vt:lpstr>
      <vt:lpstr>PREPOSIÇÃO</vt:lpstr>
      <vt:lpstr>PREPOSIÇÃO</vt:lpstr>
      <vt:lpstr>PREPOSIÇÃO</vt:lpstr>
      <vt:lpstr>PREPOSIÇÃO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  <vt:lpstr>EXERCÍCIOS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PREVIDÊNCIA COMPLEMENTAR</dc:title>
  <dc:creator>Usuário</dc:creator>
  <cp:lastModifiedBy>Usuário</cp:lastModifiedBy>
  <cp:revision>120</cp:revision>
  <dcterms:created xsi:type="dcterms:W3CDTF">2018-05-26T12:30:19Z</dcterms:created>
  <dcterms:modified xsi:type="dcterms:W3CDTF">2019-08-22T12:24:41Z</dcterms:modified>
</cp:coreProperties>
</file>