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2" r:id="rId19"/>
    <p:sldId id="273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3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19/09/2018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19/09/2018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19/09/2018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19/09/2018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19/09/2018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19/09/2018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19/09/2018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19/09/2018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19/09/2018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19/09/2018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19/09/2018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19/09/2018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19/09/2018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INTERJEIÇÃO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É a palavra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invariável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expressa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sentimento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reação emotiva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ou indica um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chamamento.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 destaca um sentimento.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Sentimento/reação emotiva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Caramba! Oba!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Chamamento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Alô! Psiu!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Users\Usuário\JEC\Pictures\Educandário\Imagens para aulas\interjeição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637" y="4077071"/>
            <a:ext cx="2072107" cy="1903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963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t-BR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Atribua às orações abaixo, uma interjeição correspondente ao contexto expresso pelas mesmas</a:t>
            </a:r>
            <a:r>
              <a:rPr lang="pt-B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- </a:t>
            </a:r>
            <a:r>
              <a:rPr lang="pt-B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__________! </a:t>
            </a: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pt-B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ue </a:t>
            </a: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bom seria se não tivéssemos que nos preocupar com a falta de </a:t>
            </a:r>
            <a:r>
              <a:rPr lang="pt-B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segurança!</a:t>
            </a:r>
            <a:endParaRPr lang="pt-B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Não consigo resolver esta questão. </a:t>
            </a:r>
            <a:r>
              <a:rPr lang="pt-B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________! </a:t>
            </a: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stou </a:t>
            </a: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bastante preocupada, pois não entendi toda a matéria.</a:t>
            </a:r>
          </a:p>
          <a:p>
            <a:pPr marL="0" indent="0" algn="just">
              <a:buNone/>
            </a:pP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- </a:t>
            </a:r>
            <a:r>
              <a:rPr lang="pt-B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________, </a:t>
            </a: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pt-B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ocê </a:t>
            </a: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obteve o primeiro lugar na competição!</a:t>
            </a:r>
          </a:p>
          <a:p>
            <a:pPr marL="0" indent="0" algn="just">
              <a:buNone/>
            </a:pP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– Acho que esta pessoa que está passando por ali é um amigo que não vejo há anos. </a:t>
            </a:r>
            <a:r>
              <a:rPr lang="pt-B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________, </a:t>
            </a: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espere, preciso falar </a:t>
            </a:r>
            <a:r>
              <a:rPr lang="pt-B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contigo!</a:t>
            </a:r>
            <a:r>
              <a:rPr lang="pt-BR" sz="1800" dirty="0"/>
              <a:t/>
            </a:r>
            <a:br>
              <a:rPr lang="pt-BR" sz="1800" dirty="0"/>
            </a:br>
            <a:r>
              <a:rPr lang="pt-BR" sz="1800" dirty="0"/>
              <a:t> </a:t>
            </a:r>
          </a:p>
          <a:p>
            <a:pPr marL="0" indent="0" algn="just">
              <a:buNone/>
            </a:pPr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86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t-BR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Atribua às orações abaixo, uma interjeição correspondente ao contexto expresso pelas mesmas</a:t>
            </a:r>
            <a:r>
              <a:rPr lang="pt-B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- </a:t>
            </a:r>
            <a:r>
              <a:rPr lang="pt-BR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Nossa</a:t>
            </a:r>
            <a:r>
              <a:rPr lang="pt-B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pt-B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ue </a:t>
            </a: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bom seria se não tivéssemos que nos preocupar com a falta de </a:t>
            </a:r>
            <a:r>
              <a:rPr lang="pt-B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segurança!</a:t>
            </a:r>
            <a:endParaRPr lang="pt-B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Não consigo resolver esta questão. </a:t>
            </a:r>
            <a:r>
              <a:rPr lang="pt-BR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Socorro</a:t>
            </a:r>
            <a:r>
              <a:rPr lang="pt-B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stou </a:t>
            </a: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bastante preocupada, pois não entendi toda a matéria.</a:t>
            </a:r>
          </a:p>
          <a:p>
            <a:pPr marL="0" indent="0" algn="just">
              <a:buNone/>
            </a:pP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- </a:t>
            </a:r>
            <a:r>
              <a:rPr lang="pt-BR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Viva</a:t>
            </a:r>
            <a:r>
              <a:rPr lang="pt-B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pt-B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ocê </a:t>
            </a: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obteve o primeiro lugar na competição!</a:t>
            </a:r>
          </a:p>
          <a:p>
            <a:pPr marL="0" indent="0" algn="just">
              <a:buNone/>
            </a:pP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– Acho que esta pessoa que está passando por ali é um amigo que não vejo há anos. </a:t>
            </a:r>
            <a:r>
              <a:rPr lang="pt-BR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pt-B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espere, preciso falar </a:t>
            </a:r>
            <a:r>
              <a:rPr lang="pt-B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contigo!</a:t>
            </a:r>
            <a:r>
              <a:rPr lang="pt-BR" sz="1800" dirty="0"/>
              <a:t/>
            </a:r>
            <a:br>
              <a:rPr lang="pt-BR" sz="1800" dirty="0"/>
            </a:br>
            <a:r>
              <a:rPr lang="pt-BR" sz="1800" dirty="0"/>
              <a:t> </a:t>
            </a:r>
          </a:p>
          <a:p>
            <a:pPr marL="0" indent="0" algn="just">
              <a:buNone/>
            </a:pPr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26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Substitua os termos em destaque por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interjeições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correspondentes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Fiquem quietos!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aula já começou.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aprovo!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Sua atitude desagradou a todos.   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-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Vais conseguir!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Sigas adiante, pois serás um vencedor.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- 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Esteja mais atento!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Esta estrada oferece riscos aos condutores.</a:t>
            </a:r>
          </a:p>
          <a:p>
            <a:pPr marL="0" indent="0" algn="just">
              <a:buNone/>
            </a:pPr>
            <a:r>
              <a:rPr lang="pt-BR" sz="1800" dirty="0"/>
              <a:t/>
            </a:r>
            <a:br>
              <a:rPr lang="pt-BR" sz="1800" dirty="0"/>
            </a:br>
            <a:r>
              <a:rPr lang="pt-BR" sz="1800" dirty="0"/>
              <a:t> </a:t>
            </a:r>
          </a:p>
          <a:p>
            <a:pPr marL="0" indent="0" algn="just">
              <a:buNone/>
            </a:pPr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48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Substitua os termos em destaque por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interjeições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correspondentes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Psiu!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aula já começou.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Credo!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Sua atitude desagradou a todos.   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-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Vamos!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Sigas adiante, pois serás um vencedor.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- 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Atenção!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 estrada oferece riscos aos condutores.</a:t>
            </a:r>
          </a:p>
          <a:p>
            <a:pPr marL="0" indent="0" algn="just">
              <a:buNone/>
            </a:pPr>
            <a:r>
              <a:rPr lang="pt-BR" sz="1800" dirty="0"/>
              <a:t/>
            </a:r>
            <a:br>
              <a:rPr lang="pt-BR" sz="1800" dirty="0"/>
            </a:br>
            <a:r>
              <a:rPr lang="pt-BR" sz="1800" dirty="0"/>
              <a:t> </a:t>
            </a:r>
          </a:p>
          <a:p>
            <a:pPr marL="0" indent="0" algn="just">
              <a:buNone/>
            </a:pPr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30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frases apresentadas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abaixo se iniciam por: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9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como eu queria voltar a ser criança! </a:t>
            </a: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Hum! Esse pudim estava maravilhoso!</a:t>
            </a: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Puxa! Hoje não foi meu dia de sorte!</a:t>
            </a:r>
          </a:p>
          <a:p>
            <a:pPr marL="0" indent="0">
              <a:buNone/>
            </a:pP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Substantivo.</a:t>
            </a: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Preposição.</a:t>
            </a: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Adjetivo.</a:t>
            </a: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Advérbio</a:t>
            </a: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Interjeição.</a:t>
            </a:r>
          </a:p>
          <a:p>
            <a:pPr marL="0" indent="0">
              <a:buNone/>
            </a:pPr>
            <a:endParaRPr lang="pt-BR" sz="8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8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8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pt-BR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Marque a única alternativa que não é composta apenas por Interjeições ou Locuções Interjetivas</a:t>
            </a: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Uau! Psiu! Que horror!</a:t>
            </a:r>
          </a:p>
          <a:p>
            <a:pPr marL="0" indent="0">
              <a:buNone/>
            </a:pPr>
            <a:r>
              <a:rPr lang="pt-BR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Ai de mim! Ora bolas! Psiu!</a:t>
            </a:r>
          </a:p>
          <a:p>
            <a:pPr marL="0" indent="0">
              <a:buNone/>
            </a:pPr>
            <a:r>
              <a:rPr lang="pt-BR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Oh, céus! Alto lá! Quem me dera!</a:t>
            </a:r>
          </a:p>
          <a:p>
            <a:pPr marL="0" indent="0">
              <a:buNone/>
            </a:pPr>
            <a:r>
              <a:rPr lang="pt-BR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5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</a:t>
            </a:r>
            <a:r>
              <a:rPr lang="pt-BR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5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</a:t>
            </a:r>
            <a:r>
              <a:rPr lang="pt-BR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5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</a:t>
            </a:r>
            <a:r>
              <a:rPr lang="pt-BR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Puxa vida! Alô!</a:t>
            </a:r>
          </a:p>
          <a:p>
            <a:pPr marL="0" indent="0">
              <a:buNone/>
            </a:pPr>
            <a:r>
              <a:rPr lang="pt-BR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Oba! Viva! Ufa!</a:t>
            </a:r>
          </a:p>
          <a:p>
            <a:pPr marL="0" indent="0">
              <a:buNone/>
            </a:pPr>
            <a:endParaRPr lang="pt-BR" sz="8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8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79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 dos sentidos das interjeições está correto</a:t>
            </a:r>
            <a:r>
              <a:rPr lang="pt-B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Credo! - Repulsa</a:t>
            </a:r>
            <a:b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Vamos! – Dúvida</a:t>
            </a:r>
            <a:b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Puxa! – Intenção</a:t>
            </a:r>
            <a:b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Firme! - Repulsa</a:t>
            </a:r>
            <a:b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Hum! – Desejo</a:t>
            </a:r>
            <a:r>
              <a:rPr lang="pt-BR" sz="2800" dirty="0"/>
              <a:t/>
            </a:r>
            <a:br>
              <a:rPr lang="pt-BR" sz="2800" dirty="0"/>
            </a:br>
            <a:endParaRPr lang="pt-BR" sz="8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8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31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9) Classifique morfologicamente as palavras abaixo: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Lorenzo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bebeu demais,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sentiu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dor e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tomou meio comprimido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amarelo.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menina rica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deu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esmola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pobre.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Pedro e João são culpados, pois assassinaram Maria.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Ontem choveu forte e ventou bastante.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/>
              <a:t/>
            </a:r>
            <a:br>
              <a:rPr lang="pt-BR" sz="2800" dirty="0"/>
            </a:br>
            <a:endParaRPr lang="pt-BR" sz="8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8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82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Finalizando as classes de palavras...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sz="2800" dirty="0"/>
              <a:t/>
            </a:r>
            <a:br>
              <a:rPr lang="pt-BR" sz="2800" dirty="0"/>
            </a:br>
            <a:endParaRPr lang="pt-BR" sz="8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8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C:\Users\Usuário\JEC\Pictures\Educandário\Imagens para aulas\interjeição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00808"/>
            <a:ext cx="5370301" cy="3573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297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Finalizando as classes de palavras...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sz="2800" dirty="0"/>
              <a:t/>
            </a:r>
            <a:br>
              <a:rPr lang="pt-BR" sz="2800" dirty="0"/>
            </a:br>
            <a:endParaRPr lang="pt-BR" sz="8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8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 descr="C:\Users\Usuário\JEC\Pictures\Educandário\Imagens para aulas\interjeição1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710" y="2132856"/>
            <a:ext cx="4994579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887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INTERJEIÇÃO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Locução interjetiva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interjeição formada por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duas ou mais palavras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Valha-me Deus!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Raios te partam!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Usuário\JEC\Pictures\Educandário\Imagens para aulas\interjeição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792" y="4437112"/>
            <a:ext cx="4676415" cy="137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564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INTERJEIÇÃO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Classificação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Advertência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Cuidado! Atenção!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Alegria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Oba! Ah! Oh!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Animação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Coragem! Eia! Vamos!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Aplauso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Bis! Bravo! Viva!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Desejo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Oh! Oxalá! Tomara!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Ai! Ui!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Espanto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Ah! Chi! Puxa! Caramba!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Invocação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Alô! Psiu! Olá! Oi!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Silêncio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Psiu! Silêncio!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Terror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Oh! Cruzes! Uh!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Impaciência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Hem! Hum!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Usuário\JEC\Pictures\Educandário\Imagens para aulas\interjeição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140968"/>
            <a:ext cx="1952625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76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INTERJEIÇÃO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classificação não é rígida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dependerá 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 que a interjeição estiver inserida.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9" name="Picture 3" descr="C:\Users\Usuário\JEC\Pictures\Educandário\Imagens para aulas\interjeição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077" y="3461678"/>
            <a:ext cx="24384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Usuário\JEC\Pictures\Educandário\Imagens para aulas\interjeição9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910" y="3461678"/>
            <a:ext cx="1990725" cy="1876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779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INTERJEIÇÃO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Pontuação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Segundo Celso Cunha e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Lindley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Cintra (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Nova Gramática do Português Contemporâneo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17.ª ed., Lisboa, Sá da Costa, 2002, p. 588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“na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escrita,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interjeições vêm de regra acompanhadas de ponto de exclamação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(!)”.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3" name="Picture 3" descr="C:\Users\Usuário\JEC\Pictures\Educandário\Imagens para aulas\interjeição1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64502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703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pPr marL="457200" indent="-457200" algn="just">
              <a:buAutoNum type="arabicParenR"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Circule e classifique as interjeições abaixo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— Como foi acontecer isso, credo! Um bicho se matar...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— Meu Deus — exclamou Áurea entrando — acho que está morto!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— Bravo! Apoiado! 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— Oba! Esse filme é dos bons!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— Valha-me Deus! Que situação! 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Ai! Uma pedra!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— Coragem, irmão! Fé em Deus!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— Puxa, que demora!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Oh! Uma barata voadora!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13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poema de José Paulo Paes perfaz-se de algumas interjeições. Analise-as respondendo ao seguinte questionamento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Canção de exílio facilitada</a:t>
            </a:r>
          </a:p>
          <a:p>
            <a:pPr marL="0" indent="0">
              <a:buNone/>
            </a:pPr>
            <a:r>
              <a:rPr lang="pt-BR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lá?</a:t>
            </a:r>
            <a:br>
              <a:rPr lang="pt-BR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ah!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sabiá...</a:t>
            </a:r>
            <a:br>
              <a:rPr lang="pt-BR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papá</a:t>
            </a:r>
            <a:r>
              <a:rPr lang="pt-BR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br>
              <a:rPr lang="pt-BR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maná...</a:t>
            </a:r>
            <a:br>
              <a:rPr lang="pt-BR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sofá...</a:t>
            </a:r>
            <a:br>
              <a:rPr lang="pt-BR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sinhá...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cá?</a:t>
            </a:r>
            <a:br>
              <a:rPr lang="pt-BR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bah! </a:t>
            </a:r>
            <a:endParaRPr lang="pt-BR" sz="8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Tendo em vista as características que nortearam as produções poéticas da era modernista, explique a relação de sentido expresso pelas presentes interjeições.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33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Resposta:</a:t>
            </a:r>
          </a:p>
          <a:p>
            <a:pPr marL="0" indent="0" algn="just">
              <a:buNone/>
            </a:pPr>
            <a:endParaRPr lang="pt-BR" sz="6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primeira interjeição denota um sentido de admiração, enquanto que a segunda expressa um sentido de crítica, aversão. A afirmativa se dá pelo fato de que a base ideológica que norteou os escritores modernistas foi a crítica, a ironia, em detrimento  ao sentimento exacerbado preconizado pelos românticos.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76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pt-BR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acordo com o código mencionado, relacione corretamente as colunas analisando o valor semântico atribuído pelas preposições</a:t>
            </a:r>
            <a:r>
              <a:rPr lang="pt-BR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- admiração</a:t>
            </a:r>
            <a:b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- espanto</a:t>
            </a:r>
            <a:b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- aversão</a:t>
            </a:r>
            <a:b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alívio</a:t>
            </a:r>
          </a:p>
          <a:p>
            <a:pPr marL="0" indent="0">
              <a:buNone/>
            </a:pPr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   ) Nossa! Como você é formidável!</a:t>
            </a:r>
          </a:p>
          <a:p>
            <a:pPr marL="0" indent="0">
              <a:buNone/>
            </a:pP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   ) Ufa! Terminamos o trabalho em tempo hábil.</a:t>
            </a:r>
          </a:p>
          <a:p>
            <a:pPr marL="0" indent="0">
              <a:buNone/>
            </a:pP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   ) Credo! Não gostei do que você falou.</a:t>
            </a:r>
          </a:p>
          <a:p>
            <a:pPr marL="0" indent="0">
              <a:buNone/>
            </a:pP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   ) Nossa! Que homem estranho está percorrendo pelas ruas do bairro.</a:t>
            </a:r>
          </a:p>
          <a:p>
            <a:pPr marL="0" indent="0" algn="just">
              <a:buNone/>
            </a:pPr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27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1143</TotalTime>
  <Words>865</Words>
  <Application>Microsoft Office PowerPoint</Application>
  <PresentationFormat>Apresentação na tela (4:3)</PresentationFormat>
  <Paragraphs>272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Tema do Office</vt:lpstr>
      <vt:lpstr>INTERJEIÇÃO</vt:lpstr>
      <vt:lpstr>INTERJEIÇÃO</vt:lpstr>
      <vt:lpstr>INTERJEIÇÃO</vt:lpstr>
      <vt:lpstr>INTERJEIÇÃO</vt:lpstr>
      <vt:lpstr>INTERJEIÇÃO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Finalizando as classes de palavras...</vt:lpstr>
      <vt:lpstr>Finalizando as classes de palavras...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Usuário</cp:lastModifiedBy>
  <cp:revision>116</cp:revision>
  <dcterms:created xsi:type="dcterms:W3CDTF">2018-05-26T12:30:19Z</dcterms:created>
  <dcterms:modified xsi:type="dcterms:W3CDTF">2018-09-19T14:08:43Z</dcterms:modified>
</cp:coreProperties>
</file>