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32CDB-783A-42A8-AFE1-FB5DD26E3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9294E-AF2B-49BD-8BC0-C38CBDC34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B7AB8-192C-4F2B-A29D-22DC38CE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1F2523-8E3E-4A30-B93C-16CEDDEE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577B63-907B-48E5-BF57-AB11A459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30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7648A-4ABA-4415-BDAD-80E69A93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9AE869-3D74-4F0F-B6D7-38A01E37C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C272B2-EF00-48D4-A666-0265F405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50E7D6-9A1F-4CFD-B257-D5EA1FCE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21824F-9575-4003-8F4F-057F8422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6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F102FD-2763-44FC-93FC-3892D52D7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42F904-76F0-475E-97E7-B738BC6E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1D4F0B-3555-4946-8C72-9A14304B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60DB60-1E54-4B6D-9AED-4EC0EA1C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6056CC-AB52-4592-874B-36123279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11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CC7D0-AC0A-4F5C-96B8-40879CCF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AE87-603C-44F6-8DF0-6B07A7596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2A2337-4FEA-4474-B482-546CA278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F5E856-9F9A-4CC1-A817-5B7C3DD7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003D1-4C66-4DA0-A7CA-80B91225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4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15A4C-1038-4693-B725-95572476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AC2F79-CB24-413F-8923-4DA0A6F8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AFFFCF-3955-4C77-925C-764BA63F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F4596-4763-4C54-A2F6-1401FC6D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831A74-957A-40D6-9E70-ADB08BB8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2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C77D3-6953-4C03-9AAC-7E923EC7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7E0264-2665-45BA-BE72-3E8135EAD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85252D-63D5-4AA3-B9E9-07D8160A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F7D9F0-4911-4658-8C05-699932B7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73638-B041-47E9-92BF-24989FCA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288DA4-124A-43AA-94E4-5B38557D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1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16FC5-6CE5-4BC3-9DBD-1678F56D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3A3CCB-2C6B-4B0C-B7DA-A86DB218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0C5341-7B80-4E3F-9883-FEE048AB5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2A2923-3222-45FD-8EE2-9AA7EAA0F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196372-4A29-4F8F-B033-9156B5448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0956D9-586C-42B6-8D21-2B5AE97D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4CF606-B8AD-4CC3-9FA2-2D5EC891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D6E075-408B-41D9-8303-72DA1066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8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60629-DA09-41F7-A177-F7618076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79DFDE-0BE4-4771-841F-2D9C33E4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EBE956-598B-466F-A92D-02C5CA60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5E2826-475E-4D3A-93AF-5038A470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1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BF9248-0AC7-4C3D-823B-6F4447A4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A1D6B2-E402-41D4-AFD0-826133FB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3B0858-9D42-4585-8C8D-A73F8FD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3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24A72-7CD6-435D-8118-A1835E6D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E90059-0074-4BB7-B2D8-0AB3A4C6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E44FDA-B1C8-4960-B2B7-F0A12313D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61730D-5020-4DE4-ADD9-CEBD461A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8B0539-069F-4B9A-8579-9839FFD0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20F55B-F961-4DCD-884F-503B3B97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76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43820-F128-4349-A306-072BBE0C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7764E7-D35A-40F7-8FE6-C392481A4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B5137F-837B-4AA3-973D-2F90FD958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86D3EC-E4F6-4BA1-9501-914BD556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104713-34DB-4652-9FC5-C3520733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D76F72-42F4-4032-9802-E20A3F0E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53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84ECBC-78A5-4F6D-8419-75D802D1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58C90C-6D59-400A-8856-45FA879B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6CC209-00D1-4226-ACDB-74B388901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976A-A989-4514-874E-589BE70AB72B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1DEEF3-8297-4079-B8AE-88E4ED33D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4E9DC7-4C42-4F74-99E5-4CE3D82D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083C-D376-4FF1-A650-BDB6820D3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260116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Persuasão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persuasão, vista como exercício de influência, efetiva-se pelo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mecanismos generalizados de interação social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através dos quais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atitudes e opiniões são mudadas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Modificar opiniões é, basicamente,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criar, no outro, emoções ainda não existentes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procurando evocar ou estimular as atitudes adequadas a um objetivo específico, atitudes essas que são, usualmente, aprendidas no convívio social (Parsons, 1963).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C78562-0A2D-48B5-89C2-FA1490E0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53" y="0"/>
            <a:ext cx="4711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2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557570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Argumentação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Argumentação pelo caráter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a persuasão se dá pela imagem transmitida pelo orador através de seu discurso, de sua credibilidade.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Argumentação pela emoção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(­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a persuasão se dá pelos efeitos provocados pelo orador no auditório.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Argumentação pelo discurso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(logos) – a persuasão se dá por intermédio do conteúdo informado pelo orador.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458F82-A949-4B45-8113-F30BECA2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842" y="0"/>
            <a:ext cx="4458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2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0" y="0"/>
            <a:ext cx="12191999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Algumas dessas estratégias podem ser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palavras ou expressões que desencadeiam emoção (ex.: “jovens delinquentes”, “cura do câncer”, “alta do dólar”, “novo normal”);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enunciados capazes de produzir efeitos 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patemização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(ex.: “milhares de pessoas são vítimas da insegurança pública”);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o uso 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(ex.: “quem luta contra o crime é admirado” e “quem pratica crimes é abominado”);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palavras que descrevem as emoções de modo transparente (ex.: “amor”, “raiva”, “ódio”, “paz”);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verbos que expressam emoção (ex.: “consumir-se de raiva”, “corroer o ódio”, “derreter de amor”);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termos de cores (ex.: “azul de fome”, “verde de raiva”);</a:t>
            </a:r>
          </a:p>
        </p:txBody>
      </p:sp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516576B9-BEF7-471E-B4C8-C8D9452EB0BC}"/>
              </a:ext>
            </a:extLst>
          </p:cNvPr>
          <p:cNvSpPr/>
          <p:nvPr/>
        </p:nvSpPr>
        <p:spPr>
          <a:xfrm>
            <a:off x="3007604" y="4010140"/>
            <a:ext cx="8350786" cy="429658"/>
          </a:xfrm>
          <a:prstGeom prst="borderCallout1">
            <a:avLst>
              <a:gd name="adj1" fmla="val 70032"/>
              <a:gd name="adj2" fmla="val -1154"/>
              <a:gd name="adj3" fmla="val -46474"/>
              <a:gd name="adj4" fmla="val -94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 de lugar-comum (aceitas por todos) usadas para iniciar uma argumentação.</a:t>
            </a:r>
          </a:p>
        </p:txBody>
      </p:sp>
    </p:spTree>
    <p:extLst>
      <p:ext uri="{BB962C8B-B14F-4D97-AF65-F5344CB8AC3E}">
        <p14:creationId xmlns:p14="http://schemas.microsoft.com/office/powerpoint/2010/main" val="209120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9860095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Algumas dessas estratégias podem ser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termos de emoção descritiva (ex.: “sentimento de tristeza”, “sentir alegria”);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expressões modalizadoras (ex.: “apenas”, “lamentavelmente”);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princípio de avaliação (ex.: “óbvio”, “é claro que”);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princípio de proximidade ou de distanciamento (ex.: “ontem”, “no ano anterior”);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princípio de classificação, enumeração ou quantidade (ex.: “em primeiro lugar”, “inicialmente”);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palavras que designam calamidade (ex.: “desastre”, “tragédia”, “acidente”, “catástrofe”);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    menção a situações pessoais vivenciadas pelo locutor.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EA4171-2551-4427-B978-1766211A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096" y="0"/>
            <a:ext cx="2331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264405" y="113640"/>
            <a:ext cx="12192000" cy="551197"/>
          </a:xfrm>
        </p:spPr>
        <p:txBody>
          <a:bodyPr>
            <a:noAutofit/>
          </a:bodyPr>
          <a:lstStyle/>
          <a:p>
            <a:pPr algn="ctr"/>
            <a:r>
              <a:rPr lang="pt-BR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Publicidade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Persuasão = Poder</a:t>
            </a:r>
          </a:p>
        </p:txBody>
      </p:sp>
      <p:pic>
        <p:nvPicPr>
          <p:cNvPr id="1026" name="Picture 2" descr="C:\Users\Usuário\JEC\Pictures\Educandário\Imagens para aulas\havaiana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1" y="3848693"/>
            <a:ext cx="5026894" cy="268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0"/>
          <a:stretch/>
        </p:blipFill>
        <p:spPr>
          <a:xfrm>
            <a:off x="6438602" y="875879"/>
            <a:ext cx="5172706" cy="255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2" y="874684"/>
            <a:ext cx="5026894" cy="255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02" y="3848693"/>
            <a:ext cx="5172706" cy="2686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7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260116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Persuasão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de persuasão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definida como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interação social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qual os comportamentos emitidos por uma das pessoas envolvidas estabelecem, mantêm, suprimem ou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mudam, efetivamente, o comportamento de outra pessoa.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interações persuasivas são aquelas que se efetivam em função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especificação de ocasiões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ocorrência de comportamentos e de consequências. Essas ocasiões são produzidas pelos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comportamentos do persuasor e do persuadido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2135C8-7EC3-45C1-9F52-42ABAE76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699" y="0"/>
            <a:ext cx="456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4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260116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tipo de texto, independentemente do gênero ao qual pertença, envolve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tecido argumentativo mais ou menos explícito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visa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convencer o público-alvo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realizar uma ação ou aderir a uma posição ou ideia.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gêneros publicitários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considerados 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persuasivos mais evidentes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causa de sua função comunicativa: vender ou promover uma ideia, um produto ou um serviço, gerando uma necessidade ou uma atitude no público-alvo.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8249AA-23DB-4E09-893A-73F444F6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700" y="0"/>
            <a:ext cx="456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260116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entanto,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persuasão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está presente tanto nos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atos comunicativos mais corriqueiros como nos mais formais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nos mais diversos contextos.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Afinal, quando falamos ou escrevemos um texto (no sentido amplo), temos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intuito de ganhar a adesão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nosso interlocutor.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0D5CAA3-FA49-4146-B36F-4193875B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86" y="80343"/>
            <a:ext cx="4755613" cy="33398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ADE1977-B800-41DD-9BDC-7D708B3BD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86" y="3437848"/>
            <a:ext cx="4755613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260116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possível observar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ajudam no encaminhamento da interpretação no sentido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seduzir e convencer o interlocutor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conseguir sua adesão.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recursos apontam para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isto é, para a objetividade da argumentação; outros, para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para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os recursos persuasivos podem ser classificados em mais objetivos ou mais subjetivos.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E615BC-813D-4A87-ACF8-57EE4FC3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04" y="0"/>
            <a:ext cx="4678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2" y="0"/>
            <a:ext cx="6235546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mais objetivos: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citações de autoridade;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menção de dados de órgãos com credibilidade;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enumeração de exemplos;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expressões imperativas a partir de um lugar de autoridade.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F79AFA-A544-4412-9C20-971F7B92D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171" y="0"/>
            <a:ext cx="554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1" y="0"/>
            <a:ext cx="7458418" cy="667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mais subjetivos: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assuntos e temáticas de apelo emocional (solidariedade, catástrofe, etc.);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palavras e expressões que desencadeiam emoções e/ou que pertencem ao universo das emoções (indignação, medo, alegria, tristeza, etc.)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figuras de linguagem (comparação, analogia, hipérbole, eufemismo, ironia etc.);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adjetivação;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interpelação do interlocutor como participante do grupo do autor do texto.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FBBF2F-EEE1-451F-AA6B-17082D6EE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0"/>
          <a:stretch/>
        </p:blipFill>
        <p:spPr>
          <a:xfrm>
            <a:off x="7579605" y="0"/>
            <a:ext cx="4612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948EFE-1266-48AF-80A8-1C0F55B2C96C}"/>
              </a:ext>
            </a:extLst>
          </p:cNvPr>
          <p:cNvSpPr txBox="1"/>
          <p:nvPr/>
        </p:nvSpPr>
        <p:spPr>
          <a:xfrm>
            <a:off x="2" y="0"/>
            <a:ext cx="6995710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Persuasivos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a análise de um texto, é importante considerar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é o interlocutor projetado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recursos persuasivos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 subjetivos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podem ser mais efetivos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levando em conta os valores e conhecimentos de mundo compartilhados entre locutor e interlocutor (enunciador/enunciatário).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Isso porque os recursos persuasivos também podem se utilizar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de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patemização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se refere à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gerada pelo locutor em seus ouvintes a ponto de submetê-los/convencê-los a determinada argumentação.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FBBF94-2CE9-437D-BD98-DF7CA862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64" y="0"/>
            <a:ext cx="503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902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Publicidade + Persuasão = Poder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12</cp:revision>
  <dcterms:created xsi:type="dcterms:W3CDTF">2025-11-04T18:46:04Z</dcterms:created>
  <dcterms:modified xsi:type="dcterms:W3CDTF">2025-11-04T22:32:26Z</dcterms:modified>
</cp:coreProperties>
</file>