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84" r:id="rId6"/>
    <p:sldId id="285" r:id="rId7"/>
    <p:sldId id="260" r:id="rId8"/>
    <p:sldId id="287" r:id="rId9"/>
    <p:sldId id="286" r:id="rId10"/>
    <p:sldId id="304" r:id="rId11"/>
    <p:sldId id="288" r:id="rId12"/>
    <p:sldId id="261" r:id="rId13"/>
    <p:sldId id="289" r:id="rId14"/>
    <p:sldId id="262" r:id="rId15"/>
    <p:sldId id="291" r:id="rId16"/>
    <p:sldId id="290" r:id="rId17"/>
    <p:sldId id="264" r:id="rId18"/>
    <p:sldId id="292" r:id="rId19"/>
    <p:sldId id="293" r:id="rId20"/>
    <p:sldId id="296" r:id="rId21"/>
    <p:sldId id="294" r:id="rId22"/>
    <p:sldId id="299" r:id="rId23"/>
    <p:sldId id="297" r:id="rId24"/>
    <p:sldId id="298" r:id="rId25"/>
    <p:sldId id="300" r:id="rId26"/>
    <p:sldId id="302" r:id="rId27"/>
    <p:sldId id="305" r:id="rId28"/>
    <p:sldId id="306" r:id="rId29"/>
    <p:sldId id="307" r:id="rId30"/>
    <p:sldId id="301" r:id="rId31"/>
    <p:sldId id="303" r:id="rId32"/>
    <p:sldId id="295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8B0FE45-1ED3-4B69-A1B0-096DBFB6C2AB}" type="datetimeFigureOut">
              <a:rPr lang="pt-BR" smtClean="0"/>
              <a:pPr/>
              <a:t>24/05/2020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292E6C4-1EF2-4AAB-99DF-CA951317850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</a:rPr>
              <a:t>ARCADISMO</a:t>
            </a:r>
            <a:endParaRPr lang="pt-BR" sz="5000" dirty="0">
              <a:latin typeface="Times New Roman" panose="02020603050405020304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85992"/>
            <a:ext cx="6736594" cy="395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5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ARCADISMO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42016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Lemas arcádicos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342900" algn="just">
              <a:buAutoNum type="arabicParenR"/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Carpe diem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viver o momento, aproveitar a vida.</a:t>
            </a:r>
          </a:p>
          <a:p>
            <a:pPr indent="-342900" algn="just">
              <a:buAutoNum type="arabicParenR"/>
            </a:pP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Fugere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urbem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fugir da cidade.</a:t>
            </a:r>
          </a:p>
          <a:p>
            <a:pPr indent="-342900" algn="just">
              <a:buAutoNum type="arabicParenR"/>
            </a:pP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Inutilia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truncat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cortar o que é inútil.</a:t>
            </a:r>
          </a:p>
          <a:p>
            <a:pPr indent="-342900" algn="just">
              <a:buAutoNum type="arabicParenR"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AutoNum type="arabicParenR"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AutoNum type="arabicParenR"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AutoNum type="arabicParenR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uário\JEC\Pictures\Educandário\Imagens para aulas\pas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3181481" cy="192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785926"/>
            <a:ext cx="5664122" cy="46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1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uário\JEC\Pictures\Educandário\Imagens para aulas\silenci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000240"/>
            <a:ext cx="3941630" cy="438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uário\JEC\Pictures\Educandário\Imagens para aulas\go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86" y="1806574"/>
            <a:ext cx="3975377" cy="46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2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608512" cy="37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7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uário\JEC\Pictures\Educandário\Imagens para aulas\romantismo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879576" cy="438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42" name="Picture 2" descr="C:\Users\Usuário\JEC\Pictures\Educandário\Imagens para aulas\romantism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857364"/>
            <a:ext cx="6699149" cy="42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9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uário\JEC\Pictures\Educandário\Imagens para aulas\romantismo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000240"/>
            <a:ext cx="5160636" cy="41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uário\JEC\Pictures\Educandário\Imagens para aulas\romantismo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000240"/>
            <a:ext cx="3294128" cy="422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7" cy="5184577"/>
          </a:xfrm>
        </p:spPr>
        <p:txBody>
          <a:bodyPr/>
          <a:lstStyle/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Contexto histórico:</a:t>
            </a:r>
          </a:p>
          <a:p>
            <a:pPr algn="just">
              <a:buAutoNum type="alphaLcParenR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Revolução Francesa: ideais iluministas, racionalismo, queda da aristocracia;</a:t>
            </a:r>
          </a:p>
          <a:p>
            <a:pPr algn="just">
              <a:buAutoNum type="alphaLcParenR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Revolução Industrial: aumenta o poder da burguesia, liberalismo;</a:t>
            </a:r>
          </a:p>
          <a:p>
            <a:pPr algn="just">
              <a:buAutoNum type="alphaLcParenR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Revolução da Imprensa: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ascensão da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tipografia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inventada pelo alemão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Johannes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Gutenberg (Século XV),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possibilitou o desenvolvimento da impressão em grandes quantidades de jornais e romances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 livro deixa de ser um artigo de luxo.</a:t>
            </a:r>
          </a:p>
          <a:p>
            <a:pPr algn="just">
              <a:buAutoNum type="alphaLcParenR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Surgimento do romance (urbanização, tempo maior para o lazer, burguesia).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026" name="Picture 2" descr="C:\Users\Usuário\JEC\Pictures\Educandário\Imagens para aulas\guttem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03" y="116632"/>
            <a:ext cx="1923394" cy="188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ário\JEC\Pictures\Educandário\Imagens para aulas\guilhotin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50457"/>
            <a:ext cx="2915816" cy="19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ário\JEC\Pictures\Educandário\Imagens para aulas\industr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06" y="4750457"/>
            <a:ext cx="3073524" cy="19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2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</a:rPr>
              <a:t>ARCADISMO</a:t>
            </a:r>
            <a:endParaRPr lang="pt-BR" sz="5000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:\Users\Usuário\JEC\Pictures\Educandário\Imagens para aulas\arcadism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60594"/>
            <a:ext cx="6408712" cy="37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7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700809"/>
            <a:ext cx="7739021" cy="4968552"/>
          </a:xfrm>
        </p:spPr>
        <p:txBody>
          <a:bodyPr/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É um dos movimentos artísticos mais longevos da história: meados do Século XVIII até a meados do Século XIX.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Foi uma reação aos valores éticos e intelectuais clássicos, defendidos pelo Arcadismo.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O ideal de liberdade política chegou aos domínios da cultura e estimulou a </a:t>
            </a:r>
            <a:r>
              <a:rPr lang="pt-B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rebeldia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contra a tradição, no plano temático e no plano formal.</a:t>
            </a:r>
          </a:p>
          <a:p>
            <a:pPr marL="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Alfredo Bosi: “o Romantismo expressa o sentimento dos descontentes com as novas estruturas: a nobreza que já caiu, e a pequena burguesia que ainda não subiu: de onde as atitudes saudosistas ou reivindicatórias que pontuam todo o movimento”.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94111"/>
            <a:ext cx="1584176" cy="167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2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807361"/>
            <a:ext cx="7811029" cy="4861999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Poeta rebelde: </a:t>
            </a:r>
            <a:r>
              <a:rPr lang="pt-BR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Byron.</a:t>
            </a:r>
          </a:p>
          <a:p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Poema mais conhecido: Don Juan.</a:t>
            </a:r>
          </a:p>
          <a:p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Manco, belo e sedutor.</a:t>
            </a:r>
          </a:p>
          <a:p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Vida extravagante: </a:t>
            </a:r>
          </a:p>
          <a:p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altas dívidas; </a:t>
            </a:r>
          </a:p>
          <a:p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numerosos casos amorosos com mulheres</a:t>
            </a:r>
          </a:p>
          <a:p>
            <a:pPr marL="0" indent="0">
              <a:buNone/>
            </a:pP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 homens;</a:t>
            </a:r>
          </a:p>
          <a:p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relação escandalosa com a meia-irmã;</a:t>
            </a:r>
          </a:p>
          <a:p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alcoolismo, maconha.</a:t>
            </a:r>
          </a:p>
          <a:p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Lutou na Guerra da Independência Grega.</a:t>
            </a:r>
          </a:p>
          <a:p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Morreu de febre tifoide aos 36 anos.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07361"/>
            <a:ext cx="2919958" cy="45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33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/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Início:</a:t>
            </a: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Considera-se o marco inicial do romantismo na Europa a publicação do romance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sofrimentos do jovem </a:t>
            </a:r>
            <a:r>
              <a:rPr 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Werther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escritor alemão Johann Wolfgang von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Goethe,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ano de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1774.</a:t>
            </a: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051" name="Picture 3" descr="C:\Users\Usuário\JEC\Pictures\Educandário\Imagens para aulas\werth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827" y="3632739"/>
            <a:ext cx="2122249" cy="303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Morreu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amor</a:t>
            </a: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foi o suicídio de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Werther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 manhã, às 6 horas, o criado entrou no quarto com a luz. Encontrou o seu senhor no chão, viu a pistola e o sangue. Chamou-o, mexeu nele; nenhuma resposta, ele ainda agonizava. Correu em busca dos médicos e de Albert.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Lotte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ouviu alguém tocar a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campanhia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um tremor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convulsionou-lhe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todos os membros (…). Tinha atirado na cabeça, logo acima do olho direito, fazendo saltar os miolos. Pelo sangue espalhado no espaldar da cadeira, concluiu-se que ele realizara seu intento sentado à escrivaninha, caíra em seguida, rolando convulsivamente em volta da cadeira. Estava estendido de costas perto da janela, inerte, todo vestido e calçado, de casaca azul e colete amarelo. (…) Do vinho, bebera somente um copo.”</a:t>
            </a: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2050" name="Picture 2" descr="C:\Users\Usuário\JEC\Pictures\Educandário\Imagens para aulas\wer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2959290" cy="20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955046" cy="52292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características:</a:t>
            </a:r>
          </a:p>
          <a:p>
            <a:pPr marL="0" indent="0">
              <a:buNone/>
            </a:pPr>
            <a:endParaRPr lang="pt-B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Sentimentalismo;</a:t>
            </a:r>
          </a:p>
          <a:p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Individualismo;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Espiritualismo;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Subjetividade;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Cristianismo;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Exaltação da noite, e do macabro;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Estado de alma melancólico;</a:t>
            </a:r>
          </a:p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Interesse por temas históricos;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6" name="Picture 2" descr="C:\Users\Usuário\JEC\Pictures\Educandário\Imagens para aulas\romantismo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3356345" cy="27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955046" cy="522920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características:</a:t>
            </a:r>
          </a:p>
          <a:p>
            <a:r>
              <a:rPr lang="pt-B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Natureza que reflete os sentimentos do poeta;</a:t>
            </a:r>
          </a:p>
          <a:p>
            <a:r>
              <a:rPr lang="pt-B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j) Nacionalismo e interesse pelas origens;</a:t>
            </a:r>
          </a:p>
          <a:p>
            <a:r>
              <a:rPr lang="pt-B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k) Valorização da cultura </a:t>
            </a:r>
            <a:r>
              <a:rPr lang="pt-B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popular (fala popular);</a:t>
            </a: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l) A temática da morte;</a:t>
            </a:r>
          </a:p>
          <a:p>
            <a:pPr algn="just"/>
            <a:r>
              <a:rPr lang="pt-B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 Valorização da imaginação (artista é criador, um gênio inspirado);</a:t>
            </a:r>
          </a:p>
          <a:p>
            <a:pPr algn="just"/>
            <a:r>
              <a:rPr lang="pt-B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n) </a:t>
            </a:r>
            <a:r>
              <a:rPr lang="pt-B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Liberdade: </a:t>
            </a:r>
            <a:r>
              <a:rPr lang="pt-B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literatura, não havia regras, critérios de beleza </a:t>
            </a:r>
            <a:r>
              <a:rPr lang="pt-B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preestabelecidos ou </a:t>
            </a:r>
            <a:r>
              <a:rPr lang="pt-B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modelos a serem imitados. A </a:t>
            </a:r>
            <a:r>
              <a:rPr lang="pt-B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arte, fruto da inspiração do autor, deveria representar a sua interioridade de maneira intuitiva e direta;</a:t>
            </a:r>
          </a:p>
          <a:p>
            <a:pPr algn="just"/>
            <a:r>
              <a:rPr lang="pt-BR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Introspecção.</a:t>
            </a:r>
            <a:endParaRPr lang="pt-BR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098" name="Picture 2" descr="C:\Users\Usuário\JEC\Pictures\Educandário\Imagens para aulas\romantism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284320" cy="18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3274556" cy="13713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POETA ROMÂNTICO: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1520" y="1631949"/>
            <a:ext cx="3528392" cy="4965403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Homens atormentados:</a:t>
            </a:r>
          </a:p>
          <a:p>
            <a:pPr algn="just"/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poeta romântico </a:t>
            </a:r>
            <a:r>
              <a:rPr lang="pt-B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encontra mais equilíbrio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sua vida interior e a intuição e a fantasia passam a prevalecer em detrimento da razão.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 </a:t>
            </a:r>
            <a:r>
              <a:rPr lang="pt-B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 o desequilíbrio do mundo naquela época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perceptível na tristeza, nas aspirações vagas, no desejo de mudança social, no anseio de liberdade, no nacionalismo, na religiosidade e na ideia da morte como refúgio.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uário\JEC\Pictures\Educandário\Imagens para aulas\p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289251" cy="598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7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312367" cy="2016224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POETA ROMÂNTICO: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1560" y="2204864"/>
            <a:ext cx="3168352" cy="3960440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Homens obcecados:</a:t>
            </a:r>
          </a:p>
          <a:p>
            <a:pPr algn="just"/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poetas da segunda geração são obcecados pela </a:t>
            </a:r>
            <a:r>
              <a:rPr lang="pt-B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ideia da morte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 é vista como a única solução para os seus problemas.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uário\JEC\Pictures\Educandário\Imagens para aulas\po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732" y="1196752"/>
            <a:ext cx="3641948" cy="492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1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4248472" cy="1371300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Inspiração Filosófica: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23528" y="1628800"/>
            <a:ext cx="4320480" cy="5184576"/>
          </a:xfrm>
        </p:spPr>
        <p:txBody>
          <a:bodyPr>
            <a:noAutofit/>
          </a:bodyPr>
          <a:lstStyle/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Filósofo influente: Jean-Jacques Rousseau</a:t>
            </a:r>
          </a:p>
          <a:p>
            <a:pPr algn="just"/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 fonte de inspiração da escola romântica, por seu </a:t>
            </a:r>
            <a:r>
              <a:rPr lang="pt-B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profundo pessimismo com relação à sociedade e à civilização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 do bom selvagem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 homem é primitivamente bom, puro e inocente, mas a sociedade o corrompe, por meio da cultura, da propriedade e da desigualdade.</a:t>
            </a:r>
          </a:p>
          <a:p>
            <a:pPr algn="just"/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interioridade (sentimento) é superior à razão, pois esta depende daquele. O sentimento dirige a crença, independentemente da razão.</a:t>
            </a:r>
          </a:p>
          <a:p>
            <a:pPr algn="just"/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uário\JEC\Pictures\Educandário\Imagens para aulas\rouss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127027" cy="38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24935" cy="924475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 X ARCADISMO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177515"/>
              </p:ext>
            </p:extLst>
          </p:nvPr>
        </p:nvGraphicFramePr>
        <p:xfrm>
          <a:off x="1187624" y="2060848"/>
          <a:ext cx="7272808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4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Arcadismo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Romantismo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Razão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Sentimento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Mente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Coração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Ciência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Arte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Materialismo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Espiritualismo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Objetividade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Subjetividade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Filosofia</a:t>
                      </a:r>
                      <a:r>
                        <a:rPr lang="pt-B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ilustrada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Cristianismo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Corpo/matéria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Espírito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Noite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Preciso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Impreciso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Equilíbrio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Expansão/Entusiasmo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Universalismo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Individualismo</a:t>
                      </a:r>
                      <a:endParaRPr lang="pt-B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5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ARCADISMO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uário\JEC\Pictures\Educandário\Imagens para aulas\arcadismo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214554"/>
            <a:ext cx="5286412" cy="39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3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442" y="1628800"/>
            <a:ext cx="7739021" cy="504056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de literatura: destacam-se a poesia (formas mais livres, como a balada e a canção) e o romance (prosa).</a:t>
            </a:r>
          </a:p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Romance: usando de linguagem simples e enredos envolventes, o romance cativou o público burguês, com tramas envolvendo paixões arrebatadoras e dramas verossímeis (possíveis no imaginário do leitor). </a:t>
            </a:r>
          </a:p>
          <a:p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pano de fundo são os ideais burgueses e os cenários próximos da realidade.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122" name="Picture 2" descr="C:\Users\Usuário\JEC\Pictures\Educandário\Imagens para aulas\romantism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558" y="4293096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84785"/>
            <a:ext cx="8568951" cy="5184575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Exercício: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13314" name="Picture 2" descr="C:\Users\Usuário\JEC\Pictures\Educandário\Imagens para aulas\romantism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0199"/>
            <a:ext cx="7344816" cy="50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ARCADISMO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uário\JEC\Pictures\Educandário\Imagens para aulas\arcadismo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357430"/>
            <a:ext cx="5072098" cy="380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ARCADISMO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arcadismo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42" y="2376735"/>
            <a:ext cx="5673254" cy="354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ARCADISMO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46085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Lira I (Tomás Antônio Gonzaga)</a:t>
            </a:r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Eu, Marília, não sou algum vaqueiro,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viva de guardar alheio gado,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tosco trato, de expressões grosseiro,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 frios gelos e dos sóis queimado.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Tenho próprio casal e nele assisto;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dá-me vinho, legume, fruta, azeite;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brancas ovelhinhas tiro o leite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mais as finas lãs de que me visto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(...)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Irás a divertir-te na floresta,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sustentada, Marília, no meu braço;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aqui descansarei a quente sesta,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dormindo um leve sono em teu regaço;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enquanto a luta jogam os pastores,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emparelhados correm nas campinas,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toucarei os teus cabelos de boninas,</a:t>
            </a:r>
          </a:p>
          <a:p>
            <a:pPr marL="0" indent="0" algn="ctr">
              <a:buNone/>
            </a:pPr>
            <a:r>
              <a:rPr lang="pt-B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 troncos gravarei os teus louvores</a:t>
            </a:r>
            <a:r>
              <a:rPr lang="pt-B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ARCADISMO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Vênus, Palas e as filhas da Memória</a:t>
            </a:r>
          </a:p>
          <a:p>
            <a:pPr marL="0" indent="0" algn="ctr">
              <a:buNone/>
            </a:pPr>
            <a:r>
              <a:rPr 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Deixando os grandes templos esquecidos</a:t>
            </a:r>
          </a:p>
          <a:p>
            <a:pPr marL="0" indent="0" algn="ctr">
              <a:buNone/>
            </a:pPr>
            <a:r>
              <a:rPr lang="pt-B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se lembram de altares, nem de glória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(Alvarenga Peixoto)</a:t>
            </a:r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uário\JEC\Pictures\Educandário\Imagens para aulas\olimp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982" y="3284984"/>
            <a:ext cx="5237663" cy="31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9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ARCADISMO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42016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literárias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-342900" algn="just">
              <a:buAutoNum type="arabicParenR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 de escrever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 visto como um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momento de lazer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experiência amena com o belo, de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distração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342900" algn="just">
              <a:buAutoNum type="arabicParenR"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Idealização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um mundo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pastoril, campestre e bucólico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(exaltação da natureza).</a:t>
            </a:r>
          </a:p>
          <a:p>
            <a:pPr indent="-342900" algn="just">
              <a:buAutoNum type="arabicParenR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de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pseudônimos pastoris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 remontam à Antiguidade. Ex.: Marília, Dirceu.</a:t>
            </a:r>
          </a:p>
          <a:p>
            <a:pPr indent="-342900" algn="just">
              <a:buAutoNum type="arabicParenR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Fundação de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Arcádias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(academias literárias).</a:t>
            </a:r>
          </a:p>
          <a:p>
            <a:pPr indent="-342900" algn="just">
              <a:buAutoNum type="arabicParenR"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Racionalismo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(razão).</a:t>
            </a:r>
          </a:p>
          <a:p>
            <a:pPr indent="-342900" algn="just">
              <a:buAutoNum type="arabicParenR"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Didatismo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 texto como forma de iluminação intelectual, pois 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 tem uma função educativa e moralizante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342900" algn="just">
              <a:buAutoNum type="arabicParenR"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AutoNum type="arabicParenR"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AutoNum type="arabicParenR"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AutoNum type="arabicParenR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ARCADISMO</a:t>
            </a:r>
            <a:endParaRPr lang="pt-BR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492" y="2323652"/>
            <a:ext cx="7488948" cy="42016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literárias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Mimetismo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imitação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é o processo de criação submetido às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regras estabelecidas pelos poetas clássicos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Camões, Homero e Virgílio, vistos como modelos de simplicidade, imaginação equilibrada e razão. 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Presença da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mitologia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greco-romana.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simples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 vocabulário fácil.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Idealização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amor e da mulher.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Convencionalismo: repetições de lugares-comuns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(ovelhas, pastores, montes, claras fontes).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Universalidade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não se prende a dramas individuais. Busca temas universais.</a:t>
            </a:r>
          </a:p>
          <a:p>
            <a:pPr indent="-342900" algn="just">
              <a:buAutoNum type="arabicParenR"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AutoNum type="arabicParenR"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AutoNum type="arabicParenR"/>
            </a:pP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AutoNum type="arabicParenR"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1269</Words>
  <Application>Microsoft Office PowerPoint</Application>
  <PresentationFormat>Apresentação na tela (4:3)</PresentationFormat>
  <Paragraphs>286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40" baseType="lpstr">
      <vt:lpstr>Arial</vt:lpstr>
      <vt:lpstr>Century Gothic</vt:lpstr>
      <vt:lpstr>Courier New</vt:lpstr>
      <vt:lpstr>Times New Roman</vt:lpstr>
      <vt:lpstr>Trebuchet MS</vt:lpstr>
      <vt:lpstr>Verdana</vt:lpstr>
      <vt:lpstr>Wingdings 2</vt:lpstr>
      <vt:lpstr>Austin</vt:lpstr>
      <vt:lpstr>Autumn</vt:lpstr>
      <vt:lpstr>ARCADISMO</vt:lpstr>
      <vt:lpstr>ARCADISMO</vt:lpstr>
      <vt:lpstr>ARCADISMO</vt:lpstr>
      <vt:lpstr>ARCADISMO</vt:lpstr>
      <vt:lpstr>ARCADISMO</vt:lpstr>
      <vt:lpstr>ARCADISMO</vt:lpstr>
      <vt:lpstr>ARCADISMO</vt:lpstr>
      <vt:lpstr>ARCADISMO</vt:lpstr>
      <vt:lpstr>ARCADISMO</vt:lpstr>
      <vt:lpstr>ARCADISMO</vt:lpstr>
      <vt:lpstr>ROMANTISMO</vt:lpstr>
      <vt:lpstr>ROMANTISMO</vt:lpstr>
      <vt:lpstr>ROMANTISMO</vt:lpstr>
      <vt:lpstr>ROMANTISMO</vt:lpstr>
      <vt:lpstr>ROMANTISMO</vt:lpstr>
      <vt:lpstr>ROMANTISMO</vt:lpstr>
      <vt:lpstr>ROMANTISMO</vt:lpstr>
      <vt:lpstr>ROMANTISMO</vt:lpstr>
      <vt:lpstr>ROMANTISMO</vt:lpstr>
      <vt:lpstr>ROMANTISMO</vt:lpstr>
      <vt:lpstr>ROMANTISMO</vt:lpstr>
      <vt:lpstr>ROMANTISMO</vt:lpstr>
      <vt:lpstr>ROMANTISMO</vt:lpstr>
      <vt:lpstr>ROMANTISMO</vt:lpstr>
      <vt:lpstr>ROMANTISMO</vt:lpstr>
      <vt:lpstr>POETA ROMÂNTICO:</vt:lpstr>
      <vt:lpstr>POETA ROMÂNTICO:</vt:lpstr>
      <vt:lpstr>Inspiração Filosófica:</vt:lpstr>
      <vt:lpstr>ROMANTISMO X ARCADISMO</vt:lpstr>
      <vt:lpstr>ROMANTISMO</vt:lpstr>
      <vt:lpstr>ROMANTISMO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ARCADISMO</dc:title>
  <dc:creator>Usuário</dc:creator>
  <cp:lastModifiedBy>ARTHUR VINÍCIUS FEITOSA FURTADO</cp:lastModifiedBy>
  <cp:revision>31</cp:revision>
  <dcterms:created xsi:type="dcterms:W3CDTF">2018-02-10T13:15:20Z</dcterms:created>
  <dcterms:modified xsi:type="dcterms:W3CDTF">2020-05-24T15:17:41Z</dcterms:modified>
</cp:coreProperties>
</file>