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351" r:id="rId3"/>
    <p:sldId id="343" r:id="rId4"/>
    <p:sldId id="344" r:id="rId5"/>
    <p:sldId id="348" r:id="rId6"/>
    <p:sldId id="349" r:id="rId7"/>
    <p:sldId id="350" r:id="rId8"/>
    <p:sldId id="256" r:id="rId9"/>
    <p:sldId id="257" r:id="rId10"/>
    <p:sldId id="258" r:id="rId11"/>
    <p:sldId id="302" r:id="rId12"/>
    <p:sldId id="369" r:id="rId13"/>
    <p:sldId id="303" r:id="rId14"/>
    <p:sldId id="368" r:id="rId15"/>
    <p:sldId id="370" r:id="rId16"/>
    <p:sldId id="371" r:id="rId17"/>
    <p:sldId id="304" r:id="rId18"/>
    <p:sldId id="324" r:id="rId19"/>
    <p:sldId id="359" r:id="rId20"/>
    <p:sldId id="357" r:id="rId21"/>
    <p:sldId id="358" r:id="rId22"/>
    <p:sldId id="305" r:id="rId23"/>
    <p:sldId id="325" r:id="rId24"/>
    <p:sldId id="326" r:id="rId25"/>
    <p:sldId id="306" r:id="rId26"/>
    <p:sldId id="307" r:id="rId27"/>
    <p:sldId id="308" r:id="rId28"/>
    <p:sldId id="309" r:id="rId29"/>
    <p:sldId id="327" r:id="rId30"/>
    <p:sldId id="372" r:id="rId31"/>
    <p:sldId id="373" r:id="rId32"/>
    <p:sldId id="352" r:id="rId33"/>
    <p:sldId id="353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18" r:id="rId43"/>
    <p:sldId id="319" r:id="rId44"/>
    <p:sldId id="320" r:id="rId45"/>
    <p:sldId id="322" r:id="rId46"/>
    <p:sldId id="374" r:id="rId47"/>
    <p:sldId id="338" r:id="rId48"/>
    <p:sldId id="337" r:id="rId49"/>
    <p:sldId id="340" r:id="rId50"/>
    <p:sldId id="341" r:id="rId51"/>
    <p:sldId id="339" r:id="rId5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Usuário\JEC\Pictures\Educandário\Imagens para aulas\concordância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272807" cy="492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9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21317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 Especiais: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Dois substantivos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 o 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estiver depois dos</a:t>
            </a:r>
          </a:p>
          <a:p>
            <a:pPr marL="0" indent="0" algn="just">
              <a:buNone/>
            </a:pP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poderá ir para 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concordar com 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próximo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Prédio e apartamento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velho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Prédio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apartamento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velhos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pt-BR" dirty="0"/>
          </a:p>
        </p:txBody>
      </p:sp>
      <p:pic>
        <p:nvPicPr>
          <p:cNvPr id="3074" name="Picture 2" descr="C:\Users\Usuário\JEC\Pictures\Educandário\Imagens para aulas\concordanci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65313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Casa e oficina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Casa e oficina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Prédio e casa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bonita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Prédio e casa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bonitos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Picture 2" descr="C:\Users\Usuário\JEC\Pictures\Educandário\Imagens para aulas\concordanci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720199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obrigatória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o substantivo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próximo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quando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 exige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quando os substantivos 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sinônimos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antônimos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comprei frango e carne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bovina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 sentido exige).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tem ideias e pensamentos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(sinônimos).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Neste lugar, é sempre calor e frio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absurdo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(antônimos)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O sorriso, o riso, a gargalhada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era a sua maior característica (gradação).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122" name="Picture 2" descr="C:\Users\Usuário\JEC\Pictures\Educandário\Imagens para aulas\concordância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386360"/>
            <a:ext cx="2448272" cy="137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3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  o 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estiver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dos substantivos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concordará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próximo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Velho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prédio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apartamento.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Antiga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Bonito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prédio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Picture 2" descr="C:\Users\Usuário\JEC\Pictures\Educandário\Imagens para aulas\concordanci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941168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8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os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exprimirem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nomes próprios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parentesco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prevalece 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Queridos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 e mãe.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talentosos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Renato Russo e Cazuza.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098" name="Picture 2" descr="C:\Users\Usuário\JEC\Pictures\Educandário\Imagens para aulas\cazuz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2" y="4725144"/>
            <a:ext cx="2582590" cy="200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3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função de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faz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com todos os substantivos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antes ou depois deles.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Os homens e as mulheres estavam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excitados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 notícia.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Estavam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excitados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mulheres e os homens com a notícia.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146" name="Picture 2" descr="C:\Users\Usuário\JEC\Pictures\Educandário\Imagens para aulas\concordanci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87" y="5157192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porém, se esse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 do sujeito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poderá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mais próximo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o sujeito composto vier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após o verbo no singular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Estava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excitada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mulher e os homens com a notícia.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excitado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e a mulher com a notícia.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170" name="Picture 2" descr="C:\Users\Usuário\JEC\Pictures\Educandário\Imagens para aulas\concordancia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508518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9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composto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geral, flexiona-se só o último elemento.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Dificuldades político-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Elas são todo-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poderosas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Discutiram as relações jurídico-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tributárias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3" name="Picture 2" descr="C:\Users\Usuário\JEC\Pictures\Educandário\Imagens para aulas\cão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869160"/>
            <a:ext cx="24955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18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composto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o segundo nome for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permanecerá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Camisas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vermelho-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Vestidos verde-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oliva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Olhos amarelo-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7170" name="Picture 2" descr="C:\Users\Usuário\JEC\Pictures\Educandário\Imagens para aulas\cat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3789041"/>
            <a:ext cx="2839643" cy="295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42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RECORDANDO: FLEXÃO DE NÚMERO DO ADJETIVO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usado como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fica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Reuniões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relâmpago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Homens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monstro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Vestidos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laranja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Ternos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cinza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Calças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Tintas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salmão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adjetivo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484" y="2636912"/>
            <a:ext cx="3805014" cy="213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45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placa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560840" cy="483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2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sempre invariáveis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azul-marinho, azul-celeste, furta-cor, ultravioleta, sem-sal, sem-terra, cor-de-rosa, zero-quilômetro.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Ganhei dois carros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zero-quilômetro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trabalhadores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sem-terra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invadiram a fazenda.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C:\Users\Usuário\JEC\Pictures\Educandário\Imagens para aulas\substantivo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4313045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0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Exceções: variam os dois elementos.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Surdo-mudo: surdos-mudos, surdas-mudas;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Puro-sangue: puros-sangues.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C:\Users\Usuário\JEC\Pictures\Educandário\Imagens para aulas\substantivo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114" y="3962458"/>
            <a:ext cx="2867772" cy="21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3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que sempre concordam com o substantivo a que se referem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algum, nenhum, anexo, apenso, quite, obrigado, tal, todo extra, incluso, junto, mesmo, próprio, só.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Ela disse muito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disse muito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Elas disseram muito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obrigadas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8194" name="Picture 2" descr="C:\Users\Usuário\JEC\Pictures\Educandário\Imagens para aulas\cão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157192"/>
            <a:ext cx="2396877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8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documento segue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anexo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documentos seguem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anexos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foto segue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anexa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As fotos seguem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anexas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documentação segue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anexo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(Pouco culto)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Usuário\JEC\Pictures\Educandário\Imagens para aulas\cat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86916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66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esteve aqui.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esteve aqui.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estiveram aqui.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estiveram aqui.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Usuário\JEC\Pictures\Educandário\Imagens para aulas\cão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25144"/>
            <a:ext cx="2675503" cy="2004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0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que sempre permanecem invariáveis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alerta, em mão, monstro, menos, em via de,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pseudo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Os bombeiros estavam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alerta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Entreguei as intimações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Foram duas greves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monstro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As empresas estavam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via 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falir.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Eram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pseudo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-heróis.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1266" name="Picture 2" descr="C:\Users\Usuário\JEC\Pictures\Educandário\Imagens para aulas\cor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45024"/>
            <a:ext cx="1908423" cy="99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93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substitua por muito (bastante) ou muitos (bastantes).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Elas estão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(muito) nervosas.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Comprei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(muitos) livros.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2290" name="Picture 2" descr="C:\Users\Usuário\JEC\Pictures\Educandário\Imagens para aulas\livr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326" y="4797152"/>
            <a:ext cx="1994824" cy="184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84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só varia quando significar “metade”. Fica invariável quando significar “mais ou menos”.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Comprei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bolo.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Comprei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torta.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ficou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triste.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3314" name="Picture 2" descr="C:\Users\Usuário\JEC\Pictures\Educandário\Imagens para aulas\bo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49496"/>
            <a:ext cx="2907407" cy="1934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8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em grau absoluto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(sem artigo/pronome demonstrativo): o adjetivo fica no masculino singular, salvo quando houver artigo/pronome 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proibido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entrada. &gt; 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proibida 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entrada.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necessário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coragem. &gt; 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necessária 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coragem.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Carne 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carne é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 descr="C:\Users\Usuário\JEC\Pictures\Educandário\Imagens para aulas\pronomes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00260"/>
            <a:ext cx="1555428" cy="124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6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Grama: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será palavra feminina quando se referir à relva. Para unidade de massa, será sempre masculina.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menina pisou descalça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grama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Quero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quinhentos gramas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presunto.</a:t>
            </a:r>
            <a:endParaRPr lang="pt-BR" dirty="0"/>
          </a:p>
        </p:txBody>
      </p:sp>
      <p:pic>
        <p:nvPicPr>
          <p:cNvPr id="14338" name="Picture 2" descr="C:\Users\Usuário\JEC\Pictures\Educandário\Imagens para aulas\g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86916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7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Picture 3" descr="C:\Users\Usuário\JEC\Pictures\Educandário\Imagens para aulas\plac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25960"/>
            <a:ext cx="7776864" cy="50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7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 ordinal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substantivo concorda com os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ou com o mais próximo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primeira e a segunda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série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foram aprovadas.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primeira e a segunda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séries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foram aprovadas.</a:t>
            </a:r>
          </a:p>
        </p:txBody>
      </p:sp>
      <p:pic>
        <p:nvPicPr>
          <p:cNvPr id="9218" name="Picture 2" descr="C:\Users\Usuário\JEC\Pictures\Educandário\Imagens para aulas\concordancia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37112"/>
            <a:ext cx="3000148" cy="2247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1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+ Numeral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plural obrigatório.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séries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segunda foram 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aprovadas.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Usuário\JEC\Pictures\Educandário\Imagens para aulas\concordancia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77072"/>
            <a:ext cx="3444579" cy="258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2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 os seus conhecimentos: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 descr="C:\Users\Usuário\JEC\Pictures\Educandário\Imagens para aulas\plac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5169"/>
            <a:ext cx="7632848" cy="454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20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 os seus conhecimentos: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9218" name="Picture 2" descr="C:\Users\Usuário\JEC\Pictures\Educandário\Imagens para aulas\placa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85706"/>
            <a:ext cx="7992888" cy="4795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2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 os seus conhecimentos: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42" name="Picture 2" descr="C:\Users\Usuário\JEC\Pictures\Educandário\Imagens para aulas\plac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31918"/>
            <a:ext cx="7992888" cy="477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5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Passe para o plural os seguintes adjetivos compostos: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Atleta franco-argentino: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Política econômico-social: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Medida político-social: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Impacto socioambiental: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Equipamento médico-hospitalar: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Criança mal-educada: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Objeto verde-claro: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Gravata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Sapato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marrom-café: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Chapéu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amarelo-abóbora: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Calça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Saia cor-de-rosa: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Passe para o plural os seguintes adjetivos compostos: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Atleta franco-argentino: atletas franco-argentinos.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Política econômico-social: políticas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econômico-sociais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Medida político-social: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medidas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político-sociais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Impacto socioambiental: impactos socioambientais.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Equipamento médico-hospitalar: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equipamentos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médico-hospitalares.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Criança mal-educada: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crianças mal-educadas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Objeto verde-claro: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verde-claros.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Gravata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gravatas verde-oliva.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Sapato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marrom-café: sapatos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marrom-café.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Chapéu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amarelo-abóbora: chapéus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amarelo-abóbora.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Calça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verde-abacate: calças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Saia cor-de-rosa: saias cor-de-rosa.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4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única alternativa em que os adjetivos compostos estão flexionados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adequadamente. Depois, corrija aqueles que estão errados.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calças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azuis-marinhos.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atividades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médicos-dentárias.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blusas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verde-claras.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meninos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surdo-mudos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lutas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grecos-romanas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26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única alternativa em que os adjetivos compostos estão flexionados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adequadamente. Depois, corrija aqueles que estão errados.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calças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azuis-marinhos. &gt; calças azul-marinho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atividades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médicos-dentárias. &gt; atividades médico-dentárias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blusas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verde-claras.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meninos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surdo-mudos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meninos surdos-mudos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lutas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grecos-romanas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&gt; lutas greco-romanas</a:t>
            </a: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(ITA-SP) – O plural de terno azul-claro e terno verde-mar é:</a:t>
            </a: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ternos azuis-claros;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verdes-mares.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ternos azuis-claros; ternos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ternos azul-claro;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ternos azul-claros;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ternos azuis-claros;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5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C:\Users\Usuário\JEC\Pictures\Educandário\Imagens para aulas\plac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776864" cy="454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1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Coloque o adjetivo em parênteses na forma correta, de acordo com as regras de concordância nominal: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 aluno ________ (atento) se destacava mais que a aluna ________ (atento).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Os alunos e as alunas _________ (atento) entenderam tudo.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As alunas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alunos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(atento) entenderam tudo.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_________ (o + atento) alunos e alunas entenderam tudo.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_________ (o + atento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entenderam tudo.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Comprei __________ (o + velho) gramáticas e manuais de que precisava para uma pesquisa.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Comprei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(o + velho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manuais e gramáticas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que precisava para uma pesquisa.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Considerava a filha e a neta _____________ (maravilhoso).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Coloque o adjetivo em parênteses na forma correta, de acordo com as regras de concordância nominal: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O aluno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atento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destacava mais que a aluna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atenta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Os alunos e as alunas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atentos/atentas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entenderam tudo.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As alunas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alunos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atentos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entenderam tudo.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atentos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alunos e alunas entenderam tudo.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atentas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entenderam tudo.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Comprei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velhas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gramáticas e manuais de que precisava para uma pesquisa.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Comprei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velhos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manuais e gramáticas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que precisava para uma pesquisa.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Considerava a filha e a neta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maravilhosa/maravilhosas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8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Estão corretas as concordâncias nominais, exceto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 sala e os quartos estavam desarrumados.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Perdi a primeira e a segunda aulas.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Visitei uma exposição de esculturas e quadros raras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Discutimos um e outro caso inexplicáveis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Eles compraram bastantes produtos novos.</a:t>
            </a:r>
            <a:endParaRPr lang="pt-B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7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Assinale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que indique a ordem que preenche corretamente as lacunas: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Justiça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os homens é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__________ entrada de estranhos.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Cerveja é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necessário – proibido – gostoso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necessária – proibida – gostosa.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necessário – proibida – gostoso.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necessária – proibido – gostosa.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necessários – proibida – gostoso.</a:t>
            </a:r>
            <a:endParaRPr lang="pt-B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Cesgranrio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Há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 inadequada 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clima e terras desconhecidas;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clima e terra desconhecidos;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terras e clima desconhecidas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terras e clima desconhecido;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terras e clima desconhecidos.</a:t>
            </a:r>
            <a:endParaRPr lang="pt-BR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5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Partindo do pressuposto de que algumas classes de palavras se caracterizam como invariáveis, analise as orações abaixo, optando por atribuir-lhes o termo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A garota parece ------------- confusa. (meio/meia)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  Comemos ------------pizza durante o rodízio com amigos. (meio/meia)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São -------------------as reclamações sobre a mudança de itinerário. (bastante/bastantes)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Por hoje já basta, pois estamos ---------------------cansadas. (bastante/bastantes)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Perdemos ----------------------chances de demonstrarmos nosso talento. (bastante/bastantes)</a:t>
            </a:r>
          </a:p>
        </p:txBody>
      </p:sp>
    </p:spTree>
    <p:extLst>
      <p:ext uri="{BB962C8B-B14F-4D97-AF65-F5344CB8AC3E}">
        <p14:creationId xmlns:p14="http://schemas.microsoft.com/office/powerpoint/2010/main" val="37229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Correção: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A garota parece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confusa. (meio/meia)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  Comemos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pizza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durante o rodízio com amigos. (meio/meia)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reclamações sobre a mudança de itinerário. (bastante/bastantes)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Por hoje já basta, pois estamos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cansadas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(bastante/bastantes)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Perdemos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bastantes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chances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demonstrarmos nosso talento. (bastante/bastantes)</a:t>
            </a:r>
          </a:p>
        </p:txBody>
      </p:sp>
    </p:spTree>
    <p:extLst>
      <p:ext uri="{BB962C8B-B14F-4D97-AF65-F5344CB8AC3E}">
        <p14:creationId xmlns:p14="http://schemas.microsoft.com/office/powerpoint/2010/main" val="16134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Coloque a palavra em parênteses na forma correta: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Agora estamos _______ (quite),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a pendência está solucionada.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Estou __________ (quite)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o serviço militar.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__________ (obrigado)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ajudar-me nesta tarefa - disse o garoto.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Apenas a menina disse: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 (obrigado)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livro, adorei o presente.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Segue ________ (anexo)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texto revisado.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As fotografias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seguem _________ (anexo).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 ________ (incluso)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café da manhã.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(incluso)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estão todas as despesas com honorários advocatícios.</a:t>
            </a:r>
          </a:p>
          <a:p>
            <a:pPr marL="0" indent="0" algn="just">
              <a:buNone/>
            </a:pP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Correção: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Agora estamos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 a pendência está solucionada.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Estou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o serviço militar.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ajudar-me nesta tarefa - disse o garoto.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Apenas a menina disse: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Obrigada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pelo livro, adorei o presente.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Segue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texto revisado.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As fotografias seguem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Não está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café da manhã.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estão todas as despesas com honorários advocatícios.</a:t>
            </a:r>
          </a:p>
          <a:p>
            <a:pPr marL="0" indent="0" algn="just">
              <a:buNone/>
            </a:pP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2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Nas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frases abaixo, faça a concordância com as palavras entre parênteses.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  Escolheu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hora e momento para ir ao shopping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péssimo)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Ela comprou ____________ revistas e livros na loja. (novo)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O garoto ganhou _____________ quadros e livros. (moderno)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Respondia com gesto e expressão ______________. (irônico)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 Ela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possuía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simplicidade e franqueza _____________. (raro)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f- Considerou ___________ a sentença e o argumento. (decisivo)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 descr="C:\Users\Usuário\JEC\Pictures\Educandário\Imagens para aulas\plac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84887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0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Gabarito: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péssima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         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novas 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modernos 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irônicos / irônica  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raras / rara 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decisiva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2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concordância nominal, preencha as lacunas das frases: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romanUcParenBoth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talvez meio-dia e .......................quando fora preso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romanUcParenBoth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Decepção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..............................para fortalecer o sentimento patriótico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romanUcParenBoth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Apesar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superpopulação, havia acomodações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.............................para os homens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romanUcParenBoth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documentos dos candidatos seguiram............................ às fichas de inscrição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romanUcParenBoth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fisionomias dos homens eram as mais desoladas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naquele cortejo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meia - bom - bastantes - anexos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possíveis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meio - bom - bastantes - anexo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possíveis.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meia - boa - bastante - anexo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possível.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meio - boa - bastante - anexos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possível.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meia - bom - bastantes - anexo –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9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6" name="Picture 2" descr="C:\Users\Usuário\JEC\Pictures\Educandário\Imagens para aulas\plac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910" y="1628800"/>
            <a:ext cx="6696744" cy="461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8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que estudar concordância?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8194" name="Picture 2" descr="C:\Users\Usuário\JEC\Pictures\Educandário\Imagens para aulas\plac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52803"/>
            <a:ext cx="7920880" cy="472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0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/>
          <a:lstStyle/>
          <a:p>
            <a:pPr marL="0" indent="0" algn="just">
              <a:buNone/>
            </a:pP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efinição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adjetivos, artigos, pronomes e numerais devem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alterar sua terminação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gênero e número para se adequar ao substantivo a que se referem. Veja: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O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esperto pegou os peixe.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Certo: 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espert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pegar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peixe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concordanci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97152"/>
            <a:ext cx="5239883" cy="198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Concordância Nominal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 geral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modificadores concordam com o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em gênero e número.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 cadeira macia. &gt; As cadeiras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macias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juiz honesto. &gt; Os juízes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honestos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concordanci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5157192"/>
            <a:ext cx="30956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2081</Words>
  <Application>Microsoft Office PowerPoint</Application>
  <PresentationFormat>Apresentação na tela (4:3)</PresentationFormat>
  <Paragraphs>340</Paragraphs>
  <Slides>51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5" baseType="lpstr">
      <vt:lpstr>Arial</vt:lpstr>
      <vt:lpstr>Calibri</vt:lpstr>
      <vt:lpstr>Times New Roman</vt:lpstr>
      <vt:lpstr>Tema do Office</vt:lpstr>
      <vt:lpstr>Por que estudar concordância?</vt:lpstr>
      <vt:lpstr>Por que estudar concordância?</vt:lpstr>
      <vt:lpstr>Por que estudar concordância?</vt:lpstr>
      <vt:lpstr>Por que estudar concordância?</vt:lpstr>
      <vt:lpstr>Por que estudar concordância?</vt:lpstr>
      <vt:lpstr>Por que estudar concordância?</vt:lpstr>
      <vt:lpstr>Por que estudar concordância?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RECORDANDO: FLEXÃO DE NÚMERO DO ADJETIVO</vt:lpstr>
      <vt:lpstr>ADJETIVO – FLEXÃO DE NÚMERO</vt:lpstr>
      <vt:lpstr>ADJETIVO – FLEXÃO DE NÚMERO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Concordância Nominal</vt:lpstr>
      <vt:lpstr>Teste os seus conhecimentos:</vt:lpstr>
      <vt:lpstr>Teste os seus conhecimentos:</vt:lpstr>
      <vt:lpstr>Teste os seus conhecimentos: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Arthur Furtado</cp:lastModifiedBy>
  <cp:revision>106</cp:revision>
  <dcterms:created xsi:type="dcterms:W3CDTF">2017-07-25T12:59:05Z</dcterms:created>
  <dcterms:modified xsi:type="dcterms:W3CDTF">2019-07-30T12:51:23Z</dcterms:modified>
</cp:coreProperties>
</file>