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2" r:id="rId2"/>
    <p:sldId id="351" r:id="rId3"/>
    <p:sldId id="343" r:id="rId4"/>
    <p:sldId id="344" r:id="rId5"/>
    <p:sldId id="348" r:id="rId6"/>
    <p:sldId id="349" r:id="rId7"/>
    <p:sldId id="350" r:id="rId8"/>
    <p:sldId id="256" r:id="rId9"/>
    <p:sldId id="257" r:id="rId10"/>
    <p:sldId id="258" r:id="rId11"/>
    <p:sldId id="302" r:id="rId12"/>
    <p:sldId id="369" r:id="rId13"/>
    <p:sldId id="303" r:id="rId14"/>
    <p:sldId id="368" r:id="rId15"/>
    <p:sldId id="370" r:id="rId16"/>
    <p:sldId id="371" r:id="rId17"/>
    <p:sldId id="304" r:id="rId18"/>
    <p:sldId id="324" r:id="rId19"/>
    <p:sldId id="359" r:id="rId20"/>
    <p:sldId id="357" r:id="rId21"/>
    <p:sldId id="358" r:id="rId22"/>
    <p:sldId id="305" r:id="rId23"/>
    <p:sldId id="325" r:id="rId24"/>
    <p:sldId id="326" r:id="rId25"/>
    <p:sldId id="306" r:id="rId26"/>
    <p:sldId id="307" r:id="rId27"/>
    <p:sldId id="308" r:id="rId28"/>
    <p:sldId id="309" r:id="rId29"/>
    <p:sldId id="327" r:id="rId30"/>
    <p:sldId id="372" r:id="rId31"/>
    <p:sldId id="373" r:id="rId32"/>
    <p:sldId id="352" r:id="rId33"/>
    <p:sldId id="353" r:id="rId34"/>
    <p:sldId id="360" r:id="rId35"/>
    <p:sldId id="361" r:id="rId36"/>
    <p:sldId id="362" r:id="rId37"/>
    <p:sldId id="363" r:id="rId38"/>
    <p:sldId id="364" r:id="rId39"/>
    <p:sldId id="365" r:id="rId40"/>
    <p:sldId id="366" r:id="rId41"/>
    <p:sldId id="367" r:id="rId42"/>
    <p:sldId id="318" r:id="rId43"/>
    <p:sldId id="319" r:id="rId44"/>
    <p:sldId id="320" r:id="rId45"/>
    <p:sldId id="322" r:id="rId46"/>
    <p:sldId id="374" r:id="rId47"/>
    <p:sldId id="338" r:id="rId48"/>
    <p:sldId id="337" r:id="rId49"/>
    <p:sldId id="340" r:id="rId50"/>
    <p:sldId id="341" r:id="rId51"/>
    <p:sldId id="339" r:id="rId5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125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8180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179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809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811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5084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684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873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6357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45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032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61E51-C0E0-42E9-B20D-8643D409A4BF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80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que estudar concordância?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C:\Users\Usuário\JEC\Pictures\Educandário\Imagens para aulas\concordância1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7272807" cy="4929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395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Concordância Nominal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5213176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Casos Especiais:</a:t>
            </a: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Dois substantivos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se  o 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adjetivo estiver depois dos</a:t>
            </a:r>
          </a:p>
          <a:p>
            <a:pPr marL="0" indent="0" algn="just">
              <a:buNone/>
            </a:pP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substantivos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poderá ir para o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plural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ou concordar com o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 próximo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Prédio e apartamento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velho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Prédio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apartamento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velhos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pt-BR" dirty="0"/>
          </a:p>
        </p:txBody>
      </p:sp>
      <p:pic>
        <p:nvPicPr>
          <p:cNvPr id="3074" name="Picture 2" descr="C:\Users\Usuário\JEC\Pictures\Educandário\Imagens para aulas\concordanci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65313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45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Concordância Nominal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Casa e oficina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antiga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Casa e oficina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antigas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Prédio e casa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bonita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Prédio e casa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bonitos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3" name="Picture 2" descr="C:\Users\Usuário\JEC\Pictures\Educandário\Imagens para aulas\concordanci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720199"/>
            <a:ext cx="2171700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9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Concordância Nominal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é obrigatória 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concordância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 o substantivo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 próximo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quando 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sentido exige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 quando os substantivos são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sinônimos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antônimos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 em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gradação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comprei frango e carne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bovina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 sentido exige).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Você tem ideias e pensamentos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fixos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(sinônimos).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Neste lugar, é sempre calor e frio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absurdo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(antônimos)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O sorriso, o riso, a gargalhada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solta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era a sua maior característica (gradação).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122" name="Picture 2" descr="C:\Users\Usuário\JEC\Pictures\Educandário\Imagens para aulas\concordância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386360"/>
            <a:ext cx="2448272" cy="1371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33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Concordância Nominal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Dois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substantivos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se  o 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adjetivo estiver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antes dos substantivos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concordará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o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mais próximo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Velho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prédio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apartamento.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Antiga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casa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oficina.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Bonito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prédio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casa.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3" name="Picture 2" descr="C:\Users\Usuário\JEC\Pictures\Educandário\Imagens para aulas\concordancia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941168"/>
            <a:ext cx="2695575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82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Concordância Nominal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pPr marL="0" indent="0" algn="just">
              <a:buNone/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Exceção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se os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substantivos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exprimirem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nomes próprios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parentesco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prevalece 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plural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Queridos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 e mãe.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talentosos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Renato Russo e Cazuza.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098" name="Picture 2" descr="C:\Users\Usuário\JEC\Pictures\Educandário\Imagens para aulas\cazuz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2" y="4725144"/>
            <a:ext cx="2582590" cy="2005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37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Concordância Nominal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pPr marL="0" indent="0" algn="just">
              <a:buNone/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Atenção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adjetivo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 função de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predicativo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faz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concordância com todos os substantivos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antes ou depois deles.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Os homens e as mulheres estavam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excitados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 a notícia.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Estavam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excitados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mulheres e os homens com a notícia.</a:t>
            </a: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6146" name="Picture 2" descr="C:\Users\Usuário\JEC\Pictures\Educandário\Imagens para aulas\concordanci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487" y="5157192"/>
            <a:ext cx="286702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83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Concordância Nominal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pPr marL="0" indent="0" algn="just">
              <a:buNone/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Atenção 2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porém, se esse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adjetivo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predicativo do sujeito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poderá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concordar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 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substantivo mais próximo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o sujeito composto vier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após o verbo no singular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Estava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excitada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mulher e os homens com a notícia.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Estava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excitado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homem e a mulher com a notícia.</a:t>
            </a: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7170" name="Picture 2" descr="C:\Users\Usuário\JEC\Pictures\Educandário\Imagens para aulas\concordancia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5085184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98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Concordância Nominal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Adjetivo composto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em geral, flexiona-se só o último elemento.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Dificuldades político-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econômicas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Elas são todo-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poderosas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Discutiram as relações jurídico-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tributárias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3" name="Picture 2" descr="C:\Users\Usuário\JEC\Pictures\Educandário\Imagens para aulas\cão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869160"/>
            <a:ext cx="249555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18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Concordância Nominal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Adjetivo composto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Se o segundo nome for um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permanecerá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invariável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Camisas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vermelho-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sangue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Vestidos verde-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oliva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Olhos amarelo-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7170" name="Picture 2" descr="C:\Users\Usuário\JEC\Pictures\Educandário\Imagens para aulas\cat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7" y="3789041"/>
            <a:ext cx="2839643" cy="2955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42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RECORDANDO: FLEXÃO DE NÚMERO DO ADJETIVO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substantivo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usado como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fica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invariável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Veja: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Reuniões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relâmpago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Homens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monstro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Vestidos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laranja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Ternos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cinza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Blusas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creme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Calças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Tintas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salmão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 descr="C:\Users\Usuário\JEC\Pictures\Educandário\Imagens para aulas\adjetivo2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484" y="2636912"/>
            <a:ext cx="3805014" cy="213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645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que estudar concordância?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uário\JEC\Pictures\Educandário\Imagens para aulas\placa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7560840" cy="4837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827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 – FLEXÃO DE NÚMERO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Adjetivos compostos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São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sempre invariáveis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azul-marinho, azul-celeste, furta-cor, ultravioleta, sem-sal, sem-terra, cor-de-rosa, zero-quilômetro.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Ganhei dois carros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zero-quilômetro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trabalhadores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sem-terra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invadiram a fazenda.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 descr="C:\Users\Usuário\JEC\Pictures\Educandário\Imagens para aulas\substantivo2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4313045"/>
            <a:ext cx="2695575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400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ADJETIVO – FLEXÃO DE NÚMERO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Adjetivos compostos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Exceções: variam os dois elementos.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Surdo-mudo: surdos-mudos, surdas-mudas;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Puro-sangue: puros-sangues.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4" name="Picture 2" descr="C:\Users\Usuário\JEC\Pictures\Educandário\Imagens para aulas\substantivo2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114" y="3962458"/>
            <a:ext cx="2867772" cy="2148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32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Concordância Nominal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Termos que sempre concordam com o substantivo a que se referem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algum, nenhum, anexo, apenso, quite, obrigado, tal, todo extra, incluso, junto, mesmo, próprio, só.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Ela disse muito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obrigada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Ele disse muito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obrigado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Elas disseram muito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obrigadas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8194" name="Picture 2" descr="C:\Users\Usuário\JEC\Pictures\Educandário\Imagens para aulas\cão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157192"/>
            <a:ext cx="2396877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188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Concordância Nominal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O documento segue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anexo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Os documentos seguem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anexos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foto segue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anexa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As fotos seguem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anexas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documentação segue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anexo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(Pouco culto)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C:\Users\Usuário\JEC\Pictures\Educandário\Imagens para aulas\cat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86916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166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Concordância Nominal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Ela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mesma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esteve aqui.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Ele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mesmo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esteve aqui.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Elas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mesmas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estiveram aqui.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mesmos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estiveram aqui.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 descr="C:\Users\Usuário\JEC\Pictures\Educandário\Imagens para aulas\cão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725144"/>
            <a:ext cx="2675503" cy="2004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904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Concordância Nominal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Termos que sempre permanecem invariáveis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alerta, em mão, monstro, menos, em via de,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pseudo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Os bombeiros estavam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alerta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Entreguei as intimações em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mão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Foram duas greves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monstro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As empresas estavam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via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falir.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Eram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pseudo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-heróis.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11266" name="Picture 2" descr="C:\Users\Usuário\JEC\Pictures\Educandário\Imagens para aulas\corv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645024"/>
            <a:ext cx="1908423" cy="997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893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Concordância Nominal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Bastante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substitua por muito (bastante) ou muitos (bastantes).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Elas estão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bastante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(muito) nervosas.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Comprei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bastantes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(muitos) livros.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12290" name="Picture 2" descr="C:\Users\Usuário\JEC\Pictures\Educandário\Imagens para aulas\livr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326" y="4797152"/>
            <a:ext cx="1994824" cy="1841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784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Concordância Nominal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Meio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só varia quando significar “metade”. Fica invariável quando significar “mais ou menos”.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Comprei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meio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bolo.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Comprei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meia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torta.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 ficou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meio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triste.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13314" name="Picture 2" descr="C:\Users\Usuário\JEC\Pictures\Educandário\Imagens para aulas\bo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749496"/>
            <a:ext cx="2907407" cy="1934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38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Concordância Nominal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pPr marL="0" indent="0" algn="just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Sujeito em grau absoluto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(sem artigo/pronome demonstrativo): o adjetivo fica no masculino singular, salvo quando houver artigo/pronome </a:t>
            </a:r>
          </a:p>
          <a:p>
            <a:pPr marL="0" indent="0" algn="just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proibido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entrada. &gt; É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proibida a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entrada.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É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necessário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coragem. &gt; É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necessária a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coragem.</a:t>
            </a:r>
          </a:p>
          <a:p>
            <a:pPr marL="0" indent="0" algn="just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Carne é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bom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&gt;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carne é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boa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1026" name="Picture 2" descr="C:\Users\Usuário\JEC\Pictures\Educandário\Imagens para aulas\pronomes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400260"/>
            <a:ext cx="1555428" cy="1245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64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Concordância Nominal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pPr marL="0" indent="0" algn="just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10)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Grama: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será palavra feminina quando se referir à relva. Para unidade de massa, será sempre masculina.</a:t>
            </a:r>
          </a:p>
          <a:p>
            <a:pPr marL="0" indent="0" algn="just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menina pisou descalça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grama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Quero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quinhentos gramas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presunto.</a:t>
            </a:r>
            <a:endParaRPr lang="pt-BR" dirty="0"/>
          </a:p>
        </p:txBody>
      </p:sp>
      <p:pic>
        <p:nvPicPr>
          <p:cNvPr id="14338" name="Picture 2" descr="C:\Users\Usuário\JEC\Pictures\Educandário\Imagens para aulas\gra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86916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78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que estudar concordância?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" name="Picture 3" descr="C:\Users\Usuário\JEC\Pictures\Educandário\Imagens para aulas\plac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25960"/>
            <a:ext cx="7776864" cy="50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771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Concordância Nominal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pPr marL="0" indent="0" algn="just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11)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Numeral ordinal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substantivo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 substantivo concorda com os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dois ou com o mais próximo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primeira e a segunda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série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foram aprovadas.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primeira e a segunda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séries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foram aprovadas.</a:t>
            </a:r>
          </a:p>
        </p:txBody>
      </p:sp>
      <p:pic>
        <p:nvPicPr>
          <p:cNvPr id="9218" name="Picture 2" descr="C:\Users\Usuário\JEC\Pictures\Educandário\Imagens para aulas\concordancia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437112"/>
            <a:ext cx="3000148" cy="2247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1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Concordância Nominal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pPr marL="0" indent="0" algn="just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11) </a:t>
            </a:r>
            <a:r>
              <a:rPr 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Substantivo + Numeral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ordinal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plural obrigatório.</a:t>
            </a:r>
          </a:p>
          <a:p>
            <a:pPr marL="0" indent="0" algn="just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  <a:r>
              <a:rPr 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séries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primeira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segunda foram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aprovadas.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 descr="C:\Users\Usuário\JEC\Pictures\Educandário\Imagens para aulas\concordancia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077072"/>
            <a:ext cx="3444579" cy="2580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29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Teste os seus conhecimentos: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3074" name="Picture 2" descr="C:\Users\Usuário\JEC\Pictures\Educandário\Imagens para aulas\plac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5169"/>
            <a:ext cx="7632848" cy="4540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120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Teste os seus conhecimentos: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9218" name="Picture 2" descr="C:\Users\Usuário\JEC\Pictures\Educandário\Imagens para aulas\placa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85706"/>
            <a:ext cx="7992888" cy="4795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622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Teste os seus conhecimentos: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42" name="Picture 2" descr="C:\Users\Usuário\JEC\Pictures\Educandário\Imagens para aulas\placa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31918"/>
            <a:ext cx="7992888" cy="4777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551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Passe para o plural os seguintes adjetivos compostos:</a:t>
            </a:r>
          </a:p>
          <a:p>
            <a:pPr marL="0" indent="0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Atleta franco-argentino: 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Política econômico-social: 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Medida político-social: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Impacto socioambiental: 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Equipamento médico-hospitalar: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Criança mal-educada: 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Objeto verde-claro: 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Gravata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verde-oliva: </a:t>
            </a: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Sapato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marrom-café: </a:t>
            </a: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j) Chapéu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amarelo-abóbora: </a:t>
            </a: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k) Calça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verde-abacate: </a:t>
            </a: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l) Saia cor-de-rosa: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75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Passe para o plural os seguintes adjetivos compostos:</a:t>
            </a:r>
          </a:p>
          <a:p>
            <a:pPr marL="0" indent="0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Atleta franco-argentino: atletas franco-argentinos.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Política econômico-social: políticas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econômico-sociais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Medida político-social: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medidas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político-sociais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Impacto socioambiental: impactos socioambientais.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Equipamento médico-hospitalar: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equipamentos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médico-hospitalares.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Criança mal-educada: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crianças mal-educadas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Objeto verde-claro: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objetos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verde-claros.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Gravata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verde-oliva: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gravatas verde-oliva.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Sapato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marrom-café: sapatos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marrom-café.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j) Chapéu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amarelo-abóbora: chapéus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amarelo-abóbora.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k) Calça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verde-abacate: calças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verde-abacate.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l) Saia cor-de-rosa: saias cor-de-rosa.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74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Assinale a única alternativa em que os adjetivos compostos estão flexionados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adequadamente. Depois, corrija aqueles que estão errados.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calças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azuis-marinhos.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atividades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médicos-dentárias.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blusas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verde-claras.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meninos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surdo-mudos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lutas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grecos-romanas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26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Assinale a única alternativa em que os adjetivos compostos estão flexionados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adequadamente. Depois, corrija aqueles que estão errados.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calças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azuis-marinhos. &gt; calças azul-marinho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atividades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médicos-dentárias. &gt; atividades médico-dentárias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blusas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verde-claras.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meninos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surdo-mudos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&gt; meninos surdos-mudos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lutas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grecos-romanas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&gt; lutas greco-romanas</a:t>
            </a:r>
            <a:endParaRPr lang="pt-BR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95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(ITA-SP) – O plural de terno azul-claro e terno verde-mar é:</a:t>
            </a: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ternos azuis-claros; ternos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verdes-mares.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ternos azuis-claros; ternos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verde-mares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ternos azul-claro; ternos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verde-mar.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ternos azul-claros; ternos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verde-mar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ternos azuis-claros; ternos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verde-mar.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/>
              <a:t> </a:t>
            </a:r>
          </a:p>
          <a:p>
            <a:pPr marL="0" indent="0">
              <a:buNone/>
            </a:pPr>
            <a:endParaRPr lang="pt-BR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15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que estudar concordância?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0" name="Picture 2" descr="C:\Users\Usuário\JEC\Pictures\Educandário\Imagens para aulas\plac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7776864" cy="4548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14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Coloque o adjetivo em parênteses na forma correta, de acordo com as regras de concordância nominal:</a:t>
            </a:r>
          </a:p>
          <a:p>
            <a:pPr marL="0" indent="0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O aluno ________ (atento) se destacava mais que a aluna ________ (atento).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Os alunos e as alunas _________ (atento) entenderam tudo.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As alunas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o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alunos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 (atento) entenderam tudo.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_________ (o + atento) alunos e alunas entenderam tudo. 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_________ (o + atento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alunas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alunos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entenderam tudo. 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Comprei __________ (o + velho) gramáticas e manuais de que precisava para uma pesquisa.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Comprei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 (o + velho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manuais e gramáticas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que precisava para uma pesquisa.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Considerava a filha e a neta _____________ (maravilhoso). 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51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2200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Coloque o adjetivo em parênteses na forma correta, de acordo com as regras de concordância nominal:</a:t>
            </a:r>
          </a:p>
          <a:p>
            <a:pPr marL="0" indent="0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O aluno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atento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destacava mais que a aluna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atenta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Os alunos e as alunas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atentos/atentas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entenderam tudo.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As alunas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o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alunos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atentos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entenderam tudo.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atentos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alunos e alunas entenderam tudo. 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atentas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alunas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alunos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entenderam tudo. 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Comprei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velhas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gramáticas e manuais de que precisava para uma pesquisa.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Comprei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velhos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manuais e gramáticas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que precisava para uma pesquisa.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Considerava a filha e a neta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maravilhosa/maravilhosas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80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Estão corretas as concordâncias nominais, exceto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A sala e os quartos estavam desarrumados.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Perdi a primeira e a segunda aulas.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Visitei uma exposição de esculturas e quadros raras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Discutimos um e outro caso inexplicáveis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Eles compraram bastantes produtos novos.</a:t>
            </a:r>
            <a:endParaRPr lang="pt-BR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97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Assinale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alternativa que indique a ordem que preenche corretamente as lacunas:</a:t>
            </a: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Justiça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 os homens é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______.</a:t>
            </a: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__________ entrada de estranhos.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Cerveja é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____________.</a:t>
            </a: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necessário – proibido – gostoso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necessária – proibida – gostosa.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necessário – proibida – gostoso.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necessária – proibido – gostosa.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necessários – proibida – gostoso.</a:t>
            </a:r>
            <a:endParaRPr lang="pt-BR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89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069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Cesgranrio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Há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concordância nominal inadequada em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clima e terras desconhecidas;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clima e terra desconhecidos;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terras e clima desconhecidas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terras e clima desconhecido;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terras e clima desconhecidos.</a:t>
            </a:r>
            <a:endParaRPr lang="pt-BR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25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3285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Partindo do pressuposto de que algumas classes de palavras se caracterizam como invariáveis, analise as orações abaixo, optando por atribuir-lhes o termo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correspondente.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– A garota parece ------------- confusa. (meio/meia)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-  Comemos ------------pizza durante o rodízio com amigos. (meio/meia)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– São -------------------as reclamações sobre a mudança de itinerário. (bastante/bastantes)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– Por hoje já basta, pois estamos ---------------------cansadas. (bastante/bastantes)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– Perdemos ----------------------chances de demonstrarmos nosso talento. (bastante/bastantes)</a:t>
            </a:r>
          </a:p>
        </p:txBody>
      </p:sp>
    </p:spTree>
    <p:extLst>
      <p:ext uri="{BB962C8B-B14F-4D97-AF65-F5344CB8AC3E}">
        <p14:creationId xmlns:p14="http://schemas.microsoft.com/office/powerpoint/2010/main" val="372290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3285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Correção: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– A garota parece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meio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confusa. (meio/meia)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-  Comemos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pizza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durante o rodízio com amigos. (meio/meia)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– São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bastantes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reclamações sobre a mudança de itinerário. (bastante/bastantes)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– Por hoje já basta, pois estamos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bastante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cansadas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(bastante/bastantes)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– Perdemos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bastantes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chances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demonstrarmos nosso talento. (bastante/bastantes)</a:t>
            </a:r>
          </a:p>
        </p:txBody>
      </p:sp>
    </p:spTree>
    <p:extLst>
      <p:ext uri="{BB962C8B-B14F-4D97-AF65-F5344CB8AC3E}">
        <p14:creationId xmlns:p14="http://schemas.microsoft.com/office/powerpoint/2010/main" val="161342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0691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Coloque a palavra em parênteses na forma correta: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Agora estamos _______ (quite),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pois a pendência está solucionada.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Estou __________ (quite)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o serviço militar.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__________ (obrigado) </a:t>
            </a:r>
            <a:r>
              <a:rPr lang="pt-B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ajudar-me nesta tarefa - disse o garoto.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Apenas a menina disse: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 (obrigado)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pelo livro, adorei o presente.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Segue ________ (anexo)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texto revisado.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f) As fotografias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seguem _________ (anexo).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g) Não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 ________ (incluso)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café da manhã.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 (incluso)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estão todas as despesas com honorários advocatícios.</a:t>
            </a:r>
          </a:p>
          <a:p>
            <a:pPr marL="0" indent="0" algn="just">
              <a:buNone/>
            </a:pPr>
            <a:endParaRPr lang="pt-BR" sz="3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84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0691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Correção: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Agora estamos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quites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pois a pendência está solucionada.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Estou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quite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 o serviço militar.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-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Obrigado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por ajudar-me nesta tarefa - disse o garoto.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Apenas a menina disse: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Obrigada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pelo livro, adorei o presente.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Segue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anexo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texto revisado.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f) As fotografias seguem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anexas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g) Não está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incluso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café da manhã.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Inclusas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estão todas as despesas com honorários advocatícios.</a:t>
            </a:r>
          </a:p>
          <a:p>
            <a:pPr marL="0" indent="0" algn="just">
              <a:buNone/>
            </a:pPr>
            <a:endParaRPr lang="pt-BR" sz="3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32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0691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10) Nas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frases abaixo, faça a concordância com as palavras entre parênteses.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  Escolheu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hora e momento para ir ao shopping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péssimo)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b- Ela comprou ____________ revistas e livros na loja. (novo)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c- O garoto ganhou _____________ quadros e livros. (moderno)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d- Respondia com gesto e expressão ______________. (irônico)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 Ela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possuía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simplicidade e franqueza _____________. (raro)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f- Considerou ___________ a sentença e o argumento. (decisivo)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03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que estudar concordância?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122" name="Picture 2" descr="C:\Users\Usuário\JEC\Pictures\Educandário\Imagens para aulas\placa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7848872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40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0691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10) Gabarito: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 péssima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                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b- novas  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c-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modernos  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d-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irônicos / irônica   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raras / rara  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f- decisiva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3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02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0691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11)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Quanto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concordância nominal, preencha as lacunas das frases: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romanUcParenBoth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Era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talvez meio-dia e .......................quando fora preso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AutoNum type="romanUcParenBoth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Decepção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..............................para fortalecer o sentimento patriótico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AutoNum type="romanUcParenBoth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Apesar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superpopulação, havia acomodações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.............................para os homens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AutoNum type="romanUcParenBoth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documentos dos candidatos seguiram............................ às fichas de inscrição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AutoNum type="romanUcParenBoth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fisionomias dos homens eram as mais desoladas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naquele cortejo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meia - bom - bastantes - anexos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possíveis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meio - bom - bastantes - anexo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possíveis.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meia - boa - bastante - anexo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possível.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meio - boa - bastante - anexos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possível.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meia - bom - bastantes - anexo –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possível.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3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92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que estudar concordância?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146" name="Picture 2" descr="C:\Users\Usuário\JEC\Pictures\Educandário\Imagens para aulas\placa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910" y="1628800"/>
            <a:ext cx="6696744" cy="4614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987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que estudar concordância?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8194" name="Picture 2" descr="C:\Users\Usuário\JEC\Pictures\Educandário\Imagens para aulas\placa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52803"/>
            <a:ext cx="7920880" cy="472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08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Concordância Nominal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/>
          <a:lstStyle/>
          <a:p>
            <a:pPr marL="0" indent="0" algn="just">
              <a:buNone/>
            </a:pPr>
            <a:r>
              <a:rPr lang="pt-B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efinição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Os adjetivos, artigos, pronomes e numerais devem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alterar sua terminação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em gênero e número para se adequar ao substantivo a que se referem. Veja: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Errado: O </a:t>
            </a:r>
            <a:r>
              <a:rPr lang="pt-B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menin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esperto pegou os peixe.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Certo: O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menin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espert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pegar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peixe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Usuário\JEC\Pictures\Educandário\Imagens para aulas\concordanci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797152"/>
            <a:ext cx="5239883" cy="1986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5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Concordância Nominal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84784"/>
            <a:ext cx="8932034" cy="5213176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Regra geral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os modificadores concordam com o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substantivo em gênero e número.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A cadeira macia. &gt; As cadeiras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macias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O juiz honesto. &gt; Os juízes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honestos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Usuário\JEC\Pictures\Educandário\Imagens para aulas\concordanci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7" y="5157192"/>
            <a:ext cx="309562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075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2081</Words>
  <Application>Microsoft Office PowerPoint</Application>
  <PresentationFormat>Apresentação na tela (4:3)</PresentationFormat>
  <Paragraphs>340</Paragraphs>
  <Slides>51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51</vt:i4>
      </vt:variant>
    </vt:vector>
  </HeadingPairs>
  <TitlesOfParts>
    <vt:vector size="55" baseType="lpstr">
      <vt:lpstr>Arial</vt:lpstr>
      <vt:lpstr>Calibri</vt:lpstr>
      <vt:lpstr>Times New Roman</vt:lpstr>
      <vt:lpstr>Tema do Office</vt:lpstr>
      <vt:lpstr>Por que estudar concordância?</vt:lpstr>
      <vt:lpstr>Por que estudar concordância?</vt:lpstr>
      <vt:lpstr>Por que estudar concordância?</vt:lpstr>
      <vt:lpstr>Por que estudar concordância?</vt:lpstr>
      <vt:lpstr>Por que estudar concordância?</vt:lpstr>
      <vt:lpstr>Por que estudar concordância?</vt:lpstr>
      <vt:lpstr>Por que estudar concordância?</vt:lpstr>
      <vt:lpstr>Concordância Nominal</vt:lpstr>
      <vt:lpstr>Concordância Nominal</vt:lpstr>
      <vt:lpstr>Concordância Nominal</vt:lpstr>
      <vt:lpstr>Concordância Nominal</vt:lpstr>
      <vt:lpstr>Concordância Nominal</vt:lpstr>
      <vt:lpstr>Concordância Nominal</vt:lpstr>
      <vt:lpstr>Concordância Nominal</vt:lpstr>
      <vt:lpstr>Concordância Nominal</vt:lpstr>
      <vt:lpstr>Concordância Nominal</vt:lpstr>
      <vt:lpstr>Concordância Nominal</vt:lpstr>
      <vt:lpstr>Concordância Nominal</vt:lpstr>
      <vt:lpstr>RECORDANDO: FLEXÃO DE NÚMERO DO ADJETIVO</vt:lpstr>
      <vt:lpstr>ADJETIVO – FLEXÃO DE NÚMERO</vt:lpstr>
      <vt:lpstr>ADJETIVO – FLEXÃO DE NÚMERO</vt:lpstr>
      <vt:lpstr>Concordância Nominal</vt:lpstr>
      <vt:lpstr>Concordância Nominal</vt:lpstr>
      <vt:lpstr>Concordância Nominal</vt:lpstr>
      <vt:lpstr>Concordância Nominal</vt:lpstr>
      <vt:lpstr>Concordância Nominal</vt:lpstr>
      <vt:lpstr>Concordância Nominal</vt:lpstr>
      <vt:lpstr>Concordância Nominal</vt:lpstr>
      <vt:lpstr>Concordância Nominal</vt:lpstr>
      <vt:lpstr>Concordância Nominal</vt:lpstr>
      <vt:lpstr>Concordância Nominal</vt:lpstr>
      <vt:lpstr>Teste os seus conhecimentos:</vt:lpstr>
      <vt:lpstr>Teste os seus conhecimentos:</vt:lpstr>
      <vt:lpstr>Teste os seus conhecimentos: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Acentuação</dc:title>
  <dc:creator>Usuário</dc:creator>
  <cp:lastModifiedBy>Arthur Furtado</cp:lastModifiedBy>
  <cp:revision>106</cp:revision>
  <dcterms:created xsi:type="dcterms:W3CDTF">2017-07-25T12:59:05Z</dcterms:created>
  <dcterms:modified xsi:type="dcterms:W3CDTF">2019-07-30T12:51:23Z</dcterms:modified>
</cp:coreProperties>
</file>