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38" r:id="rId26"/>
    <p:sldId id="339" r:id="rId27"/>
    <p:sldId id="340" r:id="rId28"/>
    <p:sldId id="341" r:id="rId29"/>
    <p:sldId id="342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337" r:id="rId42"/>
    <p:sldId id="343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660"/>
  </p:normalViewPr>
  <p:slideViewPr>
    <p:cSldViewPr>
      <p:cViewPr varScale="1">
        <p:scale>
          <a:sx n="111" d="100"/>
          <a:sy n="111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21/01/2018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 Dica – “M” ou “N”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“M” antes das letras “P” e “B”. Nos demais casos, usa-se “N”. Veja: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M: Bo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po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tro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po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esta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N: Espa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enca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prí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ipe, infâ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ia, 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ugar.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512" y="5589240"/>
            <a:ext cx="1529684" cy="123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Dica – “X” ou “CH”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“X”: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palavras começadas com “ME”: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ico,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ilhão,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erico,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erica.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Exceção: Mecha (de cabelo).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70" y="5589240"/>
            <a:ext cx="2074110" cy="118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6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Dica – “X” ou “CH”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“X”: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geral, depois de ditongo: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Am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c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fr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f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e, 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inol.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013176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40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Dica – “X” ou “CH”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“X”: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geral, depois da sílaba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aguar,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aqueca,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ergar,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erido,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erto,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ofre,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urrada.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Exceções: Encher, enchente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encharcado,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preencher, enchova.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021288"/>
            <a:ext cx="1407417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Dica – “X” ou “CH”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“X”: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vocábulos de origem indígena ou africana: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Ori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á, abaca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ará,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avante.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41168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49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Dica – “X” ou “CH”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Veja mais palavras com “X” e “CH”: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X: Be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iga, bru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coa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ar, fa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ina, gra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lagarti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li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li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pu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ar, ri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pra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e, ve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arope,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ícara,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ingar,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ampu.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uva, bu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imarrão, co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ilo, fi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fle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mo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ila, pe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to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75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“S”: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4.1: Adjetivos com os sufixos “OSO” ou “OSA”: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Gost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gost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sabor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sabor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teim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teim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5" y="5517232"/>
            <a:ext cx="2271911" cy="128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4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“S”: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4.2: Adjetivos pátrios com os sufixos “ÊS” ou “ESA”: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Portugu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portugu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ingl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ingl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holand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holand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941168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2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“S”: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4.3: Substantivos e outros adjetivos com os sufixos “ÊS” ou “ESA”: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Burgu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burgu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baron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marqu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marqu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campon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campon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fregu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fregu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Exceção: Alteza.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7410" name="Picture 2" descr="Resultado de imagem para s ou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373898"/>
            <a:ext cx="1203970" cy="148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9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“S”: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4.4: Verbos derivados de palavras cujo radical termina em “S”: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Anali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(de análi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e), atra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(de atrá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abra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(de bra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a).</a:t>
            </a: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458" name="Picture 2" descr="Resultado de imagem para s ou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901" y="5288477"/>
            <a:ext cx="295275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7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“S”: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4.5: Formas dos verbos “pôr” e “querer”: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pô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pusemo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er, qui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emos, qui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er.</a:t>
            </a: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482" name="Picture 2" descr="Resultado de imagem para s ou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941168"/>
            <a:ext cx="1296169" cy="183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8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 Dica – “M” ou “N”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No final das palavras, a regra é o uso do “M”, mas há exceções, encontradas em vocábulos que entraram tardiamente na língua, por via erudita, e que, por isso, não sofreram alterações.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Lobisome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atu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jardi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garage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Exceções: gérme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hífe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póle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glúte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próto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líque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Resultado de imagem para m ou 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021288"/>
            <a:ext cx="18097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2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“Z”: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4.6: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derivados em “zal”,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zeiro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zinho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“zinha”,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zita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Cafe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cru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zeiro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cafe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zinho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ave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zinha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cão</a:t>
            </a:r>
            <a:r>
              <a:rPr lang="pt-B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</a:t>
            </a:r>
            <a:r>
              <a:rPr lang="pt-B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zita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418" y="5085184"/>
            <a:ext cx="2082437" cy="155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65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“Z”: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4.7: Os derivados de palavras cujo radical termina em “Z”: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Enrai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(de rai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esva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iar (de va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io)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6" name="Picture 2" descr="Resultado de imagem para letra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08518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50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“Z”: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4.8: Os verbos formados com o sufixo “IZAR” 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devivados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civili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ação, human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humani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ação, fertil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fertili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0" name="Picture 2" descr="Resultado de imagem para letra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301208"/>
            <a:ext cx="1495053" cy="149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51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Grafam-se com “Z”: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4.9: Os substantivos abstratos terminados em “EZA”: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Limp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firm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franqu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pobr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fri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098" name="Picture 2" descr="Resultado de imagem para letra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338536"/>
            <a:ext cx="1299220" cy="145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85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“S” ou “Z”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mais palavras com “S” ou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“Z”: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S: Análi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e, atrá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atravé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avi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be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ouro, quero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ene, repre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defe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empre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fregue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ia, gá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ouro, trê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ada, vigé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imo.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ar, 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eite, 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edo, ami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ade, bu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ina, ba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ar, ojeri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pre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ado, proe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va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ar, va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ão, vi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44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Testando o Conhecimento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5040560" cy="3775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2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Testando o Conhecimento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04864"/>
            <a:ext cx="5677222" cy="3179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70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Testando o Conhecimento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4896544" cy="366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2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Testando o Conhecimento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16832"/>
            <a:ext cx="5161545" cy="28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4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Testando o Conhecimento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3554" name="Picture 2" descr="Resultado de imagem para placas com err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28670"/>
            <a:ext cx="5616624" cy="377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06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“J” ou “G”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Escrevem-se com “G”: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2.1: Os substantivos terminados em “agem”,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Gar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vert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ferr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Exceção: Pajem.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466800"/>
            <a:ext cx="1359595" cy="135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5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Complete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espaços com 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 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Depois da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comeu uma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cai__a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amei__a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alá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 me__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__oval.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Tomou uma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ícara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__á antes de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rela__ar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__ame atravessou aquela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 de terra onde estava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__ada.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__aba gostava de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u__u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ucrute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tomar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__aça.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8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Resposta: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Depois da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faxina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comeu uma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caixa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ameixa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Oxalá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mexam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enxoval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Tomou uma 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ícara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antes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enxame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atravessou aquela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faixa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terra onde estava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enxada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capixaba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gostava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chuchu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chucrute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tomar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cachaça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2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(CESCEA) Marque a única opção em que todas as palavras estejam completas com x.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 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__oval,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cai__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eiro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__ugar,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ícara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__ar,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a__atar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in__ado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incalhar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__e,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dei__ar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__ugar,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__o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u__u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amei__a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__o,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deslei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__ada,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 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__incha,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__ada,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__arcado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45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Resposta: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enxoval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xingar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caixeiro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enxugar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xícara</a:t>
            </a:r>
            <a:endParaRPr lang="pt-B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puxar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achatar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enxovia, inchado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achincalhar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deixar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enxugar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xadrez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baixo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chuchu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ameixa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cartucho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desleixada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trouxa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 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pechincha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coxa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broche,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enxada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encharcado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*Enxovia: masmorra. Cocha: cabos de embarcações.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73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(F. São Marcos-SP) Assinale a alternativa cujas palavras estão todas corretamente grafadas: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pajé,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xadrês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flecha, misto, aconchego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abolição, tribo, pretensão,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obsecado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cansaço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gorjeta,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sargeta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picina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florescer,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consiliar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 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xadrez, ficha, mexerico, enxame, enxurrada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pajé,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xadrês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flexa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mecherico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enxame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5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Resposta: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pajé,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xadrês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flecha, misto, aconchego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abolição, tribo, pretensão,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obsecado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cansaço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gorjeta,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sargeta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picina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florescer,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consiliar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 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xadrez, ficha, mexerico, enxame, enxurrada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pajé,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xadrês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flexa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mecherico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enxame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1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com 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 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conforme o caso: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__em, selva__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cora__em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__é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__e,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sufrá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__eito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farin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__em, o__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no__o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eleira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__estão,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azigo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enipapo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1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/>
              <a:t>Resposta</a:t>
            </a:r>
            <a:r>
              <a:rPr lang="pt-BR" b="1" dirty="0" smtClean="0"/>
              <a:t>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a)</a:t>
            </a:r>
            <a:r>
              <a:rPr lang="pt-BR" dirty="0"/>
              <a:t> garagem, selvageria, coragem, pajé</a:t>
            </a:r>
          </a:p>
          <a:p>
            <a:pPr marL="0" indent="0">
              <a:buNone/>
            </a:pPr>
            <a:r>
              <a:rPr lang="pt-BR" b="1" dirty="0"/>
              <a:t>b)</a:t>
            </a:r>
            <a:r>
              <a:rPr lang="pt-BR" dirty="0"/>
              <a:t> monge, cogitar, sufrágio, jeito</a:t>
            </a:r>
          </a:p>
          <a:p>
            <a:pPr marL="0" indent="0">
              <a:buNone/>
            </a:pPr>
            <a:r>
              <a:rPr lang="pt-BR" b="1" dirty="0"/>
              <a:t>c)</a:t>
            </a:r>
            <a:r>
              <a:rPr lang="pt-BR" dirty="0"/>
              <a:t> faringite, ferrugem, ojeriza, nojo</a:t>
            </a:r>
          </a:p>
          <a:p>
            <a:pPr marL="0" indent="0">
              <a:buNone/>
            </a:pPr>
            <a:r>
              <a:rPr lang="pt-BR" b="1" dirty="0"/>
              <a:t>d)</a:t>
            </a:r>
            <a:r>
              <a:rPr lang="pt-BR" dirty="0"/>
              <a:t> geleira, lojista, sugestão, canjica</a:t>
            </a:r>
          </a:p>
          <a:p>
            <a:pPr marL="0" indent="0">
              <a:buNone/>
            </a:pPr>
            <a:r>
              <a:rPr lang="pt-BR" b="1" dirty="0"/>
              <a:t>e)</a:t>
            </a:r>
            <a:r>
              <a:rPr lang="pt-BR" dirty="0"/>
              <a:t> giz, sarjeta, jazigo, jenipapo, sarjeta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85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(NCE-RJ/UFRJ) O item abaixo que apresenta uma palavra erradamente grafada é: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alteza -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duqueza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baroneza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riqueza - dureza - fineza;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princesa - baixeza - burguesa;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freguesa - beleza - dureza;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certeza - camponesa - japonesa.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6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Resposta: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alteza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duquesa 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baronesa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riqueza - dureza - fineza;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princesa - baixeza - burguesa;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freguesa - beleza - dureza;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certeza - camponesa - japonesa.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47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“J” ou “G”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Escreve-se com “G”: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2.2: Palavras derivadas de outras grafadas com “G”: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Massa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 (de massa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em), en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essar (de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esso), selva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eria (de selva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em), rabu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ice (de rabu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ento).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Resultado de imagem para g ou 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146923"/>
            <a:ext cx="1711077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(UNIMEP-SP) Assinale a alternativa que contém o período cujas palavras estão grafadas corretamente: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analisar a pesquisa que eu realizei.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pesquisa que eu realizei.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quis analisar a pesquisa que eu realizei.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quis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pesquiza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eu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realisei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quis analisar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pesquiza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realizei.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27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Resposta: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analisar a pesquisa que eu realizei.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pesquisa que eu realizei.</a:t>
            </a:r>
          </a:p>
          <a:p>
            <a:pPr marL="0" indent="0" algn="just">
              <a:buNone/>
            </a:pPr>
            <a:r>
              <a:rPr lang="pt-B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quis analisar a pesquisa que eu realizei.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quis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pesquiza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eu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realisei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Ele quis analisar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pesquiza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realizei.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7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PIADA DE PORTUGUÊS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Resultado de imagem para ameix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6832"/>
            <a:ext cx="5592295" cy="3595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91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“J” ou “G”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Escreve-se com “J”: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2.3: Os verbos terminados em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ou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Arranjar, viajar, despejar, apedrejar, avantajar.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Resultado de imagem para g ou 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013176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0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“J” ou “G”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Escreve-se com “J”: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2.4: Palavras derivadas de outras terminadas em 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Laranja (laranjada, laranjeira), granja (granjeiro, granjear), loja (lojista).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Resultado de imagem para g ou 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589240"/>
            <a:ext cx="2137420" cy="1196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3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“J” ou “G”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Escreve-se com “J”: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2.5: Palavras derivadas de outras grafadas com  “j”: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Nojo (nojento, nojeira), jeito (jeitoso, ajeitar), sujo (sujeira).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Resultado de imagem para g ou 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159743"/>
            <a:ext cx="1711077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1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“J” ou “G”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Escreve-se com “J”: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2.5: Palavras de origem ameríndia ou africana: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Canjica, jenipapo, jequitibá, jerimum, jiboia, jiló, pajé.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 descr="Resultado de imagem para jibo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941168"/>
            <a:ext cx="2895600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7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Dicas de Ortografia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Dica – “J” ou “G”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Outras palavras com “J” ou “G”: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G: Al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ema, au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e, estran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eiro, 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ibi,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iz, here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e, me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era, tan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erina, ti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J: Berin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ela, cafa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este, ma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estade, man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edoura, man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ericão, pro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eto, 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eriza.</a:t>
            </a:r>
          </a:p>
        </p:txBody>
      </p:sp>
    </p:spTree>
    <p:extLst>
      <p:ext uri="{BB962C8B-B14F-4D97-AF65-F5344CB8AC3E}">
        <p14:creationId xmlns:p14="http://schemas.microsoft.com/office/powerpoint/2010/main" val="41410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1446</Words>
  <Application>Microsoft Office PowerPoint</Application>
  <PresentationFormat>Apresentação na tela (4:3)</PresentationFormat>
  <Paragraphs>256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Tema do Office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Dicas de Ortografia</vt:lpstr>
      <vt:lpstr>Testando o Conhecimento</vt:lpstr>
      <vt:lpstr>Testando o Conhecimento</vt:lpstr>
      <vt:lpstr>Testando o Conhecimento</vt:lpstr>
      <vt:lpstr>Testando o Conhecimento</vt:lpstr>
      <vt:lpstr>Testando o Conhecimento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Exercícios de Ortografia</vt:lpstr>
      <vt:lpstr>PIADA DE PORTUGUÊS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76</cp:revision>
  <dcterms:created xsi:type="dcterms:W3CDTF">2017-07-25T12:59:05Z</dcterms:created>
  <dcterms:modified xsi:type="dcterms:W3CDTF">2018-01-21T12:57:52Z</dcterms:modified>
</cp:coreProperties>
</file>