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93" r:id="rId3"/>
    <p:sldId id="296" r:id="rId4"/>
    <p:sldId id="294" r:id="rId5"/>
    <p:sldId id="298" r:id="rId6"/>
    <p:sldId id="295" r:id="rId7"/>
    <p:sldId id="276" r:id="rId8"/>
    <p:sldId id="277" r:id="rId9"/>
    <p:sldId id="301" r:id="rId10"/>
    <p:sldId id="278" r:id="rId11"/>
    <p:sldId id="279" r:id="rId12"/>
    <p:sldId id="299" r:id="rId13"/>
    <p:sldId id="280" r:id="rId14"/>
    <p:sldId id="281" r:id="rId15"/>
    <p:sldId id="282" r:id="rId16"/>
    <p:sldId id="283" r:id="rId17"/>
    <p:sldId id="284" r:id="rId18"/>
    <p:sldId id="285" r:id="rId19"/>
    <p:sldId id="300" r:id="rId20"/>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29" autoAdjust="0"/>
  </p:normalViewPr>
  <p:slideViewPr>
    <p:cSldViewPr>
      <p:cViewPr varScale="1">
        <p:scale>
          <a:sx n="107" d="100"/>
          <a:sy n="107" d="100"/>
        </p:scale>
        <p:origin x="-1734"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689A61-D953-432A-A8C1-89195B348630}" type="datetimeFigureOut">
              <a:rPr lang="pt-BR" smtClean="0"/>
              <a:pPr/>
              <a:t>22/08/2019</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CC5856-F7AF-4C67-BD0B-246E9C3985E5}" type="slidenum">
              <a:rPr lang="pt-BR" smtClean="0"/>
              <a:pPr/>
              <a:t>‹nº›</a:t>
            </a:fld>
            <a:endParaRPr lang="pt-BR"/>
          </a:p>
        </p:txBody>
      </p:sp>
    </p:spTree>
    <p:extLst>
      <p:ext uri="{BB962C8B-B14F-4D97-AF65-F5344CB8AC3E}">
        <p14:creationId xmlns:p14="http://schemas.microsoft.com/office/powerpoint/2010/main" val="14928780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136C963C-AECC-47CC-9C66-44AD8E024035}" type="datetimeFigureOut">
              <a:rPr lang="pt-BR" smtClean="0"/>
              <a:pPr/>
              <a:t>22/08/2019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4556EE7-B639-424B-94EE-7D9D39349134}" type="slidenum">
              <a:rPr lang="pt-BR" smtClean="0"/>
              <a:pPr/>
              <a:t>‹nº›</a:t>
            </a:fld>
            <a:endParaRPr lang="pt-BR"/>
          </a:p>
        </p:txBody>
      </p:sp>
    </p:spTree>
    <p:extLst>
      <p:ext uri="{BB962C8B-B14F-4D97-AF65-F5344CB8AC3E}">
        <p14:creationId xmlns:p14="http://schemas.microsoft.com/office/powerpoint/2010/main" val="3287073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136C963C-AECC-47CC-9C66-44AD8E024035}" type="datetimeFigureOut">
              <a:rPr lang="pt-BR" smtClean="0"/>
              <a:pPr/>
              <a:t>22/08/2019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4556EE7-B639-424B-94EE-7D9D39349134}" type="slidenum">
              <a:rPr lang="pt-BR" smtClean="0"/>
              <a:pPr/>
              <a:t>‹nº›</a:t>
            </a:fld>
            <a:endParaRPr lang="pt-BR"/>
          </a:p>
        </p:txBody>
      </p:sp>
    </p:spTree>
    <p:extLst>
      <p:ext uri="{BB962C8B-B14F-4D97-AF65-F5344CB8AC3E}">
        <p14:creationId xmlns:p14="http://schemas.microsoft.com/office/powerpoint/2010/main" val="1070317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136C963C-AECC-47CC-9C66-44AD8E024035}" type="datetimeFigureOut">
              <a:rPr lang="pt-BR" smtClean="0"/>
              <a:pPr/>
              <a:t>22/08/2019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4556EE7-B639-424B-94EE-7D9D39349134}" type="slidenum">
              <a:rPr lang="pt-BR" smtClean="0"/>
              <a:pPr/>
              <a:t>‹nº›</a:t>
            </a:fld>
            <a:endParaRPr lang="pt-BR"/>
          </a:p>
        </p:txBody>
      </p:sp>
    </p:spTree>
    <p:extLst>
      <p:ext uri="{BB962C8B-B14F-4D97-AF65-F5344CB8AC3E}">
        <p14:creationId xmlns:p14="http://schemas.microsoft.com/office/powerpoint/2010/main" val="912002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136C963C-AECC-47CC-9C66-44AD8E024035}" type="datetimeFigureOut">
              <a:rPr lang="pt-BR" smtClean="0"/>
              <a:pPr/>
              <a:t>22/08/2019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4556EE7-B639-424B-94EE-7D9D39349134}" type="slidenum">
              <a:rPr lang="pt-BR" smtClean="0"/>
              <a:pPr/>
              <a:t>‹nº›</a:t>
            </a:fld>
            <a:endParaRPr lang="pt-BR"/>
          </a:p>
        </p:txBody>
      </p:sp>
    </p:spTree>
    <p:extLst>
      <p:ext uri="{BB962C8B-B14F-4D97-AF65-F5344CB8AC3E}">
        <p14:creationId xmlns:p14="http://schemas.microsoft.com/office/powerpoint/2010/main" val="1985298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136C963C-AECC-47CC-9C66-44AD8E024035}" type="datetimeFigureOut">
              <a:rPr lang="pt-BR" smtClean="0"/>
              <a:pPr/>
              <a:t>22/08/2019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4556EE7-B639-424B-94EE-7D9D39349134}" type="slidenum">
              <a:rPr lang="pt-BR" smtClean="0"/>
              <a:pPr/>
              <a:t>‹nº›</a:t>
            </a:fld>
            <a:endParaRPr lang="pt-BR"/>
          </a:p>
        </p:txBody>
      </p:sp>
    </p:spTree>
    <p:extLst>
      <p:ext uri="{BB962C8B-B14F-4D97-AF65-F5344CB8AC3E}">
        <p14:creationId xmlns:p14="http://schemas.microsoft.com/office/powerpoint/2010/main" val="2364180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136C963C-AECC-47CC-9C66-44AD8E024035}" type="datetimeFigureOut">
              <a:rPr lang="pt-BR" smtClean="0"/>
              <a:pPr/>
              <a:t>22/08/2019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D4556EE7-B639-424B-94EE-7D9D39349134}" type="slidenum">
              <a:rPr lang="pt-BR" smtClean="0"/>
              <a:pPr/>
              <a:t>‹nº›</a:t>
            </a:fld>
            <a:endParaRPr lang="pt-BR"/>
          </a:p>
        </p:txBody>
      </p:sp>
    </p:spTree>
    <p:extLst>
      <p:ext uri="{BB962C8B-B14F-4D97-AF65-F5344CB8AC3E}">
        <p14:creationId xmlns:p14="http://schemas.microsoft.com/office/powerpoint/2010/main" val="4244058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136C963C-AECC-47CC-9C66-44AD8E024035}" type="datetimeFigureOut">
              <a:rPr lang="pt-BR" smtClean="0"/>
              <a:pPr/>
              <a:t>22/08/2019</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D4556EE7-B639-424B-94EE-7D9D39349134}" type="slidenum">
              <a:rPr lang="pt-BR" smtClean="0"/>
              <a:pPr/>
              <a:t>‹nº›</a:t>
            </a:fld>
            <a:endParaRPr lang="pt-BR"/>
          </a:p>
        </p:txBody>
      </p:sp>
    </p:spTree>
    <p:extLst>
      <p:ext uri="{BB962C8B-B14F-4D97-AF65-F5344CB8AC3E}">
        <p14:creationId xmlns:p14="http://schemas.microsoft.com/office/powerpoint/2010/main" val="2507118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136C963C-AECC-47CC-9C66-44AD8E024035}" type="datetimeFigureOut">
              <a:rPr lang="pt-BR" smtClean="0"/>
              <a:pPr/>
              <a:t>22/08/2019</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D4556EE7-B639-424B-94EE-7D9D39349134}" type="slidenum">
              <a:rPr lang="pt-BR" smtClean="0"/>
              <a:pPr/>
              <a:t>‹nº›</a:t>
            </a:fld>
            <a:endParaRPr lang="pt-BR"/>
          </a:p>
        </p:txBody>
      </p:sp>
    </p:spTree>
    <p:extLst>
      <p:ext uri="{BB962C8B-B14F-4D97-AF65-F5344CB8AC3E}">
        <p14:creationId xmlns:p14="http://schemas.microsoft.com/office/powerpoint/2010/main" val="172172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136C963C-AECC-47CC-9C66-44AD8E024035}" type="datetimeFigureOut">
              <a:rPr lang="pt-BR" smtClean="0"/>
              <a:pPr/>
              <a:t>22/08/2019</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D4556EE7-B639-424B-94EE-7D9D39349134}" type="slidenum">
              <a:rPr lang="pt-BR" smtClean="0"/>
              <a:pPr/>
              <a:t>‹nº›</a:t>
            </a:fld>
            <a:endParaRPr lang="pt-BR"/>
          </a:p>
        </p:txBody>
      </p:sp>
    </p:spTree>
    <p:extLst>
      <p:ext uri="{BB962C8B-B14F-4D97-AF65-F5344CB8AC3E}">
        <p14:creationId xmlns:p14="http://schemas.microsoft.com/office/powerpoint/2010/main" val="267538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136C963C-AECC-47CC-9C66-44AD8E024035}" type="datetimeFigureOut">
              <a:rPr lang="pt-BR" smtClean="0"/>
              <a:pPr/>
              <a:t>22/08/2019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D4556EE7-B639-424B-94EE-7D9D39349134}" type="slidenum">
              <a:rPr lang="pt-BR" smtClean="0"/>
              <a:pPr/>
              <a:t>‹nº›</a:t>
            </a:fld>
            <a:endParaRPr lang="pt-BR"/>
          </a:p>
        </p:txBody>
      </p:sp>
    </p:spTree>
    <p:extLst>
      <p:ext uri="{BB962C8B-B14F-4D97-AF65-F5344CB8AC3E}">
        <p14:creationId xmlns:p14="http://schemas.microsoft.com/office/powerpoint/2010/main" val="3029277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136C963C-AECC-47CC-9C66-44AD8E024035}" type="datetimeFigureOut">
              <a:rPr lang="pt-BR" smtClean="0"/>
              <a:pPr/>
              <a:t>22/08/2019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D4556EE7-B639-424B-94EE-7D9D39349134}" type="slidenum">
              <a:rPr lang="pt-BR" smtClean="0"/>
              <a:pPr/>
              <a:t>‹nº›</a:t>
            </a:fld>
            <a:endParaRPr lang="pt-BR"/>
          </a:p>
        </p:txBody>
      </p:sp>
    </p:spTree>
    <p:extLst>
      <p:ext uri="{BB962C8B-B14F-4D97-AF65-F5344CB8AC3E}">
        <p14:creationId xmlns:p14="http://schemas.microsoft.com/office/powerpoint/2010/main" val="844971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6C963C-AECC-47CC-9C66-44AD8E024035}" type="datetimeFigureOut">
              <a:rPr lang="pt-BR" smtClean="0"/>
              <a:pPr/>
              <a:t>22/08/2019</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556EE7-B639-424B-94EE-7D9D39349134}" type="slidenum">
              <a:rPr lang="pt-BR" smtClean="0"/>
              <a:pPr/>
              <a:t>‹nº›</a:t>
            </a:fld>
            <a:endParaRPr lang="pt-BR"/>
          </a:p>
        </p:txBody>
      </p:sp>
    </p:spTree>
    <p:extLst>
      <p:ext uri="{BB962C8B-B14F-4D97-AF65-F5344CB8AC3E}">
        <p14:creationId xmlns:p14="http://schemas.microsoft.com/office/powerpoint/2010/main" val="33730717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wmf"/></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ADVÉRBIO</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268760"/>
            <a:ext cx="8229600" cy="4857403"/>
          </a:xfrm>
        </p:spPr>
        <p:txBody>
          <a:bodyPr>
            <a:normAutofit/>
          </a:bodyPr>
          <a:lstStyle/>
          <a:p>
            <a:pPr marL="0" indent="0" algn="just">
              <a:buNone/>
            </a:pPr>
            <a:r>
              <a:rPr lang="pt-BR" sz="2400" dirty="0" smtClean="0">
                <a:latin typeface="Times New Roman" panose="02020603050405020304" pitchFamily="18" charset="0"/>
                <a:cs typeface="Times New Roman" panose="02020603050405020304" pitchFamily="18" charset="0"/>
              </a:rPr>
              <a:t>• É a palavra </a:t>
            </a:r>
            <a:r>
              <a:rPr lang="pt-BR" sz="2400" b="1" dirty="0" smtClean="0">
                <a:latin typeface="Times New Roman" panose="02020603050405020304" pitchFamily="18" charset="0"/>
                <a:cs typeface="Times New Roman" panose="02020603050405020304" pitchFamily="18" charset="0"/>
              </a:rPr>
              <a:t>invariável</a:t>
            </a:r>
            <a:r>
              <a:rPr lang="pt-BR" sz="2400" dirty="0" smtClean="0">
                <a:latin typeface="Times New Roman" panose="02020603050405020304" pitchFamily="18" charset="0"/>
                <a:cs typeface="Times New Roman" panose="02020603050405020304" pitchFamily="18" charset="0"/>
              </a:rPr>
              <a:t> que </a:t>
            </a:r>
            <a:r>
              <a:rPr lang="pt-BR" sz="2400" b="1" dirty="0" smtClean="0">
                <a:latin typeface="Times New Roman" panose="02020603050405020304" pitchFamily="18" charset="0"/>
                <a:cs typeface="Times New Roman" panose="02020603050405020304" pitchFamily="18" charset="0"/>
              </a:rPr>
              <a:t>modifica o verbo</a:t>
            </a:r>
            <a:r>
              <a:rPr lang="pt-BR" sz="2400" dirty="0" smtClean="0">
                <a:latin typeface="Times New Roman" panose="02020603050405020304" pitchFamily="18" charset="0"/>
                <a:cs typeface="Times New Roman" panose="02020603050405020304" pitchFamily="18" charset="0"/>
              </a:rPr>
              <a:t>, expressando uma </a:t>
            </a:r>
            <a:r>
              <a:rPr lang="pt-BR" sz="2400" b="1" dirty="0" smtClean="0">
                <a:latin typeface="Times New Roman" panose="02020603050405020304" pitchFamily="18" charset="0"/>
                <a:cs typeface="Times New Roman" panose="02020603050405020304" pitchFamily="18" charset="0"/>
              </a:rPr>
              <a:t>circunstância</a:t>
            </a:r>
            <a:r>
              <a:rPr lang="pt-BR" sz="2400" dirty="0" smtClean="0">
                <a:latin typeface="Times New Roman" panose="02020603050405020304" pitchFamily="18" charset="0"/>
                <a:cs typeface="Times New Roman" panose="02020603050405020304" pitchFamily="18" charset="0"/>
              </a:rPr>
              <a:t> de tempo, modo, lugar, negação, afirmação, dúvida, etc.</a:t>
            </a:r>
            <a:endParaRPr lang="pt-BR" sz="2400" dirty="0">
              <a:latin typeface="Times New Roman" panose="02020603050405020304" pitchFamily="18" charset="0"/>
              <a:cs typeface="Times New Roman" panose="02020603050405020304" pitchFamily="18" charset="0"/>
            </a:endParaRPr>
          </a:p>
          <a:p>
            <a:pPr marL="0" indent="0" algn="just">
              <a:buNone/>
            </a:pPr>
            <a:endParaRPr lang="pt-BR" sz="2400" dirty="0" smtClean="0">
              <a:latin typeface="Times New Roman" panose="02020603050405020304" pitchFamily="18" charset="0"/>
              <a:cs typeface="Times New Roman" panose="02020603050405020304" pitchFamily="18" charset="0"/>
            </a:endParaRPr>
          </a:p>
          <a:p>
            <a:pPr marL="0" indent="0" algn="just">
              <a:buNone/>
            </a:pPr>
            <a:r>
              <a:rPr lang="pt-BR" sz="2400" dirty="0" smtClean="0">
                <a:latin typeface="Times New Roman" panose="02020603050405020304" pitchFamily="18" charset="0"/>
                <a:cs typeface="Times New Roman" panose="02020603050405020304" pitchFamily="18" charset="0"/>
              </a:rPr>
              <a:t>		ao redor do lago (de lugar).</a:t>
            </a:r>
            <a:endParaRPr lang="pt-BR" sz="2400" dirty="0">
              <a:latin typeface="Times New Roman" panose="02020603050405020304" pitchFamily="18" charset="0"/>
              <a:cs typeface="Times New Roman" panose="02020603050405020304" pitchFamily="18" charset="0"/>
            </a:endParaRPr>
          </a:p>
          <a:p>
            <a:pPr marL="0" indent="0" algn="just">
              <a:buNone/>
            </a:pPr>
            <a:r>
              <a:rPr lang="pt-BR" sz="2400" dirty="0" smtClean="0">
                <a:latin typeface="Times New Roman" panose="02020603050405020304" pitchFamily="18" charset="0"/>
                <a:cs typeface="Times New Roman" panose="02020603050405020304" pitchFamily="18" charset="0"/>
              </a:rPr>
              <a:t>		sempre (de tempo).</a:t>
            </a:r>
          </a:p>
          <a:p>
            <a:pPr marL="0" indent="0" algn="just">
              <a:buNone/>
            </a:pPr>
            <a:r>
              <a:rPr lang="pt-BR" sz="2400" dirty="0" smtClean="0">
                <a:latin typeface="Times New Roman" panose="02020603050405020304" pitchFamily="18" charset="0"/>
                <a:cs typeface="Times New Roman" panose="02020603050405020304" pitchFamily="18" charset="0"/>
              </a:rPr>
              <a:t>Maria corre	rapidamente (de modo).</a:t>
            </a:r>
          </a:p>
          <a:p>
            <a:pPr marL="0" indent="0" algn="just">
              <a:buNone/>
            </a:pPr>
            <a:r>
              <a:rPr lang="pt-BR" sz="2400" dirty="0">
                <a:latin typeface="Times New Roman" panose="02020603050405020304" pitchFamily="18" charset="0"/>
                <a:cs typeface="Times New Roman" panose="02020603050405020304" pitchFamily="18" charset="0"/>
              </a:rPr>
              <a:t>	</a:t>
            </a:r>
            <a:r>
              <a:rPr lang="pt-BR" sz="2400" dirty="0" smtClean="0">
                <a:latin typeface="Times New Roman" panose="02020603050405020304" pitchFamily="18" charset="0"/>
                <a:cs typeface="Times New Roman" panose="02020603050405020304" pitchFamily="18" charset="0"/>
              </a:rPr>
              <a:t>	não (de negação).</a:t>
            </a:r>
          </a:p>
          <a:p>
            <a:pPr marL="0" indent="0" algn="just">
              <a:buNone/>
            </a:pPr>
            <a:r>
              <a:rPr lang="pt-BR" sz="2400" dirty="0">
                <a:latin typeface="Times New Roman" panose="02020603050405020304" pitchFamily="18" charset="0"/>
                <a:cs typeface="Times New Roman" panose="02020603050405020304" pitchFamily="18" charset="0"/>
              </a:rPr>
              <a:t>	</a:t>
            </a:r>
            <a:r>
              <a:rPr lang="pt-BR" sz="2400" dirty="0" smtClean="0">
                <a:latin typeface="Times New Roman" panose="02020603050405020304" pitchFamily="18" charset="0"/>
                <a:cs typeface="Times New Roman" panose="02020603050405020304" pitchFamily="18" charset="0"/>
              </a:rPr>
              <a:t>	realmente (afirmação).</a:t>
            </a:r>
          </a:p>
          <a:p>
            <a:pPr marL="0" indent="0" algn="just">
              <a:buNone/>
            </a:pPr>
            <a:r>
              <a:rPr lang="pt-BR" sz="2400" dirty="0">
                <a:latin typeface="Times New Roman" panose="02020603050405020304" pitchFamily="18" charset="0"/>
                <a:cs typeface="Times New Roman" panose="02020603050405020304" pitchFamily="18" charset="0"/>
              </a:rPr>
              <a:t>	</a:t>
            </a:r>
            <a:r>
              <a:rPr lang="pt-BR" sz="2400" dirty="0" smtClean="0">
                <a:latin typeface="Times New Roman" panose="02020603050405020304" pitchFamily="18" charset="0"/>
                <a:cs typeface="Times New Roman" panose="02020603050405020304" pitchFamily="18" charset="0"/>
              </a:rPr>
              <a:t>	provavelmente (de dúvida).</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Chave esquerda 2"/>
          <p:cNvSpPr/>
          <p:nvPr/>
        </p:nvSpPr>
        <p:spPr>
          <a:xfrm>
            <a:off x="2051720" y="2972600"/>
            <a:ext cx="216024" cy="2616639"/>
          </a:xfrm>
          <a:prstGeom prst="leftBrace">
            <a:avLst>
              <a:gd name="adj1" fmla="val 8333"/>
              <a:gd name="adj2" fmla="val 4254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Tree>
    <p:extLst>
      <p:ext uri="{BB962C8B-B14F-4D97-AF65-F5344CB8AC3E}">
        <p14:creationId xmlns:p14="http://schemas.microsoft.com/office/powerpoint/2010/main" val="34496380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439737"/>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EXERCÍCIOS</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0" y="908720"/>
            <a:ext cx="8229600" cy="5139223"/>
          </a:xfrm>
        </p:spPr>
        <p:txBody>
          <a:bodyPr>
            <a:normAutofit/>
          </a:bodyPr>
          <a:lstStyle/>
          <a:p>
            <a:pPr marL="0" lvl="0" indent="0" algn="just" eaLnBrk="0" fontAlgn="base" hangingPunct="0">
              <a:spcBef>
                <a:spcPct val="0"/>
              </a:spcBef>
              <a:spcAft>
                <a:spcPct val="0"/>
              </a:spcAft>
              <a:buNone/>
            </a:pPr>
            <a:r>
              <a:rPr lang="pt-BR" altLang="pt-BR" sz="2800" b="1" dirty="0">
                <a:latin typeface="Times New Roman" panose="02020603050405020304" pitchFamily="18" charset="0"/>
                <a:cs typeface="Times New Roman" panose="02020603050405020304" pitchFamily="18" charset="0"/>
              </a:rPr>
              <a:t>3</a:t>
            </a:r>
            <a:r>
              <a:rPr lang="pt-BR" altLang="pt-BR" sz="2800" b="1" dirty="0" smtClean="0">
                <a:latin typeface="Times New Roman" panose="02020603050405020304" pitchFamily="18" charset="0"/>
                <a:cs typeface="Times New Roman" panose="02020603050405020304" pitchFamily="18" charset="0"/>
              </a:rPr>
              <a:t>) </a:t>
            </a:r>
            <a:r>
              <a:rPr lang="pt-BR" sz="2400" b="1" dirty="0">
                <a:latin typeface="Times New Roman" panose="02020603050405020304" pitchFamily="18" charset="0"/>
                <a:cs typeface="Times New Roman" panose="02020603050405020304" pitchFamily="18" charset="0"/>
              </a:rPr>
              <a:t>Analise os advérbios em destaque, classificando-os de acordo com a circunstância que a eles se referem</a:t>
            </a:r>
            <a:r>
              <a:rPr lang="pt-BR" sz="2400" b="1" dirty="0" smtClean="0">
                <a:latin typeface="Times New Roman" panose="02020603050405020304" pitchFamily="18" charset="0"/>
                <a:cs typeface="Times New Roman" panose="02020603050405020304" pitchFamily="18" charset="0"/>
              </a:rPr>
              <a:t>:</a:t>
            </a:r>
          </a:p>
          <a:p>
            <a:pPr marL="0" lvl="0" indent="0" algn="just" eaLnBrk="0" fontAlgn="base" hangingPunct="0">
              <a:spcBef>
                <a:spcPct val="0"/>
              </a:spcBef>
              <a:spcAft>
                <a:spcPct val="0"/>
              </a:spcAft>
              <a:buNone/>
            </a:pP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r>
              <a:rPr lang="pt-BR" sz="2400" dirty="0" smtClean="0">
                <a:latin typeface="Times New Roman" panose="02020603050405020304" pitchFamily="18" charset="0"/>
                <a:cs typeface="Times New Roman" panose="02020603050405020304" pitchFamily="18" charset="0"/>
              </a:rPr>
              <a:t>a - </a:t>
            </a:r>
            <a:r>
              <a:rPr lang="pt-BR" sz="2400" u="sng" dirty="0">
                <a:latin typeface="Times New Roman" panose="02020603050405020304" pitchFamily="18" charset="0"/>
                <a:cs typeface="Times New Roman" panose="02020603050405020304" pitchFamily="18" charset="0"/>
              </a:rPr>
              <a:t>Hoje</a:t>
            </a:r>
            <a:r>
              <a:rPr lang="pt-BR" sz="2400" dirty="0">
                <a:latin typeface="Times New Roman" panose="02020603050405020304" pitchFamily="18" charset="0"/>
                <a:cs typeface="Times New Roman" panose="02020603050405020304" pitchFamily="18" charset="0"/>
              </a:rPr>
              <a:t> fomos surpreendidos com a chegada dos visitantes.</a:t>
            </a:r>
            <a:br>
              <a:rPr lang="pt-BR" sz="2400" dirty="0">
                <a:latin typeface="Times New Roman" panose="02020603050405020304" pitchFamily="18" charset="0"/>
                <a:cs typeface="Times New Roman" panose="02020603050405020304" pitchFamily="18" charset="0"/>
              </a:rPr>
            </a:br>
            <a:r>
              <a:rPr lang="pt-BR" sz="2400" dirty="0">
                <a:latin typeface="Times New Roman" panose="02020603050405020304" pitchFamily="18" charset="0"/>
                <a:cs typeface="Times New Roman" panose="02020603050405020304" pitchFamily="18" charset="0"/>
              </a:rPr>
              <a:t>b – </a:t>
            </a:r>
            <a:r>
              <a:rPr lang="pt-BR" sz="2400" u="sng" dirty="0">
                <a:latin typeface="Times New Roman" panose="02020603050405020304" pitchFamily="18" charset="0"/>
                <a:cs typeface="Times New Roman" panose="02020603050405020304" pitchFamily="18" charset="0"/>
              </a:rPr>
              <a:t>Não</a:t>
            </a:r>
            <a:r>
              <a:rPr lang="pt-BR" sz="2400" dirty="0">
                <a:latin typeface="Times New Roman" panose="02020603050405020304" pitchFamily="18" charset="0"/>
                <a:cs typeface="Times New Roman" panose="02020603050405020304" pitchFamily="18" charset="0"/>
              </a:rPr>
              <a:t> me incomodo com sua impaciência.  </a:t>
            </a:r>
            <a:br>
              <a:rPr lang="pt-BR" sz="2400" dirty="0">
                <a:latin typeface="Times New Roman" panose="02020603050405020304" pitchFamily="18" charset="0"/>
                <a:cs typeface="Times New Roman" panose="02020603050405020304" pitchFamily="18" charset="0"/>
              </a:rPr>
            </a:br>
            <a:r>
              <a:rPr lang="pt-BR" sz="2400" dirty="0">
                <a:latin typeface="Times New Roman" panose="02020603050405020304" pitchFamily="18" charset="0"/>
                <a:cs typeface="Times New Roman" panose="02020603050405020304" pitchFamily="18" charset="0"/>
              </a:rPr>
              <a:t>c – </a:t>
            </a:r>
            <a:r>
              <a:rPr lang="pt-BR" sz="2400" u="sng" dirty="0">
                <a:latin typeface="Times New Roman" panose="02020603050405020304" pitchFamily="18" charset="0"/>
                <a:cs typeface="Times New Roman" panose="02020603050405020304" pitchFamily="18" charset="0"/>
              </a:rPr>
              <a:t>Talvez</a:t>
            </a:r>
            <a:r>
              <a:rPr lang="pt-BR" sz="2400" dirty="0">
                <a:latin typeface="Times New Roman" panose="02020603050405020304" pitchFamily="18" charset="0"/>
                <a:cs typeface="Times New Roman" panose="02020603050405020304" pitchFamily="18" charset="0"/>
              </a:rPr>
              <a:t> eu compareça ao seu aniversário.</a:t>
            </a:r>
            <a:br>
              <a:rPr lang="pt-BR" sz="2400" dirty="0">
                <a:latin typeface="Times New Roman" panose="02020603050405020304" pitchFamily="18" charset="0"/>
                <a:cs typeface="Times New Roman" panose="02020603050405020304" pitchFamily="18" charset="0"/>
              </a:rPr>
            </a:br>
            <a:r>
              <a:rPr lang="pt-BR" sz="2400" dirty="0">
                <a:latin typeface="Times New Roman" panose="02020603050405020304" pitchFamily="18" charset="0"/>
                <a:cs typeface="Times New Roman" panose="02020603050405020304" pitchFamily="18" charset="0"/>
              </a:rPr>
              <a:t>d – Estamos </a:t>
            </a:r>
            <a:r>
              <a:rPr lang="pt-BR" sz="2400" u="sng" dirty="0">
                <a:latin typeface="Times New Roman" panose="02020603050405020304" pitchFamily="18" charset="0"/>
                <a:cs typeface="Times New Roman" panose="02020603050405020304" pitchFamily="18" charset="0"/>
              </a:rPr>
              <a:t>muito</a:t>
            </a:r>
            <a:r>
              <a:rPr lang="pt-BR" sz="2400" dirty="0">
                <a:latin typeface="Times New Roman" panose="02020603050405020304" pitchFamily="18" charset="0"/>
                <a:cs typeface="Times New Roman" panose="02020603050405020304" pitchFamily="18" charset="0"/>
              </a:rPr>
              <a:t> contentes com sua aprovação.</a:t>
            </a:r>
            <a:br>
              <a:rPr lang="pt-BR" sz="2400" dirty="0">
                <a:latin typeface="Times New Roman" panose="02020603050405020304" pitchFamily="18" charset="0"/>
                <a:cs typeface="Times New Roman" panose="02020603050405020304" pitchFamily="18" charset="0"/>
              </a:rPr>
            </a:br>
            <a:r>
              <a:rPr lang="pt-BR" sz="2400" dirty="0">
                <a:latin typeface="Times New Roman" panose="02020603050405020304" pitchFamily="18" charset="0"/>
                <a:cs typeface="Times New Roman" panose="02020603050405020304" pitchFamily="18" charset="0"/>
              </a:rPr>
              <a:t>e – </a:t>
            </a:r>
            <a:r>
              <a:rPr lang="pt-BR" sz="2400" u="sng" dirty="0">
                <a:latin typeface="Times New Roman" panose="02020603050405020304" pitchFamily="18" charset="0"/>
                <a:cs typeface="Times New Roman" panose="02020603050405020304" pitchFamily="18" charset="0"/>
              </a:rPr>
              <a:t>Alegremente</a:t>
            </a:r>
            <a:r>
              <a:rPr lang="pt-BR" sz="2400" dirty="0">
                <a:latin typeface="Times New Roman" panose="02020603050405020304" pitchFamily="18" charset="0"/>
                <a:cs typeface="Times New Roman" panose="02020603050405020304" pitchFamily="18" charset="0"/>
              </a:rPr>
              <a:t> Pedro se despediu de sua família.</a:t>
            </a:r>
          </a:p>
          <a:p>
            <a:pPr marL="0" indent="0">
              <a:buNone/>
            </a:pPr>
            <a:r>
              <a:rPr lang="pt-BR" sz="2400" dirty="0" smtClean="0">
                <a:latin typeface="Times New Roman" panose="02020603050405020304" pitchFamily="18" charset="0"/>
                <a:cs typeface="Times New Roman" panose="02020603050405020304" pitchFamily="18" charset="0"/>
              </a:rPr>
              <a:t>f </a:t>
            </a:r>
            <a:r>
              <a:rPr lang="pt-BR" sz="2400" dirty="0">
                <a:latin typeface="Times New Roman" panose="02020603050405020304" pitchFamily="18" charset="0"/>
                <a:cs typeface="Times New Roman" panose="02020603050405020304" pitchFamily="18" charset="0"/>
              </a:rPr>
              <a:t>– </a:t>
            </a:r>
            <a:r>
              <a:rPr lang="pt-BR" sz="2400" dirty="0" smtClean="0">
                <a:latin typeface="Times New Roman" panose="02020603050405020304" pitchFamily="18" charset="0"/>
                <a:cs typeface="Times New Roman" panose="02020603050405020304" pitchFamily="18" charset="0"/>
              </a:rPr>
              <a:t>Ele fez tudo </a:t>
            </a:r>
            <a:r>
              <a:rPr lang="pt-BR" sz="2400" u="sng" dirty="0" smtClean="0">
                <a:latin typeface="Times New Roman" panose="02020603050405020304" pitchFamily="18" charset="0"/>
                <a:cs typeface="Times New Roman" panose="02020603050405020304" pitchFamily="18" charset="0"/>
              </a:rPr>
              <a:t>desajeitadamente</a:t>
            </a:r>
            <a:r>
              <a:rPr lang="pt-BR" sz="2400" dirty="0" smtClean="0">
                <a:latin typeface="Times New Roman" panose="02020603050405020304" pitchFamily="18" charset="0"/>
                <a:cs typeface="Times New Roman" panose="02020603050405020304" pitchFamily="18" charset="0"/>
              </a:rPr>
              <a:t>.</a:t>
            </a: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r>
              <a:rPr lang="pt-BR" sz="2400" dirty="0" smtClean="0">
                <a:latin typeface="Times New Roman" panose="02020603050405020304" pitchFamily="18" charset="0"/>
                <a:cs typeface="Times New Roman" panose="02020603050405020304" pitchFamily="18" charset="0"/>
              </a:rPr>
              <a:t>g </a:t>
            </a:r>
            <a:r>
              <a:rPr lang="pt-BR" sz="2400" dirty="0">
                <a:latin typeface="Times New Roman" panose="02020603050405020304" pitchFamily="18" charset="0"/>
                <a:cs typeface="Times New Roman" panose="02020603050405020304" pitchFamily="18" charset="0"/>
              </a:rPr>
              <a:t>– </a:t>
            </a:r>
            <a:r>
              <a:rPr lang="pt-BR" sz="2400" dirty="0" smtClean="0">
                <a:latin typeface="Times New Roman" panose="02020603050405020304" pitchFamily="18" charset="0"/>
                <a:cs typeface="Times New Roman" panose="02020603050405020304" pitchFamily="18" charset="0"/>
              </a:rPr>
              <a:t>Ela aprecia </a:t>
            </a:r>
            <a:r>
              <a:rPr lang="pt-BR" sz="2400" u="sng" dirty="0" smtClean="0">
                <a:latin typeface="Times New Roman" panose="02020603050405020304" pitchFamily="18" charset="0"/>
                <a:cs typeface="Times New Roman" panose="02020603050405020304" pitchFamily="18" charset="0"/>
              </a:rPr>
              <a:t>bastante</a:t>
            </a:r>
            <a:r>
              <a:rPr lang="pt-BR" sz="2400" dirty="0" smtClean="0">
                <a:latin typeface="Times New Roman" panose="02020603050405020304" pitchFamily="18" charset="0"/>
                <a:cs typeface="Times New Roman" panose="02020603050405020304" pitchFamily="18" charset="0"/>
              </a:rPr>
              <a:t> o seu trabalho.</a:t>
            </a: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r>
              <a:rPr lang="pt-BR" sz="2400" dirty="0" smtClean="0">
                <a:latin typeface="Times New Roman" panose="02020603050405020304" pitchFamily="18" charset="0"/>
                <a:cs typeface="Times New Roman" panose="02020603050405020304" pitchFamily="18" charset="0"/>
              </a:rPr>
              <a:t>h </a:t>
            </a:r>
            <a:r>
              <a:rPr lang="pt-BR" sz="2400" dirty="0">
                <a:latin typeface="Times New Roman" panose="02020603050405020304" pitchFamily="18" charset="0"/>
                <a:cs typeface="Times New Roman" panose="02020603050405020304" pitchFamily="18" charset="0"/>
              </a:rPr>
              <a:t>– </a:t>
            </a:r>
            <a:r>
              <a:rPr lang="pt-BR" sz="2400" dirty="0" smtClean="0">
                <a:latin typeface="Times New Roman" panose="02020603050405020304" pitchFamily="18" charset="0"/>
                <a:cs typeface="Times New Roman" panose="02020603050405020304" pitchFamily="18" charset="0"/>
              </a:rPr>
              <a:t>Ela </a:t>
            </a:r>
            <a:r>
              <a:rPr lang="pt-BR" sz="2400" u="sng" dirty="0" smtClean="0">
                <a:latin typeface="Times New Roman" panose="02020603050405020304" pitchFamily="18" charset="0"/>
                <a:cs typeface="Times New Roman" panose="02020603050405020304" pitchFamily="18" charset="0"/>
              </a:rPr>
              <a:t>realmente</a:t>
            </a:r>
            <a:r>
              <a:rPr lang="pt-BR" sz="2400" dirty="0" smtClean="0">
                <a:latin typeface="Times New Roman" panose="02020603050405020304" pitchFamily="18" charset="0"/>
                <a:cs typeface="Times New Roman" panose="02020603050405020304" pitchFamily="18" charset="0"/>
              </a:rPr>
              <a:t> gosta de você.</a:t>
            </a: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endParaRPr lang="pt-BR" sz="2400" dirty="0" smtClean="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5739969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439737"/>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EXERCÍCIOS</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0" y="908720"/>
            <a:ext cx="8229600" cy="5139223"/>
          </a:xfrm>
        </p:spPr>
        <p:txBody>
          <a:bodyPr>
            <a:normAutofit/>
          </a:bodyPr>
          <a:lstStyle/>
          <a:p>
            <a:pPr marL="0" indent="0">
              <a:buNone/>
            </a:pPr>
            <a:r>
              <a:rPr lang="pt-BR" altLang="pt-BR" sz="2800" dirty="0">
                <a:latin typeface="Times New Roman" panose="02020603050405020304" pitchFamily="18" charset="0"/>
                <a:cs typeface="Times New Roman" panose="02020603050405020304" pitchFamily="18" charset="0"/>
              </a:rPr>
              <a:t>4</a:t>
            </a:r>
            <a:r>
              <a:rPr lang="pt-BR" altLang="pt-BR" sz="2800" dirty="0" smtClean="0">
                <a:latin typeface="Times New Roman" panose="02020603050405020304" pitchFamily="18" charset="0"/>
                <a:cs typeface="Times New Roman" panose="02020603050405020304" pitchFamily="18" charset="0"/>
              </a:rPr>
              <a:t>) </a:t>
            </a:r>
            <a:r>
              <a:rPr lang="pt-BR" sz="2400" b="1" dirty="0">
                <a:latin typeface="Times New Roman" panose="02020603050405020304" pitchFamily="18" charset="0"/>
                <a:cs typeface="Times New Roman" panose="02020603050405020304" pitchFamily="18" charset="0"/>
              </a:rPr>
              <a:t>(UNIFESP-2010) Considere a charge e as afirmações.</a:t>
            </a:r>
            <a:endParaRPr lang="pt-BR" sz="2400" dirty="0">
              <a:latin typeface="Times New Roman" panose="02020603050405020304" pitchFamily="18" charset="0"/>
              <a:cs typeface="Times New Roman" panose="02020603050405020304" pitchFamily="18" charset="0"/>
            </a:endParaRPr>
          </a:p>
          <a:p>
            <a:pPr marL="0" lvl="0" indent="0" eaLnBrk="0" fontAlgn="base" hangingPunct="0">
              <a:spcBef>
                <a:spcPct val="0"/>
              </a:spcBef>
              <a:spcAft>
                <a:spcPct val="0"/>
              </a:spcAft>
              <a:buNone/>
            </a:pP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endParaRPr lang="pt-BR" sz="2400" dirty="0" smtClean="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2" name="Picture 2" descr="C:\Users\Usuário\JEC\Pictures\Educandário\Imagens para aulas\charge-adverbios.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584" y="1628800"/>
            <a:ext cx="6755677" cy="39933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56776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439737"/>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EXERCÍCIOS</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0" y="908720"/>
            <a:ext cx="8229600" cy="5139223"/>
          </a:xfrm>
        </p:spPr>
        <p:txBody>
          <a:bodyPr>
            <a:normAutofit fontScale="55000" lnSpcReduction="20000"/>
          </a:bodyPr>
          <a:lstStyle/>
          <a:p>
            <a:pPr marL="0" indent="0">
              <a:buNone/>
            </a:pPr>
            <a:r>
              <a:rPr lang="pt-BR" altLang="pt-BR" dirty="0">
                <a:latin typeface="Times New Roman" panose="02020603050405020304" pitchFamily="18" charset="0"/>
                <a:cs typeface="Times New Roman" panose="02020603050405020304" pitchFamily="18" charset="0"/>
              </a:rPr>
              <a:t>4</a:t>
            </a:r>
            <a:r>
              <a:rPr lang="pt-BR" altLang="pt-BR" dirty="0" smtClean="0">
                <a:latin typeface="Times New Roman" panose="02020603050405020304" pitchFamily="18" charset="0"/>
                <a:cs typeface="Times New Roman" panose="02020603050405020304" pitchFamily="18" charset="0"/>
              </a:rPr>
              <a:t>) </a:t>
            </a:r>
            <a:r>
              <a:rPr lang="pt-BR" b="1" dirty="0">
                <a:latin typeface="Times New Roman" panose="02020603050405020304" pitchFamily="18" charset="0"/>
                <a:cs typeface="Times New Roman" panose="02020603050405020304" pitchFamily="18" charset="0"/>
              </a:rPr>
              <a:t>(UNIFESP-2010) Considere a charge e as afirmações.</a:t>
            </a:r>
            <a:endParaRPr lang="pt-BR" dirty="0">
              <a:latin typeface="Times New Roman" panose="02020603050405020304" pitchFamily="18" charset="0"/>
              <a:cs typeface="Times New Roman" panose="02020603050405020304" pitchFamily="18" charset="0"/>
            </a:endParaRPr>
          </a:p>
          <a:p>
            <a:pPr marL="0" indent="0" algn="just">
              <a:buNone/>
            </a:pPr>
            <a:r>
              <a:rPr lang="pt-BR" dirty="0">
                <a:latin typeface="Times New Roman" panose="02020603050405020304" pitchFamily="18" charset="0"/>
                <a:cs typeface="Times New Roman" panose="02020603050405020304" pitchFamily="18" charset="0"/>
              </a:rPr>
              <a:t/>
            </a:r>
            <a:br>
              <a:rPr lang="pt-BR" dirty="0">
                <a:latin typeface="Times New Roman" panose="02020603050405020304" pitchFamily="18" charset="0"/>
                <a:cs typeface="Times New Roman" panose="02020603050405020304" pitchFamily="18" charset="0"/>
              </a:rPr>
            </a:br>
            <a:r>
              <a:rPr lang="pt-BR" dirty="0">
                <a:latin typeface="Times New Roman" panose="02020603050405020304" pitchFamily="18" charset="0"/>
                <a:cs typeface="Times New Roman" panose="02020603050405020304" pitchFamily="18" charset="0"/>
              </a:rPr>
              <a:t>A charge é uma ilustração que tem como objetivo fazer uma sátira de alguém ou de alguma situação atual por meio de desenhos </a:t>
            </a:r>
            <a:r>
              <a:rPr lang="pt-BR" dirty="0" smtClean="0">
                <a:latin typeface="Times New Roman" panose="02020603050405020304" pitchFamily="18" charset="0"/>
                <a:cs typeface="Times New Roman" panose="02020603050405020304" pitchFamily="18" charset="0"/>
              </a:rPr>
              <a:t>caricatos</a:t>
            </a:r>
          </a:p>
          <a:p>
            <a:pPr marL="0" indent="0" algn="just">
              <a:buNone/>
            </a:pPr>
            <a:endParaRPr lang="pt-BR" dirty="0">
              <a:latin typeface="Times New Roman" panose="02020603050405020304" pitchFamily="18" charset="0"/>
              <a:cs typeface="Times New Roman" panose="02020603050405020304" pitchFamily="18" charset="0"/>
            </a:endParaRPr>
          </a:p>
          <a:p>
            <a:pPr marL="0" indent="0" algn="just">
              <a:buNone/>
            </a:pPr>
            <a:r>
              <a:rPr lang="pt-BR" dirty="0">
                <a:latin typeface="Times New Roman" panose="02020603050405020304" pitchFamily="18" charset="0"/>
                <a:cs typeface="Times New Roman" panose="02020603050405020304" pitchFamily="18" charset="0"/>
              </a:rPr>
              <a:t>I. O advérbio já, indicativo de tempo, atribui à frase o sentido de mudança;</a:t>
            </a:r>
          </a:p>
          <a:p>
            <a:pPr marL="0" indent="0" algn="just">
              <a:buNone/>
            </a:pPr>
            <a:r>
              <a:rPr lang="pt-BR" dirty="0">
                <a:latin typeface="Times New Roman" panose="02020603050405020304" pitchFamily="18" charset="0"/>
                <a:cs typeface="Times New Roman" panose="02020603050405020304" pitchFamily="18" charset="0"/>
              </a:rPr>
              <a:t>II. Entende-se pela frase da charge que a população de idosos atingiu um patamar inédito no país;</a:t>
            </a:r>
          </a:p>
          <a:p>
            <a:pPr marL="0" indent="0" algn="just">
              <a:buNone/>
            </a:pPr>
            <a:r>
              <a:rPr lang="pt-BR" dirty="0">
                <a:latin typeface="Times New Roman" panose="02020603050405020304" pitchFamily="18" charset="0"/>
                <a:cs typeface="Times New Roman" panose="02020603050405020304" pitchFamily="18" charset="0"/>
              </a:rPr>
              <a:t>III. Observando a imagem, tem-se que a fila de velhinhos esperando um lugar no banco sugere o aumento de idosos no país.</a:t>
            </a:r>
          </a:p>
          <a:p>
            <a:pPr marL="0" indent="0" algn="just">
              <a:buNone/>
            </a:pPr>
            <a:r>
              <a:rPr lang="pt-BR" dirty="0">
                <a:latin typeface="Times New Roman" panose="02020603050405020304" pitchFamily="18" charset="0"/>
                <a:cs typeface="Times New Roman" panose="02020603050405020304" pitchFamily="18" charset="0"/>
              </a:rPr>
              <a:t>Está correto o que se afirma </a:t>
            </a:r>
            <a:r>
              <a:rPr lang="pt-BR" dirty="0" smtClean="0">
                <a:latin typeface="Times New Roman" panose="02020603050405020304" pitchFamily="18" charset="0"/>
                <a:cs typeface="Times New Roman" panose="02020603050405020304" pitchFamily="18" charset="0"/>
              </a:rPr>
              <a:t>em</a:t>
            </a:r>
          </a:p>
          <a:p>
            <a:pPr marL="0" indent="0">
              <a:buNone/>
            </a:pPr>
            <a:endParaRPr lang="pt-BR" dirty="0">
              <a:latin typeface="Times New Roman" panose="02020603050405020304" pitchFamily="18" charset="0"/>
              <a:cs typeface="Times New Roman" panose="02020603050405020304" pitchFamily="18" charset="0"/>
            </a:endParaRPr>
          </a:p>
          <a:p>
            <a:pPr marL="0" indent="0">
              <a:buNone/>
            </a:pPr>
            <a:r>
              <a:rPr lang="pt-BR" dirty="0">
                <a:latin typeface="Times New Roman" panose="02020603050405020304" pitchFamily="18" charset="0"/>
                <a:cs typeface="Times New Roman" panose="02020603050405020304" pitchFamily="18" charset="0"/>
              </a:rPr>
              <a:t>a) I apenas.</a:t>
            </a:r>
          </a:p>
          <a:p>
            <a:pPr marL="0" indent="0">
              <a:buNone/>
            </a:pPr>
            <a:r>
              <a:rPr lang="pt-BR" dirty="0">
                <a:latin typeface="Times New Roman" panose="02020603050405020304" pitchFamily="18" charset="0"/>
                <a:cs typeface="Times New Roman" panose="02020603050405020304" pitchFamily="18" charset="0"/>
              </a:rPr>
              <a:t>b) II apenas.</a:t>
            </a:r>
          </a:p>
          <a:p>
            <a:pPr marL="0" indent="0">
              <a:buNone/>
            </a:pPr>
            <a:r>
              <a:rPr lang="pt-BR" dirty="0">
                <a:latin typeface="Times New Roman" panose="02020603050405020304" pitchFamily="18" charset="0"/>
                <a:cs typeface="Times New Roman" panose="02020603050405020304" pitchFamily="18" charset="0"/>
              </a:rPr>
              <a:t>c) I e II apenas.</a:t>
            </a:r>
          </a:p>
          <a:p>
            <a:pPr marL="0" indent="0">
              <a:buNone/>
            </a:pPr>
            <a:r>
              <a:rPr lang="pt-BR" dirty="0">
                <a:latin typeface="Times New Roman" panose="02020603050405020304" pitchFamily="18" charset="0"/>
                <a:cs typeface="Times New Roman" panose="02020603050405020304" pitchFamily="18" charset="0"/>
              </a:rPr>
              <a:t>d) II e III apenas.</a:t>
            </a:r>
          </a:p>
          <a:p>
            <a:pPr marL="0" indent="0">
              <a:buNone/>
            </a:pPr>
            <a:r>
              <a:rPr lang="pt-BR" dirty="0">
                <a:latin typeface="Times New Roman" panose="02020603050405020304" pitchFamily="18" charset="0"/>
                <a:cs typeface="Times New Roman" panose="02020603050405020304" pitchFamily="18" charset="0"/>
              </a:rPr>
              <a:t>e) I, II e III</a:t>
            </a:r>
            <a:r>
              <a:rPr lang="pt-BR" b="1" dirty="0">
                <a:latin typeface="Times New Roman" panose="02020603050405020304" pitchFamily="18" charset="0"/>
                <a:cs typeface="Times New Roman" panose="02020603050405020304" pitchFamily="18" charset="0"/>
              </a:rPr>
              <a:t>.</a:t>
            </a:r>
          </a:p>
          <a:p>
            <a:pPr marL="0" indent="0">
              <a:buNone/>
            </a:pP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endParaRPr lang="pt-BR" sz="2400" dirty="0" smtClean="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7013389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439737"/>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EXERCÍCIOS</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0" y="908720"/>
            <a:ext cx="8229600" cy="5139223"/>
          </a:xfrm>
        </p:spPr>
        <p:txBody>
          <a:bodyPr>
            <a:normAutofit fontScale="62500" lnSpcReduction="20000"/>
          </a:bodyPr>
          <a:lstStyle/>
          <a:p>
            <a:pPr marL="0" indent="0" algn="just">
              <a:buNone/>
            </a:pPr>
            <a:r>
              <a:rPr lang="pt-BR" altLang="pt-BR" sz="2900" dirty="0">
                <a:latin typeface="Times New Roman" panose="02020603050405020304" pitchFamily="18" charset="0"/>
                <a:cs typeface="Times New Roman" panose="02020603050405020304" pitchFamily="18" charset="0"/>
              </a:rPr>
              <a:t>5</a:t>
            </a:r>
            <a:r>
              <a:rPr lang="pt-BR" altLang="pt-BR" sz="2900" dirty="0" smtClean="0">
                <a:latin typeface="Times New Roman" panose="02020603050405020304" pitchFamily="18" charset="0"/>
                <a:cs typeface="Times New Roman" panose="02020603050405020304" pitchFamily="18" charset="0"/>
              </a:rPr>
              <a:t>) </a:t>
            </a:r>
            <a:r>
              <a:rPr lang="pt-BR" sz="2900" dirty="0">
                <a:latin typeface="Times New Roman" panose="02020603050405020304" pitchFamily="18" charset="0"/>
                <a:cs typeface="Times New Roman" panose="02020603050405020304" pitchFamily="18" charset="0"/>
              </a:rPr>
              <a:t>(ITA-2003) A questão a seguir refere-se ao texto abaixo</a:t>
            </a:r>
            <a:r>
              <a:rPr lang="pt-BR" sz="2900" dirty="0" smtClean="0">
                <a:latin typeface="Times New Roman" panose="02020603050405020304" pitchFamily="18" charset="0"/>
                <a:cs typeface="Times New Roman" panose="02020603050405020304" pitchFamily="18" charset="0"/>
              </a:rPr>
              <a:t>.</a:t>
            </a:r>
          </a:p>
          <a:p>
            <a:pPr marL="0" indent="0" algn="just">
              <a:buNone/>
            </a:pPr>
            <a:endParaRPr lang="pt-BR" sz="2900" dirty="0">
              <a:latin typeface="Times New Roman" panose="02020603050405020304" pitchFamily="18" charset="0"/>
              <a:cs typeface="Times New Roman" panose="02020603050405020304" pitchFamily="18" charset="0"/>
            </a:endParaRPr>
          </a:p>
          <a:p>
            <a:pPr marL="0" indent="0" algn="just">
              <a:buNone/>
            </a:pPr>
            <a:r>
              <a:rPr lang="pt-BR" sz="2900" dirty="0">
                <a:latin typeface="Times New Roman" panose="02020603050405020304" pitchFamily="18" charset="0"/>
                <a:cs typeface="Times New Roman" panose="02020603050405020304" pitchFamily="18" charset="0"/>
              </a:rPr>
              <a:t>(…) As angústias dos brasileiros em relação ao português são de duas ordens. Para uma parte da população, a que não teve acesso a uma boa escola e, mesmo assim, conseguiu galgar posições, o problema é sobretudo com a gramática. É esse o público que consome avidamente os fascículos e livros do professor Pasquale, em que as regras básicas do idioma são apresentadas de forma clara e bem-humorada. Para o segmento que teve oportunidade de estudar em bons colégios, a </a:t>
            </a:r>
            <a:r>
              <a:rPr lang="pt-BR" sz="2900" b="1" dirty="0">
                <a:latin typeface="Times New Roman" panose="02020603050405020304" pitchFamily="18" charset="0"/>
                <a:cs typeface="Times New Roman" panose="02020603050405020304" pitchFamily="18" charset="0"/>
              </a:rPr>
              <a:t>principal</a:t>
            </a:r>
            <a:r>
              <a:rPr lang="pt-BR" sz="2900" dirty="0">
                <a:latin typeface="Times New Roman" panose="02020603050405020304" pitchFamily="18" charset="0"/>
                <a:cs typeface="Times New Roman" panose="02020603050405020304" pitchFamily="18" charset="0"/>
              </a:rPr>
              <a:t> dificuldade é com clareza. É para satisfazer a essa demanda que um novo tipo de profissional surgiu: o professor de português especializado em adestrar funcionários de empresas. Antigamente, os cursos dados no escritório eram de gramática básica e se destinavam principalmente a secretárias. De uns tempos para cá, eles passaram a atender primordialmente gente de nível superior. Em geral, os professores que atuam em firmas são acadêmicos que fazem esse tipo de trabalho esporadicamente para ganhar um dinheiro extra. “É fascinante, porque deixamos de viver a teoria para enfrentar a língua do mundo real”, diz Antônio </a:t>
            </a:r>
            <a:r>
              <a:rPr lang="pt-BR" sz="2900" dirty="0" err="1">
                <a:latin typeface="Times New Roman" panose="02020603050405020304" pitchFamily="18" charset="0"/>
                <a:cs typeface="Times New Roman" panose="02020603050405020304" pitchFamily="18" charset="0"/>
              </a:rPr>
              <a:t>Suárez</a:t>
            </a:r>
            <a:r>
              <a:rPr lang="pt-BR" sz="2900" dirty="0">
                <a:latin typeface="Times New Roman" panose="02020603050405020304" pitchFamily="18" charset="0"/>
                <a:cs typeface="Times New Roman" panose="02020603050405020304" pitchFamily="18" charset="0"/>
              </a:rPr>
              <a:t> Abreu, livre-docente pela Universidade de São Paulo (…)</a:t>
            </a:r>
          </a:p>
          <a:p>
            <a:pPr marL="0" indent="0" algn="just">
              <a:buNone/>
            </a:pPr>
            <a:r>
              <a:rPr lang="pt-BR" sz="2900" dirty="0">
                <a:latin typeface="Times New Roman" panose="02020603050405020304" pitchFamily="18" charset="0"/>
                <a:cs typeface="Times New Roman" panose="02020603050405020304" pitchFamily="18" charset="0"/>
              </a:rPr>
              <a:t>(JOÃO GABRIEL DE LIMA. Falar e escrever, eis a questão. Veja, 7/11/2001, n. </a:t>
            </a:r>
            <a:r>
              <a:rPr lang="pt-BR" sz="2900" dirty="0" smtClean="0">
                <a:latin typeface="Times New Roman" panose="02020603050405020304" pitchFamily="18" charset="0"/>
                <a:cs typeface="Times New Roman" panose="02020603050405020304" pitchFamily="18" charset="0"/>
              </a:rPr>
              <a:t>1725)</a:t>
            </a:r>
            <a:endParaRPr lang="pt-BR" sz="2900" dirty="0">
              <a:latin typeface="Times New Roman" panose="02020603050405020304" pitchFamily="18" charset="0"/>
              <a:cs typeface="Times New Roman" panose="02020603050405020304" pitchFamily="18" charset="0"/>
            </a:endParaRPr>
          </a:p>
          <a:p>
            <a:pPr marL="0" indent="0">
              <a:buNone/>
            </a:pP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endParaRPr lang="pt-BR" sz="2400" dirty="0" smtClean="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867339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439737"/>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EXERCÍCIOS</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0" y="908720"/>
            <a:ext cx="8229600" cy="5139223"/>
          </a:xfrm>
        </p:spPr>
        <p:txBody>
          <a:bodyPr>
            <a:normAutofit lnSpcReduction="10000"/>
          </a:bodyPr>
          <a:lstStyle/>
          <a:p>
            <a:pPr marL="0" indent="0" algn="just">
              <a:buNone/>
            </a:pPr>
            <a:r>
              <a:rPr lang="pt-BR" altLang="pt-BR" sz="2800" b="1" dirty="0">
                <a:latin typeface="Times New Roman" panose="02020603050405020304" pitchFamily="18" charset="0"/>
                <a:cs typeface="Times New Roman" panose="02020603050405020304" pitchFamily="18" charset="0"/>
              </a:rPr>
              <a:t>5</a:t>
            </a:r>
            <a:r>
              <a:rPr lang="pt-BR" altLang="pt-BR" sz="2800" b="1" dirty="0" smtClean="0">
                <a:latin typeface="Times New Roman" panose="02020603050405020304" pitchFamily="18" charset="0"/>
                <a:cs typeface="Times New Roman" panose="02020603050405020304" pitchFamily="18" charset="0"/>
              </a:rPr>
              <a:t>) </a:t>
            </a:r>
            <a:r>
              <a:rPr lang="pt-BR" sz="2400" b="1" dirty="0">
                <a:latin typeface="Times New Roman" panose="02020603050405020304" pitchFamily="18" charset="0"/>
                <a:cs typeface="Times New Roman" panose="02020603050405020304" pitchFamily="18" charset="0"/>
              </a:rPr>
              <a:t>O adjetivo “principal” (em a principal dificuldade é com clareza) permite inferir que a clareza é apenas um elemento dentro de um conjunto de dificuldades, talvez o mais significativo. Semelhante inferência pode ser realizada pelos advérbios</a:t>
            </a:r>
            <a:r>
              <a:rPr lang="pt-BR" sz="2400" b="1" dirty="0" smtClean="0">
                <a:latin typeface="Times New Roman" panose="02020603050405020304" pitchFamily="18" charset="0"/>
                <a:cs typeface="Times New Roman" panose="02020603050405020304" pitchFamily="18" charset="0"/>
              </a:rPr>
              <a:t>:</a:t>
            </a:r>
          </a:p>
          <a:p>
            <a:pPr marL="0" indent="0">
              <a:buNone/>
            </a:pPr>
            <a:endParaRPr lang="pt-BR" sz="2400" dirty="0">
              <a:latin typeface="Times New Roman" panose="02020603050405020304" pitchFamily="18" charset="0"/>
              <a:cs typeface="Times New Roman" panose="02020603050405020304" pitchFamily="18" charset="0"/>
            </a:endParaRPr>
          </a:p>
          <a:p>
            <a:pPr marL="0" indent="0">
              <a:buNone/>
            </a:pPr>
            <a:r>
              <a:rPr lang="pt-BR" sz="2400" dirty="0">
                <a:latin typeface="Times New Roman" panose="02020603050405020304" pitchFamily="18" charset="0"/>
                <a:cs typeface="Times New Roman" panose="02020603050405020304" pitchFamily="18" charset="0"/>
              </a:rPr>
              <a:t>a) avidamente, principalmente, primordialmente.</a:t>
            </a:r>
          </a:p>
          <a:p>
            <a:pPr marL="0" indent="0">
              <a:buNone/>
            </a:pPr>
            <a:r>
              <a:rPr lang="pt-BR" sz="2400" dirty="0">
                <a:latin typeface="Times New Roman" panose="02020603050405020304" pitchFamily="18" charset="0"/>
                <a:cs typeface="Times New Roman" panose="02020603050405020304" pitchFamily="18" charset="0"/>
              </a:rPr>
              <a:t>b) sobretudo, avidamente, principalmente.</a:t>
            </a:r>
          </a:p>
          <a:p>
            <a:pPr marL="0" indent="0">
              <a:buNone/>
            </a:pPr>
            <a:r>
              <a:rPr lang="pt-BR" sz="2400" dirty="0">
                <a:latin typeface="Times New Roman" panose="02020603050405020304" pitchFamily="18" charset="0"/>
                <a:cs typeface="Times New Roman" panose="02020603050405020304" pitchFamily="18" charset="0"/>
              </a:rPr>
              <a:t>c) avidamente, antigamente, principalmente.</a:t>
            </a:r>
          </a:p>
          <a:p>
            <a:pPr marL="0" indent="0">
              <a:buNone/>
            </a:pPr>
            <a:r>
              <a:rPr lang="pt-BR" sz="2400" dirty="0">
                <a:latin typeface="Times New Roman" panose="02020603050405020304" pitchFamily="18" charset="0"/>
                <a:cs typeface="Times New Roman" panose="02020603050405020304" pitchFamily="18" charset="0"/>
              </a:rPr>
              <a:t>d) sobretudo, principalmente, primordialmente</a:t>
            </a:r>
            <a:r>
              <a:rPr lang="pt-BR" sz="2400" b="1" dirty="0">
                <a:latin typeface="Times New Roman" panose="02020603050405020304" pitchFamily="18" charset="0"/>
                <a:cs typeface="Times New Roman" panose="02020603050405020304" pitchFamily="18" charset="0"/>
              </a:rPr>
              <a:t>.</a:t>
            </a:r>
          </a:p>
          <a:p>
            <a:pPr marL="0" indent="0">
              <a:buNone/>
            </a:pPr>
            <a:r>
              <a:rPr lang="pt-BR" sz="2400" dirty="0">
                <a:latin typeface="Times New Roman" panose="02020603050405020304" pitchFamily="18" charset="0"/>
                <a:cs typeface="Times New Roman" panose="02020603050405020304" pitchFamily="18" charset="0"/>
              </a:rPr>
              <a:t>e) principalmente, primordialmente, esporadicamente.  </a:t>
            </a:r>
          </a:p>
          <a:p>
            <a:pPr marL="0" indent="0">
              <a:buNone/>
            </a:pP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endParaRPr lang="pt-BR" sz="2400" dirty="0" smtClean="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9309110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439737"/>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EXERCÍCIOS</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0" y="908720"/>
            <a:ext cx="8229600" cy="5139223"/>
          </a:xfrm>
        </p:spPr>
        <p:txBody>
          <a:bodyPr>
            <a:normAutofit/>
          </a:bodyPr>
          <a:lstStyle/>
          <a:p>
            <a:pPr marL="0" indent="0">
              <a:buNone/>
            </a:pPr>
            <a:r>
              <a:rPr lang="pt-BR" altLang="pt-BR" sz="2200" b="1" dirty="0" smtClean="0">
                <a:latin typeface="Times New Roman" panose="02020603050405020304" pitchFamily="18" charset="0"/>
                <a:cs typeface="Times New Roman" panose="02020603050405020304" pitchFamily="18" charset="0"/>
              </a:rPr>
              <a:t>6) </a:t>
            </a:r>
            <a:r>
              <a:rPr lang="pt-BR" sz="2400" b="1" dirty="0">
                <a:latin typeface="Times New Roman" panose="02020603050405020304" pitchFamily="18" charset="0"/>
                <a:cs typeface="Times New Roman" panose="02020603050405020304" pitchFamily="18" charset="0"/>
              </a:rPr>
              <a:t>Há dois advérbios em todas as alternativas, exceto em</a:t>
            </a:r>
            <a:r>
              <a:rPr lang="pt-BR" sz="2400" b="1" dirty="0" smtClean="0">
                <a:latin typeface="Times New Roman" panose="02020603050405020304" pitchFamily="18" charset="0"/>
                <a:cs typeface="Times New Roman" panose="02020603050405020304" pitchFamily="18" charset="0"/>
              </a:rPr>
              <a:t>:</a:t>
            </a:r>
          </a:p>
          <a:p>
            <a:pPr marL="0" indent="0">
              <a:buNone/>
            </a:pPr>
            <a:endParaRPr lang="pt-BR" sz="2400" dirty="0">
              <a:latin typeface="Times New Roman" panose="02020603050405020304" pitchFamily="18" charset="0"/>
              <a:cs typeface="Times New Roman" panose="02020603050405020304" pitchFamily="18" charset="0"/>
            </a:endParaRPr>
          </a:p>
          <a:p>
            <a:pPr marL="0" indent="0">
              <a:buNone/>
            </a:pPr>
            <a:r>
              <a:rPr lang="pt-BR" sz="2400" dirty="0" smtClean="0">
                <a:latin typeface="Times New Roman" panose="02020603050405020304" pitchFamily="18" charset="0"/>
                <a:cs typeface="Times New Roman" panose="02020603050405020304" pitchFamily="18" charset="0"/>
              </a:rPr>
              <a:t>a) </a:t>
            </a:r>
            <a:r>
              <a:rPr lang="pt-BR" sz="2400" dirty="0">
                <a:latin typeface="Times New Roman" panose="02020603050405020304" pitchFamily="18" charset="0"/>
                <a:cs typeface="Times New Roman" panose="02020603050405020304" pitchFamily="18" charset="0"/>
              </a:rPr>
              <a:t>Sabendo das más notícias, falou nervosa e impacientemente.</a:t>
            </a:r>
          </a:p>
          <a:p>
            <a:pPr marL="0" indent="0">
              <a:buNone/>
            </a:pPr>
            <a:r>
              <a:rPr lang="pt-BR" sz="2400" dirty="0">
                <a:latin typeface="Times New Roman" panose="02020603050405020304" pitchFamily="18" charset="0"/>
                <a:cs typeface="Times New Roman" panose="02020603050405020304" pitchFamily="18" charset="0"/>
              </a:rPr>
              <a:t>b) Amanhã o coral cantará </a:t>
            </a:r>
            <a:r>
              <a:rPr lang="pt-BR" sz="2400" dirty="0" err="1">
                <a:latin typeface="Times New Roman" panose="02020603050405020304" pitchFamily="18" charset="0"/>
                <a:cs typeface="Times New Roman" panose="02020603050405020304" pitchFamily="18" charset="0"/>
              </a:rPr>
              <a:t>afinadamente</a:t>
            </a:r>
            <a:r>
              <a:rPr lang="pt-BR" sz="2400" dirty="0">
                <a:latin typeface="Times New Roman" panose="02020603050405020304" pitchFamily="18" charset="0"/>
                <a:cs typeface="Times New Roman" panose="02020603050405020304" pitchFamily="18" charset="0"/>
              </a:rPr>
              <a:t> na apresentação.</a:t>
            </a:r>
          </a:p>
          <a:p>
            <a:pPr marL="0" indent="0">
              <a:buNone/>
            </a:pPr>
            <a:r>
              <a:rPr lang="pt-BR" sz="2400" dirty="0">
                <a:latin typeface="Times New Roman" panose="02020603050405020304" pitchFamily="18" charset="0"/>
                <a:cs typeface="Times New Roman" panose="02020603050405020304" pitchFamily="18" charset="0"/>
              </a:rPr>
              <a:t>c) </a:t>
            </a:r>
            <a:r>
              <a:rPr lang="pt-BR" sz="2400" dirty="0" smtClean="0">
                <a:latin typeface="Times New Roman" panose="02020603050405020304" pitchFamily="18" charset="0"/>
                <a:cs typeface="Times New Roman" panose="02020603050405020304" pitchFamily="18" charset="0"/>
              </a:rPr>
              <a:t>O </a:t>
            </a:r>
            <a:r>
              <a:rPr lang="pt-BR" sz="2400" dirty="0">
                <a:latin typeface="Times New Roman" panose="02020603050405020304" pitchFamily="18" charset="0"/>
                <a:cs typeface="Times New Roman" panose="02020603050405020304" pitchFamily="18" charset="0"/>
              </a:rPr>
              <a:t>suspeito ficou muito calado</a:t>
            </a:r>
            <a:r>
              <a:rPr lang="pt-BR" sz="2400" b="1" dirty="0">
                <a:latin typeface="Times New Roman" panose="02020603050405020304" pitchFamily="18" charset="0"/>
                <a:cs typeface="Times New Roman" panose="02020603050405020304" pitchFamily="18" charset="0"/>
              </a:rPr>
              <a:t>.</a:t>
            </a:r>
          </a:p>
          <a:p>
            <a:pPr marL="0" indent="0">
              <a:buNone/>
            </a:pPr>
            <a:r>
              <a:rPr lang="pt-BR" sz="2400" dirty="0">
                <a:latin typeface="Times New Roman" panose="02020603050405020304" pitchFamily="18" charset="0"/>
                <a:cs typeface="Times New Roman" panose="02020603050405020304" pitchFamily="18" charset="0"/>
              </a:rPr>
              <a:t>d) Hoje não iremos à escola.</a:t>
            </a:r>
          </a:p>
          <a:p>
            <a:pPr marL="0" indent="0">
              <a:buNone/>
            </a:pPr>
            <a:r>
              <a:rPr lang="pt-BR" sz="2400" dirty="0">
                <a:latin typeface="Times New Roman" panose="02020603050405020304" pitchFamily="18" charset="0"/>
                <a:cs typeface="Times New Roman" panose="02020603050405020304" pitchFamily="18" charset="0"/>
              </a:rPr>
              <a:t>e) Ontem a torcida compareceu ao estádio pacificamente.</a:t>
            </a:r>
          </a:p>
          <a:p>
            <a:pPr marL="0" indent="0">
              <a:buNone/>
            </a:pP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endParaRPr lang="pt-BR" sz="2400" dirty="0" smtClean="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4148734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439737"/>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EXERCÍCIOS</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0" y="908720"/>
            <a:ext cx="8229600" cy="5139223"/>
          </a:xfrm>
        </p:spPr>
        <p:txBody>
          <a:bodyPr>
            <a:normAutofit/>
          </a:bodyPr>
          <a:lstStyle/>
          <a:p>
            <a:pPr marL="0" indent="0" algn="just">
              <a:buNone/>
            </a:pPr>
            <a:r>
              <a:rPr lang="pt-BR" altLang="pt-BR" sz="2800" b="1" dirty="0">
                <a:latin typeface="Times New Roman" panose="02020603050405020304" pitchFamily="18" charset="0"/>
                <a:cs typeface="Times New Roman" panose="02020603050405020304" pitchFamily="18" charset="0"/>
              </a:rPr>
              <a:t>7</a:t>
            </a:r>
            <a:r>
              <a:rPr lang="pt-BR" altLang="pt-BR" sz="2800" b="1" dirty="0" smtClean="0">
                <a:latin typeface="Times New Roman" panose="02020603050405020304" pitchFamily="18" charset="0"/>
                <a:cs typeface="Times New Roman" panose="02020603050405020304" pitchFamily="18" charset="0"/>
              </a:rPr>
              <a:t>) </a:t>
            </a:r>
            <a:r>
              <a:rPr lang="pt-BR" sz="2400" b="1" dirty="0">
                <a:latin typeface="Times New Roman" panose="02020603050405020304" pitchFamily="18" charset="0"/>
                <a:cs typeface="Times New Roman" panose="02020603050405020304" pitchFamily="18" charset="0"/>
              </a:rPr>
              <a:t>Os advérbios em “mente” das alternativas abaixo, designam a mesma circunstância, exceto em:</a:t>
            </a:r>
          </a:p>
          <a:p>
            <a:pPr marL="0" indent="0">
              <a:buNone/>
            </a:pP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endParaRPr lang="pt-BR" sz="2400" dirty="0">
              <a:latin typeface="Times New Roman" panose="02020603050405020304" pitchFamily="18" charset="0"/>
              <a:cs typeface="Times New Roman" panose="02020603050405020304" pitchFamily="18" charset="0"/>
            </a:endParaRPr>
          </a:p>
          <a:p>
            <a:pPr marL="0" indent="0">
              <a:buNone/>
            </a:pPr>
            <a:r>
              <a:rPr lang="pt-BR" sz="2400" dirty="0">
                <a:latin typeface="Times New Roman" panose="02020603050405020304" pitchFamily="18" charset="0"/>
                <a:cs typeface="Times New Roman" panose="02020603050405020304" pitchFamily="18" charset="0"/>
              </a:rPr>
              <a:t>a) Os soldados combateram estoicamente até a morte.</a:t>
            </a:r>
          </a:p>
          <a:p>
            <a:pPr marL="0" indent="0">
              <a:buNone/>
            </a:pPr>
            <a:r>
              <a:rPr lang="pt-BR" sz="2400" dirty="0">
                <a:latin typeface="Times New Roman" panose="02020603050405020304" pitchFamily="18" charset="0"/>
                <a:cs typeface="Times New Roman" panose="02020603050405020304" pitchFamily="18" charset="0"/>
              </a:rPr>
              <a:t>b) Os fiscais sugeriram ironicamente que os candidatos fossem submetidos a um outro exame.</a:t>
            </a:r>
          </a:p>
          <a:p>
            <a:pPr marL="0" indent="0">
              <a:buNone/>
            </a:pPr>
            <a:r>
              <a:rPr lang="pt-BR" sz="2400" dirty="0">
                <a:latin typeface="Times New Roman" panose="02020603050405020304" pitchFamily="18" charset="0"/>
                <a:cs typeface="Times New Roman" panose="02020603050405020304" pitchFamily="18" charset="0"/>
              </a:rPr>
              <a:t>c) Possivelmente haverá uma nova oportunidade</a:t>
            </a:r>
            <a:r>
              <a:rPr lang="pt-BR" sz="2400" b="1" dirty="0">
                <a:latin typeface="Times New Roman" panose="02020603050405020304" pitchFamily="18" charset="0"/>
                <a:cs typeface="Times New Roman" panose="02020603050405020304" pitchFamily="18" charset="0"/>
              </a:rPr>
              <a:t>.</a:t>
            </a:r>
          </a:p>
          <a:p>
            <a:pPr marL="0" indent="0">
              <a:buNone/>
            </a:pPr>
            <a:r>
              <a:rPr lang="pt-BR" sz="2400" dirty="0">
                <a:latin typeface="Times New Roman" panose="02020603050405020304" pitchFamily="18" charset="0"/>
                <a:cs typeface="Times New Roman" panose="02020603050405020304" pitchFamily="18" charset="0"/>
              </a:rPr>
              <a:t>d) No momento da discussão, alguns convidados saíram sutilmente sem se despedirem.</a:t>
            </a:r>
          </a:p>
          <a:p>
            <a:pPr marL="0" indent="0">
              <a:buNone/>
            </a:pP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endParaRPr lang="pt-BR" sz="2400" dirty="0" smtClean="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7169" name="DefaultOcx"/>
          <p:cNvPicPr preferRelativeResize="0">
            <a:picLocks noChangeArrowheads="1" noChangeShapeType="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0" name="HTMLOption1"/>
          <p:cNvPicPr preferRelativeResize="0">
            <a:picLocks noChangeArrowheads="1" noChangeShapeType="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1" name="HTMLOption2"/>
          <p:cNvPicPr preferRelativeResize="0">
            <a:picLocks noChangeArrowheads="1" noChangeShapeType="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2" name="HTMLOption3"/>
          <p:cNvPicPr preferRelativeResize="0">
            <a:picLocks noChangeArrowheads="1" noChangeShapeType="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3" name="HTMLOption4"/>
          <p:cNvPicPr preferRelativeResize="0">
            <a:picLocks noChangeArrowheads="1" noChangeShapeType="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596573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439737"/>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EXERCÍCIOS</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0" y="908720"/>
            <a:ext cx="8229600" cy="5139223"/>
          </a:xfrm>
        </p:spPr>
        <p:txBody>
          <a:bodyPr>
            <a:normAutofit/>
          </a:bodyPr>
          <a:lstStyle/>
          <a:p>
            <a:pPr marL="0" indent="0" algn="just">
              <a:buNone/>
            </a:pPr>
            <a:r>
              <a:rPr lang="pt-BR" altLang="pt-BR" sz="2400" dirty="0" smtClean="0">
                <a:latin typeface="Times New Roman" panose="02020603050405020304" pitchFamily="18" charset="0"/>
                <a:cs typeface="Times New Roman" panose="02020603050405020304" pitchFamily="18" charset="0"/>
              </a:rPr>
              <a:t>8)</a:t>
            </a:r>
            <a:r>
              <a:rPr lang="pt-BR" sz="2400" dirty="0" smtClean="0">
                <a:latin typeface="Times New Roman" panose="02020603050405020304" pitchFamily="18" charset="0"/>
                <a:cs typeface="Times New Roman" panose="02020603050405020304" pitchFamily="18" charset="0"/>
              </a:rPr>
              <a:t> </a:t>
            </a:r>
            <a:r>
              <a:rPr lang="pt-BR" sz="2400" b="1" dirty="0">
                <a:latin typeface="Times New Roman" panose="02020603050405020304" pitchFamily="18" charset="0"/>
                <a:cs typeface="Times New Roman" panose="02020603050405020304" pitchFamily="18" charset="0"/>
              </a:rPr>
              <a:t>(PUC-SP) Assinale a alternativa em que somente advérbios foram acrescentados à frase: “O tempo passou.”</a:t>
            </a:r>
          </a:p>
          <a:p>
            <a:pPr marL="0" indent="0">
              <a:buNone/>
            </a:pP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endParaRPr lang="pt-BR" sz="2400" dirty="0">
              <a:latin typeface="Times New Roman" panose="02020603050405020304" pitchFamily="18" charset="0"/>
              <a:cs typeface="Times New Roman" panose="02020603050405020304" pitchFamily="18" charset="0"/>
            </a:endParaRPr>
          </a:p>
          <a:p>
            <a:pPr marL="0" indent="0">
              <a:buNone/>
            </a:pPr>
            <a:r>
              <a:rPr lang="pt-BR" sz="2400" dirty="0">
                <a:latin typeface="Times New Roman" panose="02020603050405020304" pitchFamily="18" charset="0"/>
                <a:cs typeface="Times New Roman" panose="02020603050405020304" pitchFamily="18" charset="0"/>
              </a:rPr>
              <a:t>a) O sofrido tempo não passou muito rápido, infelizmente.         </a:t>
            </a:r>
          </a:p>
          <a:p>
            <a:pPr marL="0" indent="0">
              <a:buNone/>
            </a:pPr>
            <a:r>
              <a:rPr lang="pt-BR" sz="2400" dirty="0">
                <a:latin typeface="Times New Roman" panose="02020603050405020304" pitchFamily="18" charset="0"/>
                <a:cs typeface="Times New Roman" panose="02020603050405020304" pitchFamily="18" charset="0"/>
              </a:rPr>
              <a:t>b) O tempo passou bastante, majestoso.</a:t>
            </a:r>
          </a:p>
          <a:p>
            <a:pPr marL="0" indent="0">
              <a:buNone/>
            </a:pPr>
            <a:r>
              <a:rPr lang="pt-BR" sz="2400" dirty="0">
                <a:latin typeface="Times New Roman" panose="02020603050405020304" pitchFamily="18" charset="0"/>
                <a:cs typeface="Times New Roman" panose="02020603050405020304" pitchFamily="18" charset="0"/>
              </a:rPr>
              <a:t>c) Realmente, o tempo passou depressa demais</a:t>
            </a:r>
            <a:r>
              <a:rPr lang="pt-BR" sz="2400" b="1" dirty="0">
                <a:latin typeface="Times New Roman" panose="02020603050405020304" pitchFamily="18" charset="0"/>
                <a:cs typeface="Times New Roman" panose="02020603050405020304" pitchFamily="18" charset="0"/>
              </a:rPr>
              <a:t>.</a:t>
            </a:r>
            <a:r>
              <a:rPr lang="pt-BR" sz="2400" dirty="0">
                <a:latin typeface="Times New Roman" panose="02020603050405020304" pitchFamily="18" charset="0"/>
                <a:cs typeface="Times New Roman" panose="02020603050405020304" pitchFamily="18" charset="0"/>
              </a:rPr>
              <a:t>                            </a:t>
            </a:r>
          </a:p>
          <a:p>
            <a:pPr marL="0" indent="0">
              <a:buNone/>
            </a:pPr>
            <a:r>
              <a:rPr lang="pt-BR" sz="2400" dirty="0">
                <a:latin typeface="Times New Roman" panose="02020603050405020304" pitchFamily="18" charset="0"/>
                <a:cs typeface="Times New Roman" panose="02020603050405020304" pitchFamily="18" charset="0"/>
              </a:rPr>
              <a:t>d) Sim, o curto tempo já passou</a:t>
            </a:r>
          </a:p>
          <a:p>
            <a:pPr marL="0" indent="0">
              <a:buNone/>
            </a:pP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endParaRPr lang="pt-BR" sz="2400" dirty="0" smtClean="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7795481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439737"/>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EXERCÍCIOS</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0" y="908720"/>
            <a:ext cx="8229600" cy="5139223"/>
          </a:xfrm>
        </p:spPr>
        <p:txBody>
          <a:bodyPr>
            <a:normAutofit/>
          </a:bodyPr>
          <a:lstStyle/>
          <a:p>
            <a:pPr marL="0" indent="0" algn="just">
              <a:buNone/>
            </a:pPr>
            <a:r>
              <a:rPr lang="pt-BR" altLang="pt-BR" sz="2800" b="1" dirty="0">
                <a:latin typeface="Times New Roman" panose="02020603050405020304" pitchFamily="18" charset="0"/>
                <a:cs typeface="Times New Roman" panose="02020603050405020304" pitchFamily="18" charset="0"/>
              </a:rPr>
              <a:t>9</a:t>
            </a:r>
            <a:r>
              <a:rPr lang="pt-BR" altLang="pt-BR" sz="2800" b="1" dirty="0" smtClean="0">
                <a:latin typeface="Times New Roman" panose="02020603050405020304" pitchFamily="18" charset="0"/>
                <a:cs typeface="Times New Roman" panose="02020603050405020304" pitchFamily="18" charset="0"/>
              </a:rPr>
              <a:t>) </a:t>
            </a:r>
            <a:r>
              <a:rPr lang="pt-BR" sz="2400" b="1" dirty="0">
                <a:latin typeface="Times New Roman" panose="02020603050405020304" pitchFamily="18" charset="0"/>
                <a:cs typeface="Times New Roman" panose="02020603050405020304" pitchFamily="18" charset="0"/>
              </a:rPr>
              <a:t>(UFC) A opção em que há um advérbio exprimindo circunstância de tempo é:</a:t>
            </a:r>
          </a:p>
          <a:p>
            <a:pPr marL="0" indent="0">
              <a:buNone/>
            </a:pP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endParaRPr lang="pt-BR" sz="2400" dirty="0">
              <a:latin typeface="Times New Roman" panose="02020603050405020304" pitchFamily="18" charset="0"/>
              <a:cs typeface="Times New Roman" panose="02020603050405020304" pitchFamily="18" charset="0"/>
            </a:endParaRPr>
          </a:p>
          <a:p>
            <a:pPr marL="0" indent="0">
              <a:buNone/>
            </a:pPr>
            <a:r>
              <a:rPr lang="pt-BR" sz="2400" dirty="0">
                <a:latin typeface="Times New Roman" panose="02020603050405020304" pitchFamily="18" charset="0"/>
                <a:cs typeface="Times New Roman" panose="02020603050405020304" pitchFamily="18" charset="0"/>
              </a:rPr>
              <a:t>A) Possivelmente viajarei para São Paulo.</a:t>
            </a:r>
          </a:p>
          <a:p>
            <a:pPr marL="0" indent="0">
              <a:buNone/>
            </a:pPr>
            <a:r>
              <a:rPr lang="pt-BR" sz="2400" dirty="0">
                <a:latin typeface="Times New Roman" panose="02020603050405020304" pitchFamily="18" charset="0"/>
                <a:cs typeface="Times New Roman" panose="02020603050405020304" pitchFamily="18" charset="0"/>
              </a:rPr>
              <a:t>B) Maria tinha aproximadamente 15 anos.</a:t>
            </a:r>
          </a:p>
          <a:p>
            <a:pPr marL="0" indent="0">
              <a:buNone/>
            </a:pPr>
            <a:r>
              <a:rPr lang="pt-BR" sz="2400" dirty="0">
                <a:latin typeface="Times New Roman" panose="02020603050405020304" pitchFamily="18" charset="0"/>
                <a:cs typeface="Times New Roman" panose="02020603050405020304" pitchFamily="18" charset="0"/>
              </a:rPr>
              <a:t>C) As tarefas foram executadas concomitantemente</a:t>
            </a:r>
            <a:r>
              <a:rPr lang="pt-BR" sz="2400" b="1" dirty="0">
                <a:latin typeface="Times New Roman" panose="02020603050405020304" pitchFamily="18" charset="0"/>
                <a:cs typeface="Times New Roman" panose="02020603050405020304" pitchFamily="18" charset="0"/>
              </a:rPr>
              <a:t>.</a:t>
            </a:r>
          </a:p>
          <a:p>
            <a:pPr marL="0" indent="0">
              <a:buNone/>
            </a:pPr>
            <a:r>
              <a:rPr lang="pt-BR" sz="2400" dirty="0">
                <a:latin typeface="Times New Roman" panose="02020603050405020304" pitchFamily="18" charset="0"/>
                <a:cs typeface="Times New Roman" panose="02020603050405020304" pitchFamily="18" charset="0"/>
              </a:rPr>
              <a:t>D) Os resultados chegaram demasiadamente atrasados.</a:t>
            </a:r>
          </a:p>
          <a:p>
            <a:pPr marL="0" indent="0">
              <a:buNone/>
            </a:pP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endParaRPr lang="pt-BR" sz="2400" dirty="0" smtClean="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1114724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439737"/>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EXERCÍCIOS</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0" y="908720"/>
            <a:ext cx="8229600" cy="5139223"/>
          </a:xfrm>
        </p:spPr>
        <p:txBody>
          <a:bodyPr>
            <a:normAutofit fontScale="92500" lnSpcReduction="10000"/>
          </a:bodyPr>
          <a:lstStyle/>
          <a:p>
            <a:pPr marL="0" lvl="0" indent="0" algn="just" eaLnBrk="0" fontAlgn="base" hangingPunct="0">
              <a:spcBef>
                <a:spcPct val="0"/>
              </a:spcBef>
              <a:spcAft>
                <a:spcPct val="0"/>
              </a:spcAft>
              <a:buNone/>
            </a:pPr>
            <a:r>
              <a:rPr lang="pt-BR" altLang="pt-BR" sz="2600" b="1" dirty="0" smtClean="0">
                <a:latin typeface="Times New Roman" panose="02020603050405020304" pitchFamily="18" charset="0"/>
                <a:cs typeface="Times New Roman" panose="02020603050405020304" pitchFamily="18" charset="0"/>
              </a:rPr>
              <a:t>10</a:t>
            </a:r>
            <a:r>
              <a:rPr lang="pt-BR" altLang="pt-BR" sz="2600" b="1" dirty="0">
                <a:latin typeface="Times New Roman" panose="02020603050405020304" pitchFamily="18" charset="0"/>
                <a:cs typeface="Times New Roman" panose="02020603050405020304" pitchFamily="18" charset="0"/>
              </a:rPr>
              <a:t>) </a:t>
            </a:r>
            <a:r>
              <a:rPr lang="pt-BR" sz="2600" b="1" dirty="0" smtClean="0">
                <a:latin typeface="Times New Roman" panose="02020603050405020304" pitchFamily="18" charset="0"/>
                <a:cs typeface="Times New Roman" panose="02020603050405020304" pitchFamily="18" charset="0"/>
              </a:rPr>
              <a:t>Grife </a:t>
            </a:r>
            <a:r>
              <a:rPr lang="pt-BR" sz="2600" b="1" dirty="0">
                <a:latin typeface="Times New Roman" panose="02020603050405020304" pitchFamily="18" charset="0"/>
                <a:cs typeface="Times New Roman" panose="02020603050405020304" pitchFamily="18" charset="0"/>
              </a:rPr>
              <a:t>os </a:t>
            </a:r>
            <a:r>
              <a:rPr lang="pt-BR" sz="2600" b="1" dirty="0" smtClean="0">
                <a:latin typeface="Times New Roman" panose="02020603050405020304" pitchFamily="18" charset="0"/>
                <a:cs typeface="Times New Roman" panose="02020603050405020304" pitchFamily="18" charset="0"/>
              </a:rPr>
              <a:t>advérbios, </a:t>
            </a:r>
            <a:r>
              <a:rPr lang="pt-BR" sz="2600" b="1" dirty="0">
                <a:latin typeface="Times New Roman" panose="02020603050405020304" pitchFamily="18" charset="0"/>
                <a:cs typeface="Times New Roman" panose="02020603050405020304" pitchFamily="18" charset="0"/>
              </a:rPr>
              <a:t>classificando-os de acordo com a circunstância que a eles se referem:</a:t>
            </a:r>
          </a:p>
          <a:p>
            <a:pPr marL="0" lvl="0" indent="0" eaLnBrk="0" fontAlgn="base" hangingPunct="0">
              <a:spcBef>
                <a:spcPct val="0"/>
              </a:spcBef>
              <a:spcAft>
                <a:spcPct val="0"/>
              </a:spcAft>
              <a:buNone/>
            </a:pPr>
            <a:r>
              <a:rPr lang="pt-BR" sz="2600" dirty="0">
                <a:latin typeface="Times New Roman" panose="02020603050405020304" pitchFamily="18" charset="0"/>
                <a:cs typeface="Times New Roman" panose="02020603050405020304" pitchFamily="18" charset="0"/>
              </a:rPr>
              <a:t/>
            </a:r>
            <a:br>
              <a:rPr lang="pt-BR" sz="2600" dirty="0">
                <a:latin typeface="Times New Roman" panose="02020603050405020304" pitchFamily="18" charset="0"/>
                <a:cs typeface="Times New Roman" panose="02020603050405020304" pitchFamily="18" charset="0"/>
              </a:rPr>
            </a:br>
            <a:r>
              <a:rPr lang="pt-BR" sz="2600" dirty="0">
                <a:latin typeface="Times New Roman" panose="02020603050405020304" pitchFamily="18" charset="0"/>
                <a:cs typeface="Times New Roman" panose="02020603050405020304" pitchFamily="18" charset="0"/>
              </a:rPr>
              <a:t/>
            </a:r>
            <a:br>
              <a:rPr lang="pt-BR" sz="2600" dirty="0">
                <a:latin typeface="Times New Roman" panose="02020603050405020304" pitchFamily="18" charset="0"/>
                <a:cs typeface="Times New Roman" panose="02020603050405020304" pitchFamily="18" charset="0"/>
              </a:rPr>
            </a:br>
            <a:r>
              <a:rPr lang="pt-BR" sz="2600" dirty="0">
                <a:latin typeface="Times New Roman" panose="02020603050405020304" pitchFamily="18" charset="0"/>
                <a:cs typeface="Times New Roman" panose="02020603050405020304" pitchFamily="18" charset="0"/>
              </a:rPr>
              <a:t>a </a:t>
            </a:r>
            <a:r>
              <a:rPr lang="pt-BR" sz="2600" dirty="0" smtClean="0">
                <a:latin typeface="Times New Roman" panose="02020603050405020304" pitchFamily="18" charset="0"/>
                <a:cs typeface="Times New Roman" panose="02020603050405020304" pitchFamily="18" charset="0"/>
              </a:rPr>
              <a:t>– Sim, sempre gostei de você.</a:t>
            </a:r>
            <a:r>
              <a:rPr lang="pt-BR" sz="2600" dirty="0">
                <a:latin typeface="Times New Roman" panose="02020603050405020304" pitchFamily="18" charset="0"/>
                <a:cs typeface="Times New Roman" panose="02020603050405020304" pitchFamily="18" charset="0"/>
              </a:rPr>
              <a:t/>
            </a:r>
            <a:br>
              <a:rPr lang="pt-BR" sz="2600" dirty="0">
                <a:latin typeface="Times New Roman" panose="02020603050405020304" pitchFamily="18" charset="0"/>
                <a:cs typeface="Times New Roman" panose="02020603050405020304" pitchFamily="18" charset="0"/>
              </a:rPr>
            </a:br>
            <a:r>
              <a:rPr lang="pt-BR" sz="2600" dirty="0">
                <a:latin typeface="Times New Roman" panose="02020603050405020304" pitchFamily="18" charset="0"/>
                <a:cs typeface="Times New Roman" panose="02020603050405020304" pitchFamily="18" charset="0"/>
              </a:rPr>
              <a:t>b – </a:t>
            </a:r>
            <a:r>
              <a:rPr lang="pt-BR" sz="2600" dirty="0" smtClean="0">
                <a:latin typeface="Times New Roman" panose="02020603050405020304" pitchFamily="18" charset="0"/>
                <a:cs typeface="Times New Roman" panose="02020603050405020304" pitchFamily="18" charset="0"/>
              </a:rPr>
              <a:t>Provavelmente casarei com Lurdinha.</a:t>
            </a:r>
            <a:r>
              <a:rPr lang="pt-BR" sz="2600" dirty="0">
                <a:latin typeface="Times New Roman" panose="02020603050405020304" pitchFamily="18" charset="0"/>
                <a:cs typeface="Times New Roman" panose="02020603050405020304" pitchFamily="18" charset="0"/>
              </a:rPr>
              <a:t>  </a:t>
            </a:r>
            <a:br>
              <a:rPr lang="pt-BR" sz="2600" dirty="0">
                <a:latin typeface="Times New Roman" panose="02020603050405020304" pitchFamily="18" charset="0"/>
                <a:cs typeface="Times New Roman" panose="02020603050405020304" pitchFamily="18" charset="0"/>
              </a:rPr>
            </a:br>
            <a:r>
              <a:rPr lang="pt-BR" sz="2600" dirty="0">
                <a:latin typeface="Times New Roman" panose="02020603050405020304" pitchFamily="18" charset="0"/>
                <a:cs typeface="Times New Roman" panose="02020603050405020304" pitchFamily="18" charset="0"/>
              </a:rPr>
              <a:t>c – </a:t>
            </a:r>
            <a:r>
              <a:rPr lang="pt-BR" sz="2600" dirty="0" smtClean="0">
                <a:latin typeface="Times New Roman" panose="02020603050405020304" pitchFamily="18" charset="0"/>
                <a:cs typeface="Times New Roman" panose="02020603050405020304" pitchFamily="18" charset="0"/>
              </a:rPr>
              <a:t>Marta é muito atrapalhada. Faz tudo desastradamente.</a:t>
            </a:r>
            <a:r>
              <a:rPr lang="pt-BR" sz="2600" dirty="0">
                <a:latin typeface="Times New Roman" panose="02020603050405020304" pitchFamily="18" charset="0"/>
                <a:cs typeface="Times New Roman" panose="02020603050405020304" pitchFamily="18" charset="0"/>
              </a:rPr>
              <a:t/>
            </a:r>
            <a:br>
              <a:rPr lang="pt-BR" sz="2600" dirty="0">
                <a:latin typeface="Times New Roman" panose="02020603050405020304" pitchFamily="18" charset="0"/>
                <a:cs typeface="Times New Roman" panose="02020603050405020304" pitchFamily="18" charset="0"/>
              </a:rPr>
            </a:br>
            <a:r>
              <a:rPr lang="pt-BR" sz="2600" dirty="0">
                <a:latin typeface="Times New Roman" panose="02020603050405020304" pitchFamily="18" charset="0"/>
                <a:cs typeface="Times New Roman" panose="02020603050405020304" pitchFamily="18" charset="0"/>
              </a:rPr>
              <a:t>d – </a:t>
            </a:r>
            <a:r>
              <a:rPr lang="pt-BR" sz="2600" dirty="0" smtClean="0">
                <a:latin typeface="Times New Roman" panose="02020603050405020304" pitchFamily="18" charset="0"/>
                <a:cs typeface="Times New Roman" panose="02020603050405020304" pitchFamily="18" charset="0"/>
              </a:rPr>
              <a:t>Não me esqueço dos meus inimigos.</a:t>
            </a:r>
            <a:r>
              <a:rPr lang="pt-BR" sz="2600" dirty="0">
                <a:latin typeface="Times New Roman" panose="02020603050405020304" pitchFamily="18" charset="0"/>
                <a:cs typeface="Times New Roman" panose="02020603050405020304" pitchFamily="18" charset="0"/>
              </a:rPr>
              <a:t/>
            </a:r>
            <a:br>
              <a:rPr lang="pt-BR" sz="2600" dirty="0">
                <a:latin typeface="Times New Roman" panose="02020603050405020304" pitchFamily="18" charset="0"/>
                <a:cs typeface="Times New Roman" panose="02020603050405020304" pitchFamily="18" charset="0"/>
              </a:rPr>
            </a:br>
            <a:r>
              <a:rPr lang="pt-BR" sz="2600" dirty="0">
                <a:latin typeface="Times New Roman" panose="02020603050405020304" pitchFamily="18" charset="0"/>
                <a:cs typeface="Times New Roman" panose="02020603050405020304" pitchFamily="18" charset="0"/>
              </a:rPr>
              <a:t>e – </a:t>
            </a:r>
            <a:r>
              <a:rPr lang="pt-BR" sz="2600" dirty="0" smtClean="0">
                <a:latin typeface="Times New Roman" panose="02020603050405020304" pitchFamily="18" charset="0"/>
                <a:cs typeface="Times New Roman" panose="02020603050405020304" pitchFamily="18" charset="0"/>
              </a:rPr>
              <a:t>Logo ela será minha.</a:t>
            </a:r>
            <a:endParaRPr lang="pt-BR" sz="2600" dirty="0">
              <a:latin typeface="Times New Roman" panose="02020603050405020304" pitchFamily="18" charset="0"/>
              <a:cs typeface="Times New Roman" panose="02020603050405020304" pitchFamily="18" charset="0"/>
            </a:endParaRPr>
          </a:p>
          <a:p>
            <a:pPr marL="0" indent="0">
              <a:buNone/>
            </a:pPr>
            <a:r>
              <a:rPr lang="pt-BR" sz="2600" dirty="0">
                <a:latin typeface="Times New Roman" panose="02020603050405020304" pitchFamily="18" charset="0"/>
                <a:cs typeface="Times New Roman" panose="02020603050405020304" pitchFamily="18" charset="0"/>
              </a:rPr>
              <a:t>f – </a:t>
            </a:r>
            <a:r>
              <a:rPr lang="pt-BR" sz="2600" dirty="0" smtClean="0">
                <a:latin typeface="Times New Roman" panose="02020603050405020304" pitchFamily="18" charset="0"/>
                <a:cs typeface="Times New Roman" panose="02020603050405020304" pitchFamily="18" charset="0"/>
              </a:rPr>
              <a:t>O Marquinhos estava aqui. </a:t>
            </a:r>
            <a:r>
              <a:rPr lang="pt-BR" sz="2600" dirty="0">
                <a:latin typeface="Times New Roman" panose="02020603050405020304" pitchFamily="18" charset="0"/>
                <a:cs typeface="Times New Roman" panose="02020603050405020304" pitchFamily="18" charset="0"/>
              </a:rPr>
              <a:t/>
            </a:r>
            <a:br>
              <a:rPr lang="pt-BR" sz="2600" dirty="0">
                <a:latin typeface="Times New Roman" panose="02020603050405020304" pitchFamily="18" charset="0"/>
                <a:cs typeface="Times New Roman" panose="02020603050405020304" pitchFamily="18" charset="0"/>
              </a:rPr>
            </a:br>
            <a:r>
              <a:rPr lang="pt-BR" sz="2600" dirty="0">
                <a:latin typeface="Times New Roman" panose="02020603050405020304" pitchFamily="18" charset="0"/>
                <a:cs typeface="Times New Roman" panose="02020603050405020304" pitchFamily="18" charset="0"/>
              </a:rPr>
              <a:t>g – </a:t>
            </a:r>
            <a:r>
              <a:rPr lang="pt-BR" sz="2600" dirty="0" smtClean="0">
                <a:latin typeface="Times New Roman" panose="02020603050405020304" pitchFamily="18" charset="0"/>
                <a:cs typeface="Times New Roman" panose="02020603050405020304" pitchFamily="18" charset="0"/>
              </a:rPr>
              <a:t>Por favor, dirija mais devagar.</a:t>
            </a:r>
            <a:r>
              <a:rPr lang="pt-BR" sz="2600" dirty="0">
                <a:latin typeface="Times New Roman" panose="02020603050405020304" pitchFamily="18" charset="0"/>
                <a:cs typeface="Times New Roman" panose="02020603050405020304" pitchFamily="18" charset="0"/>
              </a:rPr>
              <a:t/>
            </a:r>
            <a:br>
              <a:rPr lang="pt-BR" sz="2600" dirty="0">
                <a:latin typeface="Times New Roman" panose="02020603050405020304" pitchFamily="18" charset="0"/>
                <a:cs typeface="Times New Roman" panose="02020603050405020304" pitchFamily="18" charset="0"/>
              </a:rPr>
            </a:b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endParaRPr lang="pt-BR" sz="2400" dirty="0">
              <a:latin typeface="Times New Roman" panose="02020603050405020304" pitchFamily="18" charset="0"/>
              <a:cs typeface="Times New Roman" panose="02020603050405020304" pitchFamily="18" charset="0"/>
            </a:endParaRPr>
          </a:p>
          <a:p>
            <a:pPr marL="0" indent="0">
              <a:buNone/>
            </a:pP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endParaRPr lang="pt-BR" sz="2400" dirty="0" smtClean="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2554202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ADVÉRBIO</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268760"/>
            <a:ext cx="8229600" cy="4857403"/>
          </a:xfrm>
        </p:spPr>
        <p:txBody>
          <a:bodyPr>
            <a:normAutofit lnSpcReduction="10000"/>
          </a:bodyPr>
          <a:lstStyle/>
          <a:p>
            <a:pPr marL="0" indent="0" algn="just">
              <a:buNone/>
            </a:pPr>
            <a:r>
              <a:rPr lang="pt-BR" sz="2400" dirty="0" smtClean="0">
                <a:latin typeface="Times New Roman" panose="02020603050405020304" pitchFamily="18" charset="0"/>
                <a:cs typeface="Times New Roman" panose="02020603050405020304" pitchFamily="18" charset="0"/>
              </a:rPr>
              <a:t>• Também pode </a:t>
            </a:r>
            <a:r>
              <a:rPr lang="pt-BR" sz="2400" b="1" dirty="0" smtClean="0">
                <a:latin typeface="Times New Roman" panose="02020603050405020304" pitchFamily="18" charset="0"/>
                <a:cs typeface="Times New Roman" panose="02020603050405020304" pitchFamily="18" charset="0"/>
              </a:rPr>
              <a:t>modificar</a:t>
            </a:r>
            <a:r>
              <a:rPr lang="pt-BR" sz="2400" dirty="0" smtClean="0">
                <a:latin typeface="Times New Roman" panose="02020603050405020304" pitchFamily="18" charset="0"/>
                <a:cs typeface="Times New Roman" panose="02020603050405020304" pitchFamily="18" charset="0"/>
              </a:rPr>
              <a:t> o </a:t>
            </a:r>
            <a:r>
              <a:rPr lang="pt-BR" sz="2400" b="1" dirty="0" smtClean="0">
                <a:latin typeface="Times New Roman" panose="02020603050405020304" pitchFamily="18" charset="0"/>
                <a:cs typeface="Times New Roman" panose="02020603050405020304" pitchFamily="18" charset="0"/>
              </a:rPr>
              <a:t>adjetivo</a:t>
            </a:r>
            <a:r>
              <a:rPr lang="pt-BR" sz="2400" dirty="0" smtClean="0">
                <a:latin typeface="Times New Roman" panose="02020603050405020304" pitchFamily="18" charset="0"/>
                <a:cs typeface="Times New Roman" panose="02020603050405020304" pitchFamily="18" charset="0"/>
              </a:rPr>
              <a:t>, outro </a:t>
            </a:r>
            <a:r>
              <a:rPr lang="pt-BR" sz="2400" b="1" dirty="0" smtClean="0">
                <a:latin typeface="Times New Roman" panose="02020603050405020304" pitchFamily="18" charset="0"/>
                <a:cs typeface="Times New Roman" panose="02020603050405020304" pitchFamily="18" charset="0"/>
              </a:rPr>
              <a:t>advérbio</a:t>
            </a:r>
            <a:r>
              <a:rPr lang="pt-BR" sz="2400" dirty="0" smtClean="0">
                <a:latin typeface="Times New Roman" panose="02020603050405020304" pitchFamily="18" charset="0"/>
                <a:cs typeface="Times New Roman" panose="02020603050405020304" pitchFamily="18" charset="0"/>
              </a:rPr>
              <a:t> ou toda uma oração.</a:t>
            </a:r>
          </a:p>
          <a:p>
            <a:pPr marL="0" indent="0" algn="just">
              <a:buNone/>
            </a:pPr>
            <a:endParaRPr lang="pt-BR" sz="2400" dirty="0">
              <a:latin typeface="Times New Roman" panose="02020603050405020304" pitchFamily="18" charset="0"/>
              <a:cs typeface="Times New Roman" panose="02020603050405020304" pitchFamily="18" charset="0"/>
            </a:endParaRPr>
          </a:p>
          <a:p>
            <a:pPr marL="0" indent="0" algn="just">
              <a:buNone/>
            </a:pPr>
            <a:r>
              <a:rPr lang="pt-BR" sz="2400" dirty="0" smtClean="0">
                <a:latin typeface="Times New Roman" panose="02020603050405020304" pitchFamily="18" charset="0"/>
                <a:cs typeface="Times New Roman" panose="02020603050405020304" pitchFamily="18" charset="0"/>
              </a:rPr>
              <a:t>• Ela 	estava 	   </a:t>
            </a:r>
            <a:r>
              <a:rPr lang="pt-BR" sz="2400" b="1" dirty="0" smtClean="0">
                <a:latin typeface="Times New Roman" panose="02020603050405020304" pitchFamily="18" charset="0"/>
                <a:cs typeface="Times New Roman" panose="02020603050405020304" pitchFamily="18" charset="0"/>
              </a:rPr>
              <a:t>meio</a:t>
            </a:r>
            <a:r>
              <a:rPr lang="pt-BR" sz="2400" dirty="0" smtClean="0">
                <a:latin typeface="Times New Roman" panose="02020603050405020304" pitchFamily="18" charset="0"/>
                <a:cs typeface="Times New Roman" panose="02020603050405020304" pitchFamily="18" charset="0"/>
              </a:rPr>
              <a:t>	       cansada.</a:t>
            </a:r>
          </a:p>
          <a:p>
            <a:pPr marL="0" indent="0" algn="just">
              <a:buNone/>
            </a:pPr>
            <a:endParaRPr lang="pt-BR" sz="2400" dirty="0">
              <a:latin typeface="Times New Roman" panose="02020603050405020304" pitchFamily="18" charset="0"/>
              <a:cs typeface="Times New Roman" panose="02020603050405020304" pitchFamily="18" charset="0"/>
            </a:endParaRPr>
          </a:p>
          <a:p>
            <a:pPr marL="0" indent="0" algn="just">
              <a:buNone/>
            </a:pPr>
            <a:r>
              <a:rPr lang="pt-BR" sz="2400" dirty="0" smtClean="0">
                <a:latin typeface="Times New Roman" panose="02020603050405020304" pitchFamily="18" charset="0"/>
                <a:cs typeface="Times New Roman" panose="02020603050405020304" pitchFamily="18" charset="0"/>
              </a:rPr>
              <a:t>		</a:t>
            </a:r>
            <a:r>
              <a:rPr lang="pt-BR" sz="2000" dirty="0" smtClean="0">
                <a:latin typeface="Times New Roman" panose="02020603050405020304" pitchFamily="18" charset="0"/>
                <a:cs typeface="Times New Roman" panose="02020603050405020304" pitchFamily="18" charset="0"/>
              </a:rPr>
              <a:t>Advérbio         Adjetivo</a:t>
            </a:r>
          </a:p>
          <a:p>
            <a:pPr marL="0" indent="0" algn="just">
              <a:buNone/>
            </a:pPr>
            <a:r>
              <a:rPr lang="pt-BR" sz="2000" dirty="0">
                <a:latin typeface="Times New Roman" panose="02020603050405020304" pitchFamily="18" charset="0"/>
                <a:cs typeface="Times New Roman" panose="02020603050405020304" pitchFamily="18" charset="0"/>
              </a:rPr>
              <a:t>	</a:t>
            </a:r>
            <a:r>
              <a:rPr lang="pt-BR" sz="2000" dirty="0" smtClean="0">
                <a:latin typeface="Times New Roman" panose="02020603050405020304" pitchFamily="18" charset="0"/>
                <a:cs typeface="Times New Roman" panose="02020603050405020304" pitchFamily="18" charset="0"/>
              </a:rPr>
              <a:t>	     de</a:t>
            </a:r>
          </a:p>
          <a:p>
            <a:pPr marL="0" indent="0" algn="just">
              <a:buNone/>
            </a:pPr>
            <a:r>
              <a:rPr lang="pt-BR" sz="2000" dirty="0" smtClean="0">
                <a:latin typeface="Times New Roman" panose="02020603050405020304" pitchFamily="18" charset="0"/>
                <a:cs typeface="Times New Roman" panose="02020603050405020304" pitchFamily="18" charset="0"/>
              </a:rPr>
              <a:t>	             Intensidade</a:t>
            </a:r>
          </a:p>
          <a:p>
            <a:pPr marL="0" indent="0" algn="just">
              <a:buNone/>
            </a:pPr>
            <a:endParaRPr lang="pt-BR" sz="2400" dirty="0">
              <a:latin typeface="Times New Roman" panose="02020603050405020304" pitchFamily="18" charset="0"/>
              <a:cs typeface="Times New Roman" panose="02020603050405020304" pitchFamily="18" charset="0"/>
            </a:endParaRPr>
          </a:p>
          <a:p>
            <a:pPr marL="0" indent="0" algn="just">
              <a:buNone/>
            </a:pPr>
            <a:endParaRPr lang="pt-BR" sz="2400" dirty="0">
              <a:latin typeface="Times New Roman" panose="02020603050405020304" pitchFamily="18" charset="0"/>
              <a:cs typeface="Times New Roman" panose="02020603050405020304" pitchFamily="18" charset="0"/>
            </a:endParaRPr>
          </a:p>
          <a:p>
            <a:pPr marL="0" indent="0" algn="just">
              <a:buNone/>
            </a:pPr>
            <a:endParaRPr lang="pt-BR" sz="2400" dirty="0" smtClean="0">
              <a:latin typeface="Times New Roman" panose="02020603050405020304" pitchFamily="18" charset="0"/>
              <a:cs typeface="Times New Roman" panose="02020603050405020304" pitchFamily="18" charset="0"/>
            </a:endParaRPr>
          </a:p>
          <a:p>
            <a:pPr marL="0" indent="0" algn="just">
              <a:buNone/>
            </a:pPr>
            <a:r>
              <a:rPr lang="pt-BR" sz="2400" dirty="0" smtClean="0">
                <a:latin typeface="Times New Roman" panose="02020603050405020304" pitchFamily="18" charset="0"/>
                <a:cs typeface="Times New Roman" panose="02020603050405020304" pitchFamily="18" charset="0"/>
              </a:rPr>
              <a:t>	</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9" name="Conector de seta reta 8"/>
          <p:cNvCxnSpPr/>
          <p:nvPr/>
        </p:nvCxnSpPr>
        <p:spPr>
          <a:xfrm>
            <a:off x="2915816" y="2780928"/>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Conector de seta reta 10"/>
          <p:cNvCxnSpPr/>
          <p:nvPr/>
        </p:nvCxnSpPr>
        <p:spPr>
          <a:xfrm>
            <a:off x="4355976" y="2780928"/>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30827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ADVÉRBIO</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268760"/>
            <a:ext cx="8229600" cy="4857403"/>
          </a:xfrm>
        </p:spPr>
        <p:txBody>
          <a:bodyPr>
            <a:normAutofit lnSpcReduction="10000"/>
          </a:bodyPr>
          <a:lstStyle/>
          <a:p>
            <a:pPr marL="0" indent="0" algn="just">
              <a:buNone/>
            </a:pPr>
            <a:r>
              <a:rPr lang="pt-BR" sz="2400" dirty="0" smtClean="0">
                <a:latin typeface="Times New Roman" panose="02020603050405020304" pitchFamily="18" charset="0"/>
                <a:cs typeface="Times New Roman" panose="02020603050405020304" pitchFamily="18" charset="0"/>
              </a:rPr>
              <a:t>• Também pode </a:t>
            </a:r>
            <a:r>
              <a:rPr lang="pt-BR" sz="2400" b="1" dirty="0" smtClean="0">
                <a:latin typeface="Times New Roman" panose="02020603050405020304" pitchFamily="18" charset="0"/>
                <a:cs typeface="Times New Roman" panose="02020603050405020304" pitchFamily="18" charset="0"/>
              </a:rPr>
              <a:t>modificar</a:t>
            </a:r>
            <a:r>
              <a:rPr lang="pt-BR" sz="2400" dirty="0" smtClean="0">
                <a:latin typeface="Times New Roman" panose="02020603050405020304" pitchFamily="18" charset="0"/>
                <a:cs typeface="Times New Roman" panose="02020603050405020304" pitchFamily="18" charset="0"/>
              </a:rPr>
              <a:t> o </a:t>
            </a:r>
            <a:r>
              <a:rPr lang="pt-BR" sz="2400" b="1" dirty="0" smtClean="0">
                <a:latin typeface="Times New Roman" panose="02020603050405020304" pitchFamily="18" charset="0"/>
                <a:cs typeface="Times New Roman" panose="02020603050405020304" pitchFamily="18" charset="0"/>
              </a:rPr>
              <a:t>adjetivo</a:t>
            </a:r>
            <a:r>
              <a:rPr lang="pt-BR" sz="2400" dirty="0" smtClean="0">
                <a:latin typeface="Times New Roman" panose="02020603050405020304" pitchFamily="18" charset="0"/>
                <a:cs typeface="Times New Roman" panose="02020603050405020304" pitchFamily="18" charset="0"/>
              </a:rPr>
              <a:t>, outro </a:t>
            </a:r>
            <a:r>
              <a:rPr lang="pt-BR" sz="2400" b="1" dirty="0" smtClean="0">
                <a:latin typeface="Times New Roman" panose="02020603050405020304" pitchFamily="18" charset="0"/>
                <a:cs typeface="Times New Roman" panose="02020603050405020304" pitchFamily="18" charset="0"/>
              </a:rPr>
              <a:t>advérbio</a:t>
            </a:r>
            <a:r>
              <a:rPr lang="pt-BR" sz="2400" dirty="0" smtClean="0">
                <a:latin typeface="Times New Roman" panose="02020603050405020304" pitchFamily="18" charset="0"/>
                <a:cs typeface="Times New Roman" panose="02020603050405020304" pitchFamily="18" charset="0"/>
              </a:rPr>
              <a:t> ou toda uma oração.</a:t>
            </a:r>
          </a:p>
          <a:p>
            <a:pPr marL="0" indent="0" algn="just">
              <a:buNone/>
            </a:pPr>
            <a:endParaRPr lang="pt-BR" sz="2400" dirty="0">
              <a:latin typeface="Times New Roman" panose="02020603050405020304" pitchFamily="18" charset="0"/>
              <a:cs typeface="Times New Roman" panose="02020603050405020304" pitchFamily="18" charset="0"/>
            </a:endParaRPr>
          </a:p>
          <a:p>
            <a:pPr marL="0" indent="0" algn="just">
              <a:buNone/>
            </a:pPr>
            <a:r>
              <a:rPr lang="pt-BR" sz="2400" dirty="0" smtClean="0">
                <a:latin typeface="Times New Roman" panose="02020603050405020304" pitchFamily="18" charset="0"/>
                <a:cs typeface="Times New Roman" panose="02020603050405020304" pitchFamily="18" charset="0"/>
              </a:rPr>
              <a:t>• Ela  falava 	bastante          alto.</a:t>
            </a:r>
          </a:p>
          <a:p>
            <a:pPr marL="0" indent="0" algn="just">
              <a:buNone/>
            </a:pPr>
            <a:endParaRPr lang="pt-BR" sz="2400" dirty="0">
              <a:latin typeface="Times New Roman" panose="02020603050405020304" pitchFamily="18" charset="0"/>
              <a:cs typeface="Times New Roman" panose="02020603050405020304" pitchFamily="18" charset="0"/>
            </a:endParaRPr>
          </a:p>
          <a:p>
            <a:pPr marL="0" indent="0" algn="just">
              <a:buNone/>
            </a:pPr>
            <a:r>
              <a:rPr lang="pt-BR" sz="2400" dirty="0" smtClean="0">
                <a:latin typeface="Times New Roman" panose="02020603050405020304" pitchFamily="18" charset="0"/>
                <a:cs typeface="Times New Roman" panose="02020603050405020304" pitchFamily="18" charset="0"/>
              </a:rPr>
              <a:t>		</a:t>
            </a:r>
            <a:r>
              <a:rPr lang="pt-BR" sz="2000" dirty="0" smtClean="0">
                <a:latin typeface="Times New Roman" panose="02020603050405020304" pitchFamily="18" charset="0"/>
                <a:cs typeface="Times New Roman" panose="02020603050405020304" pitchFamily="18" charset="0"/>
              </a:rPr>
              <a:t>Advérbio         </a:t>
            </a:r>
            <a:r>
              <a:rPr lang="pt-BR" sz="2000" dirty="0" err="1" smtClean="0">
                <a:latin typeface="Times New Roman" panose="02020603050405020304" pitchFamily="18" charset="0"/>
                <a:cs typeface="Times New Roman" panose="02020603050405020304" pitchFamily="18" charset="0"/>
              </a:rPr>
              <a:t>Advérbio</a:t>
            </a:r>
            <a:endParaRPr lang="pt-BR" sz="2000" dirty="0" smtClean="0">
              <a:latin typeface="Times New Roman" panose="02020603050405020304" pitchFamily="18" charset="0"/>
              <a:cs typeface="Times New Roman" panose="02020603050405020304" pitchFamily="18" charset="0"/>
            </a:endParaRPr>
          </a:p>
          <a:p>
            <a:pPr marL="0" indent="0" algn="just">
              <a:buNone/>
            </a:pPr>
            <a:r>
              <a:rPr lang="pt-BR" sz="2000" dirty="0">
                <a:latin typeface="Times New Roman" panose="02020603050405020304" pitchFamily="18" charset="0"/>
                <a:cs typeface="Times New Roman" panose="02020603050405020304" pitchFamily="18" charset="0"/>
              </a:rPr>
              <a:t>	</a:t>
            </a:r>
            <a:r>
              <a:rPr lang="pt-BR" sz="2000" dirty="0" smtClean="0">
                <a:latin typeface="Times New Roman" panose="02020603050405020304" pitchFamily="18" charset="0"/>
                <a:cs typeface="Times New Roman" panose="02020603050405020304" pitchFamily="18" charset="0"/>
              </a:rPr>
              <a:t>	      de		 de 	</a:t>
            </a:r>
          </a:p>
          <a:p>
            <a:pPr marL="0" indent="0" algn="just">
              <a:buNone/>
            </a:pPr>
            <a:r>
              <a:rPr lang="pt-BR" sz="2000" dirty="0" smtClean="0">
                <a:latin typeface="Times New Roman" panose="02020603050405020304" pitchFamily="18" charset="0"/>
                <a:cs typeface="Times New Roman" panose="02020603050405020304" pitchFamily="18" charset="0"/>
              </a:rPr>
              <a:t>	             Intensidade</a:t>
            </a:r>
            <a:r>
              <a:rPr lang="pt-BR" sz="2000" dirty="0">
                <a:latin typeface="Times New Roman" panose="02020603050405020304" pitchFamily="18" charset="0"/>
                <a:cs typeface="Times New Roman" panose="02020603050405020304" pitchFamily="18" charset="0"/>
              </a:rPr>
              <a:t> </a:t>
            </a:r>
            <a:r>
              <a:rPr lang="pt-BR" sz="2000" dirty="0" smtClean="0">
                <a:latin typeface="Times New Roman" panose="02020603050405020304" pitchFamily="18" charset="0"/>
                <a:cs typeface="Times New Roman" panose="02020603050405020304" pitchFamily="18" charset="0"/>
              </a:rPr>
              <a:t>         Modo</a:t>
            </a:r>
          </a:p>
          <a:p>
            <a:pPr marL="0" indent="0" algn="just">
              <a:buNone/>
            </a:pPr>
            <a:endParaRPr lang="pt-BR" sz="2400" dirty="0">
              <a:latin typeface="Times New Roman" panose="02020603050405020304" pitchFamily="18" charset="0"/>
              <a:cs typeface="Times New Roman" panose="02020603050405020304" pitchFamily="18" charset="0"/>
            </a:endParaRPr>
          </a:p>
          <a:p>
            <a:pPr marL="0" indent="0" algn="just">
              <a:buNone/>
            </a:pPr>
            <a:endParaRPr lang="pt-BR" sz="2400" dirty="0">
              <a:latin typeface="Times New Roman" panose="02020603050405020304" pitchFamily="18" charset="0"/>
              <a:cs typeface="Times New Roman" panose="02020603050405020304" pitchFamily="18" charset="0"/>
            </a:endParaRPr>
          </a:p>
          <a:p>
            <a:pPr marL="0" indent="0" algn="just">
              <a:buNone/>
            </a:pPr>
            <a:endParaRPr lang="pt-BR" sz="2400" dirty="0" smtClean="0">
              <a:latin typeface="Times New Roman" panose="02020603050405020304" pitchFamily="18" charset="0"/>
              <a:cs typeface="Times New Roman" panose="02020603050405020304" pitchFamily="18" charset="0"/>
            </a:endParaRPr>
          </a:p>
          <a:p>
            <a:pPr marL="0" indent="0" algn="just">
              <a:buNone/>
            </a:pPr>
            <a:r>
              <a:rPr lang="pt-BR" sz="2400" dirty="0" smtClean="0">
                <a:latin typeface="Times New Roman" panose="02020603050405020304" pitchFamily="18" charset="0"/>
                <a:cs typeface="Times New Roman" panose="02020603050405020304" pitchFamily="18" charset="0"/>
              </a:rPr>
              <a:t>	</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9" name="Conector de seta reta 8"/>
          <p:cNvCxnSpPr/>
          <p:nvPr/>
        </p:nvCxnSpPr>
        <p:spPr>
          <a:xfrm>
            <a:off x="2843808" y="2780928"/>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Conector de seta reta 10"/>
          <p:cNvCxnSpPr/>
          <p:nvPr/>
        </p:nvCxnSpPr>
        <p:spPr>
          <a:xfrm>
            <a:off x="4355976" y="2780928"/>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45639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ADVÉRBIO</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268760"/>
            <a:ext cx="8229600" cy="4857403"/>
          </a:xfrm>
        </p:spPr>
        <p:txBody>
          <a:bodyPr>
            <a:normAutofit fontScale="70000" lnSpcReduction="20000"/>
          </a:bodyPr>
          <a:lstStyle/>
          <a:p>
            <a:pPr marL="0" indent="0" algn="just">
              <a:buNone/>
            </a:pPr>
            <a:r>
              <a:rPr lang="pt-BR" sz="2900" dirty="0" smtClean="0">
                <a:latin typeface="Times New Roman" panose="02020603050405020304" pitchFamily="18" charset="0"/>
                <a:cs typeface="Times New Roman" panose="02020603050405020304" pitchFamily="18" charset="0"/>
              </a:rPr>
              <a:t>• Segundo a Nomenclatura Gramatical Brasileira, há </a:t>
            </a:r>
            <a:r>
              <a:rPr lang="pt-BR" sz="2900" b="1" dirty="0" smtClean="0">
                <a:latin typeface="Times New Roman" panose="02020603050405020304" pitchFamily="18" charset="0"/>
                <a:cs typeface="Times New Roman" panose="02020603050405020304" pitchFamily="18" charset="0"/>
              </a:rPr>
              <a:t>sete</a:t>
            </a:r>
            <a:r>
              <a:rPr lang="pt-BR" sz="2900" dirty="0" smtClean="0">
                <a:latin typeface="Times New Roman" panose="02020603050405020304" pitchFamily="18" charset="0"/>
                <a:cs typeface="Times New Roman" panose="02020603050405020304" pitchFamily="18" charset="0"/>
              </a:rPr>
              <a:t> tipos de advérbios:</a:t>
            </a:r>
          </a:p>
          <a:p>
            <a:pPr marL="0" indent="0" algn="just">
              <a:buNone/>
            </a:pPr>
            <a:endParaRPr lang="pt-BR" sz="2900" dirty="0">
              <a:latin typeface="Times New Roman" panose="02020603050405020304" pitchFamily="18" charset="0"/>
              <a:cs typeface="Times New Roman" panose="02020603050405020304" pitchFamily="18" charset="0"/>
            </a:endParaRPr>
          </a:p>
          <a:p>
            <a:pPr marL="0" indent="0" algn="just">
              <a:buNone/>
            </a:pPr>
            <a:r>
              <a:rPr lang="pt-BR" sz="2900" dirty="0" smtClean="0">
                <a:latin typeface="Times New Roman" panose="02020603050405020304" pitchFamily="18" charset="0"/>
                <a:cs typeface="Times New Roman" panose="02020603050405020304" pitchFamily="18" charset="0"/>
              </a:rPr>
              <a:t>• a) de </a:t>
            </a:r>
            <a:r>
              <a:rPr lang="pt-BR" sz="2900" b="1" dirty="0" smtClean="0">
                <a:latin typeface="Times New Roman" panose="02020603050405020304" pitchFamily="18" charset="0"/>
                <a:cs typeface="Times New Roman" panose="02020603050405020304" pitchFamily="18" charset="0"/>
              </a:rPr>
              <a:t>afirmação</a:t>
            </a:r>
            <a:r>
              <a:rPr lang="pt-BR" sz="2900" dirty="0" smtClean="0">
                <a:latin typeface="Times New Roman" panose="02020603050405020304" pitchFamily="18" charset="0"/>
                <a:cs typeface="Times New Roman" panose="02020603050405020304" pitchFamily="18" charset="0"/>
              </a:rPr>
              <a:t>: sim, certamente, efetivamente, realmente.</a:t>
            </a:r>
          </a:p>
          <a:p>
            <a:pPr marL="0" indent="0" algn="just">
              <a:buNone/>
            </a:pPr>
            <a:r>
              <a:rPr lang="pt-BR" sz="2900" dirty="0" smtClean="0">
                <a:latin typeface="Times New Roman" panose="02020603050405020304" pitchFamily="18" charset="0"/>
                <a:cs typeface="Times New Roman" panose="02020603050405020304" pitchFamily="18" charset="0"/>
              </a:rPr>
              <a:t>• b) de </a:t>
            </a:r>
            <a:r>
              <a:rPr lang="pt-BR" sz="2900" b="1" dirty="0" smtClean="0">
                <a:latin typeface="Times New Roman" panose="02020603050405020304" pitchFamily="18" charset="0"/>
                <a:cs typeface="Times New Roman" panose="02020603050405020304" pitchFamily="18" charset="0"/>
              </a:rPr>
              <a:t>dúvida</a:t>
            </a:r>
            <a:r>
              <a:rPr lang="pt-BR" sz="2900" dirty="0" smtClean="0">
                <a:latin typeface="Times New Roman" panose="02020603050405020304" pitchFamily="18" charset="0"/>
                <a:cs typeface="Times New Roman" panose="02020603050405020304" pitchFamily="18" charset="0"/>
              </a:rPr>
              <a:t>: talvez, acaso, porventura, possivelmente, provavelmente.</a:t>
            </a:r>
          </a:p>
          <a:p>
            <a:pPr marL="0" indent="0" algn="just">
              <a:buNone/>
            </a:pPr>
            <a:r>
              <a:rPr lang="pt-BR" sz="2900" dirty="0" smtClean="0">
                <a:latin typeface="Times New Roman" panose="02020603050405020304" pitchFamily="18" charset="0"/>
                <a:cs typeface="Times New Roman" panose="02020603050405020304" pitchFamily="18" charset="0"/>
              </a:rPr>
              <a:t>• c) de </a:t>
            </a:r>
            <a:r>
              <a:rPr lang="pt-BR" sz="2900" b="1" dirty="0" smtClean="0">
                <a:latin typeface="Times New Roman" panose="02020603050405020304" pitchFamily="18" charset="0"/>
                <a:cs typeface="Times New Roman" panose="02020603050405020304" pitchFamily="18" charset="0"/>
              </a:rPr>
              <a:t>intensidade</a:t>
            </a:r>
            <a:r>
              <a:rPr lang="pt-BR" sz="2900" dirty="0" smtClean="0">
                <a:latin typeface="Times New Roman" panose="02020603050405020304" pitchFamily="18" charset="0"/>
                <a:cs typeface="Times New Roman" panose="02020603050405020304" pitchFamily="18" charset="0"/>
              </a:rPr>
              <a:t>: mais, menos, meio, muito, pouco, bastante, bem, demais, quanto, quão, quase.</a:t>
            </a:r>
          </a:p>
          <a:p>
            <a:pPr marL="0" indent="0" algn="just">
              <a:buNone/>
            </a:pPr>
            <a:r>
              <a:rPr lang="pt-BR" sz="2900" dirty="0" smtClean="0">
                <a:latin typeface="Times New Roman" panose="02020603050405020304" pitchFamily="18" charset="0"/>
                <a:cs typeface="Times New Roman" panose="02020603050405020304" pitchFamily="18" charset="0"/>
              </a:rPr>
              <a:t>• d) de </a:t>
            </a:r>
            <a:r>
              <a:rPr lang="pt-BR" sz="2900" b="1" dirty="0" smtClean="0">
                <a:latin typeface="Times New Roman" panose="02020603050405020304" pitchFamily="18" charset="0"/>
                <a:cs typeface="Times New Roman" panose="02020603050405020304" pitchFamily="18" charset="0"/>
              </a:rPr>
              <a:t>lugar</a:t>
            </a:r>
            <a:r>
              <a:rPr lang="pt-BR" sz="2900" dirty="0" smtClean="0">
                <a:latin typeface="Times New Roman" panose="02020603050405020304" pitchFamily="18" charset="0"/>
                <a:cs typeface="Times New Roman" panose="02020603050405020304" pitchFamily="18" charset="0"/>
              </a:rPr>
              <a:t>: abaixo, acima, aí, ali, aqui, lá, cá, dentro, fora, além , aquém, perto, longe, atrás, adiante, através, junto, onde.</a:t>
            </a:r>
          </a:p>
          <a:p>
            <a:pPr marL="0" indent="0" algn="just">
              <a:buNone/>
            </a:pPr>
            <a:r>
              <a:rPr lang="pt-BR" sz="2900" dirty="0" smtClean="0">
                <a:latin typeface="Times New Roman" panose="02020603050405020304" pitchFamily="18" charset="0"/>
                <a:cs typeface="Times New Roman" panose="02020603050405020304" pitchFamily="18" charset="0"/>
              </a:rPr>
              <a:t>e) </a:t>
            </a:r>
            <a:r>
              <a:rPr lang="pt-BR" sz="2900" dirty="0">
                <a:latin typeface="Times New Roman" panose="02020603050405020304" pitchFamily="18" charset="0"/>
                <a:cs typeface="Times New Roman" panose="02020603050405020304" pitchFamily="18" charset="0"/>
              </a:rPr>
              <a:t>d</a:t>
            </a:r>
            <a:r>
              <a:rPr lang="pt-BR" sz="2900" dirty="0" smtClean="0">
                <a:latin typeface="Times New Roman" panose="02020603050405020304" pitchFamily="18" charset="0"/>
                <a:cs typeface="Times New Roman" panose="02020603050405020304" pitchFamily="18" charset="0"/>
              </a:rPr>
              <a:t>e </a:t>
            </a:r>
            <a:r>
              <a:rPr lang="pt-BR" sz="2900" b="1" dirty="0" smtClean="0">
                <a:latin typeface="Times New Roman" panose="02020603050405020304" pitchFamily="18" charset="0"/>
                <a:cs typeface="Times New Roman" panose="02020603050405020304" pitchFamily="18" charset="0"/>
              </a:rPr>
              <a:t>modo</a:t>
            </a:r>
            <a:r>
              <a:rPr lang="pt-BR" sz="2900" dirty="0" smtClean="0">
                <a:latin typeface="Times New Roman" panose="02020603050405020304" pitchFamily="18" charset="0"/>
                <a:cs typeface="Times New Roman" panose="02020603050405020304" pitchFamily="18" charset="0"/>
              </a:rPr>
              <a:t>: bem, mal, depressa, devagar, melhor, pior e quase todos os terminados em mente.</a:t>
            </a:r>
          </a:p>
          <a:p>
            <a:pPr marL="0" indent="0" algn="just">
              <a:buNone/>
            </a:pPr>
            <a:r>
              <a:rPr lang="pt-BR" sz="2900" dirty="0" smtClean="0">
                <a:latin typeface="Times New Roman" panose="02020603050405020304" pitchFamily="18" charset="0"/>
                <a:cs typeface="Times New Roman" panose="02020603050405020304" pitchFamily="18" charset="0"/>
              </a:rPr>
              <a:t>f) de </a:t>
            </a:r>
            <a:r>
              <a:rPr lang="pt-BR" sz="2900" b="1" dirty="0" smtClean="0">
                <a:latin typeface="Times New Roman" panose="02020603050405020304" pitchFamily="18" charset="0"/>
                <a:cs typeface="Times New Roman" panose="02020603050405020304" pitchFamily="18" charset="0"/>
              </a:rPr>
              <a:t>negação</a:t>
            </a:r>
            <a:r>
              <a:rPr lang="pt-BR" sz="2900" dirty="0" smtClean="0">
                <a:latin typeface="Times New Roman" panose="02020603050405020304" pitchFamily="18" charset="0"/>
                <a:cs typeface="Times New Roman" panose="02020603050405020304" pitchFamily="18" charset="0"/>
              </a:rPr>
              <a:t>: não, tampouco.</a:t>
            </a:r>
          </a:p>
          <a:p>
            <a:pPr marL="0" indent="0" algn="just">
              <a:buNone/>
            </a:pPr>
            <a:r>
              <a:rPr lang="pt-BR" sz="2900" dirty="0" smtClean="0">
                <a:latin typeface="Times New Roman" panose="02020603050405020304" pitchFamily="18" charset="0"/>
                <a:cs typeface="Times New Roman" panose="02020603050405020304" pitchFamily="18" charset="0"/>
              </a:rPr>
              <a:t>g) de </a:t>
            </a:r>
            <a:r>
              <a:rPr lang="pt-BR" sz="2900" b="1" dirty="0" smtClean="0">
                <a:latin typeface="Times New Roman" panose="02020603050405020304" pitchFamily="18" charset="0"/>
                <a:cs typeface="Times New Roman" panose="02020603050405020304" pitchFamily="18" charset="0"/>
              </a:rPr>
              <a:t>tempo</a:t>
            </a:r>
            <a:r>
              <a:rPr lang="pt-BR" sz="2900" dirty="0" smtClean="0">
                <a:latin typeface="Times New Roman" panose="02020603050405020304" pitchFamily="18" charset="0"/>
                <a:cs typeface="Times New Roman" panose="02020603050405020304" pitchFamily="18" charset="0"/>
              </a:rPr>
              <a:t>: agora, já, hoje, ontem, amanhã, ainda, antes, depois, cedo, tarde, breve, então, jamais, nunca, logo, sempre, brevemente, finalmente.</a:t>
            </a:r>
          </a:p>
          <a:p>
            <a:pPr marL="0" indent="0" algn="just">
              <a:buNone/>
            </a:pPr>
            <a:endParaRPr lang="pt-BR" sz="2400" dirty="0">
              <a:latin typeface="Times New Roman" panose="02020603050405020304" pitchFamily="18" charset="0"/>
              <a:cs typeface="Times New Roman" panose="02020603050405020304" pitchFamily="18" charset="0"/>
            </a:endParaRPr>
          </a:p>
          <a:p>
            <a:pPr marL="0" indent="0" algn="just">
              <a:buNone/>
            </a:pPr>
            <a:endParaRPr lang="pt-BR" sz="2400" dirty="0">
              <a:latin typeface="Times New Roman" panose="02020603050405020304" pitchFamily="18" charset="0"/>
              <a:cs typeface="Times New Roman" panose="02020603050405020304" pitchFamily="18" charset="0"/>
            </a:endParaRPr>
          </a:p>
          <a:p>
            <a:pPr marL="0" indent="0" algn="just">
              <a:buNone/>
            </a:pPr>
            <a:endParaRPr lang="pt-BR" sz="2400" dirty="0" smtClean="0">
              <a:latin typeface="Times New Roman" panose="02020603050405020304" pitchFamily="18" charset="0"/>
              <a:cs typeface="Times New Roman" panose="02020603050405020304" pitchFamily="18" charset="0"/>
            </a:endParaRPr>
          </a:p>
          <a:p>
            <a:pPr marL="0" indent="0" algn="just">
              <a:buNone/>
            </a:pPr>
            <a:r>
              <a:rPr lang="pt-BR" sz="2400" dirty="0" smtClean="0">
                <a:latin typeface="Times New Roman" panose="02020603050405020304" pitchFamily="18" charset="0"/>
                <a:cs typeface="Times New Roman" panose="02020603050405020304" pitchFamily="18" charset="0"/>
              </a:rPr>
              <a:t>	</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9269923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ADVÉRBIO</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268760"/>
            <a:ext cx="8229600" cy="4857403"/>
          </a:xfrm>
        </p:spPr>
        <p:txBody>
          <a:bodyPr>
            <a:normAutofit fontScale="92500" lnSpcReduction="20000"/>
          </a:bodyPr>
          <a:lstStyle/>
          <a:p>
            <a:pPr marL="0" indent="0" algn="just">
              <a:buNone/>
            </a:pPr>
            <a:r>
              <a:rPr lang="pt-BR" sz="2900" dirty="0" smtClean="0">
                <a:latin typeface="Times New Roman" panose="02020603050405020304" pitchFamily="18" charset="0"/>
                <a:cs typeface="Times New Roman" panose="02020603050405020304" pitchFamily="18" charset="0"/>
              </a:rPr>
              <a:t>• Também existem os </a:t>
            </a:r>
            <a:r>
              <a:rPr lang="pt-BR" sz="2900" b="1" dirty="0" smtClean="0">
                <a:latin typeface="Times New Roman" panose="02020603050405020304" pitchFamily="18" charset="0"/>
                <a:cs typeface="Times New Roman" panose="02020603050405020304" pitchFamily="18" charset="0"/>
              </a:rPr>
              <a:t>advérbios interrogativos</a:t>
            </a:r>
            <a:r>
              <a:rPr lang="pt-BR" sz="2900" dirty="0" smtClean="0">
                <a:latin typeface="Times New Roman" panose="02020603050405020304" pitchFamily="18" charset="0"/>
                <a:cs typeface="Times New Roman" panose="02020603050405020304" pitchFamily="18" charset="0"/>
              </a:rPr>
              <a:t>: </a:t>
            </a:r>
            <a:r>
              <a:rPr lang="pt-BR" sz="2900" b="1" dirty="0" smtClean="0">
                <a:latin typeface="Times New Roman" panose="02020603050405020304" pitchFamily="18" charset="0"/>
                <a:cs typeface="Times New Roman" panose="02020603050405020304" pitchFamily="18" charset="0"/>
              </a:rPr>
              <a:t>quando, onde, como por quê</a:t>
            </a:r>
            <a:r>
              <a:rPr lang="pt-BR" sz="2900" dirty="0" smtClean="0">
                <a:latin typeface="Times New Roman" panose="02020603050405020304" pitchFamily="18" charset="0"/>
                <a:cs typeface="Times New Roman" panose="02020603050405020304" pitchFamily="18" charset="0"/>
              </a:rPr>
              <a:t>.</a:t>
            </a:r>
          </a:p>
          <a:p>
            <a:pPr marL="0" indent="0" algn="just">
              <a:buNone/>
            </a:pPr>
            <a:endParaRPr lang="pt-BR" sz="2900" dirty="0">
              <a:latin typeface="Times New Roman" panose="02020603050405020304" pitchFamily="18" charset="0"/>
              <a:cs typeface="Times New Roman" panose="02020603050405020304" pitchFamily="18" charset="0"/>
            </a:endParaRPr>
          </a:p>
          <a:p>
            <a:pPr marL="0" indent="0" algn="just">
              <a:buNone/>
            </a:pPr>
            <a:r>
              <a:rPr lang="pt-BR" sz="2900" dirty="0" smtClean="0">
                <a:latin typeface="Times New Roman" panose="02020603050405020304" pitchFamily="18" charset="0"/>
                <a:cs typeface="Times New Roman" panose="02020603050405020304" pitchFamily="18" charset="0"/>
              </a:rPr>
              <a:t>• Quando chegaremos? (adv. interrogativo de tempo)</a:t>
            </a:r>
          </a:p>
          <a:p>
            <a:pPr marL="0" indent="0" algn="just">
              <a:buNone/>
            </a:pPr>
            <a:r>
              <a:rPr lang="pt-BR" sz="2900" dirty="0" smtClean="0">
                <a:latin typeface="Times New Roman" panose="02020603050405020304" pitchFamily="18" charset="0"/>
                <a:cs typeface="Times New Roman" panose="02020603050405020304" pitchFamily="18" charset="0"/>
              </a:rPr>
              <a:t>• Como chegaremos? </a:t>
            </a:r>
            <a:r>
              <a:rPr lang="pt-BR" sz="2900" dirty="0">
                <a:latin typeface="Times New Roman" panose="02020603050405020304" pitchFamily="18" charset="0"/>
                <a:cs typeface="Times New Roman" panose="02020603050405020304" pitchFamily="18" charset="0"/>
              </a:rPr>
              <a:t>(adv. interrogativo de </a:t>
            </a:r>
            <a:r>
              <a:rPr lang="pt-BR" sz="2900" dirty="0" smtClean="0">
                <a:latin typeface="Times New Roman" panose="02020603050405020304" pitchFamily="18" charset="0"/>
                <a:cs typeface="Times New Roman" panose="02020603050405020304" pitchFamily="18" charset="0"/>
              </a:rPr>
              <a:t>modo)</a:t>
            </a:r>
          </a:p>
          <a:p>
            <a:pPr marL="0" indent="0" algn="just">
              <a:buNone/>
            </a:pPr>
            <a:r>
              <a:rPr lang="pt-BR" sz="2900" dirty="0" smtClean="0">
                <a:latin typeface="Times New Roman" panose="02020603050405020304" pitchFamily="18" charset="0"/>
                <a:cs typeface="Times New Roman" panose="02020603050405020304" pitchFamily="18" charset="0"/>
              </a:rPr>
              <a:t>• Onde estamos? </a:t>
            </a:r>
            <a:r>
              <a:rPr lang="pt-BR" sz="2900" dirty="0">
                <a:latin typeface="Times New Roman" panose="02020603050405020304" pitchFamily="18" charset="0"/>
                <a:cs typeface="Times New Roman" panose="02020603050405020304" pitchFamily="18" charset="0"/>
              </a:rPr>
              <a:t>(adv. interrogativo de </a:t>
            </a:r>
            <a:r>
              <a:rPr lang="pt-BR" sz="2900" dirty="0" smtClean="0">
                <a:latin typeface="Times New Roman" panose="02020603050405020304" pitchFamily="18" charset="0"/>
                <a:cs typeface="Times New Roman" panose="02020603050405020304" pitchFamily="18" charset="0"/>
              </a:rPr>
              <a:t>lugar)</a:t>
            </a:r>
          </a:p>
          <a:p>
            <a:pPr marL="0" indent="0" algn="just">
              <a:buNone/>
            </a:pPr>
            <a:r>
              <a:rPr lang="pt-BR" sz="2900" dirty="0" smtClean="0">
                <a:latin typeface="Times New Roman" panose="02020603050405020304" pitchFamily="18" charset="0"/>
                <a:cs typeface="Times New Roman" panose="02020603050405020304" pitchFamily="18" charset="0"/>
              </a:rPr>
              <a:t>• Por que estamos aqui? </a:t>
            </a:r>
            <a:r>
              <a:rPr lang="pt-BR" sz="2900" dirty="0">
                <a:latin typeface="Times New Roman" panose="02020603050405020304" pitchFamily="18" charset="0"/>
                <a:cs typeface="Times New Roman" panose="02020603050405020304" pitchFamily="18" charset="0"/>
              </a:rPr>
              <a:t>(adv. interrogativo de </a:t>
            </a:r>
            <a:r>
              <a:rPr lang="pt-BR" sz="2900" dirty="0" smtClean="0">
                <a:latin typeface="Times New Roman" panose="02020603050405020304" pitchFamily="18" charset="0"/>
                <a:cs typeface="Times New Roman" panose="02020603050405020304" pitchFamily="18" charset="0"/>
              </a:rPr>
              <a:t>causa)</a:t>
            </a:r>
            <a:endParaRPr lang="pt-BR" sz="2900" dirty="0">
              <a:latin typeface="Times New Roman" panose="02020603050405020304" pitchFamily="18" charset="0"/>
              <a:cs typeface="Times New Roman" panose="02020603050405020304" pitchFamily="18" charset="0"/>
            </a:endParaRPr>
          </a:p>
          <a:p>
            <a:pPr marL="0" indent="0" algn="just">
              <a:buNone/>
            </a:pPr>
            <a:endParaRPr lang="pt-BR" sz="2900" dirty="0" smtClean="0">
              <a:latin typeface="Times New Roman" panose="02020603050405020304" pitchFamily="18" charset="0"/>
              <a:cs typeface="Times New Roman" panose="02020603050405020304" pitchFamily="18" charset="0"/>
            </a:endParaRPr>
          </a:p>
          <a:p>
            <a:pPr marL="0" indent="0" algn="just">
              <a:buNone/>
            </a:pPr>
            <a:endParaRPr lang="pt-BR" sz="2400" dirty="0">
              <a:latin typeface="Times New Roman" panose="02020603050405020304" pitchFamily="18" charset="0"/>
              <a:cs typeface="Times New Roman" panose="02020603050405020304" pitchFamily="18" charset="0"/>
            </a:endParaRPr>
          </a:p>
          <a:p>
            <a:pPr marL="0" indent="0" algn="just">
              <a:buNone/>
            </a:pPr>
            <a:endParaRPr lang="pt-BR" sz="2400" dirty="0">
              <a:latin typeface="Times New Roman" panose="02020603050405020304" pitchFamily="18" charset="0"/>
              <a:cs typeface="Times New Roman" panose="02020603050405020304" pitchFamily="18" charset="0"/>
            </a:endParaRPr>
          </a:p>
          <a:p>
            <a:pPr marL="0" indent="0" algn="just">
              <a:buNone/>
            </a:pPr>
            <a:endParaRPr lang="pt-BR" sz="2400" dirty="0" smtClean="0">
              <a:latin typeface="Times New Roman" panose="02020603050405020304" pitchFamily="18" charset="0"/>
              <a:cs typeface="Times New Roman" panose="02020603050405020304" pitchFamily="18" charset="0"/>
            </a:endParaRPr>
          </a:p>
          <a:p>
            <a:pPr marL="0" indent="0" algn="just">
              <a:buNone/>
            </a:pPr>
            <a:r>
              <a:rPr lang="pt-BR" sz="2400" dirty="0" smtClean="0">
                <a:latin typeface="Times New Roman" panose="02020603050405020304" pitchFamily="18" charset="0"/>
                <a:cs typeface="Times New Roman" panose="02020603050405020304" pitchFamily="18" charset="0"/>
              </a:rPr>
              <a:t>	</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960407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778098"/>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ADVÉRBIO</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457200" y="1268760"/>
            <a:ext cx="8229600" cy="4857403"/>
          </a:xfrm>
        </p:spPr>
        <p:txBody>
          <a:bodyPr>
            <a:normAutofit/>
          </a:bodyPr>
          <a:lstStyle/>
          <a:p>
            <a:pPr marL="0" indent="0" algn="just">
              <a:buNone/>
            </a:pPr>
            <a:r>
              <a:rPr lang="pt-BR" sz="2900" dirty="0" smtClean="0">
                <a:latin typeface="Times New Roman" panose="02020603050405020304" pitchFamily="18" charset="0"/>
                <a:cs typeface="Times New Roman" panose="02020603050405020304" pitchFamily="18" charset="0"/>
              </a:rPr>
              <a:t>• </a:t>
            </a:r>
            <a:r>
              <a:rPr lang="pt-BR" sz="2900" b="1" dirty="0" smtClean="0">
                <a:latin typeface="Times New Roman" panose="02020603050405020304" pitchFamily="18" charset="0"/>
                <a:cs typeface="Times New Roman" panose="02020603050405020304" pitchFamily="18" charset="0"/>
              </a:rPr>
              <a:t>Locução adverbial</a:t>
            </a:r>
            <a:r>
              <a:rPr lang="pt-BR" sz="2900" dirty="0" smtClean="0">
                <a:latin typeface="Times New Roman" panose="02020603050405020304" pitchFamily="18" charset="0"/>
                <a:cs typeface="Times New Roman" panose="02020603050405020304" pitchFamily="18" charset="0"/>
              </a:rPr>
              <a:t>: formada por </a:t>
            </a:r>
            <a:r>
              <a:rPr lang="pt-BR" sz="2900" b="1" dirty="0" smtClean="0">
                <a:latin typeface="Times New Roman" panose="02020603050405020304" pitchFamily="18" charset="0"/>
                <a:cs typeface="Times New Roman" panose="02020603050405020304" pitchFamily="18" charset="0"/>
              </a:rPr>
              <a:t>duas ou mais palavras</a:t>
            </a:r>
            <a:r>
              <a:rPr lang="pt-BR" sz="2900" dirty="0" smtClean="0">
                <a:latin typeface="Times New Roman" panose="02020603050405020304" pitchFamily="18" charset="0"/>
                <a:cs typeface="Times New Roman" panose="02020603050405020304" pitchFamily="18" charset="0"/>
              </a:rPr>
              <a:t>.</a:t>
            </a:r>
          </a:p>
          <a:p>
            <a:pPr marL="0" indent="0" algn="just">
              <a:buNone/>
            </a:pPr>
            <a:endParaRPr lang="pt-BR" sz="2900" dirty="0">
              <a:latin typeface="Times New Roman" panose="02020603050405020304" pitchFamily="18" charset="0"/>
              <a:cs typeface="Times New Roman" panose="02020603050405020304" pitchFamily="18" charset="0"/>
            </a:endParaRPr>
          </a:p>
          <a:p>
            <a:pPr marL="0" indent="0" algn="just">
              <a:buNone/>
            </a:pPr>
            <a:r>
              <a:rPr lang="pt-BR" sz="2900" dirty="0" smtClean="0">
                <a:latin typeface="Times New Roman" panose="02020603050405020304" pitchFamily="18" charset="0"/>
                <a:cs typeface="Times New Roman" panose="02020603050405020304" pitchFamily="18" charset="0"/>
              </a:rPr>
              <a:t>• </a:t>
            </a:r>
            <a:r>
              <a:rPr lang="pt-BR" sz="2900" b="1" dirty="0" smtClean="0">
                <a:latin typeface="Times New Roman" panose="02020603050405020304" pitchFamily="18" charset="0"/>
                <a:cs typeface="Times New Roman" panose="02020603050405020304" pitchFamily="18" charset="0"/>
              </a:rPr>
              <a:t>Exemplos</a:t>
            </a:r>
            <a:r>
              <a:rPr lang="pt-BR" sz="2900" dirty="0" smtClean="0">
                <a:latin typeface="Times New Roman" panose="02020603050405020304" pitchFamily="18" charset="0"/>
                <a:cs typeface="Times New Roman" panose="02020603050405020304" pitchFamily="18" charset="0"/>
              </a:rPr>
              <a:t>: com certeza, sem dúvida, à direita, à esquerda, por dentro, à toa, às pressas, de jeito nenhum, de vez em quando, às vezes.</a:t>
            </a:r>
          </a:p>
          <a:p>
            <a:pPr marL="0" indent="0" algn="just">
              <a:buNone/>
            </a:pPr>
            <a:endParaRPr lang="pt-BR" sz="2400" dirty="0">
              <a:latin typeface="Times New Roman" panose="02020603050405020304" pitchFamily="18" charset="0"/>
              <a:cs typeface="Times New Roman" panose="02020603050405020304" pitchFamily="18" charset="0"/>
            </a:endParaRPr>
          </a:p>
          <a:p>
            <a:pPr marL="0" indent="0" algn="just">
              <a:buNone/>
            </a:pPr>
            <a:endParaRPr lang="pt-BR" sz="2400" dirty="0">
              <a:latin typeface="Times New Roman" panose="02020603050405020304" pitchFamily="18" charset="0"/>
              <a:cs typeface="Times New Roman" panose="02020603050405020304" pitchFamily="18" charset="0"/>
            </a:endParaRPr>
          </a:p>
          <a:p>
            <a:pPr marL="0" indent="0" algn="just">
              <a:buNone/>
            </a:pPr>
            <a:endParaRPr lang="pt-BR" sz="2400" dirty="0" smtClean="0">
              <a:latin typeface="Times New Roman" panose="02020603050405020304" pitchFamily="18" charset="0"/>
              <a:cs typeface="Times New Roman" panose="02020603050405020304" pitchFamily="18" charset="0"/>
            </a:endParaRPr>
          </a:p>
          <a:p>
            <a:pPr marL="0" indent="0" algn="just">
              <a:buNone/>
            </a:pPr>
            <a:r>
              <a:rPr lang="pt-BR" sz="2400" dirty="0" smtClean="0">
                <a:latin typeface="Times New Roman" panose="02020603050405020304" pitchFamily="18" charset="0"/>
                <a:cs typeface="Times New Roman" panose="02020603050405020304" pitchFamily="18" charset="0"/>
              </a:rPr>
              <a:t>	</a:t>
            </a:r>
            <a:endParaRPr lang="pt-BR" sz="2400" dirty="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3320599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439737"/>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EXERCÍCIOS</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0" y="908720"/>
            <a:ext cx="8229600" cy="5139223"/>
          </a:xfrm>
        </p:spPr>
        <p:txBody>
          <a:bodyPr>
            <a:normAutofit/>
          </a:bodyPr>
          <a:lstStyle/>
          <a:p>
            <a:pPr marL="0" indent="0" algn="just">
              <a:buNone/>
            </a:pPr>
            <a:r>
              <a:rPr lang="pt-BR" sz="2400" b="1" dirty="0" smtClean="0">
                <a:latin typeface="Times New Roman" panose="02020603050405020304" pitchFamily="18" charset="0"/>
                <a:cs typeface="Times New Roman" panose="02020603050405020304" pitchFamily="18" charset="0"/>
              </a:rPr>
              <a:t>1) (UFV-MG</a:t>
            </a:r>
            <a:r>
              <a:rPr lang="pt-BR" sz="2400" b="1" dirty="0">
                <a:latin typeface="Times New Roman" panose="02020603050405020304" pitchFamily="18" charset="0"/>
                <a:cs typeface="Times New Roman" panose="02020603050405020304" pitchFamily="18" charset="0"/>
              </a:rPr>
              <a:t>) Em todas as alternativas há dois advérbios, exceto em:  </a:t>
            </a:r>
            <a:endParaRPr lang="pt-BR" sz="2400" b="1" dirty="0" smtClean="0">
              <a:latin typeface="Times New Roman" panose="02020603050405020304" pitchFamily="18" charset="0"/>
              <a:cs typeface="Times New Roman" panose="02020603050405020304" pitchFamily="18" charset="0"/>
            </a:endParaRPr>
          </a:p>
          <a:p>
            <a:pPr marL="0" indent="0">
              <a:buNone/>
            </a:pPr>
            <a:endParaRPr lang="pt-BR" sz="2400" dirty="0">
              <a:latin typeface="Times New Roman" panose="02020603050405020304" pitchFamily="18" charset="0"/>
              <a:cs typeface="Times New Roman" panose="02020603050405020304" pitchFamily="18" charset="0"/>
            </a:endParaRPr>
          </a:p>
          <a:p>
            <a:pPr marL="0" indent="0">
              <a:buNone/>
            </a:pPr>
            <a:r>
              <a:rPr lang="pt-BR" sz="2400" dirty="0">
                <a:latin typeface="Times New Roman" panose="02020603050405020304" pitchFamily="18" charset="0"/>
                <a:cs typeface="Times New Roman" panose="02020603050405020304" pitchFamily="18" charset="0"/>
              </a:rPr>
              <a:t>a – Ele permaneceu muito calado</a:t>
            </a:r>
            <a:r>
              <a:rPr lang="pt-BR" sz="2400" b="1" dirty="0">
                <a:latin typeface="Times New Roman" panose="02020603050405020304" pitchFamily="18" charset="0"/>
                <a:cs typeface="Times New Roman" panose="02020603050405020304" pitchFamily="18" charset="0"/>
              </a:rPr>
              <a:t>.</a:t>
            </a: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r>
              <a:rPr lang="pt-BR" sz="2400" dirty="0">
                <a:latin typeface="Times New Roman" panose="02020603050405020304" pitchFamily="18" charset="0"/>
                <a:cs typeface="Times New Roman" panose="02020603050405020304" pitchFamily="18" charset="0"/>
              </a:rPr>
              <a:t>b – Amanhã, não iremos ao cinema.</a:t>
            </a:r>
            <a:br>
              <a:rPr lang="pt-BR" sz="2400" dirty="0">
                <a:latin typeface="Times New Roman" panose="02020603050405020304" pitchFamily="18" charset="0"/>
                <a:cs typeface="Times New Roman" panose="02020603050405020304" pitchFamily="18" charset="0"/>
              </a:rPr>
            </a:br>
            <a:r>
              <a:rPr lang="pt-BR" sz="2400" dirty="0">
                <a:latin typeface="Times New Roman" panose="02020603050405020304" pitchFamily="18" charset="0"/>
                <a:cs typeface="Times New Roman" panose="02020603050405020304" pitchFamily="18" charset="0"/>
              </a:rPr>
              <a:t>c – O menino, ontem, cantou desafinadamente.</a:t>
            </a:r>
            <a:br>
              <a:rPr lang="pt-BR" sz="2400" dirty="0">
                <a:latin typeface="Times New Roman" panose="02020603050405020304" pitchFamily="18" charset="0"/>
                <a:cs typeface="Times New Roman" panose="02020603050405020304" pitchFamily="18" charset="0"/>
              </a:rPr>
            </a:br>
            <a:r>
              <a:rPr lang="pt-BR" sz="2400" dirty="0">
                <a:latin typeface="Times New Roman" panose="02020603050405020304" pitchFamily="18" charset="0"/>
                <a:cs typeface="Times New Roman" panose="02020603050405020304" pitchFamily="18" charset="0"/>
              </a:rPr>
              <a:t>d – Tranquilamente, realizou-se, hoje, o jogo.</a:t>
            </a:r>
            <a:br>
              <a:rPr lang="pt-BR" sz="2400" dirty="0">
                <a:latin typeface="Times New Roman" panose="02020603050405020304" pitchFamily="18" charset="0"/>
                <a:cs typeface="Times New Roman" panose="02020603050405020304" pitchFamily="18" charset="0"/>
              </a:rPr>
            </a:br>
            <a:r>
              <a:rPr lang="pt-BR" sz="2400" dirty="0">
                <a:latin typeface="Times New Roman" panose="02020603050405020304" pitchFamily="18" charset="0"/>
                <a:cs typeface="Times New Roman" panose="02020603050405020304" pitchFamily="18" charset="0"/>
              </a:rPr>
              <a:t>e – Ela falou calma e sabiamente.</a:t>
            </a:r>
          </a:p>
          <a:p>
            <a:pPr marL="0" indent="0">
              <a:buNone/>
            </a:pPr>
            <a:endParaRPr lang="pt-BR" sz="2400" dirty="0">
              <a:latin typeface="Times New Roman" panose="02020603050405020304" pitchFamily="18" charset="0"/>
              <a:cs typeface="Times New Roman" panose="02020603050405020304" pitchFamily="18" charset="0"/>
            </a:endParaRPr>
          </a:p>
          <a:p>
            <a:pPr marL="0" indent="0">
              <a:buNone/>
            </a:pP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endParaRPr lang="pt-BR" sz="2400" dirty="0" smtClean="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3681259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439737"/>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EXERCÍCIOS</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0" y="908720"/>
            <a:ext cx="8229600" cy="5139223"/>
          </a:xfrm>
        </p:spPr>
        <p:txBody>
          <a:bodyPr>
            <a:normAutofit lnSpcReduction="10000"/>
          </a:bodyPr>
          <a:lstStyle/>
          <a:p>
            <a:pPr marL="0" lvl="0" indent="0" algn="just" eaLnBrk="0" fontAlgn="base" hangingPunct="0">
              <a:spcBef>
                <a:spcPct val="0"/>
              </a:spcBef>
              <a:spcAft>
                <a:spcPct val="0"/>
              </a:spcAft>
              <a:buNone/>
            </a:pPr>
            <a:r>
              <a:rPr lang="pt-BR" altLang="pt-BR" sz="2800" dirty="0" smtClean="0">
                <a:latin typeface="Times New Roman" panose="02020603050405020304" pitchFamily="18" charset="0"/>
                <a:cs typeface="Times New Roman" panose="02020603050405020304" pitchFamily="18" charset="0"/>
              </a:rPr>
              <a:t>2) </a:t>
            </a:r>
            <a:r>
              <a:rPr lang="pt-BR" sz="2400" b="1" dirty="0">
                <a:latin typeface="Times New Roman" panose="02020603050405020304" pitchFamily="18" charset="0"/>
                <a:cs typeface="Times New Roman" panose="02020603050405020304" pitchFamily="18" charset="0"/>
              </a:rPr>
              <a:t>Partindo do pressuposto de que os advérbios são invariáveis, analise os termos em evidência, caracterizando-os de acordo com a classe gramatical a que pertencem.</a:t>
            </a:r>
            <a:br>
              <a:rPr lang="pt-BR" sz="2400" b="1" dirty="0">
                <a:latin typeface="Times New Roman" panose="02020603050405020304" pitchFamily="18" charset="0"/>
                <a:cs typeface="Times New Roman" panose="02020603050405020304" pitchFamily="18" charset="0"/>
              </a:rPr>
            </a:br>
            <a:endParaRPr lang="pt-BR" sz="2400" b="1" dirty="0" smtClean="0">
              <a:latin typeface="Times New Roman" panose="02020603050405020304" pitchFamily="18" charset="0"/>
              <a:cs typeface="Times New Roman" panose="02020603050405020304" pitchFamily="18" charset="0"/>
            </a:endParaRPr>
          </a:p>
          <a:p>
            <a:pPr marL="0" lvl="0" indent="0" eaLnBrk="0" fontAlgn="base" hangingPunct="0">
              <a:spcBef>
                <a:spcPct val="0"/>
              </a:spcBef>
              <a:spcAft>
                <a:spcPct val="0"/>
              </a:spcAft>
              <a:buNone/>
            </a:pP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r>
              <a:rPr lang="pt-BR" sz="2400" dirty="0">
                <a:latin typeface="Times New Roman" panose="02020603050405020304" pitchFamily="18" charset="0"/>
                <a:cs typeface="Times New Roman" panose="02020603050405020304" pitchFamily="18" charset="0"/>
              </a:rPr>
              <a:t>a – Ele teve </a:t>
            </a:r>
            <a:r>
              <a:rPr lang="pt-BR" sz="2400" u="sng" dirty="0">
                <a:latin typeface="Times New Roman" panose="02020603050405020304" pitchFamily="18" charset="0"/>
                <a:cs typeface="Times New Roman" panose="02020603050405020304" pitchFamily="18" charset="0"/>
              </a:rPr>
              <a:t>melhores</a:t>
            </a:r>
            <a:r>
              <a:rPr lang="pt-BR" sz="2400" dirty="0">
                <a:latin typeface="Times New Roman" panose="02020603050405020304" pitchFamily="18" charset="0"/>
                <a:cs typeface="Times New Roman" panose="02020603050405020304" pitchFamily="18" charset="0"/>
              </a:rPr>
              <a:t> chances para se destacar, por que só agora resolveu se decidir?</a:t>
            </a:r>
            <a:br>
              <a:rPr lang="pt-BR" sz="2400" dirty="0">
                <a:latin typeface="Times New Roman" panose="02020603050405020304" pitchFamily="18" charset="0"/>
                <a:cs typeface="Times New Roman" panose="02020603050405020304" pitchFamily="18" charset="0"/>
              </a:rPr>
            </a:br>
            <a:r>
              <a:rPr lang="pt-BR" sz="2400" dirty="0">
                <a:latin typeface="Times New Roman" panose="02020603050405020304" pitchFamily="18" charset="0"/>
                <a:cs typeface="Times New Roman" panose="02020603050405020304" pitchFamily="18" charset="0"/>
              </a:rPr>
              <a:t>b – A aluna fala </a:t>
            </a:r>
            <a:r>
              <a:rPr lang="pt-BR" sz="2400" u="sng" dirty="0">
                <a:latin typeface="Times New Roman" panose="02020603050405020304" pitchFamily="18" charset="0"/>
                <a:cs typeface="Times New Roman" panose="02020603050405020304" pitchFamily="18" charset="0"/>
              </a:rPr>
              <a:t>melhor</a:t>
            </a:r>
            <a:r>
              <a:rPr lang="pt-BR" sz="2400" dirty="0">
                <a:latin typeface="Times New Roman" panose="02020603050405020304" pitchFamily="18" charset="0"/>
                <a:cs typeface="Times New Roman" panose="02020603050405020304" pitchFamily="18" charset="0"/>
              </a:rPr>
              <a:t> do que escreve.</a:t>
            </a:r>
            <a:br>
              <a:rPr lang="pt-BR" sz="2400" dirty="0">
                <a:latin typeface="Times New Roman" panose="02020603050405020304" pitchFamily="18" charset="0"/>
                <a:cs typeface="Times New Roman" panose="02020603050405020304" pitchFamily="18" charset="0"/>
              </a:rPr>
            </a:br>
            <a:r>
              <a:rPr lang="pt-BR" sz="2400" dirty="0">
                <a:latin typeface="Times New Roman" panose="02020603050405020304" pitchFamily="18" charset="0"/>
                <a:cs typeface="Times New Roman" panose="02020603050405020304" pitchFamily="18" charset="0"/>
              </a:rPr>
              <a:t>c – Atualmente, ele anda </a:t>
            </a:r>
            <a:r>
              <a:rPr lang="pt-BR" sz="2400" u="sng" dirty="0">
                <a:latin typeface="Times New Roman" panose="02020603050405020304" pitchFamily="18" charset="0"/>
                <a:cs typeface="Times New Roman" panose="02020603050405020304" pitchFamily="18" charset="0"/>
              </a:rPr>
              <a:t>meio</a:t>
            </a:r>
            <a:r>
              <a:rPr lang="pt-BR" sz="2400" dirty="0">
                <a:latin typeface="Times New Roman" panose="02020603050405020304" pitchFamily="18" charset="0"/>
                <a:cs typeface="Times New Roman" panose="02020603050405020304" pitchFamily="18" charset="0"/>
              </a:rPr>
              <a:t> triste.</a:t>
            </a:r>
            <a:br>
              <a:rPr lang="pt-BR" sz="2400" dirty="0">
                <a:latin typeface="Times New Roman" panose="02020603050405020304" pitchFamily="18" charset="0"/>
                <a:cs typeface="Times New Roman" panose="02020603050405020304" pitchFamily="18" charset="0"/>
              </a:rPr>
            </a:br>
            <a:r>
              <a:rPr lang="pt-BR" sz="2400" dirty="0">
                <a:latin typeface="Times New Roman" panose="02020603050405020304" pitchFamily="18" charset="0"/>
                <a:cs typeface="Times New Roman" panose="02020603050405020304" pitchFamily="18" charset="0"/>
              </a:rPr>
              <a:t>d – Passando por aqui, gasto </a:t>
            </a:r>
            <a:r>
              <a:rPr lang="pt-BR" sz="2400" u="sng" dirty="0">
                <a:latin typeface="Times New Roman" panose="02020603050405020304" pitchFamily="18" charset="0"/>
                <a:cs typeface="Times New Roman" panose="02020603050405020304" pitchFamily="18" charset="0"/>
              </a:rPr>
              <a:t>menos</a:t>
            </a:r>
            <a:r>
              <a:rPr lang="pt-BR" sz="2400" dirty="0">
                <a:latin typeface="Times New Roman" panose="02020603050405020304" pitchFamily="18" charset="0"/>
                <a:cs typeface="Times New Roman" panose="02020603050405020304" pitchFamily="18" charset="0"/>
              </a:rPr>
              <a:t> tempo para chegar ao trabalho.</a:t>
            </a:r>
            <a:br>
              <a:rPr lang="pt-BR" sz="2400" dirty="0">
                <a:latin typeface="Times New Roman" panose="02020603050405020304" pitchFamily="18" charset="0"/>
                <a:cs typeface="Times New Roman" panose="02020603050405020304" pitchFamily="18" charset="0"/>
              </a:rPr>
            </a:br>
            <a:r>
              <a:rPr lang="pt-BR" sz="2400" dirty="0">
                <a:latin typeface="Times New Roman" panose="02020603050405020304" pitchFamily="18" charset="0"/>
                <a:cs typeface="Times New Roman" panose="02020603050405020304" pitchFamily="18" charset="0"/>
              </a:rPr>
              <a:t>e – Onde estou as oportunidades de trabalho são </a:t>
            </a:r>
            <a:r>
              <a:rPr lang="pt-BR" sz="2400" u="sng" dirty="0">
                <a:latin typeface="Times New Roman" panose="02020603050405020304" pitchFamily="18" charset="0"/>
                <a:cs typeface="Times New Roman" panose="02020603050405020304" pitchFamily="18" charset="0"/>
              </a:rPr>
              <a:t>menores.</a:t>
            </a:r>
            <a:endParaRPr lang="pt-BR" sz="2400" dirty="0">
              <a:latin typeface="Times New Roman" panose="02020603050405020304" pitchFamily="18" charset="0"/>
              <a:cs typeface="Times New Roman" panose="02020603050405020304" pitchFamily="18" charset="0"/>
            </a:endParaRPr>
          </a:p>
          <a:p>
            <a:pPr marL="0" indent="0">
              <a:buNone/>
            </a:pP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endParaRPr lang="pt-BR" sz="2400" dirty="0" smtClean="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9874821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439737"/>
          </a:xfrm>
        </p:spPr>
        <p:txBody>
          <a:bodyPr>
            <a:noAutofit/>
          </a:bodyPr>
          <a:lstStyle/>
          <a:p>
            <a:r>
              <a:rPr lang="pt-BR" sz="2900" b="1" dirty="0" smtClean="0">
                <a:solidFill>
                  <a:srgbClr val="FF0000"/>
                </a:solidFill>
                <a:latin typeface="Times New Roman" panose="02020603050405020304" pitchFamily="18" charset="0"/>
                <a:cs typeface="Times New Roman" panose="02020603050405020304" pitchFamily="18" charset="0"/>
              </a:rPr>
              <a:t>EXERCÍCIOS</a:t>
            </a:r>
            <a:endParaRPr lang="pt-BR" sz="2900" b="1" dirty="0">
              <a:solidFill>
                <a:srgbClr val="FF0000"/>
              </a:solidFill>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0" y="908720"/>
            <a:ext cx="8229600" cy="5139223"/>
          </a:xfrm>
        </p:spPr>
        <p:txBody>
          <a:bodyPr>
            <a:normAutofit/>
          </a:bodyPr>
          <a:lstStyle/>
          <a:p>
            <a:pPr marL="0" lvl="0" indent="0" eaLnBrk="0" fontAlgn="base" hangingPunct="0">
              <a:spcBef>
                <a:spcPct val="0"/>
              </a:spcBef>
              <a:spcAft>
                <a:spcPct val="0"/>
              </a:spcAft>
              <a:buNone/>
            </a:pPr>
            <a:r>
              <a:rPr lang="pt-BR" altLang="pt-BR" sz="2800" dirty="0" smtClean="0">
                <a:latin typeface="Times New Roman" panose="02020603050405020304" pitchFamily="18" charset="0"/>
                <a:cs typeface="Times New Roman" panose="02020603050405020304" pitchFamily="18" charset="0"/>
              </a:rPr>
              <a:t>2) </a:t>
            </a:r>
            <a:r>
              <a:rPr lang="pt-BR" sz="2800" b="1" dirty="0" smtClean="0">
                <a:latin typeface="Times New Roman" panose="02020603050405020304" pitchFamily="18" charset="0"/>
                <a:cs typeface="Times New Roman" panose="02020603050405020304" pitchFamily="18" charset="0"/>
              </a:rPr>
              <a:t>Gabarito:</a:t>
            </a:r>
            <a:r>
              <a:rPr lang="pt-BR" sz="2800" b="1" dirty="0">
                <a:latin typeface="Times New Roman" panose="02020603050405020304" pitchFamily="18" charset="0"/>
                <a:cs typeface="Times New Roman" panose="02020603050405020304" pitchFamily="18" charset="0"/>
              </a:rPr>
              <a:t/>
            </a:r>
            <a:br>
              <a:rPr lang="pt-BR" sz="2800" b="1" dirty="0">
                <a:latin typeface="Times New Roman" panose="02020603050405020304" pitchFamily="18" charset="0"/>
                <a:cs typeface="Times New Roman" panose="02020603050405020304" pitchFamily="18" charset="0"/>
              </a:rPr>
            </a:br>
            <a:endParaRPr lang="pt-BR" sz="2800" b="1" dirty="0" smtClean="0">
              <a:latin typeface="Times New Roman" panose="02020603050405020304" pitchFamily="18" charset="0"/>
              <a:cs typeface="Times New Roman" panose="02020603050405020304" pitchFamily="18" charset="0"/>
            </a:endParaRPr>
          </a:p>
          <a:p>
            <a:pPr marL="0" lvl="0" indent="0" eaLnBrk="0" fontAlgn="base" hangingPunct="0">
              <a:spcBef>
                <a:spcPct val="0"/>
              </a:spcBef>
              <a:spcAft>
                <a:spcPct val="0"/>
              </a:spcAft>
              <a:buNone/>
            </a:pPr>
            <a:r>
              <a:rPr lang="pt-BR" sz="2800" dirty="0">
                <a:latin typeface="Times New Roman" panose="02020603050405020304" pitchFamily="18" charset="0"/>
                <a:cs typeface="Times New Roman" panose="02020603050405020304" pitchFamily="18" charset="0"/>
              </a:rPr>
              <a:t/>
            </a:r>
            <a:br>
              <a:rPr lang="pt-BR" sz="2800" dirty="0">
                <a:latin typeface="Times New Roman" panose="02020603050405020304" pitchFamily="18" charset="0"/>
                <a:cs typeface="Times New Roman" panose="02020603050405020304" pitchFamily="18" charset="0"/>
              </a:rPr>
            </a:br>
            <a:r>
              <a:rPr lang="pt-BR" sz="2800" dirty="0">
                <a:latin typeface="Times New Roman" panose="02020603050405020304" pitchFamily="18" charset="0"/>
                <a:cs typeface="Times New Roman" panose="02020603050405020304" pitchFamily="18" charset="0"/>
              </a:rPr>
              <a:t>a) adjetivo, pois é </a:t>
            </a:r>
            <a:r>
              <a:rPr lang="pt-BR" sz="2800" dirty="0" smtClean="0">
                <a:latin typeface="Times New Roman" panose="02020603050405020304" pitchFamily="18" charset="0"/>
                <a:cs typeface="Times New Roman" panose="02020603050405020304" pitchFamily="18" charset="0"/>
              </a:rPr>
              <a:t>variável.</a:t>
            </a:r>
            <a:r>
              <a:rPr lang="pt-BR" sz="2800" dirty="0">
                <a:latin typeface="Times New Roman" panose="02020603050405020304" pitchFamily="18" charset="0"/>
                <a:cs typeface="Times New Roman" panose="02020603050405020304" pitchFamily="18" charset="0"/>
              </a:rPr>
              <a:t/>
            </a:r>
            <a:br>
              <a:rPr lang="pt-BR" sz="2800" dirty="0">
                <a:latin typeface="Times New Roman" panose="02020603050405020304" pitchFamily="18" charset="0"/>
                <a:cs typeface="Times New Roman" panose="02020603050405020304" pitchFamily="18" charset="0"/>
              </a:rPr>
            </a:br>
            <a:r>
              <a:rPr lang="pt-BR" sz="2800" dirty="0">
                <a:latin typeface="Times New Roman" panose="02020603050405020304" pitchFamily="18" charset="0"/>
                <a:cs typeface="Times New Roman" panose="02020603050405020304" pitchFamily="18" charset="0"/>
              </a:rPr>
              <a:t>b) advérbio de </a:t>
            </a:r>
            <a:r>
              <a:rPr lang="pt-BR" sz="2800" dirty="0" smtClean="0">
                <a:latin typeface="Times New Roman" panose="02020603050405020304" pitchFamily="18" charset="0"/>
                <a:cs typeface="Times New Roman" panose="02020603050405020304" pitchFamily="18" charset="0"/>
              </a:rPr>
              <a:t>modo.</a:t>
            </a:r>
            <a:r>
              <a:rPr lang="pt-BR" sz="2800" dirty="0">
                <a:latin typeface="Times New Roman" panose="02020603050405020304" pitchFamily="18" charset="0"/>
                <a:cs typeface="Times New Roman" panose="02020603050405020304" pitchFamily="18" charset="0"/>
              </a:rPr>
              <a:t/>
            </a:r>
            <a:br>
              <a:rPr lang="pt-BR" sz="2800" dirty="0">
                <a:latin typeface="Times New Roman" panose="02020603050405020304" pitchFamily="18" charset="0"/>
                <a:cs typeface="Times New Roman" panose="02020603050405020304" pitchFamily="18" charset="0"/>
              </a:rPr>
            </a:br>
            <a:r>
              <a:rPr lang="pt-BR" sz="2800" dirty="0">
                <a:latin typeface="Times New Roman" panose="02020603050405020304" pitchFamily="18" charset="0"/>
                <a:cs typeface="Times New Roman" panose="02020603050405020304" pitchFamily="18" charset="0"/>
              </a:rPr>
              <a:t>c) advérbio de </a:t>
            </a:r>
            <a:r>
              <a:rPr lang="pt-BR" sz="2800" dirty="0" smtClean="0">
                <a:latin typeface="Times New Roman" panose="02020603050405020304" pitchFamily="18" charset="0"/>
                <a:cs typeface="Times New Roman" panose="02020603050405020304" pitchFamily="18" charset="0"/>
              </a:rPr>
              <a:t>intensidade.</a:t>
            </a:r>
            <a:r>
              <a:rPr lang="pt-BR" sz="2800" dirty="0">
                <a:latin typeface="Times New Roman" panose="02020603050405020304" pitchFamily="18" charset="0"/>
                <a:cs typeface="Times New Roman" panose="02020603050405020304" pitchFamily="18" charset="0"/>
              </a:rPr>
              <a:t/>
            </a:r>
            <a:br>
              <a:rPr lang="pt-BR" sz="2800" dirty="0">
                <a:latin typeface="Times New Roman" panose="02020603050405020304" pitchFamily="18" charset="0"/>
                <a:cs typeface="Times New Roman" panose="02020603050405020304" pitchFamily="18" charset="0"/>
              </a:rPr>
            </a:br>
            <a:r>
              <a:rPr lang="pt-BR" sz="2800" dirty="0">
                <a:latin typeface="Times New Roman" panose="02020603050405020304" pitchFamily="18" charset="0"/>
                <a:cs typeface="Times New Roman" panose="02020603050405020304" pitchFamily="18" charset="0"/>
              </a:rPr>
              <a:t>d) advérbio de </a:t>
            </a:r>
            <a:r>
              <a:rPr lang="pt-BR" sz="2800" dirty="0" smtClean="0">
                <a:latin typeface="Times New Roman" panose="02020603050405020304" pitchFamily="18" charset="0"/>
                <a:cs typeface="Times New Roman" panose="02020603050405020304" pitchFamily="18" charset="0"/>
              </a:rPr>
              <a:t>intensidade.</a:t>
            </a:r>
            <a:r>
              <a:rPr lang="pt-BR" sz="2800" dirty="0">
                <a:latin typeface="Times New Roman" panose="02020603050405020304" pitchFamily="18" charset="0"/>
                <a:cs typeface="Times New Roman" panose="02020603050405020304" pitchFamily="18" charset="0"/>
              </a:rPr>
              <a:t/>
            </a:r>
            <a:br>
              <a:rPr lang="pt-BR" sz="2800" dirty="0">
                <a:latin typeface="Times New Roman" panose="02020603050405020304" pitchFamily="18" charset="0"/>
                <a:cs typeface="Times New Roman" panose="02020603050405020304" pitchFamily="18" charset="0"/>
              </a:rPr>
            </a:br>
            <a:r>
              <a:rPr lang="pt-BR" sz="2800" dirty="0">
                <a:latin typeface="Times New Roman" panose="02020603050405020304" pitchFamily="18" charset="0"/>
                <a:cs typeface="Times New Roman" panose="02020603050405020304" pitchFamily="18" charset="0"/>
              </a:rPr>
              <a:t>e) adjetivo, pois é </a:t>
            </a:r>
            <a:r>
              <a:rPr lang="pt-BR" sz="2800" dirty="0" smtClean="0">
                <a:latin typeface="Times New Roman" panose="02020603050405020304" pitchFamily="18" charset="0"/>
                <a:cs typeface="Times New Roman" panose="02020603050405020304" pitchFamily="18" charset="0"/>
              </a:rPr>
              <a:t>variável.</a:t>
            </a:r>
            <a:r>
              <a:rPr lang="pt-BR" sz="2400" dirty="0">
                <a:latin typeface="Times New Roman" panose="02020603050405020304" pitchFamily="18" charset="0"/>
                <a:cs typeface="Times New Roman" panose="02020603050405020304" pitchFamily="18" charset="0"/>
              </a:rPr>
              <a:t/>
            </a:r>
            <a:br>
              <a:rPr lang="pt-BR" sz="2400" dirty="0">
                <a:latin typeface="Times New Roman" panose="02020603050405020304" pitchFamily="18" charset="0"/>
                <a:cs typeface="Times New Roman" panose="02020603050405020304" pitchFamily="18" charset="0"/>
              </a:rPr>
            </a:br>
            <a:endParaRPr lang="pt-BR" sz="2400" dirty="0" smtClean="0">
              <a:latin typeface="Times New Roman" panose="02020603050405020304" pitchFamily="18" charset="0"/>
              <a:cs typeface="Times New Roman" panose="02020603050405020304" pitchFamily="18" charset="0"/>
            </a:endParaRPr>
          </a:p>
        </p:txBody>
      </p:sp>
      <p:pic>
        <p:nvPicPr>
          <p:cNvPr id="1026" name="Picture 2" descr="Logo_Etec colorid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124358"/>
            <a:ext cx="11239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logo-novo-cps-c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6200775"/>
            <a:ext cx="3600450" cy="657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7" name="Rectangle 4"/>
          <p:cNvSpPr>
            <a:spLocks noChangeArrowheads="1"/>
          </p:cNvSpPr>
          <p:nvPr/>
        </p:nvSpPr>
        <p:spPr bwMode="auto">
          <a:xfrm>
            <a:off x="0" y="714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pt-BR" altLang="pt-BR" sz="6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6807091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1057</TotalTime>
  <Words>938</Words>
  <Application>Microsoft Office PowerPoint</Application>
  <PresentationFormat>Apresentação na tela (4:3)</PresentationFormat>
  <Paragraphs>193</Paragraphs>
  <Slides>19</Slides>
  <Notes>0</Notes>
  <HiddenSlides>0</HiddenSlides>
  <MMClips>0</MMClips>
  <ScaleCrop>false</ScaleCrop>
  <HeadingPairs>
    <vt:vector size="4" baseType="variant">
      <vt:variant>
        <vt:lpstr>Tema</vt:lpstr>
      </vt:variant>
      <vt:variant>
        <vt:i4>1</vt:i4>
      </vt:variant>
      <vt:variant>
        <vt:lpstr>Títulos de slides</vt:lpstr>
      </vt:variant>
      <vt:variant>
        <vt:i4>19</vt:i4>
      </vt:variant>
    </vt:vector>
  </HeadingPairs>
  <TitlesOfParts>
    <vt:vector size="20" baseType="lpstr">
      <vt:lpstr>Tema do Office</vt:lpstr>
      <vt:lpstr>ADVÉRBIO</vt:lpstr>
      <vt:lpstr>ADVÉRBIO</vt:lpstr>
      <vt:lpstr>ADVÉRBIO</vt:lpstr>
      <vt:lpstr>ADVÉRBIO</vt:lpstr>
      <vt:lpstr>ADVÉRBIO</vt:lpstr>
      <vt:lpstr>ADVÉRBIO</vt:lpstr>
      <vt:lpstr>EXERCÍCIOS</vt:lpstr>
      <vt:lpstr>EXERCÍCIOS</vt:lpstr>
      <vt:lpstr>EXERCÍCIOS</vt:lpstr>
      <vt:lpstr>EXERCÍCIOS</vt:lpstr>
      <vt:lpstr>EXERCÍCIOS</vt:lpstr>
      <vt:lpstr>EXERCÍCIOS</vt:lpstr>
      <vt:lpstr>EXERCÍCIOS</vt:lpstr>
      <vt:lpstr>EXERCÍCIOS</vt:lpstr>
      <vt:lpstr>EXERCÍCIOS</vt:lpstr>
      <vt:lpstr>EXERCÍCIOS</vt:lpstr>
      <vt:lpstr>EXERCÍCIOS</vt:lpstr>
      <vt:lpstr>EXERCÍCIOS</vt:lpstr>
      <vt:lpstr>EXERCÍCIOS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PREVIDÊNCIA COMPLEMENTAR</dc:title>
  <dc:creator>Usuário</dc:creator>
  <cp:lastModifiedBy>Usuário</cp:lastModifiedBy>
  <cp:revision>109</cp:revision>
  <dcterms:created xsi:type="dcterms:W3CDTF">2018-05-26T12:30:19Z</dcterms:created>
  <dcterms:modified xsi:type="dcterms:W3CDTF">2019-08-22T12:10:30Z</dcterms:modified>
</cp:coreProperties>
</file>