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0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47916-CDCE-4EFE-9686-763870BE2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D7C7C0-55E5-4A65-AE9B-6617F8FB8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DC9DD5-396E-4A26-8503-7988808D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091268-B2B8-4ABD-81BE-DB5FE540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7EF8CD-DFD3-4E68-A8BF-A8C88341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59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21623-4FAC-4F50-8421-62CCF3E8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CD34EC-CAA9-41AB-A938-B1171D8B4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B2AF49-4EE5-4573-808F-736BE106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97D7EE-0A2B-4619-9829-36AEB1DD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7E0E4A-EC71-4786-8140-736F4B8A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37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7BE04B-924E-4635-AEA8-046773BDB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64BC65-9B5B-4E9A-B42C-817E2D7FE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C5E093-543A-4875-9C08-C43D08DD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6564B5-4980-47A4-AEE7-A332288C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04BE5-5B7C-4E3F-B3A4-844557D7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89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60EC7-0E46-4A2C-87E7-A09ABCE3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6CC41A-ABB4-4D3A-8865-8B4498E9C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07A6AA-7253-436D-8001-1F188BB1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10974-302A-4D31-AEFC-8B824DB2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B66115-97AA-4196-847B-E0CE2C04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47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D4507-066E-4245-8E37-78B5B144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B435DD-9B74-4816-A008-560A649DB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2E74BD-B3FB-460F-8332-ED1006EF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677B08-471F-4946-B3BB-07A8E679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FEA48D-F4F8-43DF-89E3-FD3B07F3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45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1A9CC-60BF-467B-99BE-AE0123F9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8AF81B-E9C1-4F20-9405-16F1E00AC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CE1F53-0AA9-4915-8B6A-3B2575A0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2745BE-9080-49DC-9865-491648B1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0A8CDC-CC63-45B1-BF72-38DA3B0E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4690A6-7E7C-4979-8FDF-2B094D7B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5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4F0F9-75F6-44B3-9BC6-18ED031C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B548BF-3795-41E1-B684-B22F9DCC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827B21-2858-4699-A602-E12392DE3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BBFFA5-02FD-40B0-A1BA-F70B9498D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1728D9-D08E-43A8-AFB3-E9EF8B11B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56355B5-B7A0-4941-B8D0-A000B0EF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BFF438-AA0F-4F6D-9D39-C7214938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C5CB68-0C4F-4A83-ACDA-E70A17F1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11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E6226-E502-4ABD-A6FB-F2AE202A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2ADBCA-627B-4094-9B51-8213A825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2502BA-2E89-4D39-9E5A-25D2E60D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583801-8802-42D8-9B3D-11BB4752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71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06528F-B2AE-4119-9423-7FE70771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171EC7-E612-4ECD-A34C-A44036AF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033569-74F1-4C9B-AF52-5E9EB6E7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70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6FB21-96B1-410D-B9FB-F33B4334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29F67C-AF90-4DF8-968F-94B61DBF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BC9DD7-0D7B-4356-973A-57114E381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C72C87-62D9-45B3-B8ED-33CB9A02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55D43B-8BB8-4CDC-A5E7-42D11FE9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4211A9-E852-4F8F-B3BF-B7987100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28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6BF18-E294-49EC-BB92-6161F4C1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7FDD0D-46FF-413D-B5C8-1C866CA13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CBD708-7DA1-4840-9BF3-7516D37A2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B07537-023D-4CB7-BB58-20939F8C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218A-A8B4-4325-8D32-3FB99CB3817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68F690-BE71-43C8-B4CC-80EC8746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BC1121-FB63-4A7E-B1CE-9610092A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31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2D89EC3-B35E-4185-8B73-5F4EF65A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FBC323-1BD0-409A-A9C0-D96DEBEA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123D06-9188-41FF-826D-10313461F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218A-A8B4-4325-8D32-3FB99CB3817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A93226-24A0-457E-AF23-BDBF41760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7AAC4-454E-4F0B-AAF6-784184D4E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341C-1D13-4FD8-A3BE-97A8EAD03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1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7744859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1" y="583895"/>
            <a:ext cx="8053329" cy="695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 conjunto de estratégias linguísticas que expressam 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grau de comprometimento com a verdade de uma proposição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parte do autor do texto.</a:t>
            </a:r>
          </a:p>
          <a:p>
            <a:pPr algn="just">
              <a:lnSpc>
                <a:spcPct val="150000"/>
              </a:lnSpc>
            </a:pP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expressões modalizadoras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si sós não revelam 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posicionamento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relação a um assunto, mas ao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é dito sobre esse assunto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uso de recursos de modalização, além de revelar a posição e o comprometimento, constrói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efeitos de sentido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associados à mensagem, ora pelo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reforço de certeza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ora pela sua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relativização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D9347D-5E88-41F3-B81D-0C076B03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826" y="0"/>
            <a:ext cx="4032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0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modalizadores: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Asseverativos: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aqueles que conferem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certeza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um discurso, podendo ser afirmativos ⸺ evidentemente, certamente, claro, sem dúvida, lógico ⸺ ou negativos, como: não, de jeito nenhum, de forma alguma.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Dubitáveis: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aqueles que colocam um discurso em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dúvida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estabelecem que um enunciado está sujeito à desconfiança, à incerteza ou à imprecisão.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 talvez, possivelmente, é provável.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ED22B3-C591-40CC-8C8C-B4C156DD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825" y="0"/>
            <a:ext cx="498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6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modalizadores: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Delimitadores: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aqueles que estabelecem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restrição ou um limite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entendimento do alcance de conceitos ou do discurso.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 quase, tipo de, espécie de.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Deontológicos: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aqueles que indicam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obrigatoriedades, proibições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permissões.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 necessariamente, obrigatoriamente, não deve fazer, deve apresentar etc.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4ACAC4-498B-40A7-BDC8-D095F96C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981" y="0"/>
            <a:ext cx="5020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4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335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modalizadores: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Afetivos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apresentam 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emoções do enunciador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diante do conteúdo do discurso, bem como posicionamentos de princípio ou predileções.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infelizmente, curiosamente, espantosamente, sinceramente, francamente, lamentavelmente, etc.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5B72B4-42F6-445F-9A6B-F1140B111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947" y="0"/>
            <a:ext cx="5042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6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7293166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Modalidade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Deôntica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indica que o falante considera o conteúdo da proposição como um estado de coisas que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 ser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seja,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cunho obrigatório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modalidade está relacionada aos eixos do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obrigatório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proibido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permitido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essa modalização, usa-se, principalmente, os verbos auxiliares modais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Não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devemos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abrir mão da privacidade (obrigatoriedade).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Não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abrir mão da privacidade (autorização ou permissão).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AF5558-81C1-4D7E-8D9F-038099E4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275" y="0"/>
            <a:ext cx="464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0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7590622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Modalidade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Deôntica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Classificação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obrigatoriedade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expressa que o conteúdo da proposição é algo que deve ocorrer obrigatoriamente.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Os alunos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entregar os trabalhos amanhã.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proibição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expressa que o conteúdo da proposição é algo proibido.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Você não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fumar neste local.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possibilidade: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expressa que o conteúdo da proposição é algo facultativo e/ou confere permissão para que alguém  exerça ou adote determinado comportamento.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Você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sair mais cedo hoje.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D8C378-D001-4D6C-B331-6CFE4CCB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553" y="0"/>
            <a:ext cx="4324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6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458299"/>
            <a:ext cx="7392318" cy="596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Modalidade Afetiva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verbaliza 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emotiva do falante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face do conteúdo proposicional, deixando de lado quaisquer de caráter epistêmico ou deôntico.</a:t>
            </a:r>
          </a:p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Subjetiva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expressa 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pessoal do falante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diante do que está sendo dito.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 à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 emotiva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linguagem, à avaliação subjetiva do enunciador. Usa-se advérbios como felizmente, infelizmente, espantosamente, curiosamente, etc.</a:t>
            </a: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Felizmente, o dia correu bem. 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Infelizmente, o acidente teve vítimas fatais.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3D90D2-06A0-40BD-8DBD-28C09205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077" y="0"/>
            <a:ext cx="4654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458299"/>
            <a:ext cx="6808424" cy="593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Modalidade Afetiva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verbaliza 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emotiva do falante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face do conteúdo proposicional, deixando de lado quaisquer de caráter epistêmico.</a:t>
            </a:r>
          </a:p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Intersubjetiva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Expressa 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do falante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interlocutor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levando em conta a interação comunicativa.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Compreende a relação do enunciador com o enunciatário. Usa-se advérbios como francamente, sinceramente, etc.</a:t>
            </a: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Para falar a verdade, não concordo com você. 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Francamente, não entendi o que você quis dizer.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F507E0-D027-4207-990E-81E8F50CA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131" y="0"/>
            <a:ext cx="5152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8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625" y="0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 os seus Conhecimentos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5B17E1-E57E-43C1-996B-D58C687D3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0" y="826666"/>
            <a:ext cx="11566819" cy="4020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D965DB7-9F30-4C64-8CE7-2CCA8ED44699}"/>
              </a:ext>
            </a:extLst>
          </p:cNvPr>
          <p:cNvSpPr txBox="1"/>
          <p:nvPr/>
        </p:nvSpPr>
        <p:spPr>
          <a:xfrm>
            <a:off x="289664" y="5343181"/>
            <a:ext cx="1158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é o recurso de modalização utilizado pelo personagem no último quadrinho?</a:t>
            </a:r>
          </a:p>
        </p:txBody>
      </p:sp>
    </p:spTree>
    <p:extLst>
      <p:ext uri="{BB962C8B-B14F-4D97-AF65-F5344CB8AC3E}">
        <p14:creationId xmlns:p14="http://schemas.microsoft.com/office/powerpoint/2010/main" val="63020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625" y="0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 os seus Conhecimentos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965DB7-9F30-4C64-8CE7-2CCA8ED44699}"/>
              </a:ext>
            </a:extLst>
          </p:cNvPr>
          <p:cNvSpPr txBox="1"/>
          <p:nvPr/>
        </p:nvSpPr>
        <p:spPr>
          <a:xfrm>
            <a:off x="319489" y="5221995"/>
            <a:ext cx="1158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é o recurso de modalização utilizado pela personagem no terceiro quadrinho?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9E96DB-EB21-40A5-A721-F8D0294BA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61" y="1174340"/>
            <a:ext cx="9525000" cy="3728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20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modulação epistêmica: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Ex.1: O Brasil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terá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crescimento inferior ao esperado nos próximos semestres devido à crise no exterior.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possível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o Brasil tenha crescimento inferior ao esperado nos próximos semestres devido à crise no exterior.</a:t>
            </a:r>
          </a:p>
        </p:txBody>
      </p:sp>
      <p:sp>
        <p:nvSpPr>
          <p:cNvPr id="3" name="Texto Explicativo: Linha 2">
            <a:extLst>
              <a:ext uri="{FF2B5EF4-FFF2-40B4-BE49-F238E27FC236}">
                <a16:creationId xmlns:a16="http://schemas.microsoft.com/office/drawing/2014/main" id="{E130536E-2E22-4915-AEE4-14564988BB9C}"/>
              </a:ext>
            </a:extLst>
          </p:cNvPr>
          <p:cNvSpPr/>
          <p:nvPr/>
        </p:nvSpPr>
        <p:spPr>
          <a:xfrm>
            <a:off x="7149947" y="1189822"/>
            <a:ext cx="4930048" cy="1894901"/>
          </a:xfrm>
          <a:prstGeom prst="borderCallout1">
            <a:avLst>
              <a:gd name="adj1" fmla="val 18750"/>
              <a:gd name="adj2" fmla="val -8333"/>
              <a:gd name="adj3" fmla="val 35775"/>
              <a:gd name="adj4" fmla="val -899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caso, o autor se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responsabiliza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pela afirmação e, caso sua ideia seja contestada por outros especialistas, terá de sustentar sua opinião.</a:t>
            </a:r>
          </a:p>
          <a:p>
            <a:pPr algn="ctr"/>
            <a:endParaRPr lang="pt-BR" dirty="0"/>
          </a:p>
        </p:txBody>
      </p:sp>
      <p:sp>
        <p:nvSpPr>
          <p:cNvPr id="4" name="Texto Explicativo: Linha 3">
            <a:extLst>
              <a:ext uri="{FF2B5EF4-FFF2-40B4-BE49-F238E27FC236}">
                <a16:creationId xmlns:a16="http://schemas.microsoft.com/office/drawing/2014/main" id="{06025E8E-C534-42CE-B6D5-FC998A08778A}"/>
              </a:ext>
            </a:extLst>
          </p:cNvPr>
          <p:cNvSpPr/>
          <p:nvPr/>
        </p:nvSpPr>
        <p:spPr>
          <a:xfrm>
            <a:off x="7149947" y="3677770"/>
            <a:ext cx="4930048" cy="2472072"/>
          </a:xfrm>
          <a:prstGeom prst="borderCallout1">
            <a:avLst>
              <a:gd name="adj1" fmla="val 18750"/>
              <a:gd name="adj2" fmla="val -8333"/>
              <a:gd name="adj3" fmla="val 37408"/>
              <a:gd name="adj4" fmla="val -1160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caso, o autor faz apenas uma previsão, ou seja, não afirma concretamente,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assume a responsabilidade do erro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Embora seja também uma afirmação, é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maneira mais segura de afirmar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884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preciso ter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evitar afirmações ou negações muito categóricas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determinadas ideias,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simplificando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pensamentos que são mais complexos. Isso pode ocorrer quando, por exemplo, afirma-se categoricamente: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interesse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genuíno do governo federal em resolver a questão”.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melhor seria: “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Parece não haver interesse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genuíno do governo federal em resolver a questão”.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DD4ADA-435C-4AD5-A7E4-FC37CE58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847" y="0"/>
            <a:ext cx="5108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9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Outros exemplos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Evidentemente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estamos também diante do direito dessas crianças de falar e de participar da construção das políticas públicas.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Isso pode,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possivelmente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 explicado pela diferença entre discurso comercial no caso canadense e o discurso mais protegido nos casos dos EUA.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A interpretação ora defendida não ignora –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forma alguma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os direitos das crianças e dos adolescentes, nem o papel confiado ao Estado de sua proteção (art. 227).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559388-5704-4983-8285-3BB68455E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033" y="0"/>
            <a:ext cx="4958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Assim,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modalizador é um elemento gramatical ou lexical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palavra ou expressão – por meio do qual o enunciador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 alguma atitude relativo ao conteúdo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daquilo que ele mesmo enuncia.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atitude pode ser uma certeza, uma dúvida, a obrigatoriedade ou a proibição, uma possibilidade, algum sentimento, entre outros.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Mesmo de forma encoberta,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enunciador deixa seus posicionamentos subentendidos ou sugeridos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forma a influenciar o destinatário a compreender o enunciado sob um determinado aspecto.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B8F0E2-27DE-4C4B-8BE9-2ADC61854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7"/>
          <a:stretch/>
        </p:blipFill>
        <p:spPr>
          <a:xfrm>
            <a:off x="7138931" y="0"/>
            <a:ext cx="5053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2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função modalizadora manifesta-se principalmente por meio de: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Advérbios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quando indicativos acerca do acolhimento do enunciado em sua totalidade ou parcialidade por parte do enunciador.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Possivelmente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você foi a vencedora.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Certamente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você foi a vencedora.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69A545-F42C-40ED-92FD-C8E4695A9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63" y="0"/>
            <a:ext cx="5097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2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função modalizadora manifesta-se principalmente por meio de: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 modos verbais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forma a indicar se o enunciado expressa um acontecimento ou uma vontade.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Você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passará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vestibular. (Futuro do Presente indicando certeza)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Que você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vestibular! (Presente do Subjuntivo indicando desejo)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D33AE6C-C2AD-4A8D-AB7D-286AD20BA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881" y="13771"/>
            <a:ext cx="5086120" cy="68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1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função modalizadora manifesta-se principalmente por meio de: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Emprego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verbos auxiliares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acrescentam noções circunstanciais que podem apontar necessidades ou possibilidades.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Você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passar no vestibular. (possibilidade)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Ele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passar no vestibular. (necessidade)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4090045-4FDD-4870-8F9F-E08B3FF2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95" y="0"/>
            <a:ext cx="5141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7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A0D9-EC44-4BCD-9AB0-80EF9473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6808425" cy="58389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Modalização Epistêmica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3A72CF-E39B-4B07-AFC9-2C649E97AF96}"/>
              </a:ext>
            </a:extLst>
          </p:cNvPr>
          <p:cNvSpPr txBox="1"/>
          <p:nvPr/>
        </p:nvSpPr>
        <p:spPr>
          <a:xfrm>
            <a:off x="0" y="583895"/>
            <a:ext cx="688554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função modalizadora manifesta-se principalmente por meio de: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Uso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adjetivos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cuja escolha pode revelar opinião ou posicionamento.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a reunião será adiada.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plausível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ele tenha visto o gabarito.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6FCB788-DE65-474F-9199-92A24BE24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61" y="-1"/>
            <a:ext cx="513713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0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1229</Words>
  <Application>Microsoft Office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Modalização Epistêmica</vt:lpstr>
      <vt:lpstr>Teste os seus Conhecimentos</vt:lpstr>
      <vt:lpstr>Teste os seus Conhecimentos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Modalização Epistêmica</dc:title>
  <dc:creator>ARTHUR VINÍCIUS FEITOSA FURTADO</dc:creator>
  <cp:lastModifiedBy>ARTHUR VINÍCIUS FEITOSA FURTADO</cp:lastModifiedBy>
  <cp:revision>21</cp:revision>
  <dcterms:created xsi:type="dcterms:W3CDTF">2025-05-14T18:16:57Z</dcterms:created>
  <dcterms:modified xsi:type="dcterms:W3CDTF">2025-07-31T15:19:09Z</dcterms:modified>
</cp:coreProperties>
</file>