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323" r:id="rId2"/>
    <p:sldId id="366" r:id="rId3"/>
    <p:sldId id="367" r:id="rId4"/>
    <p:sldId id="369" r:id="rId5"/>
    <p:sldId id="372" r:id="rId6"/>
    <p:sldId id="370" r:id="rId7"/>
    <p:sldId id="371" r:id="rId8"/>
    <p:sldId id="373" r:id="rId9"/>
    <p:sldId id="375" r:id="rId10"/>
    <p:sldId id="376" r:id="rId11"/>
    <p:sldId id="381" r:id="rId12"/>
    <p:sldId id="382" r:id="rId13"/>
    <p:sldId id="383" r:id="rId14"/>
    <p:sldId id="384" r:id="rId15"/>
    <p:sldId id="385" r:id="rId16"/>
    <p:sldId id="386" r:id="rId17"/>
    <p:sldId id="387" r:id="rId18"/>
    <p:sldId id="394" r:id="rId19"/>
    <p:sldId id="395" r:id="rId20"/>
    <p:sldId id="377" r:id="rId21"/>
    <p:sldId id="389" r:id="rId22"/>
    <p:sldId id="390" r:id="rId23"/>
    <p:sldId id="391" r:id="rId24"/>
    <p:sldId id="393" r:id="rId25"/>
    <p:sldId id="396" r:id="rId26"/>
    <p:sldId id="397" r:id="rId27"/>
    <p:sldId id="398" r:id="rId28"/>
    <p:sldId id="388" r:id="rId29"/>
    <p:sldId id="378" r:id="rId30"/>
    <p:sldId id="380" r:id="rId31"/>
    <p:sldId id="392" r:id="rId32"/>
    <p:sldId id="399" r:id="rId33"/>
    <p:sldId id="400" r:id="rId34"/>
    <p:sldId id="401" r:id="rId35"/>
    <p:sldId id="403" r:id="rId36"/>
    <p:sldId id="402" r:id="rId37"/>
    <p:sldId id="404" r:id="rId3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52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9B179110-0FA9-48DE-9118-5A113ABD3BA4}" type="datetimeFigureOut">
              <a:rPr lang="pt-BR" smtClean="0"/>
              <a:t>01/08/2019</a:t>
            </a:fld>
            <a:endParaRPr lang="pt-B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pt-B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FD378B2-69D7-45B2-B927-EE4E8AA171A8}" type="slidenum">
              <a:rPr lang="pt-BR" smtClean="0"/>
              <a:t>‹nº›</a:t>
            </a:fld>
            <a:endParaRPr lang="pt-B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pt-BR" smtClean="0"/>
              <a:t>Clique para editar o título mestre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nchor="ct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9B179110-0FA9-48DE-9118-5A113ABD3BA4}" type="datetimeFigureOut">
              <a:rPr lang="pt-BR" smtClean="0"/>
              <a:t>01/08/2019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FD378B2-69D7-45B2-B927-EE4E8AA171A8}" type="slidenum">
              <a:rPr lang="pt-BR" smtClean="0"/>
              <a:t>‹nº›</a:t>
            </a:fld>
            <a:endParaRPr lang="pt-B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9B179110-0FA9-48DE-9118-5A113ABD3BA4}" type="datetimeFigureOut">
              <a:rPr lang="pt-BR" smtClean="0"/>
              <a:t>01/08/2019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FD378B2-69D7-45B2-B927-EE4E8AA171A8}" type="slidenum">
              <a:rPr lang="pt-BR" smtClean="0"/>
              <a:t>‹nº›</a:t>
            </a:fld>
            <a:endParaRPr lang="pt-B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2"/>
          <p:cNvSpPr>
            <a:spLocks noGrp="1"/>
          </p:cNvSpPr>
          <p:nvPr>
            <p:ph type="body"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8B0FE45-1ED3-4B69-A1B0-096DBFB6C2AB}" type="datetimeFigureOut">
              <a:rPr lang="pt-BR" smtClean="0"/>
              <a:pPr/>
              <a:t>01/08/2019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292E6C4-1EF2-4AAB-99DF-CA9513178502}" type="slidenum">
              <a:rPr lang="pt-BR" smtClean="0"/>
              <a:pPr/>
              <a:t>‹nº›</a:t>
            </a:fld>
            <a:endParaRPr lang="pt-BR"/>
          </a:p>
        </p:txBody>
      </p:sp>
    </p:spTree>
    <p:extLst>
      <p:ext uri="{BB962C8B-B14F-4D97-AF65-F5344CB8AC3E}">
        <p14:creationId xmlns:p14="http://schemas.microsoft.com/office/powerpoint/2010/main" val="2739637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9B179110-0FA9-48DE-9118-5A113ABD3BA4}" type="datetimeFigureOut">
              <a:rPr lang="pt-BR" smtClean="0"/>
              <a:t>01/08/2019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FD378B2-69D7-45B2-B927-EE4E8AA171A8}" type="slidenum">
              <a:rPr lang="pt-BR" smtClean="0"/>
              <a:t>‹nº›</a:t>
            </a:fld>
            <a:endParaRPr lang="pt-BR"/>
          </a:p>
        </p:txBody>
      </p:sp>
      <p:sp>
        <p:nvSpPr>
          <p:cNvPr id="11" name="Title 10"/>
          <p:cNvSpPr>
            <a:spLocks noGrp="1"/>
          </p:cNvSpPr>
          <p:nvPr>
            <p:ph type="title"/>
          </p:nvPr>
        </p:nvSpPr>
        <p:spPr/>
        <p:txBody>
          <a:bodyPr/>
          <a:lstStyle/>
          <a:p>
            <a:r>
              <a:rPr lang="pt-BR" smtClean="0"/>
              <a:t>Clique para editar o título mestre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9B179110-0FA9-48DE-9118-5A113ABD3BA4}" type="datetimeFigureOut">
              <a:rPr lang="pt-BR" smtClean="0"/>
              <a:t>01/08/2019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FD378B2-69D7-45B2-B927-EE4E8AA171A8}" type="slidenum">
              <a:rPr lang="pt-BR" smtClean="0"/>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B179110-0FA9-48DE-9118-5A113ABD3BA4}" type="datetimeFigureOut">
              <a:rPr lang="pt-BR" smtClean="0"/>
              <a:t>01/08/2019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8FD378B2-69D7-45B2-B927-EE4E8AA171A8}" type="slidenum">
              <a:rPr lang="pt-BR" smtClean="0"/>
              <a:t>‹nº›</a:t>
            </a:fld>
            <a:endParaRPr lang="pt-BR"/>
          </a:p>
        </p:txBody>
      </p:sp>
      <p:sp>
        <p:nvSpPr>
          <p:cNvPr id="12" name="Title 11"/>
          <p:cNvSpPr>
            <a:spLocks noGrp="1"/>
          </p:cNvSpPr>
          <p:nvPr>
            <p:ph type="title"/>
          </p:nvPr>
        </p:nvSpPr>
        <p:spPr/>
        <p:txBody>
          <a:bodyPr/>
          <a:lstStyle>
            <a:lvl1pPr>
              <a:defRPr>
                <a:solidFill>
                  <a:schemeClr val="tx2"/>
                </a:solidFill>
              </a:defRPr>
            </a:lvl1pPr>
          </a:lstStyle>
          <a:p>
            <a:r>
              <a:rPr lang="pt-BR" smtClean="0"/>
              <a:t>Clique para editar o título mestre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9B179110-0FA9-48DE-9118-5A113ABD3BA4}" type="datetimeFigureOut">
              <a:rPr lang="pt-BR" smtClean="0"/>
              <a:t>01/08/2019</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8FD378B2-69D7-45B2-B927-EE4E8AA171A8}" type="slidenum">
              <a:rPr lang="pt-BR" smtClean="0"/>
              <a:t>‹nº›</a:t>
            </a:fld>
            <a:endParaRPr lang="pt-B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9B179110-0FA9-48DE-9118-5A113ABD3BA4}" type="datetimeFigureOut">
              <a:rPr lang="pt-BR" smtClean="0"/>
              <a:t>01/08/2019</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8FD378B2-69D7-45B2-B927-EE4E8AA171A8}" type="slidenum">
              <a:rPr lang="pt-BR" smtClean="0"/>
              <a:t>‹nº›</a:t>
            </a:fld>
            <a:endParaRPr lang="pt-B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79110-0FA9-48DE-9118-5A113ABD3BA4}" type="datetimeFigureOut">
              <a:rPr lang="pt-BR" smtClean="0"/>
              <a:t>01/08/2019</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8FD378B2-69D7-45B2-B927-EE4E8AA171A8}"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pt-BR" smtClean="0"/>
              <a:t>Clique para editar o título mestre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9B179110-0FA9-48DE-9118-5A113ABD3BA4}" type="datetimeFigureOut">
              <a:rPr lang="pt-BR" smtClean="0"/>
              <a:t>01/08/2019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8FD378B2-69D7-45B2-B927-EE4E8AA171A8}" type="slidenum">
              <a:rPr lang="pt-BR" smtClean="0"/>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pt-BR" smtClean="0"/>
              <a:t>Clique para editar o título mestre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9B179110-0FA9-48DE-9118-5A113ABD3BA4}" type="datetimeFigureOut">
              <a:rPr lang="pt-BR" smtClean="0"/>
              <a:t>01/08/2019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8FD378B2-69D7-45B2-B927-EE4E8AA171A8}" type="slidenum">
              <a:rPr lang="pt-BR" smtClean="0"/>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9B179110-0FA9-48DE-9118-5A113ABD3BA4}" type="datetimeFigureOut">
              <a:rPr lang="pt-BR" smtClean="0"/>
              <a:t>01/08/2019</a:t>
            </a:fld>
            <a:endParaRPr lang="pt-B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pt-B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8FD378B2-69D7-45B2-B927-EE4E8AA171A8}" type="slidenum">
              <a:rPr lang="pt-BR" smtClean="0"/>
              <a:t>‹nº›</a:t>
            </a:fld>
            <a:endParaRPr lang="pt-B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dirty="0" smtClean="0">
                <a:latin typeface="Times New Roman" panose="02020603050405020304" pitchFamily="18" charset="0"/>
                <a:cs typeface="Times New Roman" panose="02020603050405020304" pitchFamily="18" charset="0"/>
              </a:rPr>
              <a:t>Realismo-Naturalismo no Brasil</a:t>
            </a:r>
            <a:endParaRPr lang="pt-BR" sz="4000" dirty="0">
              <a:latin typeface="Times New Roman" panose="02020603050405020304" pitchFamily="18" charset="0"/>
              <a:cs typeface="Times New Roman" panose="02020603050405020304" pitchFamily="18" charset="0"/>
            </a:endParaRPr>
          </a:p>
        </p:txBody>
      </p:sp>
      <p:pic>
        <p:nvPicPr>
          <p:cNvPr id="1026" name="Picture 2" descr="C:\Users\Usuário\JEC\Pictures\Educandário\Imagens para aulas\rio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988840"/>
            <a:ext cx="8001000" cy="4543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305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4800" dirty="0">
                <a:latin typeface="Times New Roman" panose="02020603050405020304" pitchFamily="18" charset="0"/>
                <a:cs typeface="Times New Roman" panose="02020603050405020304" pitchFamily="18" charset="0"/>
              </a:rPr>
              <a:t>Realismo-Naturalismo no Brasil</a:t>
            </a:r>
            <a:endParaRPr lang="pt-BR" sz="5000"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type="body" idx="1"/>
          </p:nvPr>
        </p:nvSpPr>
        <p:spPr>
          <a:xfrm>
            <a:off x="323528" y="1484784"/>
            <a:ext cx="8424936" cy="5189578"/>
          </a:xfrm>
        </p:spPr>
        <p:txBody>
          <a:bodyPr>
            <a:normAutofit/>
          </a:bodyPr>
          <a:lstStyle/>
          <a:p>
            <a:pPr algn="just"/>
            <a:r>
              <a:rPr lang="pt-BR" sz="3200" dirty="0" smtClean="0">
                <a:latin typeface="Times New Roman" panose="02020603050405020304" pitchFamily="18" charset="0"/>
                <a:cs typeface="Times New Roman" panose="02020603050405020304" pitchFamily="18" charset="0"/>
              </a:rPr>
              <a:t> </a:t>
            </a:r>
            <a:r>
              <a:rPr lang="pt-BR" sz="3200" b="1" dirty="0" smtClean="0">
                <a:latin typeface="Times New Roman" panose="02020603050405020304" pitchFamily="18" charset="0"/>
                <a:cs typeface="Times New Roman" panose="02020603050405020304" pitchFamily="18" charset="0"/>
              </a:rPr>
              <a:t>Características do Realismo brasileiro</a:t>
            </a:r>
            <a:r>
              <a:rPr lang="pt-BR" sz="3200" dirty="0" smtClean="0">
                <a:latin typeface="Times New Roman" panose="02020603050405020304" pitchFamily="18" charset="0"/>
                <a:cs typeface="Times New Roman" panose="02020603050405020304" pitchFamily="18" charset="0"/>
              </a:rPr>
              <a:t>:</a:t>
            </a:r>
          </a:p>
          <a:p>
            <a:pPr algn="just"/>
            <a:endParaRPr lang="pt-BR" sz="3200" dirty="0" smtClean="0">
              <a:latin typeface="Times New Roman" panose="02020603050405020304" pitchFamily="18" charset="0"/>
              <a:cs typeface="Times New Roman" panose="02020603050405020304" pitchFamily="18" charset="0"/>
            </a:endParaRPr>
          </a:p>
          <a:p>
            <a:pPr algn="just"/>
            <a:r>
              <a:rPr lang="pt-BR" sz="3200" b="1" dirty="0" smtClean="0">
                <a:latin typeface="Times New Roman" panose="02020603050405020304" pitchFamily="18" charset="0"/>
                <a:cs typeface="Times New Roman" panose="02020603050405020304" pitchFamily="18" charset="0"/>
              </a:rPr>
              <a:t> 3) </a:t>
            </a:r>
            <a:r>
              <a:rPr lang="pt-BR" sz="3200" dirty="0" smtClean="0">
                <a:latin typeface="Times New Roman" panose="02020603050405020304" pitchFamily="18" charset="0"/>
                <a:cs typeface="Times New Roman" panose="02020603050405020304" pitchFamily="18" charset="0"/>
              </a:rPr>
              <a:t>Objetivismo e racionalismo; </a:t>
            </a:r>
            <a:endParaRPr lang="pt-BR" sz="3200" b="1" dirty="0" smtClean="0">
              <a:latin typeface="Times New Roman" panose="02020603050405020304" pitchFamily="18" charset="0"/>
              <a:cs typeface="Times New Roman" panose="02020603050405020304" pitchFamily="18" charset="0"/>
            </a:endParaRPr>
          </a:p>
          <a:p>
            <a:pPr marL="0" indent="0" algn="just">
              <a:buNone/>
            </a:pPr>
            <a:endParaRPr lang="pt-BR" sz="3200" dirty="0" smtClean="0">
              <a:latin typeface="Times New Roman" panose="02020603050405020304" pitchFamily="18" charset="0"/>
              <a:cs typeface="Times New Roman" panose="02020603050405020304" pitchFamily="18" charset="0"/>
            </a:endParaRPr>
          </a:p>
          <a:p>
            <a:pPr algn="just"/>
            <a:endParaRPr lang="pt-BR" sz="3600" b="1" dirty="0" smtClean="0">
              <a:latin typeface="Times New Roman" panose="02020603050405020304" pitchFamily="18" charset="0"/>
              <a:cs typeface="Times New Roman" panose="02020603050405020304" pitchFamily="18" charset="0"/>
            </a:endParaRPr>
          </a:p>
          <a:p>
            <a:pPr marL="0" indent="0" algn="just">
              <a:buNone/>
            </a:pPr>
            <a:endParaRPr lang="pt-BR" sz="5100" dirty="0" smtClean="0">
              <a:latin typeface="Times New Roman" panose="02020603050405020304" pitchFamily="18" charset="0"/>
              <a:cs typeface="Times New Roman" panose="02020603050405020304" pitchFamily="18" charset="0"/>
            </a:endParaRPr>
          </a:p>
          <a:p>
            <a:pPr algn="just"/>
            <a:endParaRPr lang="pt-BR" sz="5100" dirty="0" smtClean="0">
              <a:latin typeface="Times New Roman" panose="02020603050405020304" pitchFamily="18" charset="0"/>
              <a:cs typeface="Times New Roman" panose="02020603050405020304" pitchFamily="18" charset="0"/>
            </a:endParaRPr>
          </a:p>
          <a:p>
            <a:pPr algn="just"/>
            <a:endParaRPr lang="pt-BR" sz="5500" dirty="0">
              <a:latin typeface="Times New Roman" panose="02020603050405020304" pitchFamily="18" charset="0"/>
              <a:cs typeface="Times New Roman" panose="02020603050405020304" pitchFamily="18" charset="0"/>
            </a:endParaRPr>
          </a:p>
          <a:p>
            <a:pPr algn="just"/>
            <a:endParaRPr lang="pt-BR" sz="1600" dirty="0">
              <a:latin typeface="Times New Roman" panose="02020603050405020304" pitchFamily="18" charset="0"/>
              <a:cs typeface="Times New Roman" panose="02020603050405020304" pitchFamily="18" charset="0"/>
            </a:endParaRPr>
          </a:p>
          <a:p>
            <a:pPr marL="0" indent="0" algn="just">
              <a:buNone/>
            </a:pPr>
            <a:endParaRPr lang="pt-BR" dirty="0" smtClean="0">
              <a:latin typeface="Times New Roman" panose="02020603050405020304" pitchFamily="18" charset="0"/>
              <a:cs typeface="Times New Roman" panose="02020603050405020304" pitchFamily="18" charset="0"/>
            </a:endParaRPr>
          </a:p>
          <a:p>
            <a:pPr marL="0" indent="0" algn="just">
              <a:buNone/>
            </a:pPr>
            <a:endParaRPr lang="pt-BR" dirty="0" smtClean="0"/>
          </a:p>
          <a:p>
            <a:pPr marL="0" indent="0" algn="just">
              <a:buNone/>
            </a:pPr>
            <a:endParaRPr lang="pt-BR" dirty="0"/>
          </a:p>
          <a:p>
            <a:pPr marL="0" indent="0" algn="just">
              <a:buNone/>
            </a:pPr>
            <a:endParaRPr lang="pt-BR" dirty="0" smtClean="0"/>
          </a:p>
          <a:p>
            <a:pPr marL="0" indent="0" algn="just">
              <a:buNone/>
            </a:pPr>
            <a:endParaRPr lang="pt-BR" dirty="0" smtClean="0"/>
          </a:p>
          <a:p>
            <a:pPr marL="0" indent="0" algn="just">
              <a:buNone/>
            </a:pPr>
            <a:endParaRPr lang="pt-BR" dirty="0"/>
          </a:p>
        </p:txBody>
      </p:sp>
      <p:pic>
        <p:nvPicPr>
          <p:cNvPr id="10245" name="Picture 5" descr="C:\Users\Usuário\JEC\Pictures\Educandário\Imagens para aulas\castro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697985"/>
            <a:ext cx="3294597" cy="2934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568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4800" dirty="0">
                <a:latin typeface="Times New Roman" panose="02020603050405020304" pitchFamily="18" charset="0"/>
                <a:cs typeface="Times New Roman" panose="02020603050405020304" pitchFamily="18" charset="0"/>
              </a:rPr>
              <a:t>Realismo-Naturalismo no Brasil</a:t>
            </a:r>
            <a:endParaRPr lang="pt-BR" sz="5000"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type="body" idx="1"/>
          </p:nvPr>
        </p:nvSpPr>
        <p:spPr>
          <a:xfrm>
            <a:off x="323528" y="1484784"/>
            <a:ext cx="8424936" cy="5189578"/>
          </a:xfrm>
        </p:spPr>
        <p:txBody>
          <a:bodyPr>
            <a:normAutofit/>
          </a:bodyPr>
          <a:lstStyle/>
          <a:p>
            <a:pPr algn="just"/>
            <a:r>
              <a:rPr lang="pt-BR" sz="3200" dirty="0" smtClean="0">
                <a:latin typeface="Times New Roman" panose="02020603050405020304" pitchFamily="18" charset="0"/>
                <a:cs typeface="Times New Roman" panose="02020603050405020304" pitchFamily="18" charset="0"/>
              </a:rPr>
              <a:t> </a:t>
            </a:r>
            <a:r>
              <a:rPr lang="pt-BR" sz="3200" b="1" dirty="0" smtClean="0">
                <a:latin typeface="Times New Roman" panose="02020603050405020304" pitchFamily="18" charset="0"/>
                <a:cs typeface="Times New Roman" panose="02020603050405020304" pitchFamily="18" charset="0"/>
              </a:rPr>
              <a:t>Características do Realismo brasileiro</a:t>
            </a:r>
            <a:r>
              <a:rPr lang="pt-BR" sz="3200" dirty="0" smtClean="0">
                <a:latin typeface="Times New Roman" panose="02020603050405020304" pitchFamily="18" charset="0"/>
                <a:cs typeface="Times New Roman" panose="02020603050405020304" pitchFamily="18" charset="0"/>
              </a:rPr>
              <a:t>:</a:t>
            </a:r>
          </a:p>
          <a:p>
            <a:pPr algn="just"/>
            <a:endParaRPr lang="pt-BR" sz="3200" dirty="0" smtClean="0">
              <a:latin typeface="Times New Roman" panose="02020603050405020304" pitchFamily="18" charset="0"/>
              <a:cs typeface="Times New Roman" panose="02020603050405020304" pitchFamily="18" charset="0"/>
            </a:endParaRPr>
          </a:p>
          <a:p>
            <a:pPr algn="just"/>
            <a:r>
              <a:rPr lang="pt-BR" sz="3200" b="1" dirty="0" smtClean="0">
                <a:latin typeface="Times New Roman" panose="02020603050405020304" pitchFamily="18" charset="0"/>
                <a:cs typeface="Times New Roman" panose="02020603050405020304" pitchFamily="18" charset="0"/>
              </a:rPr>
              <a:t> 4) Aprofundamento da análise psicológica</a:t>
            </a:r>
            <a:r>
              <a:rPr lang="pt-BR" sz="3200" dirty="0" smtClean="0">
                <a:latin typeface="Times New Roman" panose="02020603050405020304" pitchFamily="18" charset="0"/>
                <a:cs typeface="Times New Roman" panose="02020603050405020304" pitchFamily="18" charset="0"/>
              </a:rPr>
              <a:t> dos personagens; </a:t>
            </a:r>
            <a:endParaRPr lang="pt-BR" sz="3200" b="1" dirty="0" smtClean="0">
              <a:latin typeface="Times New Roman" panose="02020603050405020304" pitchFamily="18" charset="0"/>
              <a:cs typeface="Times New Roman" panose="02020603050405020304" pitchFamily="18" charset="0"/>
            </a:endParaRPr>
          </a:p>
          <a:p>
            <a:pPr marL="0" indent="0" algn="just">
              <a:buNone/>
            </a:pPr>
            <a:endParaRPr lang="pt-BR" sz="3200" dirty="0" smtClean="0">
              <a:latin typeface="Times New Roman" panose="02020603050405020304" pitchFamily="18" charset="0"/>
              <a:cs typeface="Times New Roman" panose="02020603050405020304" pitchFamily="18" charset="0"/>
            </a:endParaRPr>
          </a:p>
          <a:p>
            <a:pPr algn="just"/>
            <a:endParaRPr lang="pt-BR" sz="3600" b="1" dirty="0" smtClean="0">
              <a:latin typeface="Times New Roman" panose="02020603050405020304" pitchFamily="18" charset="0"/>
              <a:cs typeface="Times New Roman" panose="02020603050405020304" pitchFamily="18" charset="0"/>
            </a:endParaRPr>
          </a:p>
          <a:p>
            <a:pPr marL="0" indent="0" algn="just">
              <a:buNone/>
            </a:pPr>
            <a:endParaRPr lang="pt-BR" sz="5100" dirty="0" smtClean="0">
              <a:latin typeface="Times New Roman" panose="02020603050405020304" pitchFamily="18" charset="0"/>
              <a:cs typeface="Times New Roman" panose="02020603050405020304" pitchFamily="18" charset="0"/>
            </a:endParaRPr>
          </a:p>
          <a:p>
            <a:pPr algn="just"/>
            <a:endParaRPr lang="pt-BR" sz="5100" dirty="0" smtClean="0">
              <a:latin typeface="Times New Roman" panose="02020603050405020304" pitchFamily="18" charset="0"/>
              <a:cs typeface="Times New Roman" panose="02020603050405020304" pitchFamily="18" charset="0"/>
            </a:endParaRPr>
          </a:p>
          <a:p>
            <a:pPr algn="just"/>
            <a:endParaRPr lang="pt-BR" sz="5500" dirty="0">
              <a:latin typeface="Times New Roman" panose="02020603050405020304" pitchFamily="18" charset="0"/>
              <a:cs typeface="Times New Roman" panose="02020603050405020304" pitchFamily="18" charset="0"/>
            </a:endParaRPr>
          </a:p>
          <a:p>
            <a:pPr algn="just"/>
            <a:endParaRPr lang="pt-BR" sz="1600" dirty="0">
              <a:latin typeface="Times New Roman" panose="02020603050405020304" pitchFamily="18" charset="0"/>
              <a:cs typeface="Times New Roman" panose="02020603050405020304" pitchFamily="18" charset="0"/>
            </a:endParaRPr>
          </a:p>
          <a:p>
            <a:pPr marL="0" indent="0" algn="just">
              <a:buNone/>
            </a:pPr>
            <a:endParaRPr lang="pt-BR" dirty="0" smtClean="0">
              <a:latin typeface="Times New Roman" panose="02020603050405020304" pitchFamily="18" charset="0"/>
              <a:cs typeface="Times New Roman" panose="02020603050405020304" pitchFamily="18" charset="0"/>
            </a:endParaRPr>
          </a:p>
          <a:p>
            <a:pPr marL="0" indent="0" algn="just">
              <a:buNone/>
            </a:pPr>
            <a:endParaRPr lang="pt-BR" dirty="0" smtClean="0"/>
          </a:p>
          <a:p>
            <a:pPr marL="0" indent="0" algn="just">
              <a:buNone/>
            </a:pPr>
            <a:endParaRPr lang="pt-BR" dirty="0"/>
          </a:p>
          <a:p>
            <a:pPr marL="0" indent="0" algn="just">
              <a:buNone/>
            </a:pPr>
            <a:endParaRPr lang="pt-BR" dirty="0" smtClean="0"/>
          </a:p>
          <a:p>
            <a:pPr marL="0" indent="0" algn="just">
              <a:buNone/>
            </a:pPr>
            <a:endParaRPr lang="pt-BR" dirty="0" smtClean="0"/>
          </a:p>
          <a:p>
            <a:pPr marL="0" indent="0" algn="just">
              <a:buNone/>
            </a:pPr>
            <a:endParaRPr lang="pt-BR" dirty="0"/>
          </a:p>
        </p:txBody>
      </p:sp>
      <p:pic>
        <p:nvPicPr>
          <p:cNvPr id="13314" name="Picture 2" descr="C:\Users\Usuário\JEC\Pictures\Educandário\Imagens para aulas\alienist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861047"/>
            <a:ext cx="3607447" cy="2866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607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4800" dirty="0">
                <a:latin typeface="Times New Roman" panose="02020603050405020304" pitchFamily="18" charset="0"/>
                <a:cs typeface="Times New Roman" panose="02020603050405020304" pitchFamily="18" charset="0"/>
              </a:rPr>
              <a:t>Realismo-Naturalismo no Brasil</a:t>
            </a:r>
            <a:endParaRPr lang="pt-BR" sz="5000"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type="body" idx="1"/>
          </p:nvPr>
        </p:nvSpPr>
        <p:spPr>
          <a:xfrm>
            <a:off x="323528" y="1484784"/>
            <a:ext cx="8424936" cy="5189578"/>
          </a:xfrm>
        </p:spPr>
        <p:txBody>
          <a:bodyPr>
            <a:normAutofit/>
          </a:bodyPr>
          <a:lstStyle/>
          <a:p>
            <a:pPr algn="just"/>
            <a:r>
              <a:rPr lang="pt-BR" sz="3200" dirty="0" smtClean="0">
                <a:latin typeface="Times New Roman" panose="02020603050405020304" pitchFamily="18" charset="0"/>
                <a:cs typeface="Times New Roman" panose="02020603050405020304" pitchFamily="18" charset="0"/>
              </a:rPr>
              <a:t> </a:t>
            </a:r>
            <a:r>
              <a:rPr lang="pt-BR" sz="3200" b="1" dirty="0" smtClean="0">
                <a:latin typeface="Times New Roman" panose="02020603050405020304" pitchFamily="18" charset="0"/>
                <a:cs typeface="Times New Roman" panose="02020603050405020304" pitchFamily="18" charset="0"/>
              </a:rPr>
              <a:t>Características do Realismo brasileiro</a:t>
            </a:r>
            <a:r>
              <a:rPr lang="pt-BR" sz="3200" dirty="0" smtClean="0">
                <a:latin typeface="Times New Roman" panose="02020603050405020304" pitchFamily="18" charset="0"/>
                <a:cs typeface="Times New Roman" panose="02020603050405020304" pitchFamily="18" charset="0"/>
              </a:rPr>
              <a:t>:</a:t>
            </a:r>
          </a:p>
          <a:p>
            <a:pPr algn="just"/>
            <a:endParaRPr lang="pt-BR" sz="3200" dirty="0" smtClean="0">
              <a:latin typeface="Times New Roman" panose="02020603050405020304" pitchFamily="18" charset="0"/>
              <a:cs typeface="Times New Roman" panose="02020603050405020304" pitchFamily="18" charset="0"/>
            </a:endParaRPr>
          </a:p>
          <a:p>
            <a:pPr algn="just"/>
            <a:r>
              <a:rPr lang="pt-BR" sz="3200" b="1" dirty="0" smtClean="0">
                <a:latin typeface="Times New Roman" panose="02020603050405020304" pitchFamily="18" charset="0"/>
                <a:cs typeface="Times New Roman" panose="02020603050405020304" pitchFamily="18" charset="0"/>
              </a:rPr>
              <a:t> 5) Críticas à sociedade</a:t>
            </a:r>
            <a:r>
              <a:rPr lang="pt-BR" sz="3200" dirty="0" smtClean="0">
                <a:latin typeface="Times New Roman" panose="02020603050405020304" pitchFamily="18" charset="0"/>
                <a:cs typeface="Times New Roman" panose="02020603050405020304" pitchFamily="18" charset="0"/>
              </a:rPr>
              <a:t>: hipocrisia, futilidade, ingratidão, egoísmo e ganância.</a:t>
            </a:r>
            <a:endParaRPr lang="pt-BR" sz="3200" b="1" dirty="0" smtClean="0">
              <a:latin typeface="Times New Roman" panose="02020603050405020304" pitchFamily="18" charset="0"/>
              <a:cs typeface="Times New Roman" panose="02020603050405020304" pitchFamily="18" charset="0"/>
            </a:endParaRPr>
          </a:p>
          <a:p>
            <a:pPr marL="0" indent="0" algn="just">
              <a:buNone/>
            </a:pPr>
            <a:endParaRPr lang="pt-BR" sz="3200" dirty="0" smtClean="0">
              <a:latin typeface="Times New Roman" panose="02020603050405020304" pitchFamily="18" charset="0"/>
              <a:cs typeface="Times New Roman" panose="02020603050405020304" pitchFamily="18" charset="0"/>
            </a:endParaRPr>
          </a:p>
          <a:p>
            <a:pPr algn="just"/>
            <a:endParaRPr lang="pt-BR" sz="3600" b="1" dirty="0" smtClean="0">
              <a:latin typeface="Times New Roman" panose="02020603050405020304" pitchFamily="18" charset="0"/>
              <a:cs typeface="Times New Roman" panose="02020603050405020304" pitchFamily="18" charset="0"/>
            </a:endParaRPr>
          </a:p>
          <a:p>
            <a:pPr marL="0" indent="0" algn="just">
              <a:buNone/>
            </a:pPr>
            <a:endParaRPr lang="pt-BR" sz="5100" dirty="0" smtClean="0">
              <a:latin typeface="Times New Roman" panose="02020603050405020304" pitchFamily="18" charset="0"/>
              <a:cs typeface="Times New Roman" panose="02020603050405020304" pitchFamily="18" charset="0"/>
            </a:endParaRPr>
          </a:p>
          <a:p>
            <a:pPr algn="just"/>
            <a:endParaRPr lang="pt-BR" sz="5100" dirty="0" smtClean="0">
              <a:latin typeface="Times New Roman" panose="02020603050405020304" pitchFamily="18" charset="0"/>
              <a:cs typeface="Times New Roman" panose="02020603050405020304" pitchFamily="18" charset="0"/>
            </a:endParaRPr>
          </a:p>
          <a:p>
            <a:pPr algn="just"/>
            <a:endParaRPr lang="pt-BR" sz="5500" dirty="0">
              <a:latin typeface="Times New Roman" panose="02020603050405020304" pitchFamily="18" charset="0"/>
              <a:cs typeface="Times New Roman" panose="02020603050405020304" pitchFamily="18" charset="0"/>
            </a:endParaRPr>
          </a:p>
          <a:p>
            <a:pPr algn="just"/>
            <a:endParaRPr lang="pt-BR" sz="1600" dirty="0">
              <a:latin typeface="Times New Roman" panose="02020603050405020304" pitchFamily="18" charset="0"/>
              <a:cs typeface="Times New Roman" panose="02020603050405020304" pitchFamily="18" charset="0"/>
            </a:endParaRPr>
          </a:p>
          <a:p>
            <a:pPr marL="0" indent="0" algn="just">
              <a:buNone/>
            </a:pPr>
            <a:endParaRPr lang="pt-BR" dirty="0" smtClean="0">
              <a:latin typeface="Times New Roman" panose="02020603050405020304" pitchFamily="18" charset="0"/>
              <a:cs typeface="Times New Roman" panose="02020603050405020304" pitchFamily="18" charset="0"/>
            </a:endParaRPr>
          </a:p>
          <a:p>
            <a:pPr marL="0" indent="0" algn="just">
              <a:buNone/>
            </a:pPr>
            <a:endParaRPr lang="pt-BR" dirty="0" smtClean="0"/>
          </a:p>
          <a:p>
            <a:pPr marL="0" indent="0" algn="just">
              <a:buNone/>
            </a:pPr>
            <a:endParaRPr lang="pt-BR" dirty="0"/>
          </a:p>
          <a:p>
            <a:pPr marL="0" indent="0" algn="just">
              <a:buNone/>
            </a:pPr>
            <a:endParaRPr lang="pt-BR" dirty="0" smtClean="0"/>
          </a:p>
          <a:p>
            <a:pPr marL="0" indent="0" algn="just">
              <a:buNone/>
            </a:pPr>
            <a:endParaRPr lang="pt-BR" dirty="0" smtClean="0"/>
          </a:p>
          <a:p>
            <a:pPr marL="0" indent="0" algn="just">
              <a:buNone/>
            </a:pPr>
            <a:endParaRPr lang="pt-BR" dirty="0"/>
          </a:p>
        </p:txBody>
      </p:sp>
      <p:pic>
        <p:nvPicPr>
          <p:cNvPr id="14338" name="Picture 2" descr="C:\Users\Usuário\JEC\Pictures\Educandário\Imagens para aulas\dom casmurro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861048"/>
            <a:ext cx="4144963" cy="276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188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4800" dirty="0">
                <a:latin typeface="Times New Roman" panose="02020603050405020304" pitchFamily="18" charset="0"/>
                <a:cs typeface="Times New Roman" panose="02020603050405020304" pitchFamily="18" charset="0"/>
              </a:rPr>
              <a:t>Realismo-Naturalismo no Brasil</a:t>
            </a:r>
            <a:endParaRPr lang="pt-BR" sz="5000"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type="body" idx="1"/>
          </p:nvPr>
        </p:nvSpPr>
        <p:spPr>
          <a:xfrm>
            <a:off x="323528" y="1484784"/>
            <a:ext cx="8424936" cy="5189578"/>
          </a:xfrm>
        </p:spPr>
        <p:txBody>
          <a:bodyPr>
            <a:normAutofit/>
          </a:bodyPr>
          <a:lstStyle/>
          <a:p>
            <a:pPr algn="just"/>
            <a:r>
              <a:rPr lang="pt-BR" sz="3200" dirty="0" smtClean="0">
                <a:latin typeface="Times New Roman" panose="02020603050405020304" pitchFamily="18" charset="0"/>
                <a:cs typeface="Times New Roman" panose="02020603050405020304" pitchFamily="18" charset="0"/>
              </a:rPr>
              <a:t> </a:t>
            </a:r>
            <a:r>
              <a:rPr lang="pt-BR" sz="3200" b="1" dirty="0" smtClean="0">
                <a:latin typeface="Times New Roman" panose="02020603050405020304" pitchFamily="18" charset="0"/>
                <a:cs typeface="Times New Roman" panose="02020603050405020304" pitchFamily="18" charset="0"/>
              </a:rPr>
              <a:t>Características do Realismo brasileiro</a:t>
            </a:r>
            <a:r>
              <a:rPr lang="pt-BR" sz="3200" dirty="0" smtClean="0">
                <a:latin typeface="Times New Roman" panose="02020603050405020304" pitchFamily="18" charset="0"/>
                <a:cs typeface="Times New Roman" panose="02020603050405020304" pitchFamily="18" charset="0"/>
              </a:rPr>
              <a:t>:</a:t>
            </a:r>
          </a:p>
          <a:p>
            <a:pPr algn="just"/>
            <a:endParaRPr lang="pt-BR" sz="3200" dirty="0" smtClean="0">
              <a:latin typeface="Times New Roman" panose="02020603050405020304" pitchFamily="18" charset="0"/>
              <a:cs typeface="Times New Roman" panose="02020603050405020304" pitchFamily="18" charset="0"/>
            </a:endParaRPr>
          </a:p>
          <a:p>
            <a:pPr algn="just"/>
            <a:r>
              <a:rPr lang="pt-BR" sz="3200" b="1" dirty="0" smtClean="0">
                <a:latin typeface="Times New Roman" panose="02020603050405020304" pitchFamily="18" charset="0"/>
                <a:cs typeface="Times New Roman" panose="02020603050405020304" pitchFamily="18" charset="0"/>
              </a:rPr>
              <a:t> 6) Arte compromissada</a:t>
            </a:r>
            <a:r>
              <a:rPr lang="pt-BR" sz="3200" dirty="0" smtClean="0">
                <a:latin typeface="Times New Roman" panose="02020603050405020304" pitchFamily="18" charset="0"/>
                <a:cs typeface="Times New Roman" panose="02020603050405020304" pitchFamily="18" charset="0"/>
              </a:rPr>
              <a:t>, engajada em temas sociais.</a:t>
            </a:r>
            <a:endParaRPr lang="pt-BR" sz="3200" b="1" dirty="0" smtClean="0">
              <a:latin typeface="Times New Roman" panose="02020603050405020304" pitchFamily="18" charset="0"/>
              <a:cs typeface="Times New Roman" panose="02020603050405020304" pitchFamily="18" charset="0"/>
            </a:endParaRPr>
          </a:p>
          <a:p>
            <a:pPr marL="0" indent="0" algn="just">
              <a:buNone/>
            </a:pPr>
            <a:endParaRPr lang="pt-BR" sz="3200" dirty="0" smtClean="0">
              <a:latin typeface="Times New Roman" panose="02020603050405020304" pitchFamily="18" charset="0"/>
              <a:cs typeface="Times New Roman" panose="02020603050405020304" pitchFamily="18" charset="0"/>
            </a:endParaRPr>
          </a:p>
          <a:p>
            <a:pPr algn="just"/>
            <a:endParaRPr lang="pt-BR" sz="3600" b="1" dirty="0" smtClean="0">
              <a:latin typeface="Times New Roman" panose="02020603050405020304" pitchFamily="18" charset="0"/>
              <a:cs typeface="Times New Roman" panose="02020603050405020304" pitchFamily="18" charset="0"/>
            </a:endParaRPr>
          </a:p>
          <a:p>
            <a:pPr marL="0" indent="0" algn="just">
              <a:buNone/>
            </a:pPr>
            <a:endParaRPr lang="pt-BR" sz="5100" dirty="0" smtClean="0">
              <a:latin typeface="Times New Roman" panose="02020603050405020304" pitchFamily="18" charset="0"/>
              <a:cs typeface="Times New Roman" panose="02020603050405020304" pitchFamily="18" charset="0"/>
            </a:endParaRPr>
          </a:p>
          <a:p>
            <a:pPr algn="just"/>
            <a:endParaRPr lang="pt-BR" sz="5100" dirty="0" smtClean="0">
              <a:latin typeface="Times New Roman" panose="02020603050405020304" pitchFamily="18" charset="0"/>
              <a:cs typeface="Times New Roman" panose="02020603050405020304" pitchFamily="18" charset="0"/>
            </a:endParaRPr>
          </a:p>
          <a:p>
            <a:pPr algn="just"/>
            <a:endParaRPr lang="pt-BR" sz="5500" dirty="0">
              <a:latin typeface="Times New Roman" panose="02020603050405020304" pitchFamily="18" charset="0"/>
              <a:cs typeface="Times New Roman" panose="02020603050405020304" pitchFamily="18" charset="0"/>
            </a:endParaRPr>
          </a:p>
          <a:p>
            <a:pPr algn="just"/>
            <a:endParaRPr lang="pt-BR" sz="1600" dirty="0">
              <a:latin typeface="Times New Roman" panose="02020603050405020304" pitchFamily="18" charset="0"/>
              <a:cs typeface="Times New Roman" panose="02020603050405020304" pitchFamily="18" charset="0"/>
            </a:endParaRPr>
          </a:p>
          <a:p>
            <a:pPr marL="0" indent="0" algn="just">
              <a:buNone/>
            </a:pPr>
            <a:endParaRPr lang="pt-BR" dirty="0" smtClean="0">
              <a:latin typeface="Times New Roman" panose="02020603050405020304" pitchFamily="18" charset="0"/>
              <a:cs typeface="Times New Roman" panose="02020603050405020304" pitchFamily="18" charset="0"/>
            </a:endParaRPr>
          </a:p>
          <a:p>
            <a:pPr marL="0" indent="0" algn="just">
              <a:buNone/>
            </a:pPr>
            <a:endParaRPr lang="pt-BR" dirty="0" smtClean="0"/>
          </a:p>
          <a:p>
            <a:pPr marL="0" indent="0" algn="just">
              <a:buNone/>
            </a:pPr>
            <a:endParaRPr lang="pt-BR" dirty="0"/>
          </a:p>
          <a:p>
            <a:pPr marL="0" indent="0" algn="just">
              <a:buNone/>
            </a:pPr>
            <a:endParaRPr lang="pt-BR" dirty="0" smtClean="0"/>
          </a:p>
          <a:p>
            <a:pPr marL="0" indent="0" algn="just">
              <a:buNone/>
            </a:pPr>
            <a:endParaRPr lang="pt-BR" dirty="0" smtClean="0"/>
          </a:p>
          <a:p>
            <a:pPr marL="0" indent="0" algn="just">
              <a:buNone/>
            </a:pPr>
            <a:endParaRPr lang="pt-BR" dirty="0"/>
          </a:p>
        </p:txBody>
      </p:sp>
      <p:pic>
        <p:nvPicPr>
          <p:cNvPr id="5" name="Picture 4" descr="C:\Users\Usuário\JEC\Pictures\Educandário\Imagens para aulas\revolução industrial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3789040"/>
            <a:ext cx="5729405" cy="2979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8136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4800" dirty="0">
                <a:latin typeface="Times New Roman" panose="02020603050405020304" pitchFamily="18" charset="0"/>
                <a:cs typeface="Times New Roman" panose="02020603050405020304" pitchFamily="18" charset="0"/>
              </a:rPr>
              <a:t>Realismo-Naturalismo no Brasil</a:t>
            </a:r>
            <a:endParaRPr lang="pt-BR" sz="5000"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type="body" idx="1"/>
          </p:nvPr>
        </p:nvSpPr>
        <p:spPr>
          <a:xfrm>
            <a:off x="323528" y="1484784"/>
            <a:ext cx="8424936" cy="5189578"/>
          </a:xfrm>
        </p:spPr>
        <p:txBody>
          <a:bodyPr>
            <a:normAutofit/>
          </a:bodyPr>
          <a:lstStyle/>
          <a:p>
            <a:pPr algn="just"/>
            <a:r>
              <a:rPr lang="pt-BR" sz="3200" dirty="0" smtClean="0">
                <a:latin typeface="Times New Roman" panose="02020603050405020304" pitchFamily="18" charset="0"/>
                <a:cs typeface="Times New Roman" panose="02020603050405020304" pitchFamily="18" charset="0"/>
              </a:rPr>
              <a:t> </a:t>
            </a:r>
            <a:r>
              <a:rPr lang="pt-BR" sz="3200" b="1" dirty="0" smtClean="0">
                <a:latin typeface="Times New Roman" panose="02020603050405020304" pitchFamily="18" charset="0"/>
                <a:cs typeface="Times New Roman" panose="02020603050405020304" pitchFamily="18" charset="0"/>
              </a:rPr>
              <a:t>Características do Naturalismo brasileiro</a:t>
            </a:r>
            <a:r>
              <a:rPr lang="pt-BR" sz="3200" dirty="0" smtClean="0">
                <a:latin typeface="Times New Roman" panose="02020603050405020304" pitchFamily="18" charset="0"/>
                <a:cs typeface="Times New Roman" panose="02020603050405020304" pitchFamily="18" charset="0"/>
              </a:rPr>
              <a:t>:</a:t>
            </a:r>
          </a:p>
          <a:p>
            <a:pPr algn="just"/>
            <a:endParaRPr lang="pt-BR" sz="3200" dirty="0" smtClean="0">
              <a:latin typeface="Times New Roman" panose="02020603050405020304" pitchFamily="18" charset="0"/>
              <a:cs typeface="Times New Roman" panose="02020603050405020304" pitchFamily="18" charset="0"/>
            </a:endParaRPr>
          </a:p>
          <a:p>
            <a:pPr algn="just"/>
            <a:r>
              <a:rPr lang="pt-BR" sz="3200" b="1" dirty="0" smtClean="0">
                <a:latin typeface="Times New Roman" panose="02020603050405020304" pitchFamily="18" charset="0"/>
                <a:cs typeface="Times New Roman" panose="02020603050405020304" pitchFamily="18" charset="0"/>
              </a:rPr>
              <a:t> </a:t>
            </a:r>
            <a:r>
              <a:rPr lang="pt-BR" sz="3200" dirty="0" smtClean="0">
                <a:latin typeface="Times New Roman" panose="02020603050405020304" pitchFamily="18" charset="0"/>
                <a:cs typeface="Times New Roman" panose="02020603050405020304" pitchFamily="18" charset="0"/>
              </a:rPr>
              <a:t>Patrícia Martins: “Realismo levado até as últimas consequências”.</a:t>
            </a:r>
          </a:p>
          <a:p>
            <a:pPr algn="just"/>
            <a:r>
              <a:rPr lang="pt-BR" sz="3200" b="1" dirty="0">
                <a:latin typeface="Times New Roman" panose="02020603050405020304" pitchFamily="18" charset="0"/>
                <a:cs typeface="Times New Roman" panose="02020603050405020304" pitchFamily="18" charset="0"/>
              </a:rPr>
              <a:t> </a:t>
            </a:r>
            <a:r>
              <a:rPr lang="pt-BR" sz="3200" b="1" dirty="0" smtClean="0">
                <a:latin typeface="Times New Roman" panose="02020603050405020304" pitchFamily="18" charset="0"/>
                <a:cs typeface="Times New Roman" panose="02020603050405020304" pitchFamily="18" charset="0"/>
              </a:rPr>
              <a:t>1) </a:t>
            </a:r>
            <a:r>
              <a:rPr lang="pt-BR" sz="3200" dirty="0" smtClean="0">
                <a:latin typeface="Times New Roman" panose="02020603050405020304" pitchFamily="18" charset="0"/>
                <a:cs typeface="Times New Roman" panose="02020603050405020304" pitchFamily="18" charset="0"/>
              </a:rPr>
              <a:t>Procura dar </a:t>
            </a:r>
            <a:r>
              <a:rPr lang="pt-BR" sz="3200" b="1" dirty="0" smtClean="0">
                <a:latin typeface="Times New Roman" panose="02020603050405020304" pitchFamily="18" charset="0"/>
                <a:cs typeface="Times New Roman" panose="02020603050405020304" pitchFamily="18" charset="0"/>
              </a:rPr>
              <a:t>explicações científicas </a:t>
            </a:r>
            <a:r>
              <a:rPr lang="pt-BR" sz="3200" dirty="0" smtClean="0">
                <a:latin typeface="Times New Roman" panose="02020603050405020304" pitchFamily="18" charset="0"/>
                <a:cs typeface="Times New Roman" panose="02020603050405020304" pitchFamily="18" charset="0"/>
              </a:rPr>
              <a:t>para as atitudes dos personagens.</a:t>
            </a:r>
          </a:p>
          <a:p>
            <a:pPr marL="0" indent="0" algn="just">
              <a:buNone/>
            </a:pPr>
            <a:endParaRPr lang="pt-BR" sz="3200" dirty="0" smtClean="0">
              <a:latin typeface="Times New Roman" panose="02020603050405020304" pitchFamily="18" charset="0"/>
              <a:cs typeface="Times New Roman" panose="02020603050405020304" pitchFamily="18" charset="0"/>
            </a:endParaRPr>
          </a:p>
          <a:p>
            <a:pPr algn="just"/>
            <a:endParaRPr lang="pt-BR" sz="3600" b="1" dirty="0" smtClean="0">
              <a:latin typeface="Times New Roman" panose="02020603050405020304" pitchFamily="18" charset="0"/>
              <a:cs typeface="Times New Roman" panose="02020603050405020304" pitchFamily="18" charset="0"/>
            </a:endParaRPr>
          </a:p>
          <a:p>
            <a:pPr marL="0" indent="0" algn="just">
              <a:buNone/>
            </a:pPr>
            <a:endParaRPr lang="pt-BR" sz="5100" dirty="0" smtClean="0">
              <a:latin typeface="Times New Roman" panose="02020603050405020304" pitchFamily="18" charset="0"/>
              <a:cs typeface="Times New Roman" panose="02020603050405020304" pitchFamily="18" charset="0"/>
            </a:endParaRPr>
          </a:p>
          <a:p>
            <a:pPr algn="just"/>
            <a:endParaRPr lang="pt-BR" sz="5100" dirty="0" smtClean="0">
              <a:latin typeface="Times New Roman" panose="02020603050405020304" pitchFamily="18" charset="0"/>
              <a:cs typeface="Times New Roman" panose="02020603050405020304" pitchFamily="18" charset="0"/>
            </a:endParaRPr>
          </a:p>
          <a:p>
            <a:pPr algn="just"/>
            <a:endParaRPr lang="pt-BR" sz="5500" dirty="0">
              <a:latin typeface="Times New Roman" panose="02020603050405020304" pitchFamily="18" charset="0"/>
              <a:cs typeface="Times New Roman" panose="02020603050405020304" pitchFamily="18" charset="0"/>
            </a:endParaRPr>
          </a:p>
          <a:p>
            <a:pPr algn="just"/>
            <a:endParaRPr lang="pt-BR" sz="1600" dirty="0">
              <a:latin typeface="Times New Roman" panose="02020603050405020304" pitchFamily="18" charset="0"/>
              <a:cs typeface="Times New Roman" panose="02020603050405020304" pitchFamily="18" charset="0"/>
            </a:endParaRPr>
          </a:p>
          <a:p>
            <a:pPr marL="0" indent="0" algn="just">
              <a:buNone/>
            </a:pPr>
            <a:endParaRPr lang="pt-BR" dirty="0" smtClean="0">
              <a:latin typeface="Times New Roman" panose="02020603050405020304" pitchFamily="18" charset="0"/>
              <a:cs typeface="Times New Roman" panose="02020603050405020304" pitchFamily="18" charset="0"/>
            </a:endParaRPr>
          </a:p>
          <a:p>
            <a:pPr marL="0" indent="0" algn="just">
              <a:buNone/>
            </a:pPr>
            <a:endParaRPr lang="pt-BR" dirty="0" smtClean="0"/>
          </a:p>
          <a:p>
            <a:pPr marL="0" indent="0" algn="just">
              <a:buNone/>
            </a:pPr>
            <a:endParaRPr lang="pt-BR" dirty="0"/>
          </a:p>
          <a:p>
            <a:pPr marL="0" indent="0" algn="just">
              <a:buNone/>
            </a:pPr>
            <a:endParaRPr lang="pt-BR" dirty="0" smtClean="0"/>
          </a:p>
          <a:p>
            <a:pPr marL="0" indent="0" algn="just">
              <a:buNone/>
            </a:pPr>
            <a:endParaRPr lang="pt-BR" dirty="0" smtClean="0"/>
          </a:p>
          <a:p>
            <a:pPr marL="0" indent="0" algn="just">
              <a:buNone/>
            </a:pPr>
            <a:endParaRPr lang="pt-BR" dirty="0"/>
          </a:p>
        </p:txBody>
      </p:sp>
      <p:pic>
        <p:nvPicPr>
          <p:cNvPr id="15362" name="Picture 2" descr="C:\Users\Usuário\JEC\Pictures\Educandário\Imagens para aulas\cortiço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4961667"/>
            <a:ext cx="3279157" cy="1785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937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4800" dirty="0">
                <a:latin typeface="Times New Roman" panose="02020603050405020304" pitchFamily="18" charset="0"/>
                <a:cs typeface="Times New Roman" panose="02020603050405020304" pitchFamily="18" charset="0"/>
              </a:rPr>
              <a:t>Realismo-Naturalismo no Brasil</a:t>
            </a:r>
            <a:endParaRPr lang="pt-BR" sz="5000"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type="body" idx="1"/>
          </p:nvPr>
        </p:nvSpPr>
        <p:spPr>
          <a:xfrm>
            <a:off x="323528" y="1484784"/>
            <a:ext cx="8424936" cy="5189578"/>
          </a:xfrm>
        </p:spPr>
        <p:txBody>
          <a:bodyPr>
            <a:normAutofit/>
          </a:bodyPr>
          <a:lstStyle/>
          <a:p>
            <a:pPr algn="just"/>
            <a:r>
              <a:rPr lang="pt-BR" sz="3200" dirty="0" smtClean="0">
                <a:latin typeface="Times New Roman" panose="02020603050405020304" pitchFamily="18" charset="0"/>
                <a:cs typeface="Times New Roman" panose="02020603050405020304" pitchFamily="18" charset="0"/>
              </a:rPr>
              <a:t> </a:t>
            </a:r>
            <a:r>
              <a:rPr lang="pt-BR" sz="3200" b="1" dirty="0" smtClean="0">
                <a:latin typeface="Times New Roman" panose="02020603050405020304" pitchFamily="18" charset="0"/>
                <a:cs typeface="Times New Roman" panose="02020603050405020304" pitchFamily="18" charset="0"/>
              </a:rPr>
              <a:t>Características do Naturalismo brasileiro</a:t>
            </a:r>
            <a:r>
              <a:rPr lang="pt-BR" sz="3200" dirty="0" smtClean="0">
                <a:latin typeface="Times New Roman" panose="02020603050405020304" pitchFamily="18" charset="0"/>
                <a:cs typeface="Times New Roman" panose="02020603050405020304" pitchFamily="18" charset="0"/>
              </a:rPr>
              <a:t>:</a:t>
            </a:r>
          </a:p>
          <a:p>
            <a:pPr algn="just"/>
            <a:endParaRPr lang="pt-BR" sz="3200" dirty="0" smtClean="0">
              <a:latin typeface="Times New Roman" panose="02020603050405020304" pitchFamily="18" charset="0"/>
              <a:cs typeface="Times New Roman" panose="02020603050405020304" pitchFamily="18" charset="0"/>
            </a:endParaRPr>
          </a:p>
          <a:p>
            <a:pPr algn="just"/>
            <a:r>
              <a:rPr lang="pt-BR" sz="3200" b="1" dirty="0" smtClean="0">
                <a:latin typeface="Times New Roman" panose="02020603050405020304" pitchFamily="18" charset="0"/>
                <a:cs typeface="Times New Roman" panose="02020603050405020304" pitchFamily="18" charset="0"/>
              </a:rPr>
              <a:t> 2) Personagens frutos do meio </a:t>
            </a:r>
            <a:r>
              <a:rPr lang="pt-BR" sz="3200" dirty="0" smtClean="0">
                <a:latin typeface="Times New Roman" panose="02020603050405020304" pitchFamily="18" charset="0"/>
                <a:cs typeface="Times New Roman" panose="02020603050405020304" pitchFamily="18" charset="0"/>
              </a:rPr>
              <a:t>em que vivem e de outros </a:t>
            </a:r>
            <a:r>
              <a:rPr lang="pt-BR" sz="3200" b="1" dirty="0" smtClean="0">
                <a:latin typeface="Times New Roman" panose="02020603050405020304" pitchFamily="18" charset="0"/>
                <a:cs typeface="Times New Roman" panose="02020603050405020304" pitchFamily="18" charset="0"/>
              </a:rPr>
              <a:t>fatores externos</a:t>
            </a:r>
            <a:r>
              <a:rPr lang="pt-BR" sz="3200" dirty="0" smtClean="0">
                <a:latin typeface="Times New Roman" panose="02020603050405020304" pitchFamily="18" charset="0"/>
                <a:cs typeface="Times New Roman" panose="02020603050405020304" pitchFamily="18" charset="0"/>
              </a:rPr>
              <a:t>, como os biológicos e sociais.</a:t>
            </a:r>
          </a:p>
          <a:p>
            <a:pPr marL="0" indent="0" algn="just">
              <a:buNone/>
            </a:pPr>
            <a:endParaRPr lang="pt-BR" sz="3200" dirty="0" smtClean="0">
              <a:latin typeface="Times New Roman" panose="02020603050405020304" pitchFamily="18" charset="0"/>
              <a:cs typeface="Times New Roman" panose="02020603050405020304" pitchFamily="18" charset="0"/>
            </a:endParaRPr>
          </a:p>
          <a:p>
            <a:pPr algn="just"/>
            <a:endParaRPr lang="pt-BR" sz="3600" b="1" dirty="0" smtClean="0">
              <a:latin typeface="Times New Roman" panose="02020603050405020304" pitchFamily="18" charset="0"/>
              <a:cs typeface="Times New Roman" panose="02020603050405020304" pitchFamily="18" charset="0"/>
            </a:endParaRPr>
          </a:p>
          <a:p>
            <a:pPr marL="0" indent="0" algn="just">
              <a:buNone/>
            </a:pPr>
            <a:endParaRPr lang="pt-BR" sz="5100" dirty="0" smtClean="0">
              <a:latin typeface="Times New Roman" panose="02020603050405020304" pitchFamily="18" charset="0"/>
              <a:cs typeface="Times New Roman" panose="02020603050405020304" pitchFamily="18" charset="0"/>
            </a:endParaRPr>
          </a:p>
          <a:p>
            <a:pPr algn="just"/>
            <a:endParaRPr lang="pt-BR" sz="5100" dirty="0" smtClean="0">
              <a:latin typeface="Times New Roman" panose="02020603050405020304" pitchFamily="18" charset="0"/>
              <a:cs typeface="Times New Roman" panose="02020603050405020304" pitchFamily="18" charset="0"/>
            </a:endParaRPr>
          </a:p>
          <a:p>
            <a:pPr algn="just"/>
            <a:endParaRPr lang="pt-BR" sz="5500" dirty="0">
              <a:latin typeface="Times New Roman" panose="02020603050405020304" pitchFamily="18" charset="0"/>
              <a:cs typeface="Times New Roman" panose="02020603050405020304" pitchFamily="18" charset="0"/>
            </a:endParaRPr>
          </a:p>
          <a:p>
            <a:pPr algn="just"/>
            <a:endParaRPr lang="pt-BR" sz="1600" dirty="0">
              <a:latin typeface="Times New Roman" panose="02020603050405020304" pitchFamily="18" charset="0"/>
              <a:cs typeface="Times New Roman" panose="02020603050405020304" pitchFamily="18" charset="0"/>
            </a:endParaRPr>
          </a:p>
          <a:p>
            <a:pPr marL="0" indent="0" algn="just">
              <a:buNone/>
            </a:pPr>
            <a:endParaRPr lang="pt-BR" dirty="0" smtClean="0">
              <a:latin typeface="Times New Roman" panose="02020603050405020304" pitchFamily="18" charset="0"/>
              <a:cs typeface="Times New Roman" panose="02020603050405020304" pitchFamily="18" charset="0"/>
            </a:endParaRPr>
          </a:p>
          <a:p>
            <a:pPr marL="0" indent="0" algn="just">
              <a:buNone/>
            </a:pPr>
            <a:endParaRPr lang="pt-BR" dirty="0" smtClean="0"/>
          </a:p>
          <a:p>
            <a:pPr marL="0" indent="0" algn="just">
              <a:buNone/>
            </a:pPr>
            <a:endParaRPr lang="pt-BR" dirty="0"/>
          </a:p>
          <a:p>
            <a:pPr marL="0" indent="0" algn="just">
              <a:buNone/>
            </a:pPr>
            <a:endParaRPr lang="pt-BR" dirty="0" smtClean="0"/>
          </a:p>
          <a:p>
            <a:pPr marL="0" indent="0" algn="just">
              <a:buNone/>
            </a:pPr>
            <a:endParaRPr lang="pt-BR" dirty="0" smtClean="0"/>
          </a:p>
          <a:p>
            <a:pPr marL="0" indent="0" algn="just">
              <a:buNone/>
            </a:pPr>
            <a:endParaRPr lang="pt-BR" dirty="0"/>
          </a:p>
        </p:txBody>
      </p:sp>
      <p:pic>
        <p:nvPicPr>
          <p:cNvPr id="16386" name="Picture 2" descr="C:\Users\Usuário\JEC\Pictures\Educandário\Imagens para aulas\cortiç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700" y="4293096"/>
            <a:ext cx="3264563" cy="2450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8462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4800" dirty="0">
                <a:latin typeface="Times New Roman" panose="02020603050405020304" pitchFamily="18" charset="0"/>
                <a:cs typeface="Times New Roman" panose="02020603050405020304" pitchFamily="18" charset="0"/>
              </a:rPr>
              <a:t>Realismo-Naturalismo no Brasil</a:t>
            </a:r>
            <a:endParaRPr lang="pt-BR" sz="5000"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type="body" idx="1"/>
          </p:nvPr>
        </p:nvSpPr>
        <p:spPr>
          <a:xfrm>
            <a:off x="323528" y="1484784"/>
            <a:ext cx="8424936" cy="5189578"/>
          </a:xfrm>
        </p:spPr>
        <p:txBody>
          <a:bodyPr>
            <a:normAutofit/>
          </a:bodyPr>
          <a:lstStyle/>
          <a:p>
            <a:pPr algn="just"/>
            <a:r>
              <a:rPr lang="pt-BR" sz="3200" dirty="0" smtClean="0">
                <a:latin typeface="Times New Roman" panose="02020603050405020304" pitchFamily="18" charset="0"/>
                <a:cs typeface="Times New Roman" panose="02020603050405020304" pitchFamily="18" charset="0"/>
              </a:rPr>
              <a:t> </a:t>
            </a:r>
            <a:r>
              <a:rPr lang="pt-BR" sz="3200" b="1" dirty="0" smtClean="0">
                <a:latin typeface="Times New Roman" panose="02020603050405020304" pitchFamily="18" charset="0"/>
                <a:cs typeface="Times New Roman" panose="02020603050405020304" pitchFamily="18" charset="0"/>
              </a:rPr>
              <a:t>Características do Naturalismo brasileiro</a:t>
            </a:r>
            <a:r>
              <a:rPr lang="pt-BR" sz="3200" dirty="0" smtClean="0">
                <a:latin typeface="Times New Roman" panose="02020603050405020304" pitchFamily="18" charset="0"/>
                <a:cs typeface="Times New Roman" panose="02020603050405020304" pitchFamily="18" charset="0"/>
              </a:rPr>
              <a:t>:</a:t>
            </a:r>
          </a:p>
          <a:p>
            <a:pPr algn="just"/>
            <a:endParaRPr lang="pt-BR" sz="3200" dirty="0" smtClean="0">
              <a:latin typeface="Times New Roman" panose="02020603050405020304" pitchFamily="18" charset="0"/>
              <a:cs typeface="Times New Roman" panose="02020603050405020304" pitchFamily="18" charset="0"/>
            </a:endParaRPr>
          </a:p>
          <a:p>
            <a:pPr algn="just"/>
            <a:r>
              <a:rPr lang="pt-BR" sz="3200" b="1" dirty="0" smtClean="0">
                <a:latin typeface="Times New Roman" panose="02020603050405020304" pitchFamily="18" charset="0"/>
                <a:cs typeface="Times New Roman" panose="02020603050405020304" pitchFamily="18" charset="0"/>
              </a:rPr>
              <a:t> 3) </a:t>
            </a:r>
            <a:r>
              <a:rPr lang="pt-BR" sz="3200" dirty="0" smtClean="0">
                <a:latin typeface="Times New Roman" panose="02020603050405020304" pitchFamily="18" charset="0"/>
                <a:cs typeface="Times New Roman" panose="02020603050405020304" pitchFamily="18" charset="0"/>
              </a:rPr>
              <a:t>Escritores analisam as </a:t>
            </a:r>
            <a:r>
              <a:rPr lang="pt-BR" sz="3200" b="1" dirty="0" smtClean="0">
                <a:latin typeface="Times New Roman" panose="02020603050405020304" pitchFamily="18" charset="0"/>
                <a:cs typeface="Times New Roman" panose="02020603050405020304" pitchFamily="18" charset="0"/>
              </a:rPr>
              <a:t>consequências das doenças, taras e vícios</a:t>
            </a:r>
            <a:r>
              <a:rPr lang="pt-BR" sz="3200" dirty="0" smtClean="0">
                <a:latin typeface="Times New Roman" panose="02020603050405020304" pitchFamily="18" charset="0"/>
                <a:cs typeface="Times New Roman" panose="02020603050405020304" pitchFamily="18" charset="0"/>
              </a:rPr>
              <a:t> na </a:t>
            </a:r>
            <a:r>
              <a:rPr lang="pt-BR" sz="3200" b="1" dirty="0" smtClean="0">
                <a:latin typeface="Times New Roman" panose="02020603050405020304" pitchFamily="18" charset="0"/>
                <a:cs typeface="Times New Roman" panose="02020603050405020304" pitchFamily="18" charset="0"/>
              </a:rPr>
              <a:t>formação da personalidade</a:t>
            </a:r>
            <a:r>
              <a:rPr lang="pt-BR" sz="3200" dirty="0" smtClean="0">
                <a:latin typeface="Times New Roman" panose="02020603050405020304" pitchFamily="18" charset="0"/>
                <a:cs typeface="Times New Roman" panose="02020603050405020304" pitchFamily="18" charset="0"/>
              </a:rPr>
              <a:t>.</a:t>
            </a:r>
          </a:p>
          <a:p>
            <a:pPr marL="0" indent="0" algn="just">
              <a:buNone/>
            </a:pPr>
            <a:endParaRPr lang="pt-BR" sz="3200" dirty="0" smtClean="0">
              <a:latin typeface="Times New Roman" panose="02020603050405020304" pitchFamily="18" charset="0"/>
              <a:cs typeface="Times New Roman" panose="02020603050405020304" pitchFamily="18" charset="0"/>
            </a:endParaRPr>
          </a:p>
          <a:p>
            <a:pPr algn="just"/>
            <a:endParaRPr lang="pt-BR" sz="3600" b="1" dirty="0" smtClean="0">
              <a:latin typeface="Times New Roman" panose="02020603050405020304" pitchFamily="18" charset="0"/>
              <a:cs typeface="Times New Roman" panose="02020603050405020304" pitchFamily="18" charset="0"/>
            </a:endParaRPr>
          </a:p>
          <a:p>
            <a:pPr marL="0" indent="0" algn="just">
              <a:buNone/>
            </a:pPr>
            <a:endParaRPr lang="pt-BR" sz="5100" dirty="0" smtClean="0">
              <a:latin typeface="Times New Roman" panose="02020603050405020304" pitchFamily="18" charset="0"/>
              <a:cs typeface="Times New Roman" panose="02020603050405020304" pitchFamily="18" charset="0"/>
            </a:endParaRPr>
          </a:p>
          <a:p>
            <a:pPr algn="just"/>
            <a:endParaRPr lang="pt-BR" sz="5100" dirty="0" smtClean="0">
              <a:latin typeface="Times New Roman" panose="02020603050405020304" pitchFamily="18" charset="0"/>
              <a:cs typeface="Times New Roman" panose="02020603050405020304" pitchFamily="18" charset="0"/>
            </a:endParaRPr>
          </a:p>
          <a:p>
            <a:pPr algn="just"/>
            <a:endParaRPr lang="pt-BR" sz="5500" dirty="0">
              <a:latin typeface="Times New Roman" panose="02020603050405020304" pitchFamily="18" charset="0"/>
              <a:cs typeface="Times New Roman" panose="02020603050405020304" pitchFamily="18" charset="0"/>
            </a:endParaRPr>
          </a:p>
          <a:p>
            <a:pPr algn="just"/>
            <a:endParaRPr lang="pt-BR" sz="1600" dirty="0">
              <a:latin typeface="Times New Roman" panose="02020603050405020304" pitchFamily="18" charset="0"/>
              <a:cs typeface="Times New Roman" panose="02020603050405020304" pitchFamily="18" charset="0"/>
            </a:endParaRPr>
          </a:p>
          <a:p>
            <a:pPr marL="0" indent="0" algn="just">
              <a:buNone/>
            </a:pPr>
            <a:endParaRPr lang="pt-BR" dirty="0" smtClean="0">
              <a:latin typeface="Times New Roman" panose="02020603050405020304" pitchFamily="18" charset="0"/>
              <a:cs typeface="Times New Roman" panose="02020603050405020304" pitchFamily="18" charset="0"/>
            </a:endParaRPr>
          </a:p>
          <a:p>
            <a:pPr marL="0" indent="0" algn="just">
              <a:buNone/>
            </a:pPr>
            <a:endParaRPr lang="pt-BR" dirty="0" smtClean="0"/>
          </a:p>
          <a:p>
            <a:pPr marL="0" indent="0" algn="just">
              <a:buNone/>
            </a:pPr>
            <a:endParaRPr lang="pt-BR" dirty="0"/>
          </a:p>
          <a:p>
            <a:pPr marL="0" indent="0" algn="just">
              <a:buNone/>
            </a:pPr>
            <a:endParaRPr lang="pt-BR" dirty="0" smtClean="0"/>
          </a:p>
          <a:p>
            <a:pPr marL="0" indent="0" algn="just">
              <a:buNone/>
            </a:pPr>
            <a:endParaRPr lang="pt-BR" dirty="0" smtClean="0"/>
          </a:p>
          <a:p>
            <a:pPr marL="0" indent="0" algn="just">
              <a:buNone/>
            </a:pPr>
            <a:endParaRPr lang="pt-BR" dirty="0"/>
          </a:p>
        </p:txBody>
      </p:sp>
      <p:pic>
        <p:nvPicPr>
          <p:cNvPr id="17410" name="Picture 2" descr="C:\Users\Usuário\JEC\Pictures\Educandário\Imagens para aulas\cortiç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8537" y="4293096"/>
            <a:ext cx="2066925"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9379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4800" dirty="0">
                <a:latin typeface="Times New Roman" panose="02020603050405020304" pitchFamily="18" charset="0"/>
                <a:cs typeface="Times New Roman" panose="02020603050405020304" pitchFamily="18" charset="0"/>
              </a:rPr>
              <a:t>Realismo-Naturalismo no Brasil</a:t>
            </a:r>
            <a:endParaRPr lang="pt-BR" sz="5000"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type="body" idx="1"/>
          </p:nvPr>
        </p:nvSpPr>
        <p:spPr>
          <a:xfrm>
            <a:off x="323528" y="1484784"/>
            <a:ext cx="8424936" cy="5189578"/>
          </a:xfrm>
        </p:spPr>
        <p:txBody>
          <a:bodyPr>
            <a:normAutofit/>
          </a:bodyPr>
          <a:lstStyle/>
          <a:p>
            <a:pPr algn="just"/>
            <a:r>
              <a:rPr lang="pt-BR" sz="3200" dirty="0" smtClean="0">
                <a:latin typeface="Times New Roman" panose="02020603050405020304" pitchFamily="18" charset="0"/>
                <a:cs typeface="Times New Roman" panose="02020603050405020304" pitchFamily="18" charset="0"/>
              </a:rPr>
              <a:t> </a:t>
            </a:r>
            <a:r>
              <a:rPr lang="pt-BR" sz="3200" b="1" dirty="0" smtClean="0">
                <a:latin typeface="Times New Roman" panose="02020603050405020304" pitchFamily="18" charset="0"/>
                <a:cs typeface="Times New Roman" panose="02020603050405020304" pitchFamily="18" charset="0"/>
              </a:rPr>
              <a:t>Características do Naturalismo brasileiro</a:t>
            </a:r>
            <a:r>
              <a:rPr lang="pt-BR" sz="3200" dirty="0" smtClean="0">
                <a:latin typeface="Times New Roman" panose="02020603050405020304" pitchFamily="18" charset="0"/>
                <a:cs typeface="Times New Roman" panose="02020603050405020304" pitchFamily="18" charset="0"/>
              </a:rPr>
              <a:t>:</a:t>
            </a:r>
          </a:p>
          <a:p>
            <a:pPr algn="just"/>
            <a:endParaRPr lang="pt-BR" sz="3200" dirty="0" smtClean="0">
              <a:latin typeface="Times New Roman" panose="02020603050405020304" pitchFamily="18" charset="0"/>
              <a:cs typeface="Times New Roman" panose="02020603050405020304" pitchFamily="18" charset="0"/>
            </a:endParaRPr>
          </a:p>
          <a:p>
            <a:pPr algn="just"/>
            <a:r>
              <a:rPr lang="pt-BR" sz="3200" b="1" dirty="0" smtClean="0">
                <a:latin typeface="Times New Roman" panose="02020603050405020304" pitchFamily="18" charset="0"/>
                <a:cs typeface="Times New Roman" panose="02020603050405020304" pitchFamily="18" charset="0"/>
              </a:rPr>
              <a:t> 4) Romance = laboratório </a:t>
            </a:r>
            <a:r>
              <a:rPr lang="pt-BR" sz="3200" dirty="0" smtClean="0">
                <a:latin typeface="Times New Roman" panose="02020603050405020304" pitchFamily="18" charset="0"/>
                <a:cs typeface="Times New Roman" panose="02020603050405020304" pitchFamily="18" charset="0"/>
              </a:rPr>
              <a:t>para comprovar teorias científicas da época.</a:t>
            </a:r>
          </a:p>
          <a:p>
            <a:pPr marL="0" indent="0" algn="just">
              <a:buNone/>
            </a:pPr>
            <a:endParaRPr lang="pt-BR" sz="3200" dirty="0" smtClean="0">
              <a:latin typeface="Times New Roman" panose="02020603050405020304" pitchFamily="18" charset="0"/>
              <a:cs typeface="Times New Roman" panose="02020603050405020304" pitchFamily="18" charset="0"/>
            </a:endParaRPr>
          </a:p>
          <a:p>
            <a:pPr algn="just"/>
            <a:endParaRPr lang="pt-BR" sz="3600" b="1" dirty="0" smtClean="0">
              <a:latin typeface="Times New Roman" panose="02020603050405020304" pitchFamily="18" charset="0"/>
              <a:cs typeface="Times New Roman" panose="02020603050405020304" pitchFamily="18" charset="0"/>
            </a:endParaRPr>
          </a:p>
          <a:p>
            <a:pPr marL="0" indent="0" algn="just">
              <a:buNone/>
            </a:pPr>
            <a:endParaRPr lang="pt-BR" sz="5100" dirty="0" smtClean="0">
              <a:latin typeface="Times New Roman" panose="02020603050405020304" pitchFamily="18" charset="0"/>
              <a:cs typeface="Times New Roman" panose="02020603050405020304" pitchFamily="18" charset="0"/>
            </a:endParaRPr>
          </a:p>
          <a:p>
            <a:pPr algn="just"/>
            <a:endParaRPr lang="pt-BR" sz="5100" dirty="0" smtClean="0">
              <a:latin typeface="Times New Roman" panose="02020603050405020304" pitchFamily="18" charset="0"/>
              <a:cs typeface="Times New Roman" panose="02020603050405020304" pitchFamily="18" charset="0"/>
            </a:endParaRPr>
          </a:p>
          <a:p>
            <a:pPr algn="just"/>
            <a:endParaRPr lang="pt-BR" sz="5500" dirty="0">
              <a:latin typeface="Times New Roman" panose="02020603050405020304" pitchFamily="18" charset="0"/>
              <a:cs typeface="Times New Roman" panose="02020603050405020304" pitchFamily="18" charset="0"/>
            </a:endParaRPr>
          </a:p>
          <a:p>
            <a:pPr algn="just"/>
            <a:endParaRPr lang="pt-BR" sz="1600" dirty="0">
              <a:latin typeface="Times New Roman" panose="02020603050405020304" pitchFamily="18" charset="0"/>
              <a:cs typeface="Times New Roman" panose="02020603050405020304" pitchFamily="18" charset="0"/>
            </a:endParaRPr>
          </a:p>
          <a:p>
            <a:pPr marL="0" indent="0" algn="just">
              <a:buNone/>
            </a:pPr>
            <a:endParaRPr lang="pt-BR" dirty="0" smtClean="0">
              <a:latin typeface="Times New Roman" panose="02020603050405020304" pitchFamily="18" charset="0"/>
              <a:cs typeface="Times New Roman" panose="02020603050405020304" pitchFamily="18" charset="0"/>
            </a:endParaRPr>
          </a:p>
          <a:p>
            <a:pPr marL="0" indent="0" algn="just">
              <a:buNone/>
            </a:pPr>
            <a:endParaRPr lang="pt-BR" dirty="0" smtClean="0"/>
          </a:p>
          <a:p>
            <a:pPr marL="0" indent="0" algn="just">
              <a:buNone/>
            </a:pPr>
            <a:endParaRPr lang="pt-BR" dirty="0"/>
          </a:p>
          <a:p>
            <a:pPr marL="0" indent="0" algn="just">
              <a:buNone/>
            </a:pPr>
            <a:endParaRPr lang="pt-BR" dirty="0" smtClean="0"/>
          </a:p>
          <a:p>
            <a:pPr marL="0" indent="0" algn="just">
              <a:buNone/>
            </a:pPr>
            <a:endParaRPr lang="pt-BR" dirty="0" smtClean="0"/>
          </a:p>
          <a:p>
            <a:pPr marL="0" indent="0" algn="just">
              <a:buNone/>
            </a:pPr>
            <a:endParaRPr lang="pt-BR" dirty="0"/>
          </a:p>
        </p:txBody>
      </p:sp>
      <p:pic>
        <p:nvPicPr>
          <p:cNvPr id="18434" name="Picture 2" descr="C:\Users\Usuário\JEC\Pictures\Educandário\Imagens para aulas\labirin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3466" y="4005064"/>
            <a:ext cx="3039366" cy="2754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473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800" dirty="0" smtClean="0">
                <a:latin typeface="Times New Roman" panose="02020603050405020304" pitchFamily="18" charset="0"/>
                <a:cs typeface="Times New Roman" panose="02020603050405020304" pitchFamily="18" charset="0"/>
              </a:rPr>
              <a:t>Raul Pompeia</a:t>
            </a:r>
            <a:endParaRPr lang="pt-BR" sz="5000"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type="body" idx="1"/>
          </p:nvPr>
        </p:nvSpPr>
        <p:spPr>
          <a:xfrm>
            <a:off x="323528" y="1484784"/>
            <a:ext cx="8424936" cy="5189578"/>
          </a:xfrm>
        </p:spPr>
        <p:txBody>
          <a:bodyPr>
            <a:normAutofit/>
          </a:bodyPr>
          <a:lstStyle/>
          <a:p>
            <a:pPr algn="just"/>
            <a:r>
              <a:rPr lang="pt-BR" sz="3200" dirty="0" smtClean="0">
                <a:latin typeface="Times New Roman" panose="02020603050405020304" pitchFamily="18" charset="0"/>
                <a:cs typeface="Times New Roman" panose="02020603050405020304" pitchFamily="18" charset="0"/>
              </a:rPr>
              <a:t> Nascido em Angra dos Reis/RJ, </a:t>
            </a:r>
            <a:r>
              <a:rPr lang="pt-BR" sz="3200" b="1" dirty="0">
                <a:latin typeface="Times New Roman" panose="02020603050405020304" pitchFamily="18" charset="0"/>
                <a:cs typeface="Times New Roman" panose="02020603050405020304" pitchFamily="18" charset="0"/>
              </a:rPr>
              <a:t>f</a:t>
            </a:r>
            <a:r>
              <a:rPr lang="pt-BR" sz="3200" b="1" dirty="0" smtClean="0">
                <a:latin typeface="Times New Roman" panose="02020603050405020304" pitchFamily="18" charset="0"/>
                <a:cs typeface="Times New Roman" panose="02020603050405020304" pitchFamily="18" charset="0"/>
              </a:rPr>
              <a:t>ilho de um magistrado e uma dona de casa.</a:t>
            </a:r>
          </a:p>
          <a:p>
            <a:pPr algn="just"/>
            <a:r>
              <a:rPr lang="pt-BR" sz="3200" dirty="0" smtClean="0">
                <a:latin typeface="Times New Roman" panose="02020603050405020304" pitchFamily="18" charset="0"/>
                <a:cs typeface="Times New Roman" panose="02020603050405020304" pitchFamily="18" charset="0"/>
              </a:rPr>
              <a:t> O pai era </a:t>
            </a:r>
            <a:r>
              <a:rPr lang="pt-BR" sz="3200" b="1" dirty="0" smtClean="0">
                <a:latin typeface="Times New Roman" panose="02020603050405020304" pitchFamily="18" charset="0"/>
                <a:cs typeface="Times New Roman" panose="02020603050405020304" pitchFamily="18" charset="0"/>
              </a:rPr>
              <a:t>misantropo</a:t>
            </a:r>
            <a:r>
              <a:rPr lang="pt-BR" sz="3200" dirty="0" smtClean="0">
                <a:latin typeface="Times New Roman" panose="02020603050405020304" pitchFamily="18" charset="0"/>
                <a:cs typeface="Times New Roman" panose="02020603050405020304" pitchFamily="18" charset="0"/>
              </a:rPr>
              <a:t> e a família vivia isolada.</a:t>
            </a:r>
          </a:p>
          <a:p>
            <a:pPr algn="just"/>
            <a:r>
              <a:rPr lang="pt-BR" sz="3200" dirty="0" smtClean="0">
                <a:latin typeface="Times New Roman" panose="02020603050405020304" pitchFamily="18" charset="0"/>
                <a:cs typeface="Times New Roman" panose="02020603050405020304" pitchFamily="18" charset="0"/>
              </a:rPr>
              <a:t>Cursou </a:t>
            </a:r>
            <a:r>
              <a:rPr lang="pt-BR" sz="3200" b="1" dirty="0" smtClean="0">
                <a:latin typeface="Times New Roman" panose="02020603050405020304" pitchFamily="18" charset="0"/>
                <a:cs typeface="Times New Roman" panose="02020603050405020304" pitchFamily="18" charset="0"/>
              </a:rPr>
              <a:t>Direito</a:t>
            </a:r>
            <a:r>
              <a:rPr lang="pt-BR" sz="3200" dirty="0" smtClean="0">
                <a:latin typeface="Times New Roman" panose="02020603050405020304" pitchFamily="18" charset="0"/>
                <a:cs typeface="Times New Roman" panose="02020603050405020304" pitchFamily="18" charset="0"/>
              </a:rPr>
              <a:t> na Faculdade do Largo São  Francisco, mas, por </a:t>
            </a:r>
            <a:r>
              <a:rPr lang="pt-BR" sz="3200" b="1" dirty="0" smtClean="0">
                <a:latin typeface="Times New Roman" panose="02020603050405020304" pitchFamily="18" charset="0"/>
                <a:cs typeface="Times New Roman" panose="02020603050405020304" pitchFamily="18" charset="0"/>
              </a:rPr>
              <a:t>perseguições políticas</a:t>
            </a:r>
            <a:r>
              <a:rPr lang="pt-BR" sz="3200" dirty="0" smtClean="0">
                <a:latin typeface="Times New Roman" panose="02020603050405020304" pitchFamily="18" charset="0"/>
                <a:cs typeface="Times New Roman" panose="02020603050405020304" pitchFamily="18" charset="0"/>
              </a:rPr>
              <a:t>, concluiu o curso em Recife.</a:t>
            </a:r>
          </a:p>
          <a:p>
            <a:pPr algn="just"/>
            <a:endParaRPr lang="pt-BR" sz="3200" dirty="0" smtClean="0">
              <a:latin typeface="Times New Roman" panose="02020603050405020304" pitchFamily="18" charset="0"/>
              <a:cs typeface="Times New Roman" panose="02020603050405020304" pitchFamily="18" charset="0"/>
            </a:endParaRPr>
          </a:p>
          <a:p>
            <a:pPr algn="just"/>
            <a:endParaRPr lang="pt-BR" sz="3200" dirty="0" smtClean="0">
              <a:latin typeface="Times New Roman" panose="02020603050405020304" pitchFamily="18" charset="0"/>
              <a:cs typeface="Times New Roman" panose="02020603050405020304" pitchFamily="18" charset="0"/>
            </a:endParaRPr>
          </a:p>
          <a:p>
            <a:pPr algn="just"/>
            <a:endParaRPr lang="pt-BR" sz="3600" b="1" dirty="0" smtClean="0">
              <a:latin typeface="Times New Roman" panose="02020603050405020304" pitchFamily="18" charset="0"/>
              <a:cs typeface="Times New Roman" panose="02020603050405020304" pitchFamily="18" charset="0"/>
            </a:endParaRPr>
          </a:p>
          <a:p>
            <a:pPr marL="0" indent="0" algn="just">
              <a:buNone/>
            </a:pPr>
            <a:endParaRPr lang="pt-BR" sz="5100" dirty="0" smtClean="0">
              <a:latin typeface="Times New Roman" panose="02020603050405020304" pitchFamily="18" charset="0"/>
              <a:cs typeface="Times New Roman" panose="02020603050405020304" pitchFamily="18" charset="0"/>
            </a:endParaRPr>
          </a:p>
          <a:p>
            <a:pPr algn="just"/>
            <a:endParaRPr lang="pt-BR" sz="5100" dirty="0" smtClean="0">
              <a:latin typeface="Times New Roman" panose="02020603050405020304" pitchFamily="18" charset="0"/>
              <a:cs typeface="Times New Roman" panose="02020603050405020304" pitchFamily="18" charset="0"/>
            </a:endParaRPr>
          </a:p>
          <a:p>
            <a:pPr algn="just"/>
            <a:endParaRPr lang="pt-BR" sz="5500" dirty="0">
              <a:latin typeface="Times New Roman" panose="02020603050405020304" pitchFamily="18" charset="0"/>
              <a:cs typeface="Times New Roman" panose="02020603050405020304" pitchFamily="18" charset="0"/>
            </a:endParaRPr>
          </a:p>
          <a:p>
            <a:pPr algn="just"/>
            <a:endParaRPr lang="pt-BR" sz="1600" dirty="0">
              <a:latin typeface="Times New Roman" panose="02020603050405020304" pitchFamily="18" charset="0"/>
              <a:cs typeface="Times New Roman" panose="02020603050405020304" pitchFamily="18" charset="0"/>
            </a:endParaRPr>
          </a:p>
          <a:p>
            <a:pPr marL="0" indent="0" algn="just">
              <a:buNone/>
            </a:pPr>
            <a:endParaRPr lang="pt-BR" dirty="0" smtClean="0">
              <a:latin typeface="Times New Roman" panose="02020603050405020304" pitchFamily="18" charset="0"/>
              <a:cs typeface="Times New Roman" panose="02020603050405020304" pitchFamily="18" charset="0"/>
            </a:endParaRPr>
          </a:p>
          <a:p>
            <a:pPr marL="0" indent="0" algn="just">
              <a:buNone/>
            </a:pPr>
            <a:endParaRPr lang="pt-BR" dirty="0" smtClean="0"/>
          </a:p>
          <a:p>
            <a:pPr marL="0" indent="0" algn="just">
              <a:buNone/>
            </a:pPr>
            <a:endParaRPr lang="pt-BR" dirty="0"/>
          </a:p>
          <a:p>
            <a:pPr marL="0" indent="0" algn="just">
              <a:buNone/>
            </a:pPr>
            <a:endParaRPr lang="pt-BR" dirty="0" smtClean="0"/>
          </a:p>
          <a:p>
            <a:pPr marL="0" indent="0" algn="just">
              <a:buNone/>
            </a:pPr>
            <a:endParaRPr lang="pt-BR" dirty="0" smtClean="0"/>
          </a:p>
          <a:p>
            <a:pPr marL="0" indent="0" algn="just">
              <a:buNone/>
            </a:pPr>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912" y="4834496"/>
            <a:ext cx="1864618" cy="1839866"/>
          </a:xfrm>
          <a:prstGeom prst="rect">
            <a:avLst/>
          </a:prstGeom>
        </p:spPr>
      </p:pic>
    </p:spTree>
    <p:extLst>
      <p:ext uri="{BB962C8B-B14F-4D97-AF65-F5344CB8AC3E}">
        <p14:creationId xmlns:p14="http://schemas.microsoft.com/office/powerpoint/2010/main" val="33115806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800" dirty="0" smtClean="0">
                <a:latin typeface="Times New Roman" panose="02020603050405020304" pitchFamily="18" charset="0"/>
                <a:cs typeface="Times New Roman" panose="02020603050405020304" pitchFamily="18" charset="0"/>
              </a:rPr>
              <a:t>Raul Pompeia</a:t>
            </a:r>
            <a:endParaRPr lang="pt-BR" sz="5000"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type="body" idx="1"/>
          </p:nvPr>
        </p:nvSpPr>
        <p:spPr>
          <a:xfrm>
            <a:off x="323528" y="1484784"/>
            <a:ext cx="8424936" cy="5189578"/>
          </a:xfrm>
        </p:spPr>
        <p:txBody>
          <a:bodyPr>
            <a:normAutofit/>
          </a:bodyPr>
          <a:lstStyle/>
          <a:p>
            <a:pPr algn="just"/>
            <a:r>
              <a:rPr lang="pt-BR" sz="3200" dirty="0" smtClean="0">
                <a:latin typeface="Times New Roman" panose="02020603050405020304" pitchFamily="18" charset="0"/>
                <a:cs typeface="Times New Roman" panose="02020603050405020304" pitchFamily="18" charset="0"/>
              </a:rPr>
              <a:t> Não exerceu a advocacia, mas foi </a:t>
            </a:r>
            <a:r>
              <a:rPr lang="pt-BR" sz="3200" b="1" dirty="0" smtClean="0">
                <a:latin typeface="Times New Roman" panose="02020603050405020304" pitchFamily="18" charset="0"/>
                <a:cs typeface="Times New Roman" panose="02020603050405020304" pitchFamily="18" charset="0"/>
              </a:rPr>
              <a:t>jornalista</a:t>
            </a:r>
            <a:r>
              <a:rPr lang="pt-BR" sz="3200" dirty="0" smtClean="0">
                <a:latin typeface="Times New Roman" panose="02020603050405020304" pitchFamily="18" charset="0"/>
                <a:cs typeface="Times New Roman" panose="02020603050405020304" pitchFamily="18" charset="0"/>
              </a:rPr>
              <a:t>, presidente da </a:t>
            </a:r>
            <a:r>
              <a:rPr lang="pt-BR" sz="3200" b="1" dirty="0" smtClean="0">
                <a:latin typeface="Times New Roman" panose="02020603050405020304" pitchFamily="18" charset="0"/>
                <a:cs typeface="Times New Roman" panose="02020603050405020304" pitchFamily="18" charset="0"/>
              </a:rPr>
              <a:t>Academia de Belas Artes </a:t>
            </a:r>
            <a:r>
              <a:rPr lang="pt-BR" sz="3200" dirty="0" smtClean="0">
                <a:latin typeface="Times New Roman" panose="02020603050405020304" pitchFamily="18" charset="0"/>
                <a:cs typeface="Times New Roman" panose="02020603050405020304" pitchFamily="18" charset="0"/>
              </a:rPr>
              <a:t>e diretor da </a:t>
            </a:r>
            <a:r>
              <a:rPr lang="pt-BR" sz="3200" b="1" dirty="0" smtClean="0">
                <a:latin typeface="Times New Roman" panose="02020603050405020304" pitchFamily="18" charset="0"/>
                <a:cs typeface="Times New Roman" panose="02020603050405020304" pitchFamily="18" charset="0"/>
              </a:rPr>
              <a:t>Biblioteca Nacional</a:t>
            </a:r>
            <a:r>
              <a:rPr lang="pt-BR" sz="3200" dirty="0" smtClean="0">
                <a:latin typeface="Times New Roman" panose="02020603050405020304" pitchFamily="18" charset="0"/>
                <a:cs typeface="Times New Roman" panose="02020603050405020304" pitchFamily="18" charset="0"/>
              </a:rPr>
              <a:t>.</a:t>
            </a:r>
            <a:endParaRPr lang="pt-BR" sz="3200" b="1" dirty="0" smtClean="0">
              <a:latin typeface="Times New Roman" panose="02020603050405020304" pitchFamily="18" charset="0"/>
              <a:cs typeface="Times New Roman" panose="02020603050405020304" pitchFamily="18" charset="0"/>
            </a:endParaRPr>
          </a:p>
          <a:p>
            <a:pPr algn="just"/>
            <a:r>
              <a:rPr lang="pt-BR" sz="3200" dirty="0" smtClean="0">
                <a:latin typeface="Times New Roman" panose="02020603050405020304" pitchFamily="18" charset="0"/>
                <a:cs typeface="Times New Roman" panose="02020603050405020304" pitchFamily="18" charset="0"/>
              </a:rPr>
              <a:t> Era um apoiador ferrenho de </a:t>
            </a:r>
            <a:r>
              <a:rPr lang="pt-BR" sz="3200" b="1" dirty="0" smtClean="0">
                <a:latin typeface="Times New Roman" panose="02020603050405020304" pitchFamily="18" charset="0"/>
                <a:cs typeface="Times New Roman" panose="02020603050405020304" pitchFamily="18" charset="0"/>
              </a:rPr>
              <a:t>Floriano Peixoto</a:t>
            </a:r>
            <a:r>
              <a:rPr lang="pt-BR" sz="3200" dirty="0" smtClean="0">
                <a:latin typeface="Times New Roman" panose="02020603050405020304" pitchFamily="18" charset="0"/>
                <a:cs typeface="Times New Roman" panose="02020603050405020304" pitchFamily="18" charset="0"/>
              </a:rPr>
              <a:t>.</a:t>
            </a:r>
          </a:p>
          <a:p>
            <a:pPr algn="just"/>
            <a:r>
              <a:rPr lang="pt-BR" sz="3200" dirty="0" smtClean="0">
                <a:latin typeface="Times New Roman" panose="02020603050405020304" pitchFamily="18" charset="0"/>
                <a:cs typeface="Times New Roman" panose="02020603050405020304" pitchFamily="18" charset="0"/>
              </a:rPr>
              <a:t> Com a queda deste e a entrada de </a:t>
            </a:r>
            <a:r>
              <a:rPr lang="pt-BR" sz="3200" b="1" dirty="0" smtClean="0">
                <a:latin typeface="Times New Roman" panose="02020603050405020304" pitchFamily="18" charset="0"/>
                <a:cs typeface="Times New Roman" panose="02020603050405020304" pitchFamily="18" charset="0"/>
              </a:rPr>
              <a:t>Prudente de Morais</a:t>
            </a:r>
            <a:r>
              <a:rPr lang="pt-BR" sz="3200" dirty="0" smtClean="0">
                <a:latin typeface="Times New Roman" panose="02020603050405020304" pitchFamily="18" charset="0"/>
                <a:cs typeface="Times New Roman" panose="02020603050405020304" pitchFamily="18" charset="0"/>
              </a:rPr>
              <a:t>, caiu em desgraça.</a:t>
            </a:r>
          </a:p>
          <a:p>
            <a:pPr algn="just"/>
            <a:r>
              <a:rPr lang="pt-BR" sz="3200" dirty="0">
                <a:latin typeface="Times New Roman" panose="02020603050405020304" pitchFamily="18" charset="0"/>
                <a:cs typeface="Times New Roman" panose="02020603050405020304" pitchFamily="18" charset="0"/>
              </a:rPr>
              <a:t> </a:t>
            </a:r>
            <a:r>
              <a:rPr lang="pt-BR" sz="3200" dirty="0" smtClean="0">
                <a:latin typeface="Times New Roman" panose="02020603050405020304" pitchFamily="18" charset="0"/>
                <a:cs typeface="Times New Roman" panose="02020603050405020304" pitchFamily="18" charset="0"/>
              </a:rPr>
              <a:t>Suicidou-se aos 32 anos.</a:t>
            </a:r>
          </a:p>
          <a:p>
            <a:pPr marL="0" indent="0" algn="just">
              <a:buNone/>
            </a:pPr>
            <a:endParaRPr lang="pt-BR" sz="3200" dirty="0" smtClean="0">
              <a:latin typeface="Times New Roman" panose="02020603050405020304" pitchFamily="18" charset="0"/>
              <a:cs typeface="Times New Roman" panose="02020603050405020304" pitchFamily="18" charset="0"/>
            </a:endParaRPr>
          </a:p>
          <a:p>
            <a:pPr algn="just"/>
            <a:endParaRPr lang="pt-BR" sz="3200" dirty="0" smtClean="0">
              <a:latin typeface="Times New Roman" panose="02020603050405020304" pitchFamily="18" charset="0"/>
              <a:cs typeface="Times New Roman" panose="02020603050405020304" pitchFamily="18" charset="0"/>
            </a:endParaRPr>
          </a:p>
          <a:p>
            <a:pPr algn="just"/>
            <a:endParaRPr lang="pt-BR" sz="3200" dirty="0" smtClean="0">
              <a:latin typeface="Times New Roman" panose="02020603050405020304" pitchFamily="18" charset="0"/>
              <a:cs typeface="Times New Roman" panose="02020603050405020304" pitchFamily="18" charset="0"/>
            </a:endParaRPr>
          </a:p>
          <a:p>
            <a:pPr algn="just"/>
            <a:endParaRPr lang="pt-BR" sz="3600" b="1" dirty="0" smtClean="0">
              <a:latin typeface="Times New Roman" panose="02020603050405020304" pitchFamily="18" charset="0"/>
              <a:cs typeface="Times New Roman" panose="02020603050405020304" pitchFamily="18" charset="0"/>
            </a:endParaRPr>
          </a:p>
          <a:p>
            <a:pPr marL="0" indent="0" algn="just">
              <a:buNone/>
            </a:pPr>
            <a:endParaRPr lang="pt-BR" sz="5100" dirty="0" smtClean="0">
              <a:latin typeface="Times New Roman" panose="02020603050405020304" pitchFamily="18" charset="0"/>
              <a:cs typeface="Times New Roman" panose="02020603050405020304" pitchFamily="18" charset="0"/>
            </a:endParaRPr>
          </a:p>
          <a:p>
            <a:pPr algn="just"/>
            <a:endParaRPr lang="pt-BR" sz="5100" dirty="0" smtClean="0">
              <a:latin typeface="Times New Roman" panose="02020603050405020304" pitchFamily="18" charset="0"/>
              <a:cs typeface="Times New Roman" panose="02020603050405020304" pitchFamily="18" charset="0"/>
            </a:endParaRPr>
          </a:p>
          <a:p>
            <a:pPr algn="just"/>
            <a:endParaRPr lang="pt-BR" sz="5500" dirty="0">
              <a:latin typeface="Times New Roman" panose="02020603050405020304" pitchFamily="18" charset="0"/>
              <a:cs typeface="Times New Roman" panose="02020603050405020304" pitchFamily="18" charset="0"/>
            </a:endParaRPr>
          </a:p>
          <a:p>
            <a:pPr algn="just"/>
            <a:endParaRPr lang="pt-BR" sz="1600" dirty="0">
              <a:latin typeface="Times New Roman" panose="02020603050405020304" pitchFamily="18" charset="0"/>
              <a:cs typeface="Times New Roman" panose="02020603050405020304" pitchFamily="18" charset="0"/>
            </a:endParaRPr>
          </a:p>
          <a:p>
            <a:pPr marL="0" indent="0" algn="just">
              <a:buNone/>
            </a:pPr>
            <a:endParaRPr lang="pt-BR" dirty="0" smtClean="0">
              <a:latin typeface="Times New Roman" panose="02020603050405020304" pitchFamily="18" charset="0"/>
              <a:cs typeface="Times New Roman" panose="02020603050405020304" pitchFamily="18" charset="0"/>
            </a:endParaRPr>
          </a:p>
          <a:p>
            <a:pPr marL="0" indent="0" algn="just">
              <a:buNone/>
            </a:pPr>
            <a:endParaRPr lang="pt-BR" dirty="0" smtClean="0"/>
          </a:p>
          <a:p>
            <a:pPr marL="0" indent="0" algn="just">
              <a:buNone/>
            </a:pPr>
            <a:endParaRPr lang="pt-BR" dirty="0"/>
          </a:p>
          <a:p>
            <a:pPr marL="0" indent="0" algn="just">
              <a:buNone/>
            </a:pPr>
            <a:endParaRPr lang="pt-BR" dirty="0" smtClean="0"/>
          </a:p>
          <a:p>
            <a:pPr marL="0" indent="0" algn="just">
              <a:buNone/>
            </a:pPr>
            <a:endParaRPr lang="pt-BR" dirty="0" smtClean="0"/>
          </a:p>
          <a:p>
            <a:pPr marL="0" indent="0" algn="just">
              <a:buNone/>
            </a:pPr>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312" y="5229200"/>
            <a:ext cx="1193575" cy="1445162"/>
          </a:xfrm>
          <a:prstGeom prst="rect">
            <a:avLst/>
          </a:prstGeom>
        </p:spPr>
      </p:pic>
    </p:spTree>
    <p:extLst>
      <p:ext uri="{BB962C8B-B14F-4D97-AF65-F5344CB8AC3E}">
        <p14:creationId xmlns:p14="http://schemas.microsoft.com/office/powerpoint/2010/main" val="23130672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4800" dirty="0">
                <a:latin typeface="Times New Roman" panose="02020603050405020304" pitchFamily="18" charset="0"/>
                <a:cs typeface="Times New Roman" panose="02020603050405020304" pitchFamily="18" charset="0"/>
              </a:rPr>
              <a:t>Realismo-Naturalismo no Brasil</a:t>
            </a:r>
            <a:endParaRPr lang="pt-BR" sz="5000"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type="body" idx="1"/>
          </p:nvPr>
        </p:nvSpPr>
        <p:spPr>
          <a:xfrm>
            <a:off x="323528" y="1484784"/>
            <a:ext cx="8424936" cy="4968552"/>
          </a:xfrm>
        </p:spPr>
        <p:txBody>
          <a:bodyPr>
            <a:normAutofit/>
          </a:bodyPr>
          <a:lstStyle/>
          <a:p>
            <a:pPr algn="just"/>
            <a:r>
              <a:rPr lang="pt-BR" sz="3600" b="1" dirty="0" smtClean="0">
                <a:latin typeface="Times New Roman" panose="02020603050405020304" pitchFamily="18" charset="0"/>
                <a:cs typeface="Times New Roman" panose="02020603050405020304" pitchFamily="18" charset="0"/>
              </a:rPr>
              <a:t> </a:t>
            </a:r>
            <a:r>
              <a:rPr lang="pt-BR" sz="3200" b="1" dirty="0" smtClean="0">
                <a:latin typeface="Times New Roman" panose="02020603050405020304" pitchFamily="18" charset="0"/>
                <a:cs typeface="Times New Roman" panose="02020603050405020304" pitchFamily="18" charset="0"/>
              </a:rPr>
              <a:t>Contexto histórico:</a:t>
            </a:r>
          </a:p>
          <a:p>
            <a:pPr algn="just"/>
            <a:r>
              <a:rPr lang="pt-BR" sz="3200" b="1" dirty="0" smtClean="0">
                <a:latin typeface="Times New Roman" panose="02020603050405020304" pitchFamily="18" charset="0"/>
                <a:cs typeface="Times New Roman" panose="02020603050405020304" pitchFamily="18" charset="0"/>
              </a:rPr>
              <a:t> </a:t>
            </a:r>
            <a:r>
              <a:rPr lang="pt-BR" sz="3200" dirty="0" smtClean="0">
                <a:latin typeface="Times New Roman" panose="02020603050405020304" pitchFamily="18" charset="0"/>
                <a:cs typeface="Times New Roman" panose="02020603050405020304" pitchFamily="18" charset="0"/>
              </a:rPr>
              <a:t>Período de influência: entre </a:t>
            </a:r>
            <a:r>
              <a:rPr lang="pt-BR" sz="3200" b="1" dirty="0" smtClean="0">
                <a:latin typeface="Times New Roman" panose="02020603050405020304" pitchFamily="18" charset="0"/>
                <a:cs typeface="Times New Roman" panose="02020603050405020304" pitchFamily="18" charset="0"/>
              </a:rPr>
              <a:t>1870</a:t>
            </a:r>
            <a:r>
              <a:rPr lang="pt-BR" sz="3200" dirty="0" smtClean="0">
                <a:latin typeface="Times New Roman" panose="02020603050405020304" pitchFamily="18" charset="0"/>
                <a:cs typeface="Times New Roman" panose="02020603050405020304" pitchFamily="18" charset="0"/>
              </a:rPr>
              <a:t> e </a:t>
            </a:r>
            <a:r>
              <a:rPr lang="pt-BR" sz="3200" b="1" dirty="0" smtClean="0">
                <a:latin typeface="Times New Roman" panose="02020603050405020304" pitchFamily="18" charset="0"/>
                <a:cs typeface="Times New Roman" panose="02020603050405020304" pitchFamily="18" charset="0"/>
              </a:rPr>
              <a:t>1900</a:t>
            </a:r>
            <a:r>
              <a:rPr lang="pt-BR" sz="3200" dirty="0" smtClean="0">
                <a:latin typeface="Times New Roman" panose="02020603050405020304" pitchFamily="18" charset="0"/>
                <a:cs typeface="Times New Roman" panose="02020603050405020304" pitchFamily="18" charset="0"/>
              </a:rPr>
              <a:t>;</a:t>
            </a:r>
          </a:p>
          <a:p>
            <a:pPr algn="just"/>
            <a:r>
              <a:rPr lang="pt-BR" sz="3200" b="1" dirty="0" smtClean="0">
                <a:latin typeface="Times New Roman" panose="02020603050405020304" pitchFamily="18" charset="0"/>
                <a:cs typeface="Times New Roman" panose="02020603050405020304" pitchFamily="18" charset="0"/>
              </a:rPr>
              <a:t> </a:t>
            </a:r>
            <a:r>
              <a:rPr lang="pt-BR" sz="3200" dirty="0" smtClean="0">
                <a:latin typeface="Times New Roman" panose="02020603050405020304" pitchFamily="18" charset="0"/>
                <a:cs typeface="Times New Roman" panose="02020603050405020304" pitchFamily="18" charset="0"/>
              </a:rPr>
              <a:t>Economia </a:t>
            </a:r>
            <a:r>
              <a:rPr lang="pt-BR" sz="3200" b="1" dirty="0" smtClean="0">
                <a:latin typeface="Times New Roman" panose="02020603050405020304" pitchFamily="18" charset="0"/>
                <a:cs typeface="Times New Roman" panose="02020603050405020304" pitchFamily="18" charset="0"/>
              </a:rPr>
              <a:t>açucareira </a:t>
            </a:r>
            <a:r>
              <a:rPr lang="pt-BR" sz="3200" dirty="0" smtClean="0">
                <a:latin typeface="Times New Roman" panose="02020603050405020304" pitchFamily="18" charset="0"/>
                <a:cs typeface="Times New Roman" panose="02020603050405020304" pitchFamily="18" charset="0"/>
              </a:rPr>
              <a:t>em</a:t>
            </a:r>
            <a:r>
              <a:rPr lang="pt-BR" sz="3200" b="1" dirty="0" smtClean="0">
                <a:latin typeface="Times New Roman" panose="02020603050405020304" pitchFamily="18" charset="0"/>
                <a:cs typeface="Times New Roman" panose="02020603050405020304" pitchFamily="18" charset="0"/>
              </a:rPr>
              <a:t> decadência;</a:t>
            </a:r>
          </a:p>
          <a:p>
            <a:pPr algn="just"/>
            <a:r>
              <a:rPr lang="pt-BR" sz="3200" b="1" dirty="0" smtClean="0">
                <a:latin typeface="Times New Roman" panose="02020603050405020304" pitchFamily="18" charset="0"/>
                <a:cs typeface="Times New Roman" panose="02020603050405020304" pitchFamily="18" charset="0"/>
              </a:rPr>
              <a:t> Extinção</a:t>
            </a:r>
            <a:r>
              <a:rPr lang="pt-BR" sz="3200" dirty="0" smtClean="0">
                <a:latin typeface="Times New Roman" panose="02020603050405020304" pitchFamily="18" charset="0"/>
                <a:cs typeface="Times New Roman" panose="02020603050405020304" pitchFamily="18" charset="0"/>
              </a:rPr>
              <a:t> do </a:t>
            </a:r>
            <a:r>
              <a:rPr lang="pt-BR" sz="3200" b="1" dirty="0" smtClean="0">
                <a:latin typeface="Times New Roman" panose="02020603050405020304" pitchFamily="18" charset="0"/>
                <a:cs typeface="Times New Roman" panose="02020603050405020304" pitchFamily="18" charset="0"/>
              </a:rPr>
              <a:t>tráfico</a:t>
            </a:r>
            <a:r>
              <a:rPr lang="pt-BR" sz="3200" dirty="0" smtClean="0">
                <a:latin typeface="Times New Roman" panose="02020603050405020304" pitchFamily="18" charset="0"/>
                <a:cs typeface="Times New Roman" panose="02020603050405020304" pitchFamily="18" charset="0"/>
              </a:rPr>
              <a:t> negreiro em 1850;</a:t>
            </a:r>
          </a:p>
          <a:p>
            <a:pPr algn="just"/>
            <a:r>
              <a:rPr lang="pt-BR" sz="3200" b="1" dirty="0">
                <a:latin typeface="Times New Roman" panose="02020603050405020304" pitchFamily="18" charset="0"/>
                <a:cs typeface="Times New Roman" panose="02020603050405020304" pitchFamily="18" charset="0"/>
              </a:rPr>
              <a:t> </a:t>
            </a:r>
            <a:r>
              <a:rPr lang="pt-BR" sz="3200" b="1" dirty="0" smtClean="0">
                <a:latin typeface="Times New Roman" panose="02020603050405020304" pitchFamily="18" charset="0"/>
                <a:cs typeface="Times New Roman" panose="02020603050405020304" pitchFamily="18" charset="0"/>
              </a:rPr>
              <a:t>Eixo econômico </a:t>
            </a:r>
            <a:r>
              <a:rPr lang="pt-BR" sz="3200" dirty="0" smtClean="0">
                <a:latin typeface="Times New Roman" panose="02020603050405020304" pitchFamily="18" charset="0"/>
                <a:cs typeface="Times New Roman" panose="02020603050405020304" pitchFamily="18" charset="0"/>
              </a:rPr>
              <a:t>desloca-se para o </a:t>
            </a:r>
            <a:r>
              <a:rPr lang="pt-BR" sz="3200" b="1" dirty="0" smtClean="0">
                <a:latin typeface="Times New Roman" panose="02020603050405020304" pitchFamily="18" charset="0"/>
                <a:cs typeface="Times New Roman" panose="02020603050405020304" pitchFamily="18" charset="0"/>
              </a:rPr>
              <a:t>Sul</a:t>
            </a:r>
            <a:r>
              <a:rPr lang="pt-BR" sz="3200" dirty="0" smtClean="0">
                <a:latin typeface="Times New Roman" panose="02020603050405020304" pitchFamily="18" charset="0"/>
                <a:cs typeface="Times New Roman" panose="02020603050405020304" pitchFamily="18" charset="0"/>
              </a:rPr>
              <a:t>;</a:t>
            </a:r>
          </a:p>
          <a:p>
            <a:pPr algn="just"/>
            <a:endParaRPr lang="pt-BR" sz="3600" b="1" dirty="0" smtClean="0">
              <a:latin typeface="Times New Roman" panose="02020603050405020304" pitchFamily="18" charset="0"/>
              <a:cs typeface="Times New Roman" panose="02020603050405020304" pitchFamily="18" charset="0"/>
            </a:endParaRPr>
          </a:p>
          <a:p>
            <a:pPr marL="0" indent="0" algn="just">
              <a:buNone/>
            </a:pPr>
            <a:endParaRPr lang="pt-BR" sz="5100" dirty="0" smtClean="0">
              <a:latin typeface="Times New Roman" panose="02020603050405020304" pitchFamily="18" charset="0"/>
              <a:cs typeface="Times New Roman" panose="02020603050405020304" pitchFamily="18" charset="0"/>
            </a:endParaRPr>
          </a:p>
          <a:p>
            <a:pPr algn="just"/>
            <a:endParaRPr lang="pt-BR" sz="5100" dirty="0" smtClean="0">
              <a:latin typeface="Times New Roman" panose="02020603050405020304" pitchFamily="18" charset="0"/>
              <a:cs typeface="Times New Roman" panose="02020603050405020304" pitchFamily="18" charset="0"/>
            </a:endParaRPr>
          </a:p>
          <a:p>
            <a:pPr algn="just"/>
            <a:endParaRPr lang="pt-BR" sz="5500" dirty="0">
              <a:latin typeface="Times New Roman" panose="02020603050405020304" pitchFamily="18" charset="0"/>
              <a:cs typeface="Times New Roman" panose="02020603050405020304" pitchFamily="18" charset="0"/>
            </a:endParaRPr>
          </a:p>
          <a:p>
            <a:pPr algn="just"/>
            <a:endParaRPr lang="pt-BR" sz="1600" dirty="0">
              <a:latin typeface="Times New Roman" panose="02020603050405020304" pitchFamily="18" charset="0"/>
              <a:cs typeface="Times New Roman" panose="02020603050405020304" pitchFamily="18" charset="0"/>
            </a:endParaRPr>
          </a:p>
          <a:p>
            <a:pPr marL="0" indent="0" algn="just">
              <a:buNone/>
            </a:pPr>
            <a:endParaRPr lang="pt-BR" dirty="0" smtClean="0">
              <a:latin typeface="Times New Roman" panose="02020603050405020304" pitchFamily="18" charset="0"/>
              <a:cs typeface="Times New Roman" panose="02020603050405020304" pitchFamily="18" charset="0"/>
            </a:endParaRPr>
          </a:p>
          <a:p>
            <a:pPr marL="0" indent="0" algn="just">
              <a:buNone/>
            </a:pPr>
            <a:endParaRPr lang="pt-BR" dirty="0" smtClean="0"/>
          </a:p>
          <a:p>
            <a:pPr marL="0" indent="0" algn="just">
              <a:buNone/>
            </a:pPr>
            <a:endParaRPr lang="pt-BR" dirty="0"/>
          </a:p>
          <a:p>
            <a:pPr marL="0" indent="0" algn="just">
              <a:buNone/>
            </a:pPr>
            <a:endParaRPr lang="pt-BR" dirty="0" smtClean="0"/>
          </a:p>
          <a:p>
            <a:pPr marL="0" indent="0" algn="just">
              <a:buNone/>
            </a:pPr>
            <a:endParaRPr lang="pt-BR" dirty="0" smtClean="0"/>
          </a:p>
          <a:p>
            <a:pPr marL="0" indent="0" algn="just">
              <a:buNone/>
            </a:pPr>
            <a:endParaRPr lang="pt-BR" dirty="0"/>
          </a:p>
        </p:txBody>
      </p:sp>
      <p:pic>
        <p:nvPicPr>
          <p:cNvPr id="2050" name="Picture 2" descr="C:\Users\Usuário\JEC\Pictures\Educandário\Imagens para aulas\rio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653136"/>
            <a:ext cx="3211925" cy="2122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2222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800" dirty="0" smtClean="0">
                <a:latin typeface="Times New Roman" panose="02020603050405020304" pitchFamily="18" charset="0"/>
                <a:cs typeface="Times New Roman" panose="02020603050405020304" pitchFamily="18" charset="0"/>
              </a:rPr>
              <a:t>Prosa realista</a:t>
            </a:r>
            <a:endParaRPr lang="pt-BR" sz="5000"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type="body" idx="1"/>
          </p:nvPr>
        </p:nvSpPr>
        <p:spPr>
          <a:xfrm>
            <a:off x="323528" y="1484784"/>
            <a:ext cx="8424936" cy="5189578"/>
          </a:xfrm>
        </p:spPr>
        <p:txBody>
          <a:bodyPr>
            <a:normAutofit/>
          </a:bodyPr>
          <a:lstStyle/>
          <a:p>
            <a:pPr algn="just"/>
            <a:r>
              <a:rPr lang="pt-BR" sz="3200" dirty="0" smtClean="0">
                <a:latin typeface="Times New Roman" panose="02020603050405020304" pitchFamily="18" charset="0"/>
                <a:cs typeface="Times New Roman" panose="02020603050405020304" pitchFamily="18" charset="0"/>
              </a:rPr>
              <a:t> </a:t>
            </a:r>
            <a:r>
              <a:rPr lang="pt-BR" sz="3200" b="1" dirty="0" smtClean="0">
                <a:latin typeface="Times New Roman" panose="02020603050405020304" pitchFamily="18" charset="0"/>
                <a:cs typeface="Times New Roman" panose="02020603050405020304" pitchFamily="18" charset="0"/>
              </a:rPr>
              <a:t>O Ateneu (1888) – Raul Pompeia</a:t>
            </a:r>
            <a:endParaRPr lang="pt-BR" sz="3200" dirty="0" smtClean="0">
              <a:latin typeface="Times New Roman" panose="02020603050405020304" pitchFamily="18" charset="0"/>
              <a:cs typeface="Times New Roman" panose="02020603050405020304" pitchFamily="18" charset="0"/>
            </a:endParaRPr>
          </a:p>
          <a:p>
            <a:pPr algn="just"/>
            <a:endParaRPr lang="pt-BR" sz="3200" dirty="0" smtClean="0">
              <a:latin typeface="Times New Roman" panose="02020603050405020304" pitchFamily="18" charset="0"/>
              <a:cs typeface="Times New Roman" panose="02020603050405020304" pitchFamily="18" charset="0"/>
            </a:endParaRPr>
          </a:p>
          <a:p>
            <a:pPr algn="just"/>
            <a:r>
              <a:rPr lang="pt-BR" sz="3200" b="1" dirty="0" smtClean="0">
                <a:latin typeface="Times New Roman" panose="02020603050405020304" pitchFamily="18" charset="0"/>
                <a:cs typeface="Times New Roman" panose="02020603050405020304" pitchFamily="18" charset="0"/>
              </a:rPr>
              <a:t> </a:t>
            </a:r>
            <a:r>
              <a:rPr lang="pt-BR" sz="3200" dirty="0" smtClean="0">
                <a:latin typeface="Times New Roman" panose="02020603050405020304" pitchFamily="18" charset="0"/>
                <a:cs typeface="Times New Roman" panose="02020603050405020304" pitchFamily="18" charset="0"/>
              </a:rPr>
              <a:t>Inspirado na experiência do autor no internato.</a:t>
            </a:r>
          </a:p>
          <a:p>
            <a:pPr algn="just"/>
            <a:r>
              <a:rPr lang="pt-BR" sz="3200" b="1" dirty="0">
                <a:latin typeface="Times New Roman" panose="02020603050405020304" pitchFamily="18" charset="0"/>
                <a:cs typeface="Times New Roman" panose="02020603050405020304" pitchFamily="18" charset="0"/>
              </a:rPr>
              <a:t> </a:t>
            </a:r>
            <a:r>
              <a:rPr lang="pt-BR" sz="3200" dirty="0" smtClean="0">
                <a:latin typeface="Times New Roman" panose="02020603050405020304" pitchFamily="18" charset="0"/>
                <a:cs typeface="Times New Roman" panose="02020603050405020304" pitchFamily="18" charset="0"/>
              </a:rPr>
              <a:t>Conta as experiências de </a:t>
            </a:r>
            <a:r>
              <a:rPr lang="pt-BR" sz="3200" b="1" dirty="0" smtClean="0">
                <a:latin typeface="Times New Roman" panose="02020603050405020304" pitchFamily="18" charset="0"/>
                <a:cs typeface="Times New Roman" panose="02020603050405020304" pitchFamily="18" charset="0"/>
              </a:rPr>
              <a:t>Sérgio no </a:t>
            </a:r>
            <a:r>
              <a:rPr lang="pt-BR" sz="3200" b="1" i="1" dirty="0" smtClean="0">
                <a:latin typeface="Times New Roman" panose="02020603050405020304" pitchFamily="18" charset="0"/>
                <a:cs typeface="Times New Roman" panose="02020603050405020304" pitchFamily="18" charset="0"/>
              </a:rPr>
              <a:t>Ateneu</a:t>
            </a:r>
            <a:r>
              <a:rPr lang="pt-BR" sz="3200" dirty="0" smtClean="0">
                <a:latin typeface="Times New Roman" panose="02020603050405020304" pitchFamily="18" charset="0"/>
                <a:cs typeface="Times New Roman" panose="02020603050405020304" pitchFamily="18" charset="0"/>
              </a:rPr>
              <a:t>, internato de Aristarco Argolo de Ramos.</a:t>
            </a:r>
            <a:endParaRPr lang="pt-BR" sz="3200" b="1" dirty="0" smtClean="0">
              <a:latin typeface="Times New Roman" panose="02020603050405020304" pitchFamily="18" charset="0"/>
              <a:cs typeface="Times New Roman" panose="02020603050405020304" pitchFamily="18" charset="0"/>
            </a:endParaRPr>
          </a:p>
          <a:p>
            <a:pPr marL="0" indent="0" algn="just">
              <a:buNone/>
            </a:pPr>
            <a:endParaRPr lang="pt-BR" sz="3200" dirty="0" smtClean="0">
              <a:latin typeface="Times New Roman" panose="02020603050405020304" pitchFamily="18" charset="0"/>
              <a:cs typeface="Times New Roman" panose="02020603050405020304" pitchFamily="18" charset="0"/>
            </a:endParaRPr>
          </a:p>
          <a:p>
            <a:pPr algn="just"/>
            <a:endParaRPr lang="pt-BR" sz="3600" b="1" dirty="0" smtClean="0">
              <a:latin typeface="Times New Roman" panose="02020603050405020304" pitchFamily="18" charset="0"/>
              <a:cs typeface="Times New Roman" panose="02020603050405020304" pitchFamily="18" charset="0"/>
            </a:endParaRPr>
          </a:p>
          <a:p>
            <a:pPr marL="0" indent="0" algn="just">
              <a:buNone/>
            </a:pPr>
            <a:endParaRPr lang="pt-BR" sz="5100" dirty="0" smtClean="0">
              <a:latin typeface="Times New Roman" panose="02020603050405020304" pitchFamily="18" charset="0"/>
              <a:cs typeface="Times New Roman" panose="02020603050405020304" pitchFamily="18" charset="0"/>
            </a:endParaRPr>
          </a:p>
          <a:p>
            <a:pPr algn="just"/>
            <a:endParaRPr lang="pt-BR" sz="5100" dirty="0" smtClean="0">
              <a:latin typeface="Times New Roman" panose="02020603050405020304" pitchFamily="18" charset="0"/>
              <a:cs typeface="Times New Roman" panose="02020603050405020304" pitchFamily="18" charset="0"/>
            </a:endParaRPr>
          </a:p>
          <a:p>
            <a:pPr algn="just"/>
            <a:endParaRPr lang="pt-BR" sz="5500" dirty="0">
              <a:latin typeface="Times New Roman" panose="02020603050405020304" pitchFamily="18" charset="0"/>
              <a:cs typeface="Times New Roman" panose="02020603050405020304" pitchFamily="18" charset="0"/>
            </a:endParaRPr>
          </a:p>
          <a:p>
            <a:pPr algn="just"/>
            <a:endParaRPr lang="pt-BR" sz="1600" dirty="0">
              <a:latin typeface="Times New Roman" panose="02020603050405020304" pitchFamily="18" charset="0"/>
              <a:cs typeface="Times New Roman" panose="02020603050405020304" pitchFamily="18" charset="0"/>
            </a:endParaRPr>
          </a:p>
          <a:p>
            <a:pPr marL="0" indent="0" algn="just">
              <a:buNone/>
            </a:pPr>
            <a:endParaRPr lang="pt-BR" dirty="0" smtClean="0">
              <a:latin typeface="Times New Roman" panose="02020603050405020304" pitchFamily="18" charset="0"/>
              <a:cs typeface="Times New Roman" panose="02020603050405020304" pitchFamily="18" charset="0"/>
            </a:endParaRPr>
          </a:p>
          <a:p>
            <a:pPr marL="0" indent="0" algn="just">
              <a:buNone/>
            </a:pPr>
            <a:endParaRPr lang="pt-BR" dirty="0" smtClean="0"/>
          </a:p>
          <a:p>
            <a:pPr marL="0" indent="0" algn="just">
              <a:buNone/>
            </a:pPr>
            <a:endParaRPr lang="pt-BR" dirty="0"/>
          </a:p>
          <a:p>
            <a:pPr marL="0" indent="0" algn="just">
              <a:buNone/>
            </a:pPr>
            <a:endParaRPr lang="pt-BR" dirty="0" smtClean="0"/>
          </a:p>
          <a:p>
            <a:pPr marL="0" indent="0" algn="just">
              <a:buNone/>
            </a:pPr>
            <a:endParaRPr lang="pt-BR" dirty="0" smtClean="0"/>
          </a:p>
          <a:p>
            <a:pPr marL="0" indent="0" algn="just">
              <a:buNone/>
            </a:pPr>
            <a:endParaRPr lang="pt-BR" dirty="0"/>
          </a:p>
        </p:txBody>
      </p:sp>
      <p:pic>
        <p:nvPicPr>
          <p:cNvPr id="19458" name="Picture 2" descr="C:\Users\Usuário\JEC\Pictures\Educandário\Imagens para aulas\ateneu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2485" y="4365104"/>
            <a:ext cx="2448272" cy="2400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4232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800" dirty="0" smtClean="0">
                <a:latin typeface="Times New Roman" panose="02020603050405020304" pitchFamily="18" charset="0"/>
                <a:cs typeface="Times New Roman" panose="02020603050405020304" pitchFamily="18" charset="0"/>
              </a:rPr>
              <a:t>Prosa realista</a:t>
            </a:r>
            <a:endParaRPr lang="pt-BR" sz="5000"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type="body" idx="1"/>
          </p:nvPr>
        </p:nvSpPr>
        <p:spPr>
          <a:xfrm>
            <a:off x="323528" y="1484784"/>
            <a:ext cx="8424936" cy="5189578"/>
          </a:xfrm>
        </p:spPr>
        <p:txBody>
          <a:bodyPr>
            <a:normAutofit/>
          </a:bodyPr>
          <a:lstStyle/>
          <a:p>
            <a:pPr algn="just"/>
            <a:r>
              <a:rPr lang="pt-BR" sz="3200" dirty="0" smtClean="0">
                <a:latin typeface="Times New Roman" panose="02020603050405020304" pitchFamily="18" charset="0"/>
                <a:cs typeface="Times New Roman" panose="02020603050405020304" pitchFamily="18" charset="0"/>
              </a:rPr>
              <a:t> </a:t>
            </a:r>
            <a:r>
              <a:rPr lang="pt-BR" sz="3200" b="1" dirty="0" smtClean="0">
                <a:latin typeface="Times New Roman" panose="02020603050405020304" pitchFamily="18" charset="0"/>
                <a:cs typeface="Times New Roman" panose="02020603050405020304" pitchFamily="18" charset="0"/>
              </a:rPr>
              <a:t>O Ateneu (1888) – Raul Pompeia</a:t>
            </a:r>
            <a:endParaRPr lang="pt-BR" sz="3200" dirty="0" smtClean="0">
              <a:latin typeface="Times New Roman" panose="02020603050405020304" pitchFamily="18" charset="0"/>
              <a:cs typeface="Times New Roman" panose="02020603050405020304" pitchFamily="18" charset="0"/>
            </a:endParaRPr>
          </a:p>
          <a:p>
            <a:pPr algn="just"/>
            <a:endParaRPr lang="pt-BR" sz="3200" dirty="0" smtClean="0">
              <a:latin typeface="Times New Roman" panose="02020603050405020304" pitchFamily="18" charset="0"/>
              <a:cs typeface="Times New Roman" panose="02020603050405020304" pitchFamily="18" charset="0"/>
            </a:endParaRPr>
          </a:p>
          <a:p>
            <a:pPr algn="just"/>
            <a:r>
              <a:rPr lang="pt-BR" sz="3200" b="1" dirty="0" smtClean="0">
                <a:latin typeface="Times New Roman" panose="02020603050405020304" pitchFamily="18" charset="0"/>
                <a:cs typeface="Times New Roman" panose="02020603050405020304" pitchFamily="18" charset="0"/>
              </a:rPr>
              <a:t> Não há um enredo</a:t>
            </a:r>
            <a:r>
              <a:rPr lang="pt-BR" sz="3200" dirty="0" smtClean="0">
                <a:latin typeface="Times New Roman" panose="02020603050405020304" pitchFamily="18" charset="0"/>
                <a:cs typeface="Times New Roman" panose="02020603050405020304" pitchFamily="18" charset="0"/>
              </a:rPr>
              <a:t>, mas uma </a:t>
            </a:r>
            <a:r>
              <a:rPr lang="pt-BR" sz="3200" b="1" dirty="0" smtClean="0">
                <a:latin typeface="Times New Roman" panose="02020603050405020304" pitchFamily="18" charset="0"/>
                <a:cs typeface="Times New Roman" panose="02020603050405020304" pitchFamily="18" charset="0"/>
              </a:rPr>
              <a:t>sucessão de episódios</a:t>
            </a:r>
            <a:r>
              <a:rPr lang="pt-BR" sz="3200" dirty="0" smtClean="0">
                <a:latin typeface="Times New Roman" panose="02020603050405020304" pitchFamily="18" charset="0"/>
                <a:cs typeface="Times New Roman" panose="02020603050405020304" pitchFamily="18" charset="0"/>
              </a:rPr>
              <a:t> que denunciam a </a:t>
            </a:r>
            <a:r>
              <a:rPr lang="pt-BR" sz="3200" b="1" dirty="0" smtClean="0">
                <a:latin typeface="Times New Roman" panose="02020603050405020304" pitchFamily="18" charset="0"/>
                <a:cs typeface="Times New Roman" panose="02020603050405020304" pitchFamily="18" charset="0"/>
              </a:rPr>
              <a:t>hipocrisia</a:t>
            </a:r>
            <a:r>
              <a:rPr lang="pt-BR" sz="3200" dirty="0" smtClean="0">
                <a:latin typeface="Times New Roman" panose="02020603050405020304" pitchFamily="18" charset="0"/>
                <a:cs typeface="Times New Roman" panose="02020603050405020304" pitchFamily="18" charset="0"/>
              </a:rPr>
              <a:t> e a </a:t>
            </a:r>
            <a:r>
              <a:rPr lang="pt-BR" sz="3200" b="1" dirty="0" smtClean="0">
                <a:latin typeface="Times New Roman" panose="02020603050405020304" pitchFamily="18" charset="0"/>
                <a:cs typeface="Times New Roman" panose="02020603050405020304" pitchFamily="18" charset="0"/>
              </a:rPr>
              <a:t>falsidade</a:t>
            </a:r>
            <a:r>
              <a:rPr lang="pt-BR" sz="3200" dirty="0" smtClean="0">
                <a:latin typeface="Times New Roman" panose="02020603050405020304" pitchFamily="18" charset="0"/>
                <a:cs typeface="Times New Roman" panose="02020603050405020304" pitchFamily="18" charset="0"/>
              </a:rPr>
              <a:t> presentes no colégio, até o </a:t>
            </a:r>
            <a:r>
              <a:rPr lang="pt-BR" sz="3200" b="1" dirty="0" smtClean="0">
                <a:latin typeface="Times New Roman" panose="02020603050405020304" pitchFamily="18" charset="0"/>
                <a:cs typeface="Times New Roman" panose="02020603050405020304" pitchFamily="18" charset="0"/>
              </a:rPr>
              <a:t>incêndio</a:t>
            </a:r>
            <a:r>
              <a:rPr lang="pt-BR" sz="3200" dirty="0" smtClean="0">
                <a:latin typeface="Times New Roman" panose="02020603050405020304" pitchFamily="18" charset="0"/>
                <a:cs typeface="Times New Roman" panose="02020603050405020304" pitchFamily="18" charset="0"/>
              </a:rPr>
              <a:t> do lugar.</a:t>
            </a:r>
          </a:p>
          <a:p>
            <a:pPr marL="0" indent="0" algn="just">
              <a:buNone/>
            </a:pPr>
            <a:endParaRPr lang="pt-BR" sz="3200" dirty="0" smtClean="0">
              <a:latin typeface="Times New Roman" panose="02020603050405020304" pitchFamily="18" charset="0"/>
              <a:cs typeface="Times New Roman" panose="02020603050405020304" pitchFamily="18" charset="0"/>
            </a:endParaRPr>
          </a:p>
          <a:p>
            <a:pPr algn="just"/>
            <a:endParaRPr lang="pt-BR" sz="3600" b="1" dirty="0" smtClean="0">
              <a:latin typeface="Times New Roman" panose="02020603050405020304" pitchFamily="18" charset="0"/>
              <a:cs typeface="Times New Roman" panose="02020603050405020304" pitchFamily="18" charset="0"/>
            </a:endParaRPr>
          </a:p>
          <a:p>
            <a:pPr marL="0" indent="0" algn="just">
              <a:buNone/>
            </a:pPr>
            <a:endParaRPr lang="pt-BR" sz="5100" dirty="0" smtClean="0">
              <a:latin typeface="Times New Roman" panose="02020603050405020304" pitchFamily="18" charset="0"/>
              <a:cs typeface="Times New Roman" panose="02020603050405020304" pitchFamily="18" charset="0"/>
            </a:endParaRPr>
          </a:p>
          <a:p>
            <a:pPr algn="just"/>
            <a:endParaRPr lang="pt-BR" sz="5100" dirty="0" smtClean="0">
              <a:latin typeface="Times New Roman" panose="02020603050405020304" pitchFamily="18" charset="0"/>
              <a:cs typeface="Times New Roman" panose="02020603050405020304" pitchFamily="18" charset="0"/>
            </a:endParaRPr>
          </a:p>
          <a:p>
            <a:pPr algn="just"/>
            <a:endParaRPr lang="pt-BR" sz="5500" dirty="0">
              <a:latin typeface="Times New Roman" panose="02020603050405020304" pitchFamily="18" charset="0"/>
              <a:cs typeface="Times New Roman" panose="02020603050405020304" pitchFamily="18" charset="0"/>
            </a:endParaRPr>
          </a:p>
          <a:p>
            <a:pPr algn="just"/>
            <a:endParaRPr lang="pt-BR" sz="1600" dirty="0">
              <a:latin typeface="Times New Roman" panose="02020603050405020304" pitchFamily="18" charset="0"/>
              <a:cs typeface="Times New Roman" panose="02020603050405020304" pitchFamily="18" charset="0"/>
            </a:endParaRPr>
          </a:p>
          <a:p>
            <a:pPr marL="0" indent="0" algn="just">
              <a:buNone/>
            </a:pPr>
            <a:endParaRPr lang="pt-BR" dirty="0" smtClean="0">
              <a:latin typeface="Times New Roman" panose="02020603050405020304" pitchFamily="18" charset="0"/>
              <a:cs typeface="Times New Roman" panose="02020603050405020304" pitchFamily="18" charset="0"/>
            </a:endParaRPr>
          </a:p>
          <a:p>
            <a:pPr marL="0" indent="0" algn="just">
              <a:buNone/>
            </a:pPr>
            <a:endParaRPr lang="pt-BR" dirty="0" smtClean="0"/>
          </a:p>
          <a:p>
            <a:pPr marL="0" indent="0" algn="just">
              <a:buNone/>
            </a:pPr>
            <a:endParaRPr lang="pt-BR" dirty="0"/>
          </a:p>
          <a:p>
            <a:pPr marL="0" indent="0" algn="just">
              <a:buNone/>
            </a:pPr>
            <a:endParaRPr lang="pt-BR" dirty="0" smtClean="0"/>
          </a:p>
          <a:p>
            <a:pPr marL="0" indent="0" algn="just">
              <a:buNone/>
            </a:pPr>
            <a:endParaRPr lang="pt-BR" dirty="0" smtClean="0"/>
          </a:p>
          <a:p>
            <a:pPr marL="0" indent="0" algn="just">
              <a:buNone/>
            </a:pPr>
            <a:endParaRPr lang="pt-BR" dirty="0"/>
          </a:p>
        </p:txBody>
      </p:sp>
      <p:pic>
        <p:nvPicPr>
          <p:cNvPr id="20482" name="Picture 2" descr="C:\Users\Usuário\JEC\Pictures\Educandário\Imagens para aulas\ateneu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7491" y="4523152"/>
            <a:ext cx="1686663" cy="2260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3535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800" dirty="0" smtClean="0">
                <a:latin typeface="Times New Roman" panose="02020603050405020304" pitchFamily="18" charset="0"/>
                <a:cs typeface="Times New Roman" panose="02020603050405020304" pitchFamily="18" charset="0"/>
              </a:rPr>
              <a:t>Prosa realista</a:t>
            </a:r>
            <a:endParaRPr lang="pt-BR" sz="5000"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type="body" idx="1"/>
          </p:nvPr>
        </p:nvSpPr>
        <p:spPr>
          <a:xfrm>
            <a:off x="323528" y="1484784"/>
            <a:ext cx="8424936" cy="5189578"/>
          </a:xfrm>
        </p:spPr>
        <p:txBody>
          <a:bodyPr>
            <a:normAutofit/>
          </a:bodyPr>
          <a:lstStyle/>
          <a:p>
            <a:pPr algn="just"/>
            <a:r>
              <a:rPr lang="pt-BR" sz="3200" dirty="0" smtClean="0">
                <a:latin typeface="Times New Roman" panose="02020603050405020304" pitchFamily="18" charset="0"/>
                <a:cs typeface="Times New Roman" panose="02020603050405020304" pitchFamily="18" charset="0"/>
              </a:rPr>
              <a:t> </a:t>
            </a:r>
            <a:r>
              <a:rPr lang="pt-BR" sz="3200" b="1" dirty="0" smtClean="0">
                <a:latin typeface="Times New Roman" panose="02020603050405020304" pitchFamily="18" charset="0"/>
                <a:cs typeface="Times New Roman" panose="02020603050405020304" pitchFamily="18" charset="0"/>
              </a:rPr>
              <a:t> Espelho da sociedade</a:t>
            </a:r>
            <a:r>
              <a:rPr lang="pt-BR" sz="3200" dirty="0" smtClean="0">
                <a:latin typeface="Times New Roman" panose="02020603050405020304" pitchFamily="18" charset="0"/>
                <a:cs typeface="Times New Roman" panose="02020603050405020304" pitchFamily="18" charset="0"/>
              </a:rPr>
              <a:t>:</a:t>
            </a:r>
          </a:p>
          <a:p>
            <a:pPr algn="just"/>
            <a:r>
              <a:rPr lang="pt-BR" sz="3200" dirty="0">
                <a:latin typeface="Times New Roman" panose="02020603050405020304" pitchFamily="18" charset="0"/>
                <a:cs typeface="Times New Roman" panose="02020603050405020304" pitchFamily="18" charset="0"/>
              </a:rPr>
              <a:t> </a:t>
            </a:r>
            <a:r>
              <a:rPr lang="pt-BR" sz="3200" dirty="0" smtClean="0">
                <a:latin typeface="Times New Roman" panose="02020603050405020304" pitchFamily="18" charset="0"/>
                <a:cs typeface="Times New Roman" panose="02020603050405020304" pitchFamily="18" charset="0"/>
              </a:rPr>
              <a:t>Relações sociais giram em torno dos </a:t>
            </a:r>
            <a:r>
              <a:rPr lang="pt-BR" sz="3200" b="1" dirty="0" smtClean="0">
                <a:latin typeface="Times New Roman" panose="02020603050405020304" pitchFamily="18" charset="0"/>
                <a:cs typeface="Times New Roman" panose="02020603050405020304" pitchFamily="18" charset="0"/>
              </a:rPr>
              <a:t>interesses econômicos</a:t>
            </a:r>
            <a:r>
              <a:rPr lang="pt-BR" sz="3200" dirty="0" smtClean="0">
                <a:latin typeface="Times New Roman" panose="02020603050405020304" pitchFamily="18" charset="0"/>
                <a:cs typeface="Times New Roman" panose="02020603050405020304" pitchFamily="18" charset="0"/>
              </a:rPr>
              <a:t>;</a:t>
            </a:r>
          </a:p>
          <a:p>
            <a:pPr algn="just"/>
            <a:r>
              <a:rPr lang="pt-BR" sz="3200" dirty="0">
                <a:latin typeface="Times New Roman" panose="02020603050405020304" pitchFamily="18" charset="0"/>
                <a:cs typeface="Times New Roman" panose="02020603050405020304" pitchFamily="18" charset="0"/>
              </a:rPr>
              <a:t> </a:t>
            </a:r>
            <a:r>
              <a:rPr lang="pt-BR" sz="3200" dirty="0" smtClean="0">
                <a:latin typeface="Times New Roman" panose="02020603050405020304" pitchFamily="18" charset="0"/>
                <a:cs typeface="Times New Roman" panose="02020603050405020304" pitchFamily="18" charset="0"/>
              </a:rPr>
              <a:t>Os </a:t>
            </a:r>
            <a:r>
              <a:rPr lang="pt-BR" sz="3200" b="1" dirty="0" smtClean="0">
                <a:latin typeface="Times New Roman" panose="02020603050405020304" pitchFamily="18" charset="0"/>
                <a:cs typeface="Times New Roman" panose="02020603050405020304" pitchFamily="18" charset="0"/>
              </a:rPr>
              <a:t>mais fortes oprimem </a:t>
            </a:r>
            <a:r>
              <a:rPr lang="pt-BR" sz="3200" dirty="0" smtClean="0">
                <a:latin typeface="Times New Roman" panose="02020603050405020304" pitchFamily="18" charset="0"/>
                <a:cs typeface="Times New Roman" panose="02020603050405020304" pitchFamily="18" charset="0"/>
              </a:rPr>
              <a:t>os mais fracos;</a:t>
            </a:r>
          </a:p>
          <a:p>
            <a:pPr algn="just"/>
            <a:endParaRPr lang="pt-BR" sz="3600" b="1" dirty="0" smtClean="0">
              <a:latin typeface="Times New Roman" panose="02020603050405020304" pitchFamily="18" charset="0"/>
              <a:cs typeface="Times New Roman" panose="02020603050405020304" pitchFamily="18" charset="0"/>
            </a:endParaRPr>
          </a:p>
          <a:p>
            <a:pPr marL="0" indent="0" algn="just">
              <a:buNone/>
            </a:pPr>
            <a:endParaRPr lang="pt-BR" sz="5100" dirty="0" smtClean="0">
              <a:latin typeface="Times New Roman" panose="02020603050405020304" pitchFamily="18" charset="0"/>
              <a:cs typeface="Times New Roman" panose="02020603050405020304" pitchFamily="18" charset="0"/>
            </a:endParaRPr>
          </a:p>
          <a:p>
            <a:pPr algn="just"/>
            <a:endParaRPr lang="pt-BR" sz="5100" dirty="0" smtClean="0">
              <a:latin typeface="Times New Roman" panose="02020603050405020304" pitchFamily="18" charset="0"/>
              <a:cs typeface="Times New Roman" panose="02020603050405020304" pitchFamily="18" charset="0"/>
            </a:endParaRPr>
          </a:p>
          <a:p>
            <a:pPr algn="just"/>
            <a:endParaRPr lang="pt-BR" sz="5500" dirty="0">
              <a:latin typeface="Times New Roman" panose="02020603050405020304" pitchFamily="18" charset="0"/>
              <a:cs typeface="Times New Roman" panose="02020603050405020304" pitchFamily="18" charset="0"/>
            </a:endParaRPr>
          </a:p>
          <a:p>
            <a:pPr algn="just"/>
            <a:endParaRPr lang="pt-BR" sz="1600" dirty="0">
              <a:latin typeface="Times New Roman" panose="02020603050405020304" pitchFamily="18" charset="0"/>
              <a:cs typeface="Times New Roman" panose="02020603050405020304" pitchFamily="18" charset="0"/>
            </a:endParaRPr>
          </a:p>
          <a:p>
            <a:pPr marL="0" indent="0" algn="just">
              <a:buNone/>
            </a:pPr>
            <a:endParaRPr lang="pt-BR" dirty="0" smtClean="0">
              <a:latin typeface="Times New Roman" panose="02020603050405020304" pitchFamily="18" charset="0"/>
              <a:cs typeface="Times New Roman" panose="02020603050405020304" pitchFamily="18" charset="0"/>
            </a:endParaRPr>
          </a:p>
          <a:p>
            <a:pPr marL="0" indent="0" algn="just">
              <a:buNone/>
            </a:pPr>
            <a:endParaRPr lang="pt-BR" dirty="0" smtClean="0"/>
          </a:p>
          <a:p>
            <a:pPr marL="0" indent="0" algn="just">
              <a:buNone/>
            </a:pPr>
            <a:endParaRPr lang="pt-BR" dirty="0"/>
          </a:p>
          <a:p>
            <a:pPr marL="0" indent="0" algn="just">
              <a:buNone/>
            </a:pPr>
            <a:endParaRPr lang="pt-BR" dirty="0" smtClean="0"/>
          </a:p>
          <a:p>
            <a:pPr marL="0" indent="0" algn="just">
              <a:buNone/>
            </a:pPr>
            <a:endParaRPr lang="pt-BR" dirty="0" smtClean="0"/>
          </a:p>
          <a:p>
            <a:pPr marL="0" indent="0" algn="just">
              <a:buNone/>
            </a:pPr>
            <a:endParaRPr lang="pt-BR" dirty="0"/>
          </a:p>
        </p:txBody>
      </p:sp>
      <p:pic>
        <p:nvPicPr>
          <p:cNvPr id="21506" name="Picture 2" descr="C:\Users\Usuário\JEC\Pictures\Educandário\Imagens para aulas\ateneu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5" y="3847392"/>
            <a:ext cx="2089914" cy="297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3566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800" dirty="0" smtClean="0">
                <a:latin typeface="Times New Roman" panose="02020603050405020304" pitchFamily="18" charset="0"/>
                <a:cs typeface="Times New Roman" panose="02020603050405020304" pitchFamily="18" charset="0"/>
              </a:rPr>
              <a:t>Prosa realista</a:t>
            </a:r>
            <a:endParaRPr lang="pt-BR" sz="5000"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type="body" idx="1"/>
          </p:nvPr>
        </p:nvSpPr>
        <p:spPr>
          <a:xfrm>
            <a:off x="323528" y="1484784"/>
            <a:ext cx="8424936" cy="5189578"/>
          </a:xfrm>
        </p:spPr>
        <p:txBody>
          <a:bodyPr>
            <a:normAutofit/>
          </a:bodyPr>
          <a:lstStyle/>
          <a:p>
            <a:pPr algn="just"/>
            <a:r>
              <a:rPr lang="pt-BR" sz="3200" b="1" dirty="0" smtClean="0">
                <a:latin typeface="Times New Roman" panose="02020603050405020304" pitchFamily="18" charset="0"/>
                <a:cs typeface="Times New Roman" panose="02020603050405020304" pitchFamily="18" charset="0"/>
              </a:rPr>
              <a:t> </a:t>
            </a:r>
            <a:r>
              <a:rPr lang="pt-BR" sz="3200" dirty="0" smtClean="0">
                <a:latin typeface="Times New Roman" panose="02020603050405020304" pitchFamily="18" charset="0"/>
                <a:cs typeface="Times New Roman" panose="02020603050405020304" pitchFamily="18" charset="0"/>
              </a:rPr>
              <a:t>Narração em </a:t>
            </a:r>
            <a:r>
              <a:rPr lang="pt-BR" sz="3200" b="1" dirty="0" smtClean="0">
                <a:latin typeface="Times New Roman" panose="02020603050405020304" pitchFamily="18" charset="0"/>
                <a:cs typeface="Times New Roman" panose="02020603050405020304" pitchFamily="18" charset="0"/>
              </a:rPr>
              <a:t>primeira pessoa</a:t>
            </a:r>
            <a:r>
              <a:rPr lang="pt-BR" sz="3200" dirty="0" smtClean="0">
                <a:latin typeface="Times New Roman" panose="02020603050405020304" pitchFamily="18" charset="0"/>
                <a:cs typeface="Times New Roman" panose="02020603050405020304" pitchFamily="18" charset="0"/>
              </a:rPr>
              <a:t>;</a:t>
            </a:r>
          </a:p>
          <a:p>
            <a:pPr algn="just"/>
            <a:r>
              <a:rPr lang="pt-BR" sz="3200" dirty="0">
                <a:latin typeface="Times New Roman" panose="02020603050405020304" pitchFamily="18" charset="0"/>
                <a:cs typeface="Times New Roman" panose="02020603050405020304" pitchFamily="18" charset="0"/>
              </a:rPr>
              <a:t> </a:t>
            </a:r>
            <a:r>
              <a:rPr lang="pt-BR" sz="3200" dirty="0" smtClean="0">
                <a:latin typeface="Times New Roman" panose="02020603050405020304" pitchFamily="18" charset="0"/>
                <a:cs typeface="Times New Roman" panose="02020603050405020304" pitchFamily="18" charset="0"/>
              </a:rPr>
              <a:t>Passagem para a </a:t>
            </a:r>
            <a:r>
              <a:rPr lang="pt-BR" sz="3200" b="1" dirty="0" smtClean="0">
                <a:latin typeface="Times New Roman" panose="02020603050405020304" pitchFamily="18" charset="0"/>
                <a:cs typeface="Times New Roman" panose="02020603050405020304" pitchFamily="18" charset="0"/>
              </a:rPr>
              <a:t>maturidade</a:t>
            </a:r>
            <a:r>
              <a:rPr lang="pt-BR" sz="3200" dirty="0" smtClean="0">
                <a:latin typeface="Times New Roman" panose="02020603050405020304" pitchFamily="18" charset="0"/>
                <a:cs typeface="Times New Roman" panose="02020603050405020304" pitchFamily="18" charset="0"/>
              </a:rPr>
              <a:t>;</a:t>
            </a:r>
          </a:p>
          <a:p>
            <a:pPr algn="just"/>
            <a:r>
              <a:rPr lang="pt-BR" sz="3200" dirty="0">
                <a:latin typeface="Times New Roman" panose="02020603050405020304" pitchFamily="18" charset="0"/>
                <a:cs typeface="Times New Roman" panose="02020603050405020304" pitchFamily="18" charset="0"/>
              </a:rPr>
              <a:t> </a:t>
            </a:r>
            <a:r>
              <a:rPr lang="pt-BR" sz="3200" dirty="0" smtClean="0">
                <a:latin typeface="Times New Roman" panose="02020603050405020304" pitchFamily="18" charset="0"/>
                <a:cs typeface="Times New Roman" panose="02020603050405020304" pitchFamily="18" charset="0"/>
              </a:rPr>
              <a:t>Mostra o encontro do protagonista com o </a:t>
            </a:r>
            <a:r>
              <a:rPr lang="pt-BR" sz="3200" b="1" dirty="0" smtClean="0">
                <a:latin typeface="Times New Roman" panose="02020603050405020304" pitchFamily="18" charset="0"/>
                <a:cs typeface="Times New Roman" panose="02020603050405020304" pitchFamily="18" charset="0"/>
              </a:rPr>
              <a:t>mundo adulto</a:t>
            </a:r>
            <a:r>
              <a:rPr lang="pt-BR" sz="3200" dirty="0" smtClean="0">
                <a:latin typeface="Times New Roman" panose="02020603050405020304" pitchFamily="18" charset="0"/>
                <a:cs typeface="Times New Roman" panose="02020603050405020304" pitchFamily="18" charset="0"/>
              </a:rPr>
              <a:t>, representado por diversos </a:t>
            </a:r>
            <a:r>
              <a:rPr lang="pt-BR" sz="3200" b="1" dirty="0" smtClean="0">
                <a:latin typeface="Times New Roman" panose="02020603050405020304" pitchFamily="18" charset="0"/>
                <a:cs typeface="Times New Roman" panose="02020603050405020304" pitchFamily="18" charset="0"/>
              </a:rPr>
              <a:t>colegas e funcionários </a:t>
            </a:r>
            <a:r>
              <a:rPr lang="pt-BR" sz="3200" dirty="0" smtClean="0">
                <a:latin typeface="Times New Roman" panose="02020603050405020304" pitchFamily="18" charset="0"/>
                <a:cs typeface="Times New Roman" panose="02020603050405020304" pitchFamily="18" charset="0"/>
              </a:rPr>
              <a:t>da escola.</a:t>
            </a:r>
          </a:p>
          <a:p>
            <a:pPr marL="0" indent="0" algn="just">
              <a:buNone/>
            </a:pPr>
            <a:endParaRPr lang="pt-BR" sz="3600" b="1" dirty="0" smtClean="0">
              <a:latin typeface="Times New Roman" panose="02020603050405020304" pitchFamily="18" charset="0"/>
              <a:cs typeface="Times New Roman" panose="02020603050405020304" pitchFamily="18" charset="0"/>
            </a:endParaRPr>
          </a:p>
          <a:p>
            <a:pPr marL="0" indent="0" algn="just">
              <a:buNone/>
            </a:pPr>
            <a:endParaRPr lang="pt-BR" sz="5100" dirty="0" smtClean="0">
              <a:latin typeface="Times New Roman" panose="02020603050405020304" pitchFamily="18" charset="0"/>
              <a:cs typeface="Times New Roman" panose="02020603050405020304" pitchFamily="18" charset="0"/>
            </a:endParaRPr>
          </a:p>
          <a:p>
            <a:pPr algn="just"/>
            <a:endParaRPr lang="pt-BR" sz="5100" dirty="0" smtClean="0">
              <a:latin typeface="Times New Roman" panose="02020603050405020304" pitchFamily="18" charset="0"/>
              <a:cs typeface="Times New Roman" panose="02020603050405020304" pitchFamily="18" charset="0"/>
            </a:endParaRPr>
          </a:p>
          <a:p>
            <a:pPr algn="just"/>
            <a:endParaRPr lang="pt-BR" sz="5500" dirty="0">
              <a:latin typeface="Times New Roman" panose="02020603050405020304" pitchFamily="18" charset="0"/>
              <a:cs typeface="Times New Roman" panose="02020603050405020304" pitchFamily="18" charset="0"/>
            </a:endParaRPr>
          </a:p>
          <a:p>
            <a:pPr algn="just"/>
            <a:endParaRPr lang="pt-BR" sz="1600" dirty="0">
              <a:latin typeface="Times New Roman" panose="02020603050405020304" pitchFamily="18" charset="0"/>
              <a:cs typeface="Times New Roman" panose="02020603050405020304" pitchFamily="18" charset="0"/>
            </a:endParaRPr>
          </a:p>
          <a:p>
            <a:pPr marL="0" indent="0" algn="just">
              <a:buNone/>
            </a:pPr>
            <a:endParaRPr lang="pt-BR" dirty="0" smtClean="0">
              <a:latin typeface="Times New Roman" panose="02020603050405020304" pitchFamily="18" charset="0"/>
              <a:cs typeface="Times New Roman" panose="02020603050405020304" pitchFamily="18" charset="0"/>
            </a:endParaRPr>
          </a:p>
          <a:p>
            <a:pPr marL="0" indent="0" algn="just">
              <a:buNone/>
            </a:pPr>
            <a:endParaRPr lang="pt-BR" dirty="0" smtClean="0"/>
          </a:p>
          <a:p>
            <a:pPr marL="0" indent="0" algn="just">
              <a:buNone/>
            </a:pPr>
            <a:endParaRPr lang="pt-BR" dirty="0"/>
          </a:p>
          <a:p>
            <a:pPr marL="0" indent="0" algn="just">
              <a:buNone/>
            </a:pPr>
            <a:endParaRPr lang="pt-BR" dirty="0" smtClean="0"/>
          </a:p>
          <a:p>
            <a:pPr marL="0" indent="0" algn="just">
              <a:buNone/>
            </a:pPr>
            <a:endParaRPr lang="pt-BR" dirty="0" smtClean="0"/>
          </a:p>
          <a:p>
            <a:pPr marL="0" indent="0" algn="just">
              <a:buNone/>
            </a:pPr>
            <a:endParaRPr lang="pt-BR" dirty="0"/>
          </a:p>
        </p:txBody>
      </p:sp>
      <p:pic>
        <p:nvPicPr>
          <p:cNvPr id="22530" name="Picture 2" descr="C:\Users\Usuário\JEC\Pictures\Educandário\Imagens para aulas\ateneu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4437112"/>
            <a:ext cx="3255256" cy="2304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6641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800" dirty="0" smtClean="0">
                <a:latin typeface="Times New Roman" panose="02020603050405020304" pitchFamily="18" charset="0"/>
                <a:cs typeface="Times New Roman" panose="02020603050405020304" pitchFamily="18" charset="0"/>
              </a:rPr>
              <a:t>Prosa realista</a:t>
            </a:r>
            <a:endParaRPr lang="pt-BR" sz="5000"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type="body" idx="1"/>
          </p:nvPr>
        </p:nvSpPr>
        <p:spPr>
          <a:xfrm>
            <a:off x="323528" y="1484784"/>
            <a:ext cx="8424936" cy="5189578"/>
          </a:xfrm>
        </p:spPr>
        <p:txBody>
          <a:bodyPr>
            <a:normAutofit/>
          </a:bodyPr>
          <a:lstStyle/>
          <a:p>
            <a:pPr algn="just"/>
            <a:endParaRPr lang="pt-BR" sz="3600" b="1" dirty="0" smtClean="0">
              <a:latin typeface="Times New Roman" panose="02020603050405020304" pitchFamily="18" charset="0"/>
              <a:cs typeface="Times New Roman" panose="02020603050405020304" pitchFamily="18" charset="0"/>
            </a:endParaRPr>
          </a:p>
          <a:p>
            <a:pPr marL="0" indent="0" algn="just">
              <a:buNone/>
            </a:pPr>
            <a:endParaRPr lang="pt-BR" sz="5100" dirty="0" smtClean="0">
              <a:latin typeface="Times New Roman" panose="02020603050405020304" pitchFamily="18" charset="0"/>
              <a:cs typeface="Times New Roman" panose="02020603050405020304" pitchFamily="18" charset="0"/>
            </a:endParaRPr>
          </a:p>
          <a:p>
            <a:pPr algn="just"/>
            <a:endParaRPr lang="pt-BR" sz="5100" dirty="0" smtClean="0">
              <a:latin typeface="Times New Roman" panose="02020603050405020304" pitchFamily="18" charset="0"/>
              <a:cs typeface="Times New Roman" panose="02020603050405020304" pitchFamily="18" charset="0"/>
            </a:endParaRPr>
          </a:p>
          <a:p>
            <a:pPr algn="just"/>
            <a:endParaRPr lang="pt-BR" sz="5500" dirty="0">
              <a:latin typeface="Times New Roman" panose="02020603050405020304" pitchFamily="18" charset="0"/>
              <a:cs typeface="Times New Roman" panose="02020603050405020304" pitchFamily="18" charset="0"/>
            </a:endParaRPr>
          </a:p>
          <a:p>
            <a:pPr algn="just"/>
            <a:endParaRPr lang="pt-BR" sz="1600" dirty="0">
              <a:latin typeface="Times New Roman" panose="02020603050405020304" pitchFamily="18" charset="0"/>
              <a:cs typeface="Times New Roman" panose="02020603050405020304" pitchFamily="18" charset="0"/>
            </a:endParaRPr>
          </a:p>
          <a:p>
            <a:pPr marL="0" indent="0" algn="just">
              <a:buNone/>
            </a:pPr>
            <a:endParaRPr lang="pt-BR" dirty="0" smtClean="0">
              <a:latin typeface="Times New Roman" panose="02020603050405020304" pitchFamily="18" charset="0"/>
              <a:cs typeface="Times New Roman" panose="02020603050405020304" pitchFamily="18" charset="0"/>
            </a:endParaRPr>
          </a:p>
          <a:p>
            <a:pPr marL="0" indent="0" algn="just">
              <a:buNone/>
            </a:pPr>
            <a:endParaRPr lang="pt-BR" dirty="0" smtClean="0"/>
          </a:p>
          <a:p>
            <a:pPr marL="0" indent="0" algn="just">
              <a:buNone/>
            </a:pPr>
            <a:endParaRPr lang="pt-BR" dirty="0"/>
          </a:p>
          <a:p>
            <a:pPr marL="0" indent="0" algn="just">
              <a:buNone/>
            </a:pPr>
            <a:endParaRPr lang="pt-BR" dirty="0" smtClean="0"/>
          </a:p>
          <a:p>
            <a:pPr marL="0" indent="0" algn="just">
              <a:buNone/>
            </a:pPr>
            <a:endParaRPr lang="pt-BR" dirty="0" smtClean="0"/>
          </a:p>
          <a:p>
            <a:pPr marL="0" indent="0" algn="just">
              <a:buNone/>
            </a:pPr>
            <a:endParaRPr lang="pt-BR" dirty="0"/>
          </a:p>
        </p:txBody>
      </p:sp>
      <p:pic>
        <p:nvPicPr>
          <p:cNvPr id="1027" name="Picture 3" descr="C:\Users\Usuário\JEC\Pictures\Educandário\Imagens para aulas\ateneu5.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542921"/>
            <a:ext cx="6907670" cy="499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964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8490" y="260648"/>
            <a:ext cx="7756263" cy="504056"/>
          </a:xfrm>
        </p:spPr>
        <p:txBody>
          <a:bodyPr>
            <a:normAutofit fontScale="90000"/>
          </a:bodyPr>
          <a:lstStyle/>
          <a:p>
            <a:r>
              <a:rPr lang="pt-BR" sz="4800" dirty="0" smtClean="0">
                <a:latin typeface="Times New Roman" panose="02020603050405020304" pitchFamily="18" charset="0"/>
                <a:cs typeface="Times New Roman" panose="02020603050405020304" pitchFamily="18" charset="0"/>
              </a:rPr>
              <a:t>O Ateneu</a:t>
            </a:r>
            <a:endParaRPr lang="pt-BR" sz="5000"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type="body" idx="1"/>
          </p:nvPr>
        </p:nvSpPr>
        <p:spPr>
          <a:xfrm>
            <a:off x="0" y="980728"/>
            <a:ext cx="9144000" cy="5877272"/>
          </a:xfrm>
        </p:spPr>
        <p:txBody>
          <a:bodyPr>
            <a:normAutofit fontScale="40000" lnSpcReduction="20000"/>
          </a:bodyPr>
          <a:lstStyle/>
          <a:p>
            <a:pPr marL="0" indent="0" algn="just">
              <a:lnSpc>
                <a:spcPct val="170000"/>
              </a:lnSpc>
              <a:buNone/>
            </a:pPr>
            <a:r>
              <a:rPr lang="pt-BR" sz="5500" i="1" dirty="0">
                <a:latin typeface="Times New Roman" panose="02020603050405020304" pitchFamily="18" charset="0"/>
                <a:cs typeface="Times New Roman" panose="02020603050405020304" pitchFamily="18" charset="0"/>
              </a:rPr>
              <a:t>"Vais encontrar o mundo, disse-me meu pai, à porta do Ateneu. Coragem para a luta.</a:t>
            </a:r>
            <a:r>
              <a:rPr lang="pt-BR" sz="5500" i="1" dirty="0" smtClean="0">
                <a:latin typeface="Times New Roman" panose="02020603050405020304" pitchFamily="18" charset="0"/>
                <a:cs typeface="Times New Roman" panose="02020603050405020304" pitchFamily="18" charset="0"/>
              </a:rPr>
              <a:t> Bastante </a:t>
            </a:r>
            <a:r>
              <a:rPr lang="pt-BR" sz="5500" i="1" dirty="0">
                <a:latin typeface="Times New Roman" panose="02020603050405020304" pitchFamily="18" charset="0"/>
                <a:cs typeface="Times New Roman" panose="02020603050405020304" pitchFamily="18" charset="0"/>
              </a:rPr>
              <a:t>experimentei depois a verdade deste aviso, que me despia, num gesto, das ilusões de criança educada exoticamente na estufa de carinho que é o regime do amor doméstico, diferente do que se encontra fora, tão diferente, que parece o poema dos cuidados maternos um artifício sentimental, com a vantagem única de fazer mais sensível a criatura à impressão rude do primeiro ensinamento, têmpera brusca da vitalidade na influência de um novo clima rigoroso. Lembramo-nos, entretanto, com saudade hipócrita, dos felizes tempos; como se a mesma incerteza de hoje, sob outro aspecto, não nos houvesse perseguido outrora e não viesse de longe a enfiada das decepções que nos ultrajam."</a:t>
            </a:r>
            <a:endParaRPr lang="pt-BR" sz="5500" b="1" dirty="0" smtClean="0">
              <a:latin typeface="Times New Roman" panose="02020603050405020304" pitchFamily="18" charset="0"/>
              <a:cs typeface="Times New Roman" panose="02020603050405020304" pitchFamily="18" charset="0"/>
            </a:endParaRPr>
          </a:p>
          <a:p>
            <a:pPr marL="0" indent="0" algn="just">
              <a:buNone/>
            </a:pPr>
            <a:endParaRPr lang="pt-BR" sz="5100" dirty="0" smtClean="0">
              <a:latin typeface="Times New Roman" panose="02020603050405020304" pitchFamily="18" charset="0"/>
              <a:cs typeface="Times New Roman" panose="02020603050405020304" pitchFamily="18" charset="0"/>
            </a:endParaRPr>
          </a:p>
          <a:p>
            <a:pPr algn="just"/>
            <a:endParaRPr lang="pt-BR" sz="5100" dirty="0" smtClean="0">
              <a:latin typeface="Times New Roman" panose="02020603050405020304" pitchFamily="18" charset="0"/>
              <a:cs typeface="Times New Roman" panose="02020603050405020304" pitchFamily="18" charset="0"/>
            </a:endParaRPr>
          </a:p>
          <a:p>
            <a:pPr algn="just"/>
            <a:endParaRPr lang="pt-BR" sz="5500" dirty="0">
              <a:latin typeface="Times New Roman" panose="02020603050405020304" pitchFamily="18" charset="0"/>
              <a:cs typeface="Times New Roman" panose="02020603050405020304" pitchFamily="18" charset="0"/>
            </a:endParaRPr>
          </a:p>
          <a:p>
            <a:pPr algn="just"/>
            <a:endParaRPr lang="pt-BR" sz="1600" dirty="0">
              <a:latin typeface="Times New Roman" panose="02020603050405020304" pitchFamily="18" charset="0"/>
              <a:cs typeface="Times New Roman" panose="02020603050405020304" pitchFamily="18" charset="0"/>
            </a:endParaRPr>
          </a:p>
          <a:p>
            <a:pPr marL="0" indent="0" algn="just">
              <a:buNone/>
            </a:pPr>
            <a:endParaRPr lang="pt-BR" dirty="0" smtClean="0">
              <a:latin typeface="Times New Roman" panose="02020603050405020304" pitchFamily="18" charset="0"/>
              <a:cs typeface="Times New Roman" panose="02020603050405020304" pitchFamily="18" charset="0"/>
            </a:endParaRPr>
          </a:p>
          <a:p>
            <a:pPr marL="0" indent="0" algn="just">
              <a:buNone/>
            </a:pPr>
            <a:endParaRPr lang="pt-BR" dirty="0" smtClean="0"/>
          </a:p>
          <a:p>
            <a:pPr marL="0" indent="0" algn="just">
              <a:buNone/>
            </a:pPr>
            <a:endParaRPr lang="pt-BR" dirty="0"/>
          </a:p>
          <a:p>
            <a:pPr marL="0" indent="0" algn="just">
              <a:buNone/>
            </a:pPr>
            <a:endParaRPr lang="pt-BR" dirty="0" smtClean="0"/>
          </a:p>
          <a:p>
            <a:pPr marL="0" indent="0" algn="just">
              <a:buNone/>
            </a:pPr>
            <a:endParaRPr lang="pt-BR" dirty="0" smtClean="0"/>
          </a:p>
          <a:p>
            <a:pPr marL="0" indent="0" algn="just">
              <a:buNone/>
            </a:pPr>
            <a:endParaRPr lang="pt-BR" dirty="0"/>
          </a:p>
        </p:txBody>
      </p:sp>
    </p:spTree>
    <p:extLst>
      <p:ext uri="{BB962C8B-B14F-4D97-AF65-F5344CB8AC3E}">
        <p14:creationId xmlns:p14="http://schemas.microsoft.com/office/powerpoint/2010/main" val="14932941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800" dirty="0" smtClean="0">
                <a:latin typeface="Times New Roman" panose="02020603050405020304" pitchFamily="18" charset="0"/>
                <a:cs typeface="Times New Roman" panose="02020603050405020304" pitchFamily="18" charset="0"/>
              </a:rPr>
              <a:t>O Ateneu</a:t>
            </a:r>
            <a:endParaRPr lang="pt-BR" sz="5000"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type="body" idx="1"/>
          </p:nvPr>
        </p:nvSpPr>
        <p:spPr>
          <a:xfrm>
            <a:off x="107504" y="1484784"/>
            <a:ext cx="8928992" cy="5373216"/>
          </a:xfrm>
        </p:spPr>
        <p:txBody>
          <a:bodyPr>
            <a:normAutofit fontScale="62500" lnSpcReduction="20000"/>
          </a:bodyPr>
          <a:lstStyle/>
          <a:p>
            <a:pPr marL="0" indent="0" algn="just">
              <a:lnSpc>
                <a:spcPct val="170000"/>
              </a:lnSpc>
              <a:buNone/>
            </a:pPr>
            <a:r>
              <a:rPr lang="pt-BR" sz="4200" i="1" dirty="0" smtClean="0">
                <a:latin typeface="Times New Roman" panose="02020603050405020304" pitchFamily="18" charset="0"/>
                <a:cs typeface="Times New Roman" panose="02020603050405020304" pitchFamily="18" charset="0"/>
              </a:rPr>
              <a:t>"</a:t>
            </a:r>
            <a:r>
              <a:rPr lang="pt-BR" sz="4400" i="1" dirty="0" smtClean="0">
                <a:latin typeface="Times New Roman" panose="02020603050405020304" pitchFamily="18" charset="0"/>
                <a:cs typeface="Times New Roman" panose="02020603050405020304" pitchFamily="18" charset="0"/>
              </a:rPr>
              <a:t>A </a:t>
            </a:r>
            <a:r>
              <a:rPr lang="pt-BR" sz="4400" i="1" dirty="0">
                <a:latin typeface="Times New Roman" panose="02020603050405020304" pitchFamily="18" charset="0"/>
                <a:cs typeface="Times New Roman" panose="02020603050405020304" pitchFamily="18" charset="0"/>
              </a:rPr>
              <a:t>irradiação da </a:t>
            </a:r>
            <a:r>
              <a:rPr lang="pt-BR" sz="4400" i="1" dirty="0" err="1">
                <a:latin typeface="Times New Roman" panose="02020603050405020304" pitchFamily="18" charset="0"/>
                <a:cs typeface="Times New Roman" panose="02020603050405020304" pitchFamily="18" charset="0"/>
              </a:rPr>
              <a:t>réclame</a:t>
            </a:r>
            <a:r>
              <a:rPr lang="pt-BR" sz="4400" i="1" dirty="0">
                <a:latin typeface="Times New Roman" panose="02020603050405020304" pitchFamily="18" charset="0"/>
                <a:cs typeface="Times New Roman" panose="02020603050405020304" pitchFamily="18" charset="0"/>
              </a:rPr>
              <a:t> alongava de tal modo os tentáculos através do país, que não havia família, de dinheiro, enriquecida pela setentrional borracha ou pela charqueada do sul, que não reputasse um compromisso de honra com a posteridade doméstica mandar dentre seus jovens, um, dois, três representantes abeberar-se à fonte espiritual do </a:t>
            </a:r>
            <a:r>
              <a:rPr lang="pt-BR" sz="4400" i="1" dirty="0" smtClean="0">
                <a:latin typeface="Times New Roman" panose="02020603050405020304" pitchFamily="18" charset="0"/>
                <a:cs typeface="Times New Roman" panose="02020603050405020304" pitchFamily="18" charset="0"/>
              </a:rPr>
              <a:t>Ateneu”.</a:t>
            </a:r>
            <a:endParaRPr lang="pt-BR" sz="4200" b="1" dirty="0" smtClean="0">
              <a:latin typeface="Times New Roman" panose="02020603050405020304" pitchFamily="18" charset="0"/>
              <a:cs typeface="Times New Roman" panose="02020603050405020304" pitchFamily="18" charset="0"/>
            </a:endParaRPr>
          </a:p>
          <a:p>
            <a:pPr marL="0" indent="0" algn="just">
              <a:buNone/>
            </a:pPr>
            <a:endParaRPr lang="pt-BR" sz="5100" dirty="0" smtClean="0">
              <a:latin typeface="Times New Roman" panose="02020603050405020304" pitchFamily="18" charset="0"/>
              <a:cs typeface="Times New Roman" panose="02020603050405020304" pitchFamily="18" charset="0"/>
            </a:endParaRPr>
          </a:p>
          <a:p>
            <a:pPr algn="just"/>
            <a:endParaRPr lang="pt-BR" sz="5100" dirty="0" smtClean="0">
              <a:latin typeface="Times New Roman" panose="02020603050405020304" pitchFamily="18" charset="0"/>
              <a:cs typeface="Times New Roman" panose="02020603050405020304" pitchFamily="18" charset="0"/>
            </a:endParaRPr>
          </a:p>
          <a:p>
            <a:pPr algn="just"/>
            <a:endParaRPr lang="pt-BR" sz="5500" dirty="0">
              <a:latin typeface="Times New Roman" panose="02020603050405020304" pitchFamily="18" charset="0"/>
              <a:cs typeface="Times New Roman" panose="02020603050405020304" pitchFamily="18" charset="0"/>
            </a:endParaRPr>
          </a:p>
          <a:p>
            <a:pPr algn="just"/>
            <a:endParaRPr lang="pt-BR" sz="1600" dirty="0">
              <a:latin typeface="Times New Roman" panose="02020603050405020304" pitchFamily="18" charset="0"/>
              <a:cs typeface="Times New Roman" panose="02020603050405020304" pitchFamily="18" charset="0"/>
            </a:endParaRPr>
          </a:p>
          <a:p>
            <a:pPr marL="0" indent="0" algn="just">
              <a:buNone/>
            </a:pPr>
            <a:endParaRPr lang="pt-BR" dirty="0" smtClean="0">
              <a:latin typeface="Times New Roman" panose="02020603050405020304" pitchFamily="18" charset="0"/>
              <a:cs typeface="Times New Roman" panose="02020603050405020304" pitchFamily="18" charset="0"/>
            </a:endParaRPr>
          </a:p>
          <a:p>
            <a:pPr marL="0" indent="0" algn="just">
              <a:buNone/>
            </a:pPr>
            <a:endParaRPr lang="pt-BR" dirty="0" smtClean="0"/>
          </a:p>
          <a:p>
            <a:pPr marL="0" indent="0" algn="just">
              <a:buNone/>
            </a:pPr>
            <a:endParaRPr lang="pt-BR" dirty="0"/>
          </a:p>
          <a:p>
            <a:pPr marL="0" indent="0" algn="just">
              <a:buNone/>
            </a:pPr>
            <a:endParaRPr lang="pt-BR" dirty="0" smtClean="0"/>
          </a:p>
          <a:p>
            <a:pPr marL="0" indent="0" algn="just">
              <a:buNone/>
            </a:pPr>
            <a:endParaRPr lang="pt-BR" dirty="0" smtClean="0"/>
          </a:p>
          <a:p>
            <a:pPr marL="0" indent="0" algn="just">
              <a:buNone/>
            </a:pPr>
            <a:endParaRPr lang="pt-BR" dirty="0"/>
          </a:p>
        </p:txBody>
      </p:sp>
    </p:spTree>
    <p:extLst>
      <p:ext uri="{BB962C8B-B14F-4D97-AF65-F5344CB8AC3E}">
        <p14:creationId xmlns:p14="http://schemas.microsoft.com/office/powerpoint/2010/main" val="35162923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800" dirty="0" smtClean="0">
                <a:latin typeface="Times New Roman" panose="02020603050405020304" pitchFamily="18" charset="0"/>
                <a:cs typeface="Times New Roman" panose="02020603050405020304" pitchFamily="18" charset="0"/>
              </a:rPr>
              <a:t>O Ateneu</a:t>
            </a:r>
            <a:endParaRPr lang="pt-BR" sz="5000"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type="body" idx="1"/>
          </p:nvPr>
        </p:nvSpPr>
        <p:spPr>
          <a:xfrm>
            <a:off x="107504" y="1484784"/>
            <a:ext cx="8928992" cy="5373216"/>
          </a:xfrm>
        </p:spPr>
        <p:txBody>
          <a:bodyPr>
            <a:normAutofit fontScale="85000" lnSpcReduction="20000"/>
          </a:bodyPr>
          <a:lstStyle/>
          <a:p>
            <a:pPr marL="0" indent="0" algn="just">
              <a:lnSpc>
                <a:spcPct val="170000"/>
              </a:lnSpc>
              <a:buNone/>
            </a:pPr>
            <a:r>
              <a:rPr lang="pt-BR" sz="4400" i="1" dirty="0">
                <a:latin typeface="Times New Roman" panose="02020603050405020304" pitchFamily="18" charset="0"/>
                <a:cs typeface="Times New Roman" panose="02020603050405020304" pitchFamily="18" charset="0"/>
              </a:rPr>
              <a:t>"Aqui suspendo a crônica das saudades. Saudades verdadeiramente? Pura recordações, saudades talvez se ponderarmos que o tempo é a ocasião passageira dos fatos, mas sobretudo - o funeral para sempre das horas." </a:t>
            </a:r>
            <a:endParaRPr lang="pt-BR" sz="5100" dirty="0" smtClean="0">
              <a:latin typeface="Times New Roman" panose="02020603050405020304" pitchFamily="18" charset="0"/>
              <a:cs typeface="Times New Roman" panose="02020603050405020304" pitchFamily="18" charset="0"/>
            </a:endParaRPr>
          </a:p>
          <a:p>
            <a:pPr algn="just"/>
            <a:endParaRPr lang="pt-BR" sz="5100" dirty="0" smtClean="0">
              <a:latin typeface="Times New Roman" panose="02020603050405020304" pitchFamily="18" charset="0"/>
              <a:cs typeface="Times New Roman" panose="02020603050405020304" pitchFamily="18" charset="0"/>
            </a:endParaRPr>
          </a:p>
          <a:p>
            <a:pPr algn="just"/>
            <a:endParaRPr lang="pt-BR" sz="5500" dirty="0">
              <a:latin typeface="Times New Roman" panose="02020603050405020304" pitchFamily="18" charset="0"/>
              <a:cs typeface="Times New Roman" panose="02020603050405020304" pitchFamily="18" charset="0"/>
            </a:endParaRPr>
          </a:p>
          <a:p>
            <a:pPr algn="just"/>
            <a:endParaRPr lang="pt-BR" sz="1600" dirty="0">
              <a:latin typeface="Times New Roman" panose="02020603050405020304" pitchFamily="18" charset="0"/>
              <a:cs typeface="Times New Roman" panose="02020603050405020304" pitchFamily="18" charset="0"/>
            </a:endParaRPr>
          </a:p>
          <a:p>
            <a:pPr marL="0" indent="0" algn="just">
              <a:buNone/>
            </a:pPr>
            <a:endParaRPr lang="pt-BR" dirty="0" smtClean="0">
              <a:latin typeface="Times New Roman" panose="02020603050405020304" pitchFamily="18" charset="0"/>
              <a:cs typeface="Times New Roman" panose="02020603050405020304" pitchFamily="18" charset="0"/>
            </a:endParaRPr>
          </a:p>
          <a:p>
            <a:pPr marL="0" indent="0" algn="just">
              <a:buNone/>
            </a:pPr>
            <a:endParaRPr lang="pt-BR" dirty="0" smtClean="0"/>
          </a:p>
          <a:p>
            <a:pPr marL="0" indent="0" algn="just">
              <a:buNone/>
            </a:pPr>
            <a:endParaRPr lang="pt-BR" dirty="0"/>
          </a:p>
          <a:p>
            <a:pPr marL="0" indent="0" algn="just">
              <a:buNone/>
            </a:pPr>
            <a:endParaRPr lang="pt-BR" dirty="0" smtClean="0"/>
          </a:p>
          <a:p>
            <a:pPr marL="0" indent="0" algn="just">
              <a:buNone/>
            </a:pPr>
            <a:endParaRPr lang="pt-BR" dirty="0" smtClean="0"/>
          </a:p>
          <a:p>
            <a:pPr marL="0" indent="0" algn="just">
              <a:buNone/>
            </a:pPr>
            <a:endParaRPr lang="pt-BR" dirty="0"/>
          </a:p>
        </p:txBody>
      </p:sp>
    </p:spTree>
    <p:extLst>
      <p:ext uri="{BB962C8B-B14F-4D97-AF65-F5344CB8AC3E}">
        <p14:creationId xmlns:p14="http://schemas.microsoft.com/office/powerpoint/2010/main" val="38546965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800" dirty="0" smtClean="0">
                <a:latin typeface="Times New Roman" panose="02020603050405020304" pitchFamily="18" charset="0"/>
                <a:cs typeface="Times New Roman" panose="02020603050405020304" pitchFamily="18" charset="0"/>
              </a:rPr>
              <a:t>Prosa naturalista</a:t>
            </a:r>
            <a:endParaRPr lang="pt-BR" sz="5000"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type="body" idx="1"/>
          </p:nvPr>
        </p:nvSpPr>
        <p:spPr>
          <a:xfrm>
            <a:off x="323528" y="1484784"/>
            <a:ext cx="8424936" cy="5189578"/>
          </a:xfrm>
        </p:spPr>
        <p:txBody>
          <a:bodyPr>
            <a:normAutofit/>
          </a:bodyPr>
          <a:lstStyle/>
          <a:p>
            <a:pPr algn="just"/>
            <a:r>
              <a:rPr lang="pt-BR" sz="3200" dirty="0" smtClean="0">
                <a:latin typeface="Times New Roman" panose="02020603050405020304" pitchFamily="18" charset="0"/>
                <a:cs typeface="Times New Roman" panose="02020603050405020304" pitchFamily="18" charset="0"/>
              </a:rPr>
              <a:t> </a:t>
            </a:r>
            <a:r>
              <a:rPr lang="pt-BR" sz="3200" b="1" dirty="0" smtClean="0">
                <a:latin typeface="Times New Roman" panose="02020603050405020304" pitchFamily="18" charset="0"/>
                <a:cs typeface="Times New Roman" panose="02020603050405020304" pitchFamily="18" charset="0"/>
              </a:rPr>
              <a:t>O Bom Crioulo (1895) – Adolfo Caminha</a:t>
            </a:r>
            <a:endParaRPr lang="pt-BR" sz="3200" dirty="0" smtClean="0">
              <a:latin typeface="Times New Roman" panose="02020603050405020304" pitchFamily="18" charset="0"/>
              <a:cs typeface="Times New Roman" panose="02020603050405020304" pitchFamily="18" charset="0"/>
            </a:endParaRPr>
          </a:p>
          <a:p>
            <a:pPr algn="just"/>
            <a:endParaRPr lang="pt-BR" sz="3200" dirty="0" smtClean="0">
              <a:latin typeface="Times New Roman" panose="02020603050405020304" pitchFamily="18" charset="0"/>
              <a:cs typeface="Times New Roman" panose="02020603050405020304" pitchFamily="18" charset="0"/>
            </a:endParaRPr>
          </a:p>
          <a:p>
            <a:pPr algn="just"/>
            <a:r>
              <a:rPr lang="pt-BR" sz="3200" b="1" dirty="0" smtClean="0">
                <a:latin typeface="Times New Roman" panose="02020603050405020304" pitchFamily="18" charset="0"/>
                <a:cs typeface="Times New Roman" panose="02020603050405020304" pitchFamily="18" charset="0"/>
              </a:rPr>
              <a:t> </a:t>
            </a:r>
            <a:r>
              <a:rPr lang="pt-BR" sz="3200" dirty="0" smtClean="0">
                <a:latin typeface="Times New Roman" panose="02020603050405020304" pitchFamily="18" charset="0"/>
                <a:cs typeface="Times New Roman" panose="02020603050405020304" pitchFamily="18" charset="0"/>
              </a:rPr>
              <a:t>Primeiro livro do Ocidente a tratar da temática do </a:t>
            </a:r>
            <a:r>
              <a:rPr lang="pt-BR" sz="3200" b="1" dirty="0" smtClean="0">
                <a:latin typeface="Times New Roman" panose="02020603050405020304" pitchFamily="18" charset="0"/>
                <a:cs typeface="Times New Roman" panose="02020603050405020304" pitchFamily="18" charset="0"/>
              </a:rPr>
              <a:t>homossexualismo</a:t>
            </a:r>
            <a:r>
              <a:rPr lang="pt-BR" sz="3200" dirty="0" smtClean="0">
                <a:latin typeface="Times New Roman" panose="02020603050405020304" pitchFamily="18" charset="0"/>
                <a:cs typeface="Times New Roman" panose="02020603050405020304" pitchFamily="18" charset="0"/>
              </a:rPr>
              <a:t>.</a:t>
            </a:r>
          </a:p>
          <a:p>
            <a:pPr algn="just"/>
            <a:r>
              <a:rPr lang="pt-BR" sz="3200" b="1" dirty="0">
                <a:latin typeface="Times New Roman" panose="02020603050405020304" pitchFamily="18" charset="0"/>
                <a:cs typeface="Times New Roman" panose="02020603050405020304" pitchFamily="18" charset="0"/>
              </a:rPr>
              <a:t> </a:t>
            </a:r>
            <a:r>
              <a:rPr lang="pt-BR" sz="3200" dirty="0" smtClean="0">
                <a:latin typeface="Times New Roman" panose="02020603050405020304" pitchFamily="18" charset="0"/>
                <a:cs typeface="Times New Roman" panose="02020603050405020304" pitchFamily="18" charset="0"/>
              </a:rPr>
              <a:t>Recebido com </a:t>
            </a:r>
            <a:r>
              <a:rPr lang="pt-BR" sz="3200" b="1" dirty="0" smtClean="0">
                <a:latin typeface="Times New Roman" panose="02020603050405020304" pitchFamily="18" charset="0"/>
                <a:cs typeface="Times New Roman" panose="02020603050405020304" pitchFamily="18" charset="0"/>
              </a:rPr>
              <a:t>escândalo </a:t>
            </a:r>
            <a:r>
              <a:rPr lang="pt-BR" sz="3200" dirty="0" smtClean="0">
                <a:latin typeface="Times New Roman" panose="02020603050405020304" pitchFamily="18" charset="0"/>
                <a:cs typeface="Times New Roman" panose="02020603050405020304" pitchFamily="18" charset="0"/>
              </a:rPr>
              <a:t>pela crítica e ignorado pelo público.</a:t>
            </a:r>
            <a:endParaRPr lang="pt-BR" sz="3200" b="1" dirty="0" smtClean="0">
              <a:latin typeface="Times New Roman" panose="02020603050405020304" pitchFamily="18" charset="0"/>
              <a:cs typeface="Times New Roman" panose="02020603050405020304" pitchFamily="18" charset="0"/>
            </a:endParaRPr>
          </a:p>
          <a:p>
            <a:pPr marL="0" indent="0" algn="just">
              <a:buNone/>
            </a:pPr>
            <a:endParaRPr lang="pt-BR" sz="3200" dirty="0" smtClean="0">
              <a:latin typeface="Times New Roman" panose="02020603050405020304" pitchFamily="18" charset="0"/>
              <a:cs typeface="Times New Roman" panose="02020603050405020304" pitchFamily="18" charset="0"/>
            </a:endParaRPr>
          </a:p>
          <a:p>
            <a:pPr algn="just"/>
            <a:endParaRPr lang="pt-BR" sz="3600" b="1" dirty="0" smtClean="0">
              <a:latin typeface="Times New Roman" panose="02020603050405020304" pitchFamily="18" charset="0"/>
              <a:cs typeface="Times New Roman" panose="02020603050405020304" pitchFamily="18" charset="0"/>
            </a:endParaRPr>
          </a:p>
          <a:p>
            <a:pPr marL="0" indent="0" algn="just">
              <a:buNone/>
            </a:pPr>
            <a:endParaRPr lang="pt-BR" sz="5100" dirty="0" smtClean="0">
              <a:latin typeface="Times New Roman" panose="02020603050405020304" pitchFamily="18" charset="0"/>
              <a:cs typeface="Times New Roman" panose="02020603050405020304" pitchFamily="18" charset="0"/>
            </a:endParaRPr>
          </a:p>
          <a:p>
            <a:pPr algn="just"/>
            <a:endParaRPr lang="pt-BR" sz="5100" dirty="0" smtClean="0">
              <a:latin typeface="Times New Roman" panose="02020603050405020304" pitchFamily="18" charset="0"/>
              <a:cs typeface="Times New Roman" panose="02020603050405020304" pitchFamily="18" charset="0"/>
            </a:endParaRPr>
          </a:p>
          <a:p>
            <a:pPr algn="just"/>
            <a:endParaRPr lang="pt-BR" sz="5500" dirty="0">
              <a:latin typeface="Times New Roman" panose="02020603050405020304" pitchFamily="18" charset="0"/>
              <a:cs typeface="Times New Roman" panose="02020603050405020304" pitchFamily="18" charset="0"/>
            </a:endParaRPr>
          </a:p>
          <a:p>
            <a:pPr algn="just"/>
            <a:endParaRPr lang="pt-BR" sz="1600" dirty="0">
              <a:latin typeface="Times New Roman" panose="02020603050405020304" pitchFamily="18" charset="0"/>
              <a:cs typeface="Times New Roman" panose="02020603050405020304" pitchFamily="18" charset="0"/>
            </a:endParaRPr>
          </a:p>
          <a:p>
            <a:pPr marL="0" indent="0" algn="just">
              <a:buNone/>
            </a:pPr>
            <a:endParaRPr lang="pt-BR" dirty="0" smtClean="0">
              <a:latin typeface="Times New Roman" panose="02020603050405020304" pitchFamily="18" charset="0"/>
              <a:cs typeface="Times New Roman" panose="02020603050405020304" pitchFamily="18" charset="0"/>
            </a:endParaRPr>
          </a:p>
          <a:p>
            <a:pPr marL="0" indent="0" algn="just">
              <a:buNone/>
            </a:pPr>
            <a:endParaRPr lang="pt-BR" dirty="0" smtClean="0"/>
          </a:p>
          <a:p>
            <a:pPr marL="0" indent="0" algn="just">
              <a:buNone/>
            </a:pPr>
            <a:endParaRPr lang="pt-BR" dirty="0"/>
          </a:p>
          <a:p>
            <a:pPr marL="0" indent="0" algn="just">
              <a:buNone/>
            </a:pPr>
            <a:endParaRPr lang="pt-BR" dirty="0" smtClean="0"/>
          </a:p>
          <a:p>
            <a:pPr marL="0" indent="0" algn="just">
              <a:buNone/>
            </a:pPr>
            <a:endParaRPr lang="pt-BR" dirty="0" smtClean="0"/>
          </a:p>
          <a:p>
            <a:pPr marL="0" indent="0" algn="just">
              <a:buNone/>
            </a:pPr>
            <a:endParaRPr lang="pt-BR" dirty="0"/>
          </a:p>
        </p:txBody>
      </p:sp>
      <p:pic>
        <p:nvPicPr>
          <p:cNvPr id="5" name="Picture 3" descr="C:\Users\Usuário\JEC\Pictures\Educandário\Imagens para aulas\BOM_CRIOUL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4845784"/>
            <a:ext cx="1296144" cy="1950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9950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800" dirty="0" smtClean="0">
                <a:latin typeface="Times New Roman" panose="02020603050405020304" pitchFamily="18" charset="0"/>
                <a:cs typeface="Times New Roman" panose="02020603050405020304" pitchFamily="18" charset="0"/>
              </a:rPr>
              <a:t>Prosa naturalista</a:t>
            </a:r>
            <a:endParaRPr lang="pt-BR" sz="5000"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type="body" idx="1"/>
          </p:nvPr>
        </p:nvSpPr>
        <p:spPr>
          <a:xfrm>
            <a:off x="251520" y="1700807"/>
            <a:ext cx="8712968" cy="4922997"/>
          </a:xfrm>
        </p:spPr>
        <p:txBody>
          <a:bodyPr>
            <a:normAutofit/>
          </a:bodyPr>
          <a:lstStyle/>
          <a:p>
            <a:pPr algn="just"/>
            <a:r>
              <a:rPr lang="pt-BR" sz="3200" b="1" dirty="0" smtClean="0">
                <a:latin typeface="Times New Roman" panose="02020603050405020304" pitchFamily="18" charset="0"/>
                <a:cs typeface="Times New Roman" panose="02020603050405020304" pitchFamily="18" charset="0"/>
              </a:rPr>
              <a:t> Protagonista: Amaro</a:t>
            </a:r>
            <a:r>
              <a:rPr lang="pt-BR" sz="3200" dirty="0" smtClean="0">
                <a:latin typeface="Times New Roman" panose="02020603050405020304" pitchFamily="18" charset="0"/>
                <a:cs typeface="Times New Roman" panose="02020603050405020304" pitchFamily="18" charset="0"/>
              </a:rPr>
              <a:t>, escravo fugido, torna-se marinheiro. </a:t>
            </a:r>
          </a:p>
          <a:p>
            <a:pPr algn="just"/>
            <a:r>
              <a:rPr lang="pt-BR" sz="3200" b="1" dirty="0">
                <a:latin typeface="Times New Roman" panose="02020603050405020304" pitchFamily="18" charset="0"/>
                <a:cs typeface="Times New Roman" panose="02020603050405020304" pitchFamily="18" charset="0"/>
              </a:rPr>
              <a:t> </a:t>
            </a:r>
            <a:r>
              <a:rPr lang="pt-BR" sz="3200" dirty="0">
                <a:latin typeface="Times New Roman" panose="02020603050405020304" pitchFamily="18" charset="0"/>
                <a:cs typeface="Times New Roman" panose="02020603050405020304" pitchFamily="18" charset="0"/>
              </a:rPr>
              <a:t>Por </a:t>
            </a:r>
            <a:r>
              <a:rPr lang="pt-BR" sz="3200" dirty="0" smtClean="0">
                <a:latin typeface="Times New Roman" panose="02020603050405020304" pitchFamily="18" charset="0"/>
                <a:cs typeface="Times New Roman" panose="02020603050405020304" pitchFamily="18" charset="0"/>
              </a:rPr>
              <a:t>ser alegre e benevolente, recebe a alcunha de “Bom Crioulo”. </a:t>
            </a:r>
          </a:p>
          <a:p>
            <a:pPr algn="just"/>
            <a:endParaRPr lang="pt-BR" sz="3600" b="1" dirty="0" smtClean="0">
              <a:latin typeface="Times New Roman" panose="02020603050405020304" pitchFamily="18" charset="0"/>
              <a:cs typeface="Times New Roman" panose="02020603050405020304" pitchFamily="18" charset="0"/>
            </a:endParaRPr>
          </a:p>
          <a:p>
            <a:pPr marL="0" indent="0" algn="just">
              <a:buNone/>
            </a:pPr>
            <a:endParaRPr lang="pt-BR" sz="5100" dirty="0" smtClean="0">
              <a:latin typeface="Times New Roman" panose="02020603050405020304" pitchFamily="18" charset="0"/>
              <a:cs typeface="Times New Roman" panose="02020603050405020304" pitchFamily="18" charset="0"/>
            </a:endParaRPr>
          </a:p>
          <a:p>
            <a:pPr algn="just"/>
            <a:endParaRPr lang="pt-BR" sz="5100" dirty="0" smtClean="0">
              <a:latin typeface="Times New Roman" panose="02020603050405020304" pitchFamily="18" charset="0"/>
              <a:cs typeface="Times New Roman" panose="02020603050405020304" pitchFamily="18" charset="0"/>
            </a:endParaRPr>
          </a:p>
          <a:p>
            <a:pPr algn="just"/>
            <a:endParaRPr lang="pt-BR" sz="5500" dirty="0">
              <a:latin typeface="Times New Roman" panose="02020603050405020304" pitchFamily="18" charset="0"/>
              <a:cs typeface="Times New Roman" panose="02020603050405020304" pitchFamily="18" charset="0"/>
            </a:endParaRPr>
          </a:p>
          <a:p>
            <a:pPr algn="just"/>
            <a:endParaRPr lang="pt-BR" sz="1600" dirty="0">
              <a:latin typeface="Times New Roman" panose="02020603050405020304" pitchFamily="18" charset="0"/>
              <a:cs typeface="Times New Roman" panose="02020603050405020304" pitchFamily="18" charset="0"/>
            </a:endParaRPr>
          </a:p>
          <a:p>
            <a:pPr marL="0" indent="0" algn="just">
              <a:buNone/>
            </a:pPr>
            <a:endParaRPr lang="pt-BR" dirty="0" smtClean="0">
              <a:latin typeface="Times New Roman" panose="02020603050405020304" pitchFamily="18" charset="0"/>
              <a:cs typeface="Times New Roman" panose="02020603050405020304" pitchFamily="18" charset="0"/>
            </a:endParaRPr>
          </a:p>
          <a:p>
            <a:pPr marL="0" indent="0" algn="just">
              <a:buNone/>
            </a:pPr>
            <a:endParaRPr lang="pt-BR" dirty="0" smtClean="0"/>
          </a:p>
          <a:p>
            <a:pPr marL="0" indent="0" algn="just">
              <a:buNone/>
            </a:pPr>
            <a:endParaRPr lang="pt-BR" dirty="0"/>
          </a:p>
          <a:p>
            <a:pPr marL="0" indent="0" algn="just">
              <a:buNone/>
            </a:pPr>
            <a:endParaRPr lang="pt-BR" dirty="0" smtClean="0"/>
          </a:p>
          <a:p>
            <a:pPr marL="0" indent="0" algn="just">
              <a:buNone/>
            </a:pPr>
            <a:endParaRPr lang="pt-BR" dirty="0" smtClean="0"/>
          </a:p>
          <a:p>
            <a:pPr marL="0" indent="0" algn="just">
              <a:buNone/>
            </a:pPr>
            <a:endParaRPr lang="pt-BR" dirty="0"/>
          </a:p>
        </p:txBody>
      </p:sp>
      <p:pic>
        <p:nvPicPr>
          <p:cNvPr id="11266" name="Picture 2" descr="C:\Users\Usuário\JEC\Pictures\Educandário\Imagens para aulas\bom_crioulo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077072"/>
            <a:ext cx="1944216" cy="2607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381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4800" dirty="0">
                <a:latin typeface="Times New Roman" panose="02020603050405020304" pitchFamily="18" charset="0"/>
                <a:cs typeface="Times New Roman" panose="02020603050405020304" pitchFamily="18" charset="0"/>
              </a:rPr>
              <a:t>Realismo-Naturalismo no Brasil</a:t>
            </a:r>
            <a:endParaRPr lang="pt-BR" sz="5000"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type="body" idx="1"/>
          </p:nvPr>
        </p:nvSpPr>
        <p:spPr>
          <a:xfrm>
            <a:off x="323528" y="1484784"/>
            <a:ext cx="8424936" cy="4968552"/>
          </a:xfrm>
        </p:spPr>
        <p:txBody>
          <a:bodyPr>
            <a:normAutofit/>
          </a:bodyPr>
          <a:lstStyle/>
          <a:p>
            <a:pPr algn="just"/>
            <a:r>
              <a:rPr lang="pt-BR" sz="3200" dirty="0" smtClean="0">
                <a:latin typeface="Times New Roman" panose="02020603050405020304" pitchFamily="18" charset="0"/>
                <a:cs typeface="Times New Roman" panose="02020603050405020304" pitchFamily="18" charset="0"/>
              </a:rPr>
              <a:t> </a:t>
            </a:r>
            <a:r>
              <a:rPr lang="pt-BR" sz="3200" b="1" dirty="0" smtClean="0">
                <a:latin typeface="Times New Roman" panose="02020603050405020304" pitchFamily="18" charset="0"/>
                <a:cs typeface="Times New Roman" panose="02020603050405020304" pitchFamily="18" charset="0"/>
              </a:rPr>
              <a:t>Ambiente favorável </a:t>
            </a:r>
            <a:r>
              <a:rPr lang="pt-BR" sz="3200" dirty="0" smtClean="0">
                <a:latin typeface="Times New Roman" panose="02020603050405020304" pitchFamily="18" charset="0"/>
                <a:cs typeface="Times New Roman" panose="02020603050405020304" pitchFamily="18" charset="0"/>
              </a:rPr>
              <a:t>aos ideais:</a:t>
            </a:r>
          </a:p>
          <a:p>
            <a:pPr algn="just"/>
            <a:r>
              <a:rPr lang="pt-BR" sz="3200" b="1" dirty="0" smtClean="0">
                <a:latin typeface="Times New Roman" panose="02020603050405020304" pitchFamily="18" charset="0"/>
                <a:cs typeface="Times New Roman" panose="02020603050405020304" pitchFamily="18" charset="0"/>
              </a:rPr>
              <a:t> </a:t>
            </a:r>
            <a:r>
              <a:rPr lang="pt-BR" sz="3200" dirty="0" smtClean="0">
                <a:latin typeface="Times New Roman" panose="02020603050405020304" pitchFamily="18" charset="0"/>
                <a:cs typeface="Times New Roman" panose="02020603050405020304" pitchFamily="18" charset="0"/>
              </a:rPr>
              <a:t>Liberais;</a:t>
            </a:r>
          </a:p>
          <a:p>
            <a:pPr algn="just"/>
            <a:r>
              <a:rPr lang="pt-BR" sz="3200" b="1" dirty="0" smtClean="0">
                <a:latin typeface="Times New Roman" panose="02020603050405020304" pitchFamily="18" charset="0"/>
                <a:cs typeface="Times New Roman" panose="02020603050405020304" pitchFamily="18" charset="0"/>
              </a:rPr>
              <a:t> </a:t>
            </a:r>
            <a:r>
              <a:rPr lang="pt-BR" sz="3200" dirty="0" smtClean="0">
                <a:latin typeface="Times New Roman" panose="02020603050405020304" pitchFamily="18" charset="0"/>
                <a:cs typeface="Times New Roman" panose="02020603050405020304" pitchFamily="18" charset="0"/>
              </a:rPr>
              <a:t>Abolicionistas;</a:t>
            </a:r>
          </a:p>
          <a:p>
            <a:pPr algn="just"/>
            <a:r>
              <a:rPr lang="pt-BR" sz="3200" b="1" dirty="0">
                <a:latin typeface="Times New Roman" panose="02020603050405020304" pitchFamily="18" charset="0"/>
                <a:cs typeface="Times New Roman" panose="02020603050405020304" pitchFamily="18" charset="0"/>
              </a:rPr>
              <a:t> </a:t>
            </a:r>
            <a:r>
              <a:rPr lang="pt-BR" sz="3200" dirty="0" smtClean="0">
                <a:latin typeface="Times New Roman" panose="02020603050405020304" pitchFamily="18" charset="0"/>
                <a:cs typeface="Times New Roman" panose="02020603050405020304" pitchFamily="18" charset="0"/>
              </a:rPr>
              <a:t>Republicanos.</a:t>
            </a:r>
          </a:p>
          <a:p>
            <a:pPr algn="just"/>
            <a:endParaRPr lang="pt-BR" sz="3600" b="1" dirty="0" smtClean="0">
              <a:latin typeface="Times New Roman" panose="02020603050405020304" pitchFamily="18" charset="0"/>
              <a:cs typeface="Times New Roman" panose="02020603050405020304" pitchFamily="18" charset="0"/>
            </a:endParaRPr>
          </a:p>
          <a:p>
            <a:pPr marL="0" indent="0" algn="just">
              <a:buNone/>
            </a:pPr>
            <a:endParaRPr lang="pt-BR" sz="5100" dirty="0" smtClean="0">
              <a:latin typeface="Times New Roman" panose="02020603050405020304" pitchFamily="18" charset="0"/>
              <a:cs typeface="Times New Roman" panose="02020603050405020304" pitchFamily="18" charset="0"/>
            </a:endParaRPr>
          </a:p>
          <a:p>
            <a:pPr algn="just"/>
            <a:endParaRPr lang="pt-BR" sz="5100" dirty="0" smtClean="0">
              <a:latin typeface="Times New Roman" panose="02020603050405020304" pitchFamily="18" charset="0"/>
              <a:cs typeface="Times New Roman" panose="02020603050405020304" pitchFamily="18" charset="0"/>
            </a:endParaRPr>
          </a:p>
          <a:p>
            <a:pPr algn="just"/>
            <a:endParaRPr lang="pt-BR" sz="5500" dirty="0">
              <a:latin typeface="Times New Roman" panose="02020603050405020304" pitchFamily="18" charset="0"/>
              <a:cs typeface="Times New Roman" panose="02020603050405020304" pitchFamily="18" charset="0"/>
            </a:endParaRPr>
          </a:p>
          <a:p>
            <a:pPr algn="just"/>
            <a:endParaRPr lang="pt-BR" sz="1600" dirty="0">
              <a:latin typeface="Times New Roman" panose="02020603050405020304" pitchFamily="18" charset="0"/>
              <a:cs typeface="Times New Roman" panose="02020603050405020304" pitchFamily="18" charset="0"/>
            </a:endParaRPr>
          </a:p>
          <a:p>
            <a:pPr marL="0" indent="0" algn="just">
              <a:buNone/>
            </a:pPr>
            <a:endParaRPr lang="pt-BR" dirty="0" smtClean="0">
              <a:latin typeface="Times New Roman" panose="02020603050405020304" pitchFamily="18" charset="0"/>
              <a:cs typeface="Times New Roman" panose="02020603050405020304" pitchFamily="18" charset="0"/>
            </a:endParaRPr>
          </a:p>
          <a:p>
            <a:pPr marL="0" indent="0" algn="just">
              <a:buNone/>
            </a:pPr>
            <a:endParaRPr lang="pt-BR" dirty="0" smtClean="0"/>
          </a:p>
          <a:p>
            <a:pPr marL="0" indent="0" algn="just">
              <a:buNone/>
            </a:pPr>
            <a:endParaRPr lang="pt-BR" dirty="0"/>
          </a:p>
          <a:p>
            <a:pPr marL="0" indent="0" algn="just">
              <a:buNone/>
            </a:pPr>
            <a:endParaRPr lang="pt-BR" dirty="0" smtClean="0"/>
          </a:p>
          <a:p>
            <a:pPr marL="0" indent="0" algn="just">
              <a:buNone/>
            </a:pPr>
            <a:endParaRPr lang="pt-BR" dirty="0" smtClean="0"/>
          </a:p>
          <a:p>
            <a:pPr marL="0" indent="0" algn="just">
              <a:buNone/>
            </a:pPr>
            <a:endParaRPr lang="pt-BR" dirty="0"/>
          </a:p>
        </p:txBody>
      </p:sp>
      <p:pic>
        <p:nvPicPr>
          <p:cNvPr id="3074" name="Picture 2" descr="C:\Users\Usuário\JEC\Pictures\Educandário\Imagens para aulas\rio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3862742"/>
            <a:ext cx="4248472" cy="292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5306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800" dirty="0" smtClean="0">
                <a:latin typeface="Times New Roman" panose="02020603050405020304" pitchFamily="18" charset="0"/>
                <a:cs typeface="Times New Roman" panose="02020603050405020304" pitchFamily="18" charset="0"/>
              </a:rPr>
              <a:t>Prosa naturalista</a:t>
            </a:r>
            <a:endParaRPr lang="pt-BR" sz="5000"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type="body" idx="1"/>
          </p:nvPr>
        </p:nvSpPr>
        <p:spPr>
          <a:xfrm>
            <a:off x="251520" y="1700807"/>
            <a:ext cx="8712968" cy="4922997"/>
          </a:xfrm>
        </p:spPr>
        <p:txBody>
          <a:bodyPr>
            <a:normAutofit/>
          </a:bodyPr>
          <a:lstStyle/>
          <a:p>
            <a:pPr algn="just"/>
            <a:r>
              <a:rPr lang="pt-BR" sz="3200" b="1" dirty="0" smtClean="0">
                <a:latin typeface="Times New Roman" panose="02020603050405020304" pitchFamily="18" charset="0"/>
                <a:cs typeface="Times New Roman" panose="02020603050405020304" pitchFamily="18" charset="0"/>
              </a:rPr>
              <a:t> Trama</a:t>
            </a:r>
            <a:r>
              <a:rPr lang="pt-BR" sz="3200" dirty="0" smtClean="0">
                <a:latin typeface="Times New Roman" panose="02020603050405020304" pitchFamily="18" charset="0"/>
                <a:cs typeface="Times New Roman" panose="02020603050405020304" pitchFamily="18" charset="0"/>
              </a:rPr>
              <a:t>: Tudo vai bem até que ele conhece </a:t>
            </a:r>
            <a:r>
              <a:rPr lang="pt-BR" sz="3200" b="1" dirty="0" smtClean="0">
                <a:latin typeface="Times New Roman" panose="02020603050405020304" pitchFamily="18" charset="0"/>
                <a:cs typeface="Times New Roman" panose="02020603050405020304" pitchFamily="18" charset="0"/>
              </a:rPr>
              <a:t>Aleixo</a:t>
            </a:r>
            <a:r>
              <a:rPr lang="pt-BR" sz="3200" dirty="0" smtClean="0">
                <a:latin typeface="Times New Roman" panose="02020603050405020304" pitchFamily="18" charset="0"/>
                <a:cs typeface="Times New Roman" panose="02020603050405020304" pitchFamily="18" charset="0"/>
              </a:rPr>
              <a:t>, um marinheiro inocente, jovem e branco.</a:t>
            </a:r>
          </a:p>
          <a:p>
            <a:pPr algn="just"/>
            <a:r>
              <a:rPr lang="pt-BR" sz="3200" b="1" dirty="0" smtClean="0">
                <a:latin typeface="Times New Roman" panose="02020603050405020304" pitchFamily="18" charset="0"/>
                <a:cs typeface="Times New Roman" panose="02020603050405020304" pitchFamily="18" charset="0"/>
              </a:rPr>
              <a:t> Amaro apaixona-se. Passa </a:t>
            </a:r>
            <a:r>
              <a:rPr lang="pt-BR" sz="3200" dirty="0" smtClean="0">
                <a:latin typeface="Times New Roman" panose="02020603050405020304" pitchFamily="18" charset="0"/>
                <a:cs typeface="Times New Roman" panose="02020603050405020304" pitchFamily="18" charset="0"/>
              </a:rPr>
              <a:t>a</a:t>
            </a:r>
            <a:r>
              <a:rPr lang="pt-BR" sz="3200" b="1" dirty="0" smtClean="0">
                <a:latin typeface="Times New Roman" panose="02020603050405020304" pitchFamily="18" charset="0"/>
                <a:cs typeface="Times New Roman" panose="02020603050405020304" pitchFamily="18" charset="0"/>
              </a:rPr>
              <a:t> beber </a:t>
            </a:r>
            <a:r>
              <a:rPr lang="pt-BR" sz="3200" dirty="0" smtClean="0">
                <a:latin typeface="Times New Roman" panose="02020603050405020304" pitchFamily="18" charset="0"/>
                <a:cs typeface="Times New Roman" panose="02020603050405020304" pitchFamily="18" charset="0"/>
              </a:rPr>
              <a:t>e a</a:t>
            </a:r>
            <a:r>
              <a:rPr lang="pt-BR" sz="3200" b="1" dirty="0" smtClean="0">
                <a:latin typeface="Times New Roman" panose="02020603050405020304" pitchFamily="18" charset="0"/>
                <a:cs typeface="Times New Roman" panose="02020603050405020304" pitchFamily="18" charset="0"/>
              </a:rPr>
              <a:t> agredir </a:t>
            </a:r>
            <a:r>
              <a:rPr lang="pt-BR" sz="3200" dirty="0" smtClean="0">
                <a:latin typeface="Times New Roman" panose="02020603050405020304" pitchFamily="18" charset="0"/>
                <a:cs typeface="Times New Roman" panose="02020603050405020304" pitchFamily="18" charset="0"/>
              </a:rPr>
              <a:t>os demais marinheiros, tudo para proteger Aleixo.</a:t>
            </a:r>
            <a:endParaRPr lang="pt-BR" sz="3600" dirty="0" smtClean="0">
              <a:latin typeface="Times New Roman" panose="02020603050405020304" pitchFamily="18" charset="0"/>
              <a:cs typeface="Times New Roman" panose="02020603050405020304" pitchFamily="18" charset="0"/>
            </a:endParaRPr>
          </a:p>
          <a:p>
            <a:pPr marL="0" indent="0" algn="just">
              <a:buNone/>
            </a:pPr>
            <a:endParaRPr lang="pt-BR" sz="5100" dirty="0" smtClean="0">
              <a:latin typeface="Times New Roman" panose="02020603050405020304" pitchFamily="18" charset="0"/>
              <a:cs typeface="Times New Roman" panose="02020603050405020304" pitchFamily="18" charset="0"/>
            </a:endParaRPr>
          </a:p>
          <a:p>
            <a:pPr algn="just"/>
            <a:endParaRPr lang="pt-BR" sz="5100" dirty="0" smtClean="0">
              <a:latin typeface="Times New Roman" panose="02020603050405020304" pitchFamily="18" charset="0"/>
              <a:cs typeface="Times New Roman" panose="02020603050405020304" pitchFamily="18" charset="0"/>
            </a:endParaRPr>
          </a:p>
          <a:p>
            <a:pPr algn="just"/>
            <a:endParaRPr lang="pt-BR" sz="5500" dirty="0">
              <a:latin typeface="Times New Roman" panose="02020603050405020304" pitchFamily="18" charset="0"/>
              <a:cs typeface="Times New Roman" panose="02020603050405020304" pitchFamily="18" charset="0"/>
            </a:endParaRPr>
          </a:p>
          <a:p>
            <a:pPr algn="just"/>
            <a:endParaRPr lang="pt-BR" sz="1600" dirty="0">
              <a:latin typeface="Times New Roman" panose="02020603050405020304" pitchFamily="18" charset="0"/>
              <a:cs typeface="Times New Roman" panose="02020603050405020304" pitchFamily="18" charset="0"/>
            </a:endParaRPr>
          </a:p>
          <a:p>
            <a:pPr marL="0" indent="0" algn="just">
              <a:buNone/>
            </a:pPr>
            <a:endParaRPr lang="pt-BR" dirty="0" smtClean="0">
              <a:latin typeface="Times New Roman" panose="02020603050405020304" pitchFamily="18" charset="0"/>
              <a:cs typeface="Times New Roman" panose="02020603050405020304" pitchFamily="18" charset="0"/>
            </a:endParaRPr>
          </a:p>
          <a:p>
            <a:pPr marL="0" indent="0" algn="just">
              <a:buNone/>
            </a:pPr>
            <a:endParaRPr lang="pt-BR" dirty="0" smtClean="0"/>
          </a:p>
          <a:p>
            <a:pPr marL="0" indent="0" algn="just">
              <a:buNone/>
            </a:pPr>
            <a:endParaRPr lang="pt-BR" dirty="0"/>
          </a:p>
          <a:p>
            <a:pPr marL="0" indent="0" algn="just">
              <a:buNone/>
            </a:pPr>
            <a:endParaRPr lang="pt-BR" dirty="0" smtClean="0"/>
          </a:p>
          <a:p>
            <a:pPr marL="0" indent="0" algn="just">
              <a:buNone/>
            </a:pPr>
            <a:endParaRPr lang="pt-BR" dirty="0" smtClean="0"/>
          </a:p>
          <a:p>
            <a:pPr marL="0" indent="0" algn="just">
              <a:buNone/>
            </a:pPr>
            <a:endParaRPr lang="pt-BR" dirty="0"/>
          </a:p>
        </p:txBody>
      </p:sp>
      <p:pic>
        <p:nvPicPr>
          <p:cNvPr id="12291" name="Picture 3" descr="C:\Users\Usuário\JEC\Pictures\Educandário\Imagens para aulas\bom_crioulo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2829" y="4437112"/>
            <a:ext cx="4127104" cy="2321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3336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800" dirty="0" smtClean="0">
                <a:latin typeface="Times New Roman" panose="02020603050405020304" pitchFamily="18" charset="0"/>
                <a:cs typeface="Times New Roman" panose="02020603050405020304" pitchFamily="18" charset="0"/>
              </a:rPr>
              <a:t>Prosa naturalista</a:t>
            </a:r>
            <a:endParaRPr lang="pt-BR" sz="5000"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type="body" idx="1"/>
          </p:nvPr>
        </p:nvSpPr>
        <p:spPr>
          <a:xfrm>
            <a:off x="251520" y="1700807"/>
            <a:ext cx="8712968" cy="4922997"/>
          </a:xfrm>
        </p:spPr>
        <p:txBody>
          <a:bodyPr>
            <a:normAutofit/>
          </a:bodyPr>
          <a:lstStyle/>
          <a:p>
            <a:pPr algn="just"/>
            <a:r>
              <a:rPr lang="pt-BR" sz="3200" b="1" dirty="0" smtClean="0">
                <a:latin typeface="Times New Roman" panose="02020603050405020304" pitchFamily="18" charset="0"/>
                <a:cs typeface="Times New Roman" panose="02020603050405020304" pitchFamily="18" charset="0"/>
              </a:rPr>
              <a:t> </a:t>
            </a:r>
            <a:r>
              <a:rPr lang="pt-BR" sz="3200" dirty="0">
                <a:latin typeface="Times New Roman" panose="02020603050405020304" pitchFamily="18" charset="0"/>
                <a:cs typeface="Times New Roman" panose="02020603050405020304" pitchFamily="18" charset="0"/>
              </a:rPr>
              <a:t>Ao descobrir que Aleixo e </a:t>
            </a:r>
            <a:r>
              <a:rPr lang="pt-BR" sz="3200" b="1" dirty="0">
                <a:latin typeface="Times New Roman" panose="02020603050405020304" pitchFamily="18" charset="0"/>
                <a:cs typeface="Times New Roman" panose="02020603050405020304" pitchFamily="18" charset="0"/>
              </a:rPr>
              <a:t>Carolina</a:t>
            </a:r>
            <a:r>
              <a:rPr lang="pt-BR" sz="3200" dirty="0">
                <a:latin typeface="Times New Roman" panose="02020603050405020304" pitchFamily="18" charset="0"/>
                <a:cs typeface="Times New Roman" panose="02020603050405020304" pitchFamily="18" charset="0"/>
              </a:rPr>
              <a:t>, dona de pousada e antiga prostituta, mantêm um caso, Amaro </a:t>
            </a:r>
            <a:r>
              <a:rPr lang="pt-BR" sz="3200" b="1" dirty="0">
                <a:latin typeface="Times New Roman" panose="02020603050405020304" pitchFamily="18" charset="0"/>
                <a:cs typeface="Times New Roman" panose="02020603050405020304" pitchFamily="18" charset="0"/>
              </a:rPr>
              <a:t>assassina Aleixo </a:t>
            </a:r>
            <a:r>
              <a:rPr lang="pt-BR" sz="3200" dirty="0">
                <a:latin typeface="Times New Roman" panose="02020603050405020304" pitchFamily="18" charset="0"/>
                <a:cs typeface="Times New Roman" panose="02020603050405020304" pitchFamily="18" charset="0"/>
              </a:rPr>
              <a:t>com golpes de navalha.</a:t>
            </a:r>
          </a:p>
          <a:p>
            <a:pPr algn="just"/>
            <a:endParaRPr lang="pt-BR" sz="3600" b="1" dirty="0" smtClean="0">
              <a:latin typeface="Times New Roman" panose="02020603050405020304" pitchFamily="18" charset="0"/>
              <a:cs typeface="Times New Roman" panose="02020603050405020304" pitchFamily="18" charset="0"/>
            </a:endParaRPr>
          </a:p>
          <a:p>
            <a:pPr marL="0" indent="0" algn="just">
              <a:buNone/>
            </a:pPr>
            <a:endParaRPr lang="pt-BR" sz="5100" dirty="0" smtClean="0">
              <a:latin typeface="Times New Roman" panose="02020603050405020304" pitchFamily="18" charset="0"/>
              <a:cs typeface="Times New Roman" panose="02020603050405020304" pitchFamily="18" charset="0"/>
            </a:endParaRPr>
          </a:p>
          <a:p>
            <a:pPr algn="just"/>
            <a:endParaRPr lang="pt-BR" sz="5100" dirty="0" smtClean="0">
              <a:latin typeface="Times New Roman" panose="02020603050405020304" pitchFamily="18" charset="0"/>
              <a:cs typeface="Times New Roman" panose="02020603050405020304" pitchFamily="18" charset="0"/>
            </a:endParaRPr>
          </a:p>
          <a:p>
            <a:pPr algn="just"/>
            <a:endParaRPr lang="pt-BR" sz="5500" dirty="0">
              <a:latin typeface="Times New Roman" panose="02020603050405020304" pitchFamily="18" charset="0"/>
              <a:cs typeface="Times New Roman" panose="02020603050405020304" pitchFamily="18" charset="0"/>
            </a:endParaRPr>
          </a:p>
          <a:p>
            <a:pPr algn="just"/>
            <a:endParaRPr lang="pt-BR" sz="1600" dirty="0">
              <a:latin typeface="Times New Roman" panose="02020603050405020304" pitchFamily="18" charset="0"/>
              <a:cs typeface="Times New Roman" panose="02020603050405020304" pitchFamily="18" charset="0"/>
            </a:endParaRPr>
          </a:p>
          <a:p>
            <a:pPr marL="0" indent="0" algn="just">
              <a:buNone/>
            </a:pPr>
            <a:endParaRPr lang="pt-BR" dirty="0" smtClean="0">
              <a:latin typeface="Times New Roman" panose="02020603050405020304" pitchFamily="18" charset="0"/>
              <a:cs typeface="Times New Roman" panose="02020603050405020304" pitchFamily="18" charset="0"/>
            </a:endParaRPr>
          </a:p>
          <a:p>
            <a:pPr marL="0" indent="0" algn="just">
              <a:buNone/>
            </a:pPr>
            <a:endParaRPr lang="pt-BR" dirty="0" smtClean="0"/>
          </a:p>
          <a:p>
            <a:pPr marL="0" indent="0" algn="just">
              <a:buNone/>
            </a:pPr>
            <a:endParaRPr lang="pt-BR" dirty="0"/>
          </a:p>
          <a:p>
            <a:pPr marL="0" indent="0" algn="just">
              <a:buNone/>
            </a:pPr>
            <a:endParaRPr lang="pt-BR" dirty="0" smtClean="0"/>
          </a:p>
          <a:p>
            <a:pPr marL="0" indent="0" algn="just">
              <a:buNone/>
            </a:pPr>
            <a:endParaRPr lang="pt-BR" dirty="0" smtClean="0"/>
          </a:p>
          <a:p>
            <a:pPr marL="0" indent="0" algn="just">
              <a:buNone/>
            </a:pPr>
            <a:endParaRPr lang="pt-BR" dirty="0"/>
          </a:p>
        </p:txBody>
      </p:sp>
      <p:pic>
        <p:nvPicPr>
          <p:cNvPr id="23554" name="Picture 2" descr="C:\Users\Usuário\JEC\Pictures\Educandário\Imagens para aulas\crioul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3861048"/>
            <a:ext cx="2016224" cy="2884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5032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8490" y="188640"/>
            <a:ext cx="7756263" cy="1008112"/>
          </a:xfrm>
        </p:spPr>
        <p:txBody>
          <a:bodyPr>
            <a:normAutofit/>
          </a:bodyPr>
          <a:lstStyle/>
          <a:p>
            <a:r>
              <a:rPr lang="pt-BR" sz="4800" dirty="0" smtClean="0">
                <a:latin typeface="Times New Roman" panose="02020603050405020304" pitchFamily="18" charset="0"/>
                <a:cs typeface="Times New Roman" panose="02020603050405020304" pitchFamily="18" charset="0"/>
              </a:rPr>
              <a:t>O bom crioulo</a:t>
            </a:r>
            <a:endParaRPr lang="pt-BR" sz="5000"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type="body" idx="1"/>
          </p:nvPr>
        </p:nvSpPr>
        <p:spPr>
          <a:xfrm>
            <a:off x="251520" y="1340769"/>
            <a:ext cx="8712968" cy="5283036"/>
          </a:xfrm>
        </p:spPr>
        <p:txBody>
          <a:bodyPr>
            <a:normAutofit fontScale="85000" lnSpcReduction="20000"/>
          </a:bodyPr>
          <a:lstStyle/>
          <a:p>
            <a:pPr marL="0" indent="0" algn="just">
              <a:buNone/>
            </a:pPr>
            <a:r>
              <a:rPr lang="pt-BR" sz="3600" i="1" dirty="0" smtClean="0">
                <a:latin typeface="Times New Roman" panose="02020603050405020304" pitchFamily="18" charset="0"/>
                <a:cs typeface="Times New Roman" panose="02020603050405020304" pitchFamily="18" charset="0"/>
              </a:rPr>
              <a:t>“Mas</a:t>
            </a:r>
            <a:r>
              <a:rPr lang="pt-BR" sz="3600" i="1" dirty="0">
                <a:latin typeface="Times New Roman" panose="02020603050405020304" pitchFamily="18" charset="0"/>
                <a:cs typeface="Times New Roman" panose="02020603050405020304" pitchFamily="18" charset="0"/>
              </a:rPr>
              <a:t>, havia ordem para não desembarcar, e Bom-Crioulo, como toda a guarnição, passou a tarde numa sensaboria, cabeceando de fadiga e sono, ocupado em pequenos trabalhos de asseio e manobras rudimentares. - Diabo de vida sem descanso! O tempo era pouco para um desgraçado cumprir todas as ordens. E não as cumprisse! </a:t>
            </a:r>
            <a:r>
              <a:rPr lang="pt-BR" sz="3600" i="1" dirty="0" err="1">
                <a:latin typeface="Times New Roman" panose="02020603050405020304" pitchFamily="18" charset="0"/>
                <a:cs typeface="Times New Roman" panose="02020603050405020304" pitchFamily="18" charset="0"/>
              </a:rPr>
              <a:t>Golilha</a:t>
            </a:r>
            <a:r>
              <a:rPr lang="pt-BR" sz="3600" i="1" dirty="0">
                <a:latin typeface="Times New Roman" panose="02020603050405020304" pitchFamily="18" charset="0"/>
                <a:cs typeface="Times New Roman" panose="02020603050405020304" pitchFamily="18" charset="0"/>
              </a:rPr>
              <a:t> com ele, quando não era logo metido em ferros... Ah! Vida, vida!... Escravo na fazenda, escravo a bordo, escravo em toda parte... E chamava-se a isso servir </a:t>
            </a:r>
            <a:r>
              <a:rPr lang="pt-BR" sz="3600" i="1" dirty="0">
                <a:latin typeface="Times New Roman" panose="02020603050405020304" pitchFamily="18" charset="0"/>
                <a:cs typeface="Times New Roman" panose="02020603050405020304" pitchFamily="18" charset="0"/>
              </a:rPr>
              <a:t>à</a:t>
            </a:r>
            <a:r>
              <a:rPr lang="pt-BR" sz="3600" i="1" dirty="0" smtClean="0">
                <a:latin typeface="Times New Roman" panose="02020603050405020304" pitchFamily="18" charset="0"/>
                <a:cs typeface="Times New Roman" panose="02020603050405020304" pitchFamily="18" charset="0"/>
              </a:rPr>
              <a:t> Pátria”</a:t>
            </a:r>
            <a:r>
              <a:rPr lang="pt-BR" sz="3600" dirty="0" smtClean="0"/>
              <a:t>!</a:t>
            </a:r>
            <a:r>
              <a:rPr lang="pt-BR" sz="3600" dirty="0"/>
              <a:t/>
            </a:r>
            <a:br>
              <a:rPr lang="pt-BR" sz="3600" dirty="0"/>
            </a:br>
            <a:endParaRPr lang="pt-BR" sz="5100" dirty="0" smtClean="0">
              <a:latin typeface="Times New Roman" panose="02020603050405020304" pitchFamily="18" charset="0"/>
              <a:cs typeface="Times New Roman" panose="02020603050405020304" pitchFamily="18" charset="0"/>
            </a:endParaRPr>
          </a:p>
          <a:p>
            <a:pPr algn="just"/>
            <a:endParaRPr lang="pt-BR" sz="5100" dirty="0" smtClean="0">
              <a:latin typeface="Times New Roman" panose="02020603050405020304" pitchFamily="18" charset="0"/>
              <a:cs typeface="Times New Roman" panose="02020603050405020304" pitchFamily="18" charset="0"/>
            </a:endParaRPr>
          </a:p>
          <a:p>
            <a:pPr algn="just"/>
            <a:endParaRPr lang="pt-BR" sz="5500" dirty="0">
              <a:latin typeface="Times New Roman" panose="02020603050405020304" pitchFamily="18" charset="0"/>
              <a:cs typeface="Times New Roman" panose="02020603050405020304" pitchFamily="18" charset="0"/>
            </a:endParaRPr>
          </a:p>
          <a:p>
            <a:pPr algn="just"/>
            <a:endParaRPr lang="pt-BR" sz="1600" dirty="0">
              <a:latin typeface="Times New Roman" panose="02020603050405020304" pitchFamily="18" charset="0"/>
              <a:cs typeface="Times New Roman" panose="02020603050405020304" pitchFamily="18" charset="0"/>
            </a:endParaRPr>
          </a:p>
          <a:p>
            <a:pPr marL="0" indent="0" algn="just">
              <a:buNone/>
            </a:pPr>
            <a:endParaRPr lang="pt-BR" dirty="0" smtClean="0">
              <a:latin typeface="Times New Roman" panose="02020603050405020304" pitchFamily="18" charset="0"/>
              <a:cs typeface="Times New Roman" panose="02020603050405020304" pitchFamily="18" charset="0"/>
            </a:endParaRPr>
          </a:p>
          <a:p>
            <a:pPr marL="0" indent="0" algn="just">
              <a:buNone/>
            </a:pPr>
            <a:endParaRPr lang="pt-BR" dirty="0" smtClean="0"/>
          </a:p>
          <a:p>
            <a:pPr marL="0" indent="0" algn="just">
              <a:buNone/>
            </a:pPr>
            <a:endParaRPr lang="pt-BR" dirty="0"/>
          </a:p>
          <a:p>
            <a:pPr marL="0" indent="0" algn="just">
              <a:buNone/>
            </a:pPr>
            <a:endParaRPr lang="pt-BR" dirty="0" smtClean="0"/>
          </a:p>
          <a:p>
            <a:pPr marL="0" indent="0" algn="just">
              <a:buNone/>
            </a:pPr>
            <a:endParaRPr lang="pt-BR" dirty="0" smtClean="0"/>
          </a:p>
          <a:p>
            <a:pPr marL="0" indent="0" algn="just">
              <a:buNone/>
            </a:pPr>
            <a:endParaRPr lang="pt-BR" dirty="0"/>
          </a:p>
        </p:txBody>
      </p:sp>
    </p:spTree>
    <p:extLst>
      <p:ext uri="{BB962C8B-B14F-4D97-AF65-F5344CB8AC3E}">
        <p14:creationId xmlns:p14="http://schemas.microsoft.com/office/powerpoint/2010/main" val="10591352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800" dirty="0" smtClean="0">
                <a:latin typeface="Times New Roman" panose="02020603050405020304" pitchFamily="18" charset="0"/>
                <a:cs typeface="Times New Roman" panose="02020603050405020304" pitchFamily="18" charset="0"/>
              </a:rPr>
              <a:t>O bom crioulo</a:t>
            </a:r>
            <a:endParaRPr lang="pt-BR" sz="5000"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type="body" idx="1"/>
          </p:nvPr>
        </p:nvSpPr>
        <p:spPr>
          <a:xfrm>
            <a:off x="251520" y="1700807"/>
            <a:ext cx="8712968" cy="4922997"/>
          </a:xfrm>
        </p:spPr>
        <p:txBody>
          <a:bodyPr>
            <a:normAutofit/>
          </a:bodyPr>
          <a:lstStyle/>
          <a:p>
            <a:pPr marL="0" indent="0" algn="just">
              <a:buNone/>
            </a:pPr>
            <a:r>
              <a:rPr lang="pt-BR" sz="3600" i="1" dirty="0" smtClean="0">
                <a:latin typeface="Times New Roman" panose="02020603050405020304" pitchFamily="18" charset="0"/>
                <a:cs typeface="Times New Roman" panose="02020603050405020304" pitchFamily="18" charset="0"/>
              </a:rPr>
              <a:t>“Decorreu </a:t>
            </a:r>
            <a:r>
              <a:rPr lang="pt-BR" sz="3600" i="1" dirty="0">
                <a:latin typeface="Times New Roman" panose="02020603050405020304" pitchFamily="18" charset="0"/>
                <a:cs typeface="Times New Roman" panose="02020603050405020304" pitchFamily="18" charset="0"/>
              </a:rPr>
              <a:t>quase um ano sem que o fio tenaz dessa amizade misteriosa, cultivada no alto da Rua da Misericórdia, sofresse o mais leve abalo. Os dois marinheiros viviam um para o Outro: completavam-se /.../ Mas Bom-Crioulo um dia foi surpreendido com a notícia de que estava nomeado para servir noutro </a:t>
            </a:r>
            <a:r>
              <a:rPr lang="pt-BR" sz="3600" i="1" dirty="0" smtClean="0">
                <a:latin typeface="Times New Roman" panose="02020603050405020304" pitchFamily="18" charset="0"/>
                <a:cs typeface="Times New Roman" panose="02020603050405020304" pitchFamily="18" charset="0"/>
              </a:rPr>
              <a:t>navio”.</a:t>
            </a:r>
            <a:r>
              <a:rPr lang="pt-BR" sz="3600" i="1" dirty="0">
                <a:latin typeface="Times New Roman" panose="02020603050405020304" pitchFamily="18" charset="0"/>
                <a:cs typeface="Times New Roman" panose="02020603050405020304" pitchFamily="18" charset="0"/>
              </a:rPr>
              <a:t/>
            </a:r>
            <a:br>
              <a:rPr lang="pt-BR" sz="3600" i="1" dirty="0">
                <a:latin typeface="Times New Roman" panose="02020603050405020304" pitchFamily="18" charset="0"/>
                <a:cs typeface="Times New Roman" panose="02020603050405020304" pitchFamily="18" charset="0"/>
              </a:rPr>
            </a:br>
            <a:endParaRPr lang="pt-BR" sz="5100" i="1" dirty="0" smtClean="0">
              <a:latin typeface="Times New Roman" panose="02020603050405020304" pitchFamily="18" charset="0"/>
              <a:cs typeface="Times New Roman" panose="02020603050405020304" pitchFamily="18" charset="0"/>
            </a:endParaRPr>
          </a:p>
          <a:p>
            <a:pPr algn="just"/>
            <a:endParaRPr lang="pt-BR" sz="5500" dirty="0">
              <a:latin typeface="Times New Roman" panose="02020603050405020304" pitchFamily="18" charset="0"/>
              <a:cs typeface="Times New Roman" panose="02020603050405020304" pitchFamily="18" charset="0"/>
            </a:endParaRPr>
          </a:p>
          <a:p>
            <a:pPr algn="just"/>
            <a:endParaRPr lang="pt-BR" sz="1600" dirty="0">
              <a:latin typeface="Times New Roman" panose="02020603050405020304" pitchFamily="18" charset="0"/>
              <a:cs typeface="Times New Roman" panose="02020603050405020304" pitchFamily="18" charset="0"/>
            </a:endParaRPr>
          </a:p>
          <a:p>
            <a:pPr marL="0" indent="0" algn="just">
              <a:buNone/>
            </a:pPr>
            <a:endParaRPr lang="pt-BR" dirty="0" smtClean="0">
              <a:latin typeface="Times New Roman" panose="02020603050405020304" pitchFamily="18" charset="0"/>
              <a:cs typeface="Times New Roman" panose="02020603050405020304" pitchFamily="18" charset="0"/>
            </a:endParaRPr>
          </a:p>
          <a:p>
            <a:pPr marL="0" indent="0" algn="just">
              <a:buNone/>
            </a:pPr>
            <a:endParaRPr lang="pt-BR" dirty="0" smtClean="0"/>
          </a:p>
          <a:p>
            <a:pPr marL="0" indent="0" algn="just">
              <a:buNone/>
            </a:pPr>
            <a:endParaRPr lang="pt-BR" dirty="0"/>
          </a:p>
          <a:p>
            <a:pPr marL="0" indent="0" algn="just">
              <a:buNone/>
            </a:pPr>
            <a:endParaRPr lang="pt-BR" dirty="0" smtClean="0"/>
          </a:p>
          <a:p>
            <a:pPr marL="0" indent="0" algn="just">
              <a:buNone/>
            </a:pPr>
            <a:endParaRPr lang="pt-BR" dirty="0" smtClean="0"/>
          </a:p>
          <a:p>
            <a:pPr marL="0" indent="0" algn="just">
              <a:buNone/>
            </a:pPr>
            <a:endParaRPr lang="pt-BR" dirty="0"/>
          </a:p>
        </p:txBody>
      </p:sp>
    </p:spTree>
    <p:extLst>
      <p:ext uri="{BB962C8B-B14F-4D97-AF65-F5344CB8AC3E}">
        <p14:creationId xmlns:p14="http://schemas.microsoft.com/office/powerpoint/2010/main" val="5477105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8490" y="570156"/>
            <a:ext cx="7756263" cy="626596"/>
          </a:xfrm>
        </p:spPr>
        <p:txBody>
          <a:bodyPr>
            <a:normAutofit fontScale="90000"/>
          </a:bodyPr>
          <a:lstStyle/>
          <a:p>
            <a:r>
              <a:rPr lang="pt-BR" sz="4800" dirty="0" smtClean="0">
                <a:latin typeface="Times New Roman" panose="02020603050405020304" pitchFamily="18" charset="0"/>
                <a:cs typeface="Times New Roman" panose="02020603050405020304" pitchFamily="18" charset="0"/>
              </a:rPr>
              <a:t>O bom crioulo</a:t>
            </a:r>
            <a:endParaRPr lang="pt-BR" sz="5000"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type="body" idx="1"/>
          </p:nvPr>
        </p:nvSpPr>
        <p:spPr>
          <a:xfrm>
            <a:off x="251520" y="1412777"/>
            <a:ext cx="8712968" cy="5328592"/>
          </a:xfrm>
        </p:spPr>
        <p:txBody>
          <a:bodyPr>
            <a:normAutofit fontScale="32500" lnSpcReduction="20000"/>
          </a:bodyPr>
          <a:lstStyle/>
          <a:p>
            <a:pPr marL="0" indent="0" algn="just">
              <a:buNone/>
            </a:pPr>
            <a:r>
              <a:rPr lang="pt-BR" sz="7400" dirty="0" smtClean="0">
                <a:latin typeface="Times New Roman" panose="02020603050405020304" pitchFamily="18" charset="0"/>
                <a:cs typeface="Times New Roman" panose="02020603050405020304" pitchFamily="18" charset="0"/>
              </a:rPr>
              <a:t>“Aleixo </a:t>
            </a:r>
            <a:r>
              <a:rPr lang="pt-BR" sz="7400" dirty="0">
                <a:latin typeface="Times New Roman" panose="02020603050405020304" pitchFamily="18" charset="0"/>
                <a:cs typeface="Times New Roman" panose="02020603050405020304" pitchFamily="18" charset="0"/>
              </a:rPr>
              <a:t>ia saindo porta fora, </a:t>
            </a:r>
            <a:r>
              <a:rPr lang="pt-BR" sz="7400" dirty="0" smtClean="0">
                <a:latin typeface="Times New Roman" panose="02020603050405020304" pitchFamily="18" charset="0"/>
                <a:cs typeface="Times New Roman" panose="02020603050405020304" pitchFamily="18" charset="0"/>
              </a:rPr>
              <a:t>tranquilamente</a:t>
            </a:r>
            <a:r>
              <a:rPr lang="pt-BR" sz="7400" dirty="0">
                <a:latin typeface="Times New Roman" panose="02020603050405020304" pitchFamily="18" charset="0"/>
                <a:cs typeface="Times New Roman" panose="02020603050405020304" pitchFamily="18" charset="0"/>
              </a:rPr>
              <a:t>, apertado na sua roupa azul e branca de marinheiro, a camisa decotada, a calça justa. O negro teve um daqueles ímpetos medonhos, que o acometiam às vezes; garganteou um — oh! rouco, abafado, comprimido, e, ligeiro, furioso, perdido de cólera, sem dar tempo a nada, precipitou-se, numa vertigem de seta, para a rua. Não via nada, tresvariado, como se de repente lhe houvesse fugido a luz dos olhos e a razão do cérebro. Precipitou-se, e, esbarrando com o grumete, fintou-o pelo braço. Tremia numa crise formidável de desespero, os olhos congestionados, um suor frio a </a:t>
            </a:r>
            <a:r>
              <a:rPr lang="pt-BR" sz="7400" dirty="0" err="1">
                <a:latin typeface="Times New Roman" panose="02020603050405020304" pitchFamily="18" charset="0"/>
                <a:cs typeface="Times New Roman" panose="02020603050405020304" pitchFamily="18" charset="0"/>
              </a:rPr>
              <a:t>porejar-lhe</a:t>
            </a:r>
            <a:r>
              <a:rPr lang="pt-BR" sz="7400" dirty="0">
                <a:latin typeface="Times New Roman" panose="02020603050405020304" pitchFamily="18" charset="0"/>
                <a:cs typeface="Times New Roman" panose="02020603050405020304" pitchFamily="18" charset="0"/>
              </a:rPr>
              <a:t> da testa negra e reluzente. O pequeno estacou surpreendido: </a:t>
            </a:r>
            <a:endParaRPr lang="pt-BR" sz="7400" dirty="0" smtClean="0">
              <a:latin typeface="Times New Roman" panose="02020603050405020304" pitchFamily="18" charset="0"/>
              <a:cs typeface="Times New Roman" panose="02020603050405020304" pitchFamily="18" charset="0"/>
            </a:endParaRPr>
          </a:p>
          <a:p>
            <a:pPr marL="0" indent="0" algn="just">
              <a:buNone/>
            </a:pPr>
            <a:r>
              <a:rPr lang="pt-BR" sz="7400" dirty="0" smtClean="0">
                <a:latin typeface="Times New Roman" panose="02020603050405020304" pitchFamily="18" charset="0"/>
                <a:cs typeface="Times New Roman" panose="02020603050405020304" pitchFamily="18" charset="0"/>
              </a:rPr>
              <a:t>— </a:t>
            </a:r>
            <a:r>
              <a:rPr lang="pt-BR" sz="7400" dirty="0">
                <a:latin typeface="Times New Roman" panose="02020603050405020304" pitchFamily="18" charset="0"/>
                <a:cs typeface="Times New Roman" panose="02020603050405020304" pitchFamily="18" charset="0"/>
              </a:rPr>
              <a:t>Sou eu mesmo, rugiu Bom-Crioulo, sou eu mesmo! Pensavas que era só meter-te com a portuguesa, hein? Olha para esta cara, olha como estou magro, como estou acabado... Olha, olha! E apertava bruscamente o outro, sacudindo-lhe como se o quisesse atirar no chão. — Vê lá se me conheces, anda! Olha bem para esta </a:t>
            </a:r>
            <a:r>
              <a:rPr lang="pt-BR" sz="7400" dirty="0" smtClean="0">
                <a:latin typeface="Times New Roman" panose="02020603050405020304" pitchFamily="18" charset="0"/>
                <a:cs typeface="Times New Roman" panose="02020603050405020304" pitchFamily="18" charset="0"/>
              </a:rPr>
              <a:t>cara”! </a:t>
            </a:r>
            <a:endParaRPr lang="pt-BR" sz="7400" dirty="0" smtClean="0">
              <a:latin typeface="Times New Roman" panose="02020603050405020304" pitchFamily="18" charset="0"/>
              <a:cs typeface="Times New Roman" panose="02020603050405020304" pitchFamily="18" charset="0"/>
            </a:endParaRPr>
          </a:p>
          <a:p>
            <a:pPr marL="0" indent="0" algn="just">
              <a:buNone/>
            </a:pPr>
            <a:r>
              <a:rPr lang="pt-BR" sz="3600" i="1" dirty="0">
                <a:latin typeface="Times New Roman" panose="02020603050405020304" pitchFamily="18" charset="0"/>
                <a:cs typeface="Times New Roman" panose="02020603050405020304" pitchFamily="18" charset="0"/>
              </a:rPr>
              <a:t/>
            </a:r>
            <a:br>
              <a:rPr lang="pt-BR" sz="3600" i="1" dirty="0">
                <a:latin typeface="Times New Roman" panose="02020603050405020304" pitchFamily="18" charset="0"/>
                <a:cs typeface="Times New Roman" panose="02020603050405020304" pitchFamily="18" charset="0"/>
              </a:rPr>
            </a:br>
            <a:endParaRPr lang="pt-BR" sz="5100" i="1" dirty="0" smtClean="0">
              <a:latin typeface="Times New Roman" panose="02020603050405020304" pitchFamily="18" charset="0"/>
              <a:cs typeface="Times New Roman" panose="02020603050405020304" pitchFamily="18" charset="0"/>
            </a:endParaRPr>
          </a:p>
          <a:p>
            <a:pPr algn="just"/>
            <a:endParaRPr lang="pt-BR" sz="5500" dirty="0">
              <a:latin typeface="Times New Roman" panose="02020603050405020304" pitchFamily="18" charset="0"/>
              <a:cs typeface="Times New Roman" panose="02020603050405020304" pitchFamily="18" charset="0"/>
            </a:endParaRPr>
          </a:p>
          <a:p>
            <a:pPr algn="just"/>
            <a:endParaRPr lang="pt-BR" sz="1600" dirty="0">
              <a:latin typeface="Times New Roman" panose="02020603050405020304" pitchFamily="18" charset="0"/>
              <a:cs typeface="Times New Roman" panose="02020603050405020304" pitchFamily="18" charset="0"/>
            </a:endParaRPr>
          </a:p>
          <a:p>
            <a:pPr marL="0" indent="0" algn="just">
              <a:buNone/>
            </a:pPr>
            <a:endParaRPr lang="pt-BR" dirty="0" smtClean="0">
              <a:latin typeface="Times New Roman" panose="02020603050405020304" pitchFamily="18" charset="0"/>
              <a:cs typeface="Times New Roman" panose="02020603050405020304" pitchFamily="18" charset="0"/>
            </a:endParaRPr>
          </a:p>
          <a:p>
            <a:pPr marL="0" indent="0" algn="just">
              <a:buNone/>
            </a:pPr>
            <a:endParaRPr lang="pt-BR" dirty="0" smtClean="0"/>
          </a:p>
          <a:p>
            <a:pPr marL="0" indent="0" algn="just">
              <a:buNone/>
            </a:pPr>
            <a:endParaRPr lang="pt-BR" dirty="0"/>
          </a:p>
          <a:p>
            <a:pPr marL="0" indent="0" algn="just">
              <a:buNone/>
            </a:pPr>
            <a:endParaRPr lang="pt-BR" dirty="0" smtClean="0"/>
          </a:p>
          <a:p>
            <a:pPr marL="0" indent="0" algn="just">
              <a:buNone/>
            </a:pPr>
            <a:endParaRPr lang="pt-BR" dirty="0" smtClean="0"/>
          </a:p>
          <a:p>
            <a:pPr marL="0" indent="0" algn="just">
              <a:buNone/>
            </a:pPr>
            <a:endParaRPr lang="pt-BR" dirty="0"/>
          </a:p>
        </p:txBody>
      </p:sp>
    </p:spTree>
    <p:extLst>
      <p:ext uri="{BB962C8B-B14F-4D97-AF65-F5344CB8AC3E}">
        <p14:creationId xmlns:p14="http://schemas.microsoft.com/office/powerpoint/2010/main" val="34378947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8490" y="570156"/>
            <a:ext cx="7756263" cy="626596"/>
          </a:xfrm>
        </p:spPr>
        <p:txBody>
          <a:bodyPr>
            <a:normAutofit fontScale="90000"/>
          </a:bodyPr>
          <a:lstStyle/>
          <a:p>
            <a:r>
              <a:rPr lang="pt-BR" sz="4800" dirty="0" smtClean="0">
                <a:latin typeface="Times New Roman" panose="02020603050405020304" pitchFamily="18" charset="0"/>
                <a:cs typeface="Times New Roman" panose="02020603050405020304" pitchFamily="18" charset="0"/>
              </a:rPr>
              <a:t>O bom crioulo</a:t>
            </a:r>
            <a:endParaRPr lang="pt-BR" sz="5000"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type="body" idx="1"/>
          </p:nvPr>
        </p:nvSpPr>
        <p:spPr>
          <a:xfrm>
            <a:off x="251520" y="1412777"/>
            <a:ext cx="8712968" cy="5328592"/>
          </a:xfrm>
        </p:spPr>
        <p:txBody>
          <a:bodyPr>
            <a:normAutofit/>
          </a:bodyPr>
          <a:lstStyle/>
          <a:p>
            <a:pPr marL="0" indent="0" algn="just">
              <a:buNone/>
            </a:pPr>
            <a:r>
              <a:rPr lang="pt-BR" dirty="0" smtClean="0">
                <a:latin typeface="Times New Roman" panose="02020603050405020304" pitchFamily="18" charset="0"/>
                <a:cs typeface="Times New Roman" panose="02020603050405020304" pitchFamily="18" charset="0"/>
              </a:rPr>
              <a:t>“O </a:t>
            </a:r>
            <a:r>
              <a:rPr lang="pt-BR" dirty="0">
                <a:latin typeface="Times New Roman" panose="02020603050405020304" pitchFamily="18" charset="0"/>
                <a:cs typeface="Times New Roman" panose="02020603050405020304" pitchFamily="18" charset="0"/>
              </a:rPr>
              <a:t>efebo debatia-se, pálido, aterrado: </a:t>
            </a:r>
          </a:p>
          <a:p>
            <a:pPr marL="0" indent="0" algn="just">
              <a:buNone/>
            </a:pPr>
            <a:r>
              <a:rPr lang="pt-BR" dirty="0">
                <a:latin typeface="Times New Roman" panose="02020603050405020304" pitchFamily="18" charset="0"/>
                <a:cs typeface="Times New Roman" panose="02020603050405020304" pitchFamily="18" charset="0"/>
              </a:rPr>
              <a:t>— Me largue! Não me provoque, senão eu grito! </a:t>
            </a:r>
          </a:p>
          <a:p>
            <a:pPr marL="0" indent="0" algn="just">
              <a:buNone/>
            </a:pPr>
            <a:r>
              <a:rPr lang="pt-BR" dirty="0">
                <a:latin typeface="Times New Roman" panose="02020603050405020304" pitchFamily="18" charset="0"/>
                <a:cs typeface="Times New Roman" panose="02020603050405020304" pitchFamily="18" charset="0"/>
              </a:rPr>
              <a:t>— Anda </a:t>
            </a:r>
            <a:r>
              <a:rPr lang="pt-BR" dirty="0" err="1">
                <a:latin typeface="Times New Roman" panose="02020603050405020304" pitchFamily="18" charset="0"/>
                <a:cs typeface="Times New Roman" panose="02020603050405020304" pitchFamily="18" charset="0"/>
              </a:rPr>
              <a:t>pr’aí</a:t>
            </a:r>
            <a:r>
              <a:rPr lang="pt-BR" dirty="0">
                <a:latin typeface="Times New Roman" panose="02020603050405020304" pitchFamily="18" charset="0"/>
                <a:cs typeface="Times New Roman" panose="02020603050405020304" pitchFamily="18" charset="0"/>
              </a:rPr>
              <a:t>, grita, se és capaz! Grita, safado, sem-vergonha... mal-agradecido! </a:t>
            </a:r>
          </a:p>
          <a:p>
            <a:pPr marL="0" indent="0" algn="just">
              <a:buNone/>
            </a:pPr>
            <a:r>
              <a:rPr lang="pt-BR" dirty="0">
                <a:latin typeface="Times New Roman" panose="02020603050405020304" pitchFamily="18" charset="0"/>
                <a:cs typeface="Times New Roman" panose="02020603050405020304" pitchFamily="18" charset="0"/>
              </a:rPr>
              <a:t>Sua voz tomava uma inflexão voluptuosa e terrível ao mesmo tempo; a palavra saía-lhe gaguejada, estuporada e trêmula. </a:t>
            </a:r>
          </a:p>
          <a:p>
            <a:pPr marL="0" indent="0" algn="just">
              <a:buNone/>
            </a:pPr>
            <a:r>
              <a:rPr lang="pt-BR" dirty="0">
                <a:latin typeface="Times New Roman" panose="02020603050405020304" pitchFamily="18" charset="0"/>
                <a:cs typeface="Times New Roman" panose="02020603050405020304" pitchFamily="18" charset="0"/>
              </a:rPr>
              <a:t>— Grita, anda! O outro mudava de cores, recuava trôpego, a língua presa, quase a chorar, numa aflição de culpado, o olhar azul submisso refletindo a imagem do negro: </a:t>
            </a:r>
          </a:p>
          <a:p>
            <a:pPr marL="0" indent="0" algn="just">
              <a:buNone/>
            </a:pPr>
            <a:r>
              <a:rPr lang="pt-BR" dirty="0">
                <a:latin typeface="Times New Roman" panose="02020603050405020304" pitchFamily="18" charset="0"/>
                <a:cs typeface="Times New Roman" panose="02020603050405020304" pitchFamily="18" charset="0"/>
              </a:rPr>
              <a:t>— Me largue, repetiu. Eu lhe peço: me largue! </a:t>
            </a:r>
            <a:r>
              <a:rPr lang="pt-BR" dirty="0" smtClean="0">
                <a:latin typeface="Times New Roman" panose="02020603050405020304" pitchFamily="18" charset="0"/>
                <a:cs typeface="Times New Roman" panose="02020603050405020304" pitchFamily="18" charset="0"/>
              </a:rPr>
              <a:t>(...)”</a:t>
            </a:r>
            <a:endParaRPr lang="pt-BR" sz="5500" dirty="0">
              <a:latin typeface="Times New Roman" panose="02020603050405020304" pitchFamily="18" charset="0"/>
              <a:cs typeface="Times New Roman" panose="02020603050405020304" pitchFamily="18" charset="0"/>
            </a:endParaRPr>
          </a:p>
          <a:p>
            <a:pPr algn="just"/>
            <a:endParaRPr lang="pt-BR" sz="1600" dirty="0">
              <a:latin typeface="Times New Roman" panose="02020603050405020304" pitchFamily="18" charset="0"/>
              <a:cs typeface="Times New Roman" panose="02020603050405020304" pitchFamily="18" charset="0"/>
            </a:endParaRPr>
          </a:p>
          <a:p>
            <a:pPr marL="0" indent="0" algn="just">
              <a:buNone/>
            </a:pPr>
            <a:endParaRPr lang="pt-BR" dirty="0" smtClean="0">
              <a:latin typeface="Times New Roman" panose="02020603050405020304" pitchFamily="18" charset="0"/>
              <a:cs typeface="Times New Roman" panose="02020603050405020304" pitchFamily="18" charset="0"/>
            </a:endParaRPr>
          </a:p>
          <a:p>
            <a:pPr marL="0" indent="0" algn="just">
              <a:buNone/>
            </a:pPr>
            <a:endParaRPr lang="pt-BR" dirty="0" smtClean="0"/>
          </a:p>
          <a:p>
            <a:pPr marL="0" indent="0" algn="just">
              <a:buNone/>
            </a:pPr>
            <a:endParaRPr lang="pt-BR" dirty="0"/>
          </a:p>
          <a:p>
            <a:pPr marL="0" indent="0" algn="just">
              <a:buNone/>
            </a:pPr>
            <a:endParaRPr lang="pt-BR" dirty="0" smtClean="0"/>
          </a:p>
          <a:p>
            <a:pPr marL="0" indent="0" algn="just">
              <a:buNone/>
            </a:pPr>
            <a:endParaRPr lang="pt-BR" dirty="0" smtClean="0"/>
          </a:p>
          <a:p>
            <a:pPr marL="0" indent="0" algn="just">
              <a:buNone/>
            </a:pPr>
            <a:endParaRPr lang="pt-BR" dirty="0"/>
          </a:p>
        </p:txBody>
      </p:sp>
    </p:spTree>
    <p:extLst>
      <p:ext uri="{BB962C8B-B14F-4D97-AF65-F5344CB8AC3E}">
        <p14:creationId xmlns:p14="http://schemas.microsoft.com/office/powerpoint/2010/main" val="21627121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800" dirty="0" smtClean="0">
                <a:latin typeface="Times New Roman" panose="02020603050405020304" pitchFamily="18" charset="0"/>
                <a:cs typeface="Times New Roman" panose="02020603050405020304" pitchFamily="18" charset="0"/>
              </a:rPr>
              <a:t>O bom crioulo</a:t>
            </a:r>
            <a:endParaRPr lang="pt-BR" sz="5000"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type="body" idx="1"/>
          </p:nvPr>
        </p:nvSpPr>
        <p:spPr>
          <a:xfrm>
            <a:off x="251520" y="1700807"/>
            <a:ext cx="8712968" cy="4922997"/>
          </a:xfrm>
        </p:spPr>
        <p:txBody>
          <a:bodyPr>
            <a:normAutofit/>
          </a:bodyPr>
          <a:lstStyle/>
          <a:p>
            <a:pPr marL="0" indent="0" algn="just">
              <a:buNone/>
            </a:pPr>
            <a:r>
              <a:rPr lang="pt-BR" sz="2800" dirty="0" smtClean="0">
                <a:latin typeface="Times New Roman" panose="02020603050405020304" pitchFamily="18" charset="0"/>
                <a:cs typeface="Times New Roman" panose="02020603050405020304" pitchFamily="18" charset="0"/>
              </a:rPr>
              <a:t>“— </a:t>
            </a:r>
            <a:r>
              <a:rPr lang="pt-BR" sz="2800" dirty="0">
                <a:latin typeface="Times New Roman" panose="02020603050405020304" pitchFamily="18" charset="0"/>
                <a:cs typeface="Times New Roman" panose="02020603050405020304" pitchFamily="18" charset="0"/>
              </a:rPr>
              <a:t>Grita, anda, grita pela vaca da Carolina! </a:t>
            </a:r>
            <a:endParaRPr lang="pt-BR" sz="2800" dirty="0" smtClean="0">
              <a:latin typeface="Times New Roman" panose="02020603050405020304" pitchFamily="18" charset="0"/>
              <a:cs typeface="Times New Roman" panose="02020603050405020304" pitchFamily="18" charset="0"/>
            </a:endParaRPr>
          </a:p>
          <a:p>
            <a:pPr marL="0" indent="0" algn="just">
              <a:buNone/>
            </a:pPr>
            <a:r>
              <a:rPr lang="pt-BR" sz="2800" dirty="0" smtClean="0">
                <a:latin typeface="Times New Roman" panose="02020603050405020304" pitchFamily="18" charset="0"/>
                <a:cs typeface="Times New Roman" panose="02020603050405020304" pitchFamily="18" charset="0"/>
              </a:rPr>
              <a:t>— </a:t>
            </a:r>
            <a:r>
              <a:rPr lang="pt-BR" sz="2800" dirty="0">
                <a:latin typeface="Times New Roman" panose="02020603050405020304" pitchFamily="18" charset="0"/>
                <a:cs typeface="Times New Roman" panose="02020603050405020304" pitchFamily="18" charset="0"/>
              </a:rPr>
              <a:t>Me solte! continuou o efebo trêmulo, acovardado. Me largue! </a:t>
            </a:r>
            <a:endParaRPr lang="pt-BR" sz="2800" dirty="0" smtClean="0">
              <a:latin typeface="Times New Roman" panose="02020603050405020304" pitchFamily="18" charset="0"/>
              <a:cs typeface="Times New Roman" panose="02020603050405020304" pitchFamily="18" charset="0"/>
            </a:endParaRPr>
          </a:p>
          <a:p>
            <a:pPr marL="0" indent="0" algn="just">
              <a:buNone/>
            </a:pPr>
            <a:r>
              <a:rPr lang="pt-BR" sz="2800" dirty="0" smtClean="0">
                <a:latin typeface="Times New Roman" panose="02020603050405020304" pitchFamily="18" charset="0"/>
                <a:cs typeface="Times New Roman" panose="02020603050405020304" pitchFamily="18" charset="0"/>
              </a:rPr>
              <a:t>— </a:t>
            </a:r>
            <a:r>
              <a:rPr lang="pt-BR" sz="2800" dirty="0">
                <a:latin typeface="Times New Roman" panose="02020603050405020304" pitchFamily="18" charset="0"/>
                <a:cs typeface="Times New Roman" panose="02020603050405020304" pitchFamily="18" charset="0"/>
              </a:rPr>
              <a:t>Não te largo, não, coisinha ruim, não te largo, não! </a:t>
            </a:r>
            <a:r>
              <a:rPr lang="pt-BR" sz="2800" dirty="0" smtClean="0">
                <a:latin typeface="Times New Roman" panose="02020603050405020304" pitchFamily="18" charset="0"/>
                <a:cs typeface="Times New Roman" panose="02020603050405020304" pitchFamily="18" charset="0"/>
              </a:rPr>
              <a:t>Bom-Crioulo</a:t>
            </a:r>
            <a:r>
              <a:rPr lang="pt-BR" sz="2800" dirty="0">
                <a:latin typeface="Times New Roman" panose="02020603050405020304" pitchFamily="18" charset="0"/>
                <a:cs typeface="Times New Roman" panose="02020603050405020304" pitchFamily="18" charset="0"/>
              </a:rPr>
              <a:t>, este que aqui está, não é o que tu pensas... </a:t>
            </a:r>
            <a:endParaRPr lang="pt-BR" sz="2800" dirty="0" smtClean="0">
              <a:latin typeface="Times New Roman" panose="02020603050405020304" pitchFamily="18" charset="0"/>
              <a:cs typeface="Times New Roman" panose="02020603050405020304" pitchFamily="18" charset="0"/>
            </a:endParaRPr>
          </a:p>
          <a:p>
            <a:pPr marL="0" indent="0" algn="just">
              <a:buNone/>
            </a:pPr>
            <a:r>
              <a:rPr lang="pt-BR" sz="2800" dirty="0" smtClean="0">
                <a:latin typeface="Times New Roman" panose="02020603050405020304" pitchFamily="18" charset="0"/>
                <a:cs typeface="Times New Roman" panose="02020603050405020304" pitchFamily="18" charset="0"/>
              </a:rPr>
              <a:t>— </a:t>
            </a:r>
            <a:r>
              <a:rPr lang="pt-BR" sz="2800" dirty="0">
                <a:latin typeface="Times New Roman" panose="02020603050405020304" pitchFamily="18" charset="0"/>
                <a:cs typeface="Times New Roman" panose="02020603050405020304" pitchFamily="18" charset="0"/>
              </a:rPr>
              <a:t>Mas eu não fiz nada! Me solte, que é tarde! </a:t>
            </a:r>
            <a:endParaRPr lang="pt-BR" sz="2800" dirty="0" smtClean="0">
              <a:latin typeface="Times New Roman" panose="02020603050405020304" pitchFamily="18" charset="0"/>
              <a:cs typeface="Times New Roman" panose="02020603050405020304" pitchFamily="18" charset="0"/>
            </a:endParaRPr>
          </a:p>
          <a:p>
            <a:pPr marL="0" indent="0" algn="just">
              <a:buNone/>
            </a:pPr>
            <a:r>
              <a:rPr lang="pt-BR" sz="2800" dirty="0" smtClean="0">
                <a:latin typeface="Times New Roman" panose="02020603050405020304" pitchFamily="18" charset="0"/>
                <a:cs typeface="Times New Roman" panose="02020603050405020304" pitchFamily="18" charset="0"/>
              </a:rPr>
              <a:t>Os </a:t>
            </a:r>
            <a:r>
              <a:rPr lang="pt-BR" sz="2800" dirty="0">
                <a:latin typeface="Times New Roman" panose="02020603050405020304" pitchFamily="18" charset="0"/>
                <a:cs typeface="Times New Roman" panose="02020603050405020304" pitchFamily="18" charset="0"/>
              </a:rPr>
              <a:t>olhos do negro tinham uma expressão feroz e amargurada, muito rubros, cruzando-se, às vezes, num estrabismo nervoso de </a:t>
            </a:r>
            <a:r>
              <a:rPr lang="pt-BR" sz="2800" dirty="0" smtClean="0">
                <a:latin typeface="Times New Roman" panose="02020603050405020304" pitchFamily="18" charset="0"/>
                <a:cs typeface="Times New Roman" panose="02020603050405020304" pitchFamily="18" charset="0"/>
              </a:rPr>
              <a:t>alucinado</a:t>
            </a:r>
            <a:r>
              <a:rPr lang="pt-BR" sz="2800" dirty="0">
                <a:latin typeface="Times New Roman" panose="02020603050405020304" pitchFamily="18" charset="0"/>
                <a:cs typeface="Times New Roman" panose="02020603050405020304" pitchFamily="18" charset="0"/>
              </a:rPr>
              <a:t> </a:t>
            </a:r>
            <a:r>
              <a:rPr lang="pt-BR" sz="2800" dirty="0" smtClean="0">
                <a:latin typeface="Times New Roman" panose="02020603050405020304" pitchFamily="18" charset="0"/>
                <a:cs typeface="Times New Roman" panose="02020603050405020304" pitchFamily="18" charset="0"/>
              </a:rPr>
              <a:t>(...)”</a:t>
            </a:r>
            <a:endParaRPr lang="pt-BR" sz="2800" dirty="0">
              <a:latin typeface="Times New Roman" panose="02020603050405020304" pitchFamily="18" charset="0"/>
              <a:cs typeface="Times New Roman" panose="02020603050405020304" pitchFamily="18" charset="0"/>
            </a:endParaRPr>
          </a:p>
          <a:p>
            <a:pPr marL="0" indent="0" algn="just">
              <a:buNone/>
            </a:pPr>
            <a:endParaRPr lang="pt-BR" dirty="0" smtClean="0">
              <a:latin typeface="Times New Roman" panose="02020603050405020304" pitchFamily="18" charset="0"/>
              <a:cs typeface="Times New Roman" panose="02020603050405020304" pitchFamily="18" charset="0"/>
            </a:endParaRPr>
          </a:p>
          <a:p>
            <a:pPr marL="0" indent="0" algn="just">
              <a:buNone/>
            </a:pPr>
            <a:endParaRPr lang="pt-BR" dirty="0" smtClean="0"/>
          </a:p>
          <a:p>
            <a:pPr marL="0" indent="0" algn="just">
              <a:buNone/>
            </a:pPr>
            <a:endParaRPr lang="pt-BR" dirty="0"/>
          </a:p>
          <a:p>
            <a:pPr marL="0" indent="0" algn="just">
              <a:buNone/>
            </a:pPr>
            <a:endParaRPr lang="pt-BR" dirty="0" smtClean="0"/>
          </a:p>
          <a:p>
            <a:pPr marL="0" indent="0" algn="just">
              <a:buNone/>
            </a:pPr>
            <a:endParaRPr lang="pt-BR" dirty="0" smtClean="0"/>
          </a:p>
          <a:p>
            <a:pPr marL="0" indent="0" algn="just">
              <a:buNone/>
            </a:pPr>
            <a:endParaRPr lang="pt-BR" dirty="0"/>
          </a:p>
        </p:txBody>
      </p:sp>
    </p:spTree>
    <p:extLst>
      <p:ext uri="{BB962C8B-B14F-4D97-AF65-F5344CB8AC3E}">
        <p14:creationId xmlns:p14="http://schemas.microsoft.com/office/powerpoint/2010/main" val="9199550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8490" y="188640"/>
            <a:ext cx="7756263" cy="720080"/>
          </a:xfrm>
        </p:spPr>
        <p:txBody>
          <a:bodyPr>
            <a:normAutofit fontScale="90000"/>
          </a:bodyPr>
          <a:lstStyle/>
          <a:p>
            <a:r>
              <a:rPr lang="pt-BR" sz="4800" dirty="0" smtClean="0">
                <a:latin typeface="Times New Roman" panose="02020603050405020304" pitchFamily="18" charset="0"/>
                <a:cs typeface="Times New Roman" panose="02020603050405020304" pitchFamily="18" charset="0"/>
              </a:rPr>
              <a:t>O bom crioulo</a:t>
            </a:r>
            <a:endParaRPr lang="pt-BR" sz="5000"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type="body" idx="1"/>
          </p:nvPr>
        </p:nvSpPr>
        <p:spPr>
          <a:xfrm>
            <a:off x="0" y="1124745"/>
            <a:ext cx="9144000" cy="5733256"/>
          </a:xfrm>
        </p:spPr>
        <p:txBody>
          <a:bodyPr>
            <a:normAutofit fontScale="25000" lnSpcReduction="20000"/>
          </a:bodyPr>
          <a:lstStyle/>
          <a:p>
            <a:pPr marL="0" indent="0" algn="just">
              <a:buNone/>
            </a:pPr>
            <a:r>
              <a:rPr lang="pt-BR" sz="9200" dirty="0" smtClean="0">
                <a:latin typeface="Times New Roman" panose="02020603050405020304" pitchFamily="18" charset="0"/>
                <a:cs typeface="Times New Roman" panose="02020603050405020304" pitchFamily="18" charset="0"/>
              </a:rPr>
              <a:t>E </a:t>
            </a:r>
            <a:r>
              <a:rPr lang="pt-BR" sz="9200" dirty="0">
                <a:latin typeface="Times New Roman" panose="02020603050405020304" pitchFamily="18" charset="0"/>
                <a:cs typeface="Times New Roman" panose="02020603050405020304" pitchFamily="18" charset="0"/>
              </a:rPr>
              <a:t>D. Carolina também chegara à janela com a vozeria, com o barulho, viu, entre duas filas de curiosos, o grumete </a:t>
            </a:r>
            <a:r>
              <a:rPr lang="pt-BR" sz="9200" dirty="0" smtClean="0">
                <a:latin typeface="Times New Roman" panose="02020603050405020304" pitchFamily="18" charset="0"/>
                <a:cs typeface="Times New Roman" panose="02020603050405020304" pitchFamily="18" charset="0"/>
              </a:rPr>
              <a:t>ensanguentado</a:t>
            </a:r>
            <a:r>
              <a:rPr lang="pt-BR" sz="9200" dirty="0">
                <a:latin typeface="Times New Roman" panose="02020603050405020304" pitchFamily="18" charset="0"/>
                <a:cs typeface="Times New Roman" panose="02020603050405020304" pitchFamily="18" charset="0"/>
              </a:rPr>
              <a:t>... </a:t>
            </a:r>
            <a:endParaRPr lang="pt-BR" sz="9200" dirty="0" smtClean="0">
              <a:latin typeface="Times New Roman" panose="02020603050405020304" pitchFamily="18" charset="0"/>
              <a:cs typeface="Times New Roman" panose="02020603050405020304" pitchFamily="18" charset="0"/>
            </a:endParaRPr>
          </a:p>
          <a:p>
            <a:pPr marL="0" indent="0" algn="just">
              <a:buNone/>
            </a:pPr>
            <a:r>
              <a:rPr lang="pt-BR" sz="9200" dirty="0" smtClean="0">
                <a:latin typeface="Times New Roman" panose="02020603050405020304" pitchFamily="18" charset="0"/>
                <a:cs typeface="Times New Roman" panose="02020603050405020304" pitchFamily="18" charset="0"/>
              </a:rPr>
              <a:t>— </a:t>
            </a:r>
            <a:r>
              <a:rPr lang="pt-BR" sz="9200" dirty="0">
                <a:latin typeface="Times New Roman" panose="02020603050405020304" pitchFamily="18" charset="0"/>
                <a:cs typeface="Times New Roman" panose="02020603050405020304" pitchFamily="18" charset="0"/>
              </a:rPr>
              <a:t>Jesus! Meu Deus! </a:t>
            </a:r>
            <a:endParaRPr lang="pt-BR" sz="9200" dirty="0" smtClean="0">
              <a:latin typeface="Times New Roman" panose="02020603050405020304" pitchFamily="18" charset="0"/>
              <a:cs typeface="Times New Roman" panose="02020603050405020304" pitchFamily="18" charset="0"/>
            </a:endParaRPr>
          </a:p>
          <a:p>
            <a:pPr marL="0" indent="0" algn="just">
              <a:buNone/>
            </a:pPr>
            <a:r>
              <a:rPr lang="pt-BR" sz="9200" dirty="0" smtClean="0">
                <a:latin typeface="Times New Roman" panose="02020603050405020304" pitchFamily="18" charset="0"/>
                <a:cs typeface="Times New Roman" panose="02020603050405020304" pitchFamily="18" charset="0"/>
              </a:rPr>
              <a:t>Uma </a:t>
            </a:r>
            <a:r>
              <a:rPr lang="pt-BR" sz="9200" dirty="0">
                <a:latin typeface="Times New Roman" panose="02020603050405020304" pitchFamily="18" charset="0"/>
                <a:cs typeface="Times New Roman" panose="02020603050405020304" pitchFamily="18" charset="0"/>
              </a:rPr>
              <a:t>nuvem </a:t>
            </a:r>
            <a:r>
              <a:rPr lang="pt-BR" sz="9200" dirty="0" err="1">
                <a:latin typeface="Times New Roman" panose="02020603050405020304" pitchFamily="18" charset="0"/>
                <a:cs typeface="Times New Roman" panose="02020603050405020304" pitchFamily="18" charset="0"/>
              </a:rPr>
              <a:t>escureceu-lhe</a:t>
            </a:r>
            <a:r>
              <a:rPr lang="pt-BR" sz="9200" dirty="0">
                <a:latin typeface="Times New Roman" panose="02020603050405020304" pitchFamily="18" charset="0"/>
                <a:cs typeface="Times New Roman" panose="02020603050405020304" pitchFamily="18" charset="0"/>
              </a:rPr>
              <a:t> a vista, correu um frio pelo corpo, e toda ela tremia horrorizada, branca, imóvel. Muitas vistas dirigiam-se para o sobradinho. Aleixo passava nos braços de dois marinheiros, levado como um fardo, o corpo mole, a cabeça pendida para trás, roxo, os olhos imóveis, a boca entreaberta. O azul-escuro da camisa e a calça branca tinha grandes nódoas vermelhas. O pescoço estava envolvido num chumaço de panos. Os braços caiam-lhe, sem vida, inertes, bambos, numa frouxidão de membros mutilados. A rua enchia-se de gente pelas janelas, pelas portas, pelas calçadas. Era uma curiosidade tumultuosa e flagrante a saltar dos olhos, um desejo irresistível de ver, uma irresistível atração, uma ânsia! Ninguém se importava com o “o outro”, com o negro, que lá ia, rua abaixo, triste e desolado, entre as baionetas, à luz quente da manhã: todos, porém, queriam “ver o cadáver”, analisar o ferimento, meter o nariz na chaga... Mas, um carro rodou, todo lúgubre, todo fechado, e a onda dos curiosos foi se espalhando, se espalhando, </a:t>
            </a:r>
            <a:r>
              <a:rPr lang="pt-BR" sz="9200" dirty="0" smtClean="0">
                <a:latin typeface="Times New Roman" panose="02020603050405020304" pitchFamily="18" charset="0"/>
                <a:cs typeface="Times New Roman" panose="02020603050405020304" pitchFamily="18" charset="0"/>
              </a:rPr>
              <a:t>até </a:t>
            </a:r>
            <a:r>
              <a:rPr lang="pt-BR" sz="9200" dirty="0">
                <a:latin typeface="Times New Roman" panose="02020603050405020304" pitchFamily="18" charset="0"/>
                <a:cs typeface="Times New Roman" panose="02020603050405020304" pitchFamily="18" charset="0"/>
              </a:rPr>
              <a:t>cair tudo na monotonia habitual, no eterno vaivém</a:t>
            </a:r>
            <a:r>
              <a:rPr lang="pt-BR" sz="9200" dirty="0" smtClean="0">
                <a:latin typeface="Times New Roman" panose="02020603050405020304" pitchFamily="18" charset="0"/>
                <a:cs typeface="Times New Roman" panose="02020603050405020304" pitchFamily="18" charset="0"/>
              </a:rPr>
              <a:t>. </a:t>
            </a:r>
            <a:r>
              <a:rPr lang="pt-BR" sz="8800" i="1" dirty="0">
                <a:latin typeface="Times New Roman" panose="02020603050405020304" pitchFamily="18" charset="0"/>
                <a:cs typeface="Times New Roman" panose="02020603050405020304" pitchFamily="18" charset="0"/>
              </a:rPr>
              <a:t/>
            </a:r>
            <a:br>
              <a:rPr lang="pt-BR" sz="8800" i="1" dirty="0">
                <a:latin typeface="Times New Roman" panose="02020603050405020304" pitchFamily="18" charset="0"/>
                <a:cs typeface="Times New Roman" panose="02020603050405020304" pitchFamily="18" charset="0"/>
              </a:rPr>
            </a:br>
            <a:endParaRPr lang="pt-BR" sz="8800" i="1" dirty="0" smtClean="0">
              <a:latin typeface="Times New Roman" panose="02020603050405020304" pitchFamily="18" charset="0"/>
              <a:cs typeface="Times New Roman" panose="02020603050405020304" pitchFamily="18" charset="0"/>
            </a:endParaRPr>
          </a:p>
          <a:p>
            <a:pPr algn="just"/>
            <a:endParaRPr lang="pt-BR" sz="5500" dirty="0">
              <a:latin typeface="Times New Roman" panose="02020603050405020304" pitchFamily="18" charset="0"/>
              <a:cs typeface="Times New Roman" panose="02020603050405020304" pitchFamily="18" charset="0"/>
            </a:endParaRPr>
          </a:p>
          <a:p>
            <a:pPr algn="just"/>
            <a:endParaRPr lang="pt-BR" sz="1600" dirty="0">
              <a:latin typeface="Times New Roman" panose="02020603050405020304" pitchFamily="18" charset="0"/>
              <a:cs typeface="Times New Roman" panose="02020603050405020304" pitchFamily="18" charset="0"/>
            </a:endParaRPr>
          </a:p>
          <a:p>
            <a:pPr marL="0" indent="0" algn="just">
              <a:buNone/>
            </a:pPr>
            <a:endParaRPr lang="pt-BR" dirty="0" smtClean="0">
              <a:latin typeface="Times New Roman" panose="02020603050405020304" pitchFamily="18" charset="0"/>
              <a:cs typeface="Times New Roman" panose="02020603050405020304" pitchFamily="18" charset="0"/>
            </a:endParaRPr>
          </a:p>
          <a:p>
            <a:pPr marL="0" indent="0" algn="just">
              <a:buNone/>
            </a:pPr>
            <a:endParaRPr lang="pt-BR" dirty="0" smtClean="0"/>
          </a:p>
          <a:p>
            <a:pPr marL="0" indent="0" algn="just">
              <a:buNone/>
            </a:pPr>
            <a:endParaRPr lang="pt-BR" dirty="0"/>
          </a:p>
          <a:p>
            <a:pPr marL="0" indent="0" algn="just">
              <a:buNone/>
            </a:pPr>
            <a:endParaRPr lang="pt-BR" dirty="0" smtClean="0"/>
          </a:p>
          <a:p>
            <a:pPr marL="0" indent="0" algn="just">
              <a:buNone/>
            </a:pPr>
            <a:endParaRPr lang="pt-BR" dirty="0" smtClean="0"/>
          </a:p>
          <a:p>
            <a:pPr marL="0" indent="0" algn="just">
              <a:buNone/>
            </a:pPr>
            <a:endParaRPr lang="pt-BR" dirty="0"/>
          </a:p>
        </p:txBody>
      </p:sp>
    </p:spTree>
    <p:extLst>
      <p:ext uri="{BB962C8B-B14F-4D97-AF65-F5344CB8AC3E}">
        <p14:creationId xmlns:p14="http://schemas.microsoft.com/office/powerpoint/2010/main" val="17333389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4800" dirty="0">
                <a:latin typeface="Times New Roman" panose="02020603050405020304" pitchFamily="18" charset="0"/>
                <a:cs typeface="Times New Roman" panose="02020603050405020304" pitchFamily="18" charset="0"/>
              </a:rPr>
              <a:t>Realismo-Naturalismo no Brasil</a:t>
            </a:r>
            <a:endParaRPr lang="pt-BR" sz="5000"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type="body" idx="1"/>
          </p:nvPr>
        </p:nvSpPr>
        <p:spPr>
          <a:xfrm>
            <a:off x="323528" y="1484784"/>
            <a:ext cx="8424936" cy="4968552"/>
          </a:xfrm>
        </p:spPr>
        <p:txBody>
          <a:bodyPr>
            <a:normAutofit/>
          </a:bodyPr>
          <a:lstStyle/>
          <a:p>
            <a:pPr algn="just"/>
            <a:r>
              <a:rPr lang="pt-BR" sz="3200" dirty="0" smtClean="0">
                <a:latin typeface="Times New Roman" panose="02020603050405020304" pitchFamily="18" charset="0"/>
                <a:cs typeface="Times New Roman" panose="02020603050405020304" pitchFamily="18" charset="0"/>
              </a:rPr>
              <a:t> </a:t>
            </a:r>
            <a:r>
              <a:rPr lang="pt-BR" sz="3200" b="1" dirty="0" smtClean="0">
                <a:latin typeface="Times New Roman" panose="02020603050405020304" pitchFamily="18" charset="0"/>
                <a:cs typeface="Times New Roman" panose="02020603050405020304" pitchFamily="18" charset="0"/>
              </a:rPr>
              <a:t>Fatos marcantes</a:t>
            </a:r>
            <a:r>
              <a:rPr lang="pt-BR" sz="3200" dirty="0" smtClean="0">
                <a:latin typeface="Times New Roman" panose="02020603050405020304" pitchFamily="18" charset="0"/>
                <a:cs typeface="Times New Roman" panose="02020603050405020304" pitchFamily="18" charset="0"/>
              </a:rPr>
              <a:t>:</a:t>
            </a:r>
          </a:p>
          <a:p>
            <a:pPr algn="just"/>
            <a:r>
              <a:rPr lang="pt-BR" sz="3200" b="1" dirty="0" smtClean="0">
                <a:latin typeface="Times New Roman" panose="02020603050405020304" pitchFamily="18" charset="0"/>
                <a:cs typeface="Times New Roman" panose="02020603050405020304" pitchFamily="18" charset="0"/>
              </a:rPr>
              <a:t> </a:t>
            </a:r>
            <a:r>
              <a:rPr lang="pt-BR" sz="3200" dirty="0" smtClean="0">
                <a:latin typeface="Times New Roman" panose="02020603050405020304" pitchFamily="18" charset="0"/>
                <a:cs typeface="Times New Roman" panose="02020603050405020304" pitchFamily="18" charset="0"/>
              </a:rPr>
              <a:t>Abolição da escravidão (1888);</a:t>
            </a:r>
            <a:endParaRPr lang="pt-BR" sz="3200" b="1" dirty="0" smtClean="0">
              <a:latin typeface="Times New Roman" panose="02020603050405020304" pitchFamily="18" charset="0"/>
              <a:cs typeface="Times New Roman" panose="02020603050405020304" pitchFamily="18" charset="0"/>
            </a:endParaRPr>
          </a:p>
          <a:p>
            <a:pPr algn="just"/>
            <a:r>
              <a:rPr lang="pt-BR" sz="3200" b="1" dirty="0" smtClean="0">
                <a:latin typeface="Times New Roman" panose="02020603050405020304" pitchFamily="18" charset="0"/>
                <a:cs typeface="Times New Roman" panose="02020603050405020304" pitchFamily="18" charset="0"/>
              </a:rPr>
              <a:t> </a:t>
            </a:r>
            <a:r>
              <a:rPr lang="pt-BR" sz="3200" dirty="0" smtClean="0">
                <a:latin typeface="Times New Roman" panose="02020603050405020304" pitchFamily="18" charset="0"/>
                <a:cs typeface="Times New Roman" panose="02020603050405020304" pitchFamily="18" charset="0"/>
              </a:rPr>
              <a:t>Proclamação da República (1889).</a:t>
            </a:r>
          </a:p>
          <a:p>
            <a:pPr marL="0" indent="0" algn="just">
              <a:buNone/>
            </a:pPr>
            <a:endParaRPr lang="pt-BR" sz="3200" dirty="0" smtClean="0">
              <a:latin typeface="Times New Roman" panose="02020603050405020304" pitchFamily="18" charset="0"/>
              <a:cs typeface="Times New Roman" panose="02020603050405020304" pitchFamily="18" charset="0"/>
            </a:endParaRPr>
          </a:p>
          <a:p>
            <a:pPr algn="just"/>
            <a:endParaRPr lang="pt-BR" sz="3600" b="1" dirty="0" smtClean="0">
              <a:latin typeface="Times New Roman" panose="02020603050405020304" pitchFamily="18" charset="0"/>
              <a:cs typeface="Times New Roman" panose="02020603050405020304" pitchFamily="18" charset="0"/>
            </a:endParaRPr>
          </a:p>
          <a:p>
            <a:pPr marL="0" indent="0" algn="just">
              <a:buNone/>
            </a:pPr>
            <a:endParaRPr lang="pt-BR" sz="5100" dirty="0" smtClean="0">
              <a:latin typeface="Times New Roman" panose="02020603050405020304" pitchFamily="18" charset="0"/>
              <a:cs typeface="Times New Roman" panose="02020603050405020304" pitchFamily="18" charset="0"/>
            </a:endParaRPr>
          </a:p>
          <a:p>
            <a:pPr algn="just"/>
            <a:endParaRPr lang="pt-BR" sz="5100" dirty="0" smtClean="0">
              <a:latin typeface="Times New Roman" panose="02020603050405020304" pitchFamily="18" charset="0"/>
              <a:cs typeface="Times New Roman" panose="02020603050405020304" pitchFamily="18" charset="0"/>
            </a:endParaRPr>
          </a:p>
          <a:p>
            <a:pPr algn="just"/>
            <a:endParaRPr lang="pt-BR" sz="5500" dirty="0">
              <a:latin typeface="Times New Roman" panose="02020603050405020304" pitchFamily="18" charset="0"/>
              <a:cs typeface="Times New Roman" panose="02020603050405020304" pitchFamily="18" charset="0"/>
            </a:endParaRPr>
          </a:p>
          <a:p>
            <a:pPr algn="just"/>
            <a:endParaRPr lang="pt-BR" sz="1600" dirty="0">
              <a:latin typeface="Times New Roman" panose="02020603050405020304" pitchFamily="18" charset="0"/>
              <a:cs typeface="Times New Roman" panose="02020603050405020304" pitchFamily="18" charset="0"/>
            </a:endParaRPr>
          </a:p>
          <a:p>
            <a:pPr marL="0" indent="0" algn="just">
              <a:buNone/>
            </a:pPr>
            <a:endParaRPr lang="pt-BR" dirty="0" smtClean="0">
              <a:latin typeface="Times New Roman" panose="02020603050405020304" pitchFamily="18" charset="0"/>
              <a:cs typeface="Times New Roman" panose="02020603050405020304" pitchFamily="18" charset="0"/>
            </a:endParaRPr>
          </a:p>
          <a:p>
            <a:pPr marL="0" indent="0" algn="just">
              <a:buNone/>
            </a:pPr>
            <a:endParaRPr lang="pt-BR" dirty="0" smtClean="0"/>
          </a:p>
          <a:p>
            <a:pPr marL="0" indent="0" algn="just">
              <a:buNone/>
            </a:pPr>
            <a:endParaRPr lang="pt-BR" dirty="0"/>
          </a:p>
          <a:p>
            <a:pPr marL="0" indent="0" algn="just">
              <a:buNone/>
            </a:pPr>
            <a:endParaRPr lang="pt-BR" dirty="0" smtClean="0"/>
          </a:p>
          <a:p>
            <a:pPr marL="0" indent="0" algn="just">
              <a:buNone/>
            </a:pPr>
            <a:endParaRPr lang="pt-BR" dirty="0" smtClean="0"/>
          </a:p>
          <a:p>
            <a:pPr marL="0" indent="0" algn="just">
              <a:buNone/>
            </a:pPr>
            <a:endParaRPr lang="pt-BR" dirty="0"/>
          </a:p>
        </p:txBody>
      </p:sp>
      <p:pic>
        <p:nvPicPr>
          <p:cNvPr id="4098" name="Picture 2" descr="C:\Users\Usuário\JEC\Pictures\Educandário\Imagens para aulas\Proclamação_da_República,_18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490993"/>
            <a:ext cx="5275214" cy="3272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4329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4800" dirty="0">
                <a:latin typeface="Times New Roman" panose="02020603050405020304" pitchFamily="18" charset="0"/>
                <a:cs typeface="Times New Roman" panose="02020603050405020304" pitchFamily="18" charset="0"/>
              </a:rPr>
              <a:t>Realismo-Naturalismo no Brasil</a:t>
            </a:r>
            <a:endParaRPr lang="pt-BR" sz="5000"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type="body" idx="1"/>
          </p:nvPr>
        </p:nvSpPr>
        <p:spPr>
          <a:xfrm>
            <a:off x="323528" y="1484784"/>
            <a:ext cx="8424936" cy="5256584"/>
          </a:xfrm>
        </p:spPr>
        <p:txBody>
          <a:bodyPr>
            <a:normAutofit fontScale="92500" lnSpcReduction="10000"/>
          </a:bodyPr>
          <a:lstStyle/>
          <a:p>
            <a:pPr algn="just"/>
            <a:r>
              <a:rPr lang="pt-BR" sz="3200" dirty="0" smtClean="0">
                <a:latin typeface="Times New Roman" panose="02020603050405020304" pitchFamily="18" charset="0"/>
                <a:cs typeface="Times New Roman" panose="02020603050405020304" pitchFamily="18" charset="0"/>
              </a:rPr>
              <a:t> </a:t>
            </a:r>
            <a:r>
              <a:rPr lang="pt-BR" sz="3200" b="1" dirty="0" smtClean="0">
                <a:latin typeface="Times New Roman" panose="02020603050405020304" pitchFamily="18" charset="0"/>
                <a:cs typeface="Times New Roman" panose="02020603050405020304" pitchFamily="18" charset="0"/>
              </a:rPr>
              <a:t>Ideias científicas em voga</a:t>
            </a:r>
            <a:r>
              <a:rPr lang="pt-BR" sz="3200" dirty="0" smtClean="0">
                <a:latin typeface="Times New Roman" panose="02020603050405020304" pitchFamily="18" charset="0"/>
                <a:cs typeface="Times New Roman" panose="02020603050405020304" pitchFamily="18" charset="0"/>
              </a:rPr>
              <a:t>:</a:t>
            </a:r>
          </a:p>
          <a:p>
            <a:pPr algn="just"/>
            <a:r>
              <a:rPr lang="pt-BR" sz="3200" b="1" dirty="0" smtClean="0">
                <a:latin typeface="Times New Roman" panose="02020603050405020304" pitchFamily="18" charset="0"/>
                <a:cs typeface="Times New Roman" panose="02020603050405020304" pitchFamily="18" charset="0"/>
              </a:rPr>
              <a:t> </a:t>
            </a:r>
            <a:r>
              <a:rPr lang="pt-BR" sz="3200" dirty="0" smtClean="0">
                <a:latin typeface="Times New Roman" panose="02020603050405020304" pitchFamily="18" charset="0"/>
                <a:cs typeface="Times New Roman" panose="02020603050405020304" pitchFamily="18" charset="0"/>
              </a:rPr>
              <a:t>Positivismo;</a:t>
            </a:r>
            <a:endParaRPr lang="pt-BR" sz="3200" b="1" dirty="0" smtClean="0">
              <a:latin typeface="Times New Roman" panose="02020603050405020304" pitchFamily="18" charset="0"/>
              <a:cs typeface="Times New Roman" panose="02020603050405020304" pitchFamily="18" charset="0"/>
            </a:endParaRPr>
          </a:p>
          <a:p>
            <a:pPr algn="just"/>
            <a:r>
              <a:rPr lang="pt-BR" sz="3200" b="1" dirty="0" smtClean="0">
                <a:latin typeface="Times New Roman" panose="02020603050405020304" pitchFamily="18" charset="0"/>
                <a:cs typeface="Times New Roman" panose="02020603050405020304" pitchFamily="18" charset="0"/>
              </a:rPr>
              <a:t> </a:t>
            </a:r>
            <a:r>
              <a:rPr lang="pt-BR" sz="3200" dirty="0" smtClean="0">
                <a:latin typeface="Times New Roman" panose="02020603050405020304" pitchFamily="18" charset="0"/>
                <a:cs typeface="Times New Roman" panose="02020603050405020304" pitchFamily="18" charset="0"/>
              </a:rPr>
              <a:t>Determinismo;</a:t>
            </a:r>
          </a:p>
          <a:p>
            <a:pPr algn="just"/>
            <a:r>
              <a:rPr lang="pt-BR" sz="3200" dirty="0">
                <a:latin typeface="Times New Roman" panose="02020603050405020304" pitchFamily="18" charset="0"/>
                <a:cs typeface="Times New Roman" panose="02020603050405020304" pitchFamily="18" charset="0"/>
              </a:rPr>
              <a:t> </a:t>
            </a:r>
            <a:r>
              <a:rPr lang="pt-BR" sz="3200" dirty="0" smtClean="0">
                <a:latin typeface="Times New Roman" panose="02020603050405020304" pitchFamily="18" charset="0"/>
                <a:cs typeface="Times New Roman" panose="02020603050405020304" pitchFamily="18" charset="0"/>
              </a:rPr>
              <a:t>Evolucionismo;</a:t>
            </a:r>
          </a:p>
          <a:p>
            <a:pPr algn="just"/>
            <a:r>
              <a:rPr lang="pt-BR" sz="3200" dirty="0">
                <a:latin typeface="Times New Roman" panose="02020603050405020304" pitchFamily="18" charset="0"/>
                <a:cs typeface="Times New Roman" panose="02020603050405020304" pitchFamily="18" charset="0"/>
              </a:rPr>
              <a:t> </a:t>
            </a:r>
            <a:r>
              <a:rPr lang="pt-BR" sz="3200" dirty="0" smtClean="0">
                <a:latin typeface="Times New Roman" panose="02020603050405020304" pitchFamily="18" charset="0"/>
                <a:cs typeface="Times New Roman" panose="02020603050405020304" pitchFamily="18" charset="0"/>
              </a:rPr>
              <a:t>Socialismo.</a:t>
            </a:r>
          </a:p>
          <a:p>
            <a:pPr algn="just"/>
            <a:endParaRPr lang="pt-BR" sz="3200" dirty="0">
              <a:latin typeface="Times New Roman" panose="02020603050405020304" pitchFamily="18" charset="0"/>
              <a:cs typeface="Times New Roman" panose="02020603050405020304" pitchFamily="18" charset="0"/>
            </a:endParaRPr>
          </a:p>
          <a:p>
            <a:pPr algn="just"/>
            <a:endParaRPr lang="pt-BR" sz="3200" dirty="0" smtClean="0">
              <a:latin typeface="Times New Roman" panose="02020603050405020304" pitchFamily="18" charset="0"/>
              <a:cs typeface="Times New Roman" panose="02020603050405020304" pitchFamily="18" charset="0"/>
            </a:endParaRPr>
          </a:p>
          <a:p>
            <a:pPr algn="just"/>
            <a:endParaRPr lang="pt-BR" sz="3200" dirty="0">
              <a:latin typeface="Times New Roman" panose="02020603050405020304" pitchFamily="18" charset="0"/>
              <a:cs typeface="Times New Roman" panose="02020603050405020304" pitchFamily="18" charset="0"/>
            </a:endParaRPr>
          </a:p>
          <a:p>
            <a:pPr algn="just"/>
            <a:endParaRPr lang="pt-BR" sz="3200" dirty="0" smtClean="0">
              <a:latin typeface="Times New Roman" panose="02020603050405020304" pitchFamily="18" charset="0"/>
              <a:cs typeface="Times New Roman" panose="02020603050405020304" pitchFamily="18" charset="0"/>
            </a:endParaRPr>
          </a:p>
          <a:p>
            <a:pPr marL="0" indent="0" algn="ctr">
              <a:buNone/>
            </a:pPr>
            <a:endParaRPr lang="pt-BR" sz="2000" dirty="0" smtClean="0">
              <a:latin typeface="Times New Roman" panose="02020603050405020304" pitchFamily="18" charset="0"/>
              <a:cs typeface="Times New Roman" panose="02020603050405020304" pitchFamily="18" charset="0"/>
            </a:endParaRPr>
          </a:p>
          <a:p>
            <a:pPr marL="0" indent="0" algn="ctr">
              <a:buNone/>
            </a:pPr>
            <a:r>
              <a:rPr lang="pt-BR" sz="2000" dirty="0" smtClean="0">
                <a:latin typeface="Times New Roman" panose="02020603050405020304" pitchFamily="18" charset="0"/>
                <a:cs typeface="Times New Roman" panose="02020603050405020304" pitchFamily="18" charset="0"/>
              </a:rPr>
              <a:t>(1859)</a:t>
            </a:r>
          </a:p>
          <a:p>
            <a:pPr algn="just"/>
            <a:endParaRPr lang="pt-BR" sz="3200" dirty="0" smtClean="0">
              <a:latin typeface="Times New Roman" panose="02020603050405020304" pitchFamily="18" charset="0"/>
              <a:cs typeface="Times New Roman" panose="02020603050405020304" pitchFamily="18" charset="0"/>
            </a:endParaRPr>
          </a:p>
          <a:p>
            <a:pPr marL="0" indent="0" algn="just">
              <a:buNone/>
            </a:pPr>
            <a:endParaRPr lang="pt-BR" sz="3200" dirty="0" smtClean="0">
              <a:latin typeface="Times New Roman" panose="02020603050405020304" pitchFamily="18" charset="0"/>
              <a:cs typeface="Times New Roman" panose="02020603050405020304" pitchFamily="18" charset="0"/>
            </a:endParaRPr>
          </a:p>
          <a:p>
            <a:pPr algn="just"/>
            <a:endParaRPr lang="pt-BR" sz="3600" b="1" dirty="0" smtClean="0">
              <a:latin typeface="Times New Roman" panose="02020603050405020304" pitchFamily="18" charset="0"/>
              <a:cs typeface="Times New Roman" panose="02020603050405020304" pitchFamily="18" charset="0"/>
            </a:endParaRPr>
          </a:p>
          <a:p>
            <a:pPr marL="0" indent="0" algn="just">
              <a:buNone/>
            </a:pPr>
            <a:endParaRPr lang="pt-BR" sz="5100" dirty="0" smtClean="0">
              <a:latin typeface="Times New Roman" panose="02020603050405020304" pitchFamily="18" charset="0"/>
              <a:cs typeface="Times New Roman" panose="02020603050405020304" pitchFamily="18" charset="0"/>
            </a:endParaRPr>
          </a:p>
          <a:p>
            <a:pPr algn="just"/>
            <a:endParaRPr lang="pt-BR" sz="5100" dirty="0" smtClean="0">
              <a:latin typeface="Times New Roman" panose="02020603050405020304" pitchFamily="18" charset="0"/>
              <a:cs typeface="Times New Roman" panose="02020603050405020304" pitchFamily="18" charset="0"/>
            </a:endParaRPr>
          </a:p>
          <a:p>
            <a:pPr algn="just"/>
            <a:endParaRPr lang="pt-BR" sz="5500" dirty="0">
              <a:latin typeface="Times New Roman" panose="02020603050405020304" pitchFamily="18" charset="0"/>
              <a:cs typeface="Times New Roman" panose="02020603050405020304" pitchFamily="18" charset="0"/>
            </a:endParaRPr>
          </a:p>
          <a:p>
            <a:pPr algn="just"/>
            <a:endParaRPr lang="pt-BR" sz="1600" dirty="0">
              <a:latin typeface="Times New Roman" panose="02020603050405020304" pitchFamily="18" charset="0"/>
              <a:cs typeface="Times New Roman" panose="02020603050405020304" pitchFamily="18" charset="0"/>
            </a:endParaRPr>
          </a:p>
          <a:p>
            <a:pPr marL="0" indent="0" algn="just">
              <a:buNone/>
            </a:pPr>
            <a:endParaRPr lang="pt-BR" dirty="0" smtClean="0">
              <a:latin typeface="Times New Roman" panose="02020603050405020304" pitchFamily="18" charset="0"/>
              <a:cs typeface="Times New Roman" panose="02020603050405020304" pitchFamily="18" charset="0"/>
            </a:endParaRPr>
          </a:p>
          <a:p>
            <a:pPr marL="0" indent="0" algn="just">
              <a:buNone/>
            </a:pPr>
            <a:endParaRPr lang="pt-BR" dirty="0" smtClean="0"/>
          </a:p>
          <a:p>
            <a:pPr marL="0" indent="0" algn="just">
              <a:buNone/>
            </a:pPr>
            <a:endParaRPr lang="pt-BR" dirty="0"/>
          </a:p>
          <a:p>
            <a:pPr marL="0" indent="0" algn="just">
              <a:buNone/>
            </a:pPr>
            <a:endParaRPr lang="pt-BR" dirty="0" smtClean="0"/>
          </a:p>
          <a:p>
            <a:pPr marL="0" indent="0" algn="just">
              <a:buNone/>
            </a:pPr>
            <a:endParaRPr lang="pt-BR" dirty="0" smtClean="0"/>
          </a:p>
          <a:p>
            <a:pPr marL="0" indent="0" algn="just">
              <a:buNone/>
            </a:pPr>
            <a:endParaRPr lang="pt-BR" dirty="0"/>
          </a:p>
        </p:txBody>
      </p:sp>
      <p:pic>
        <p:nvPicPr>
          <p:cNvPr id="7170" name="Picture 2" descr="C:\Users\Usuário\JEC\Pictures\Educandário\Imagens para aulas\darwin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3523595"/>
            <a:ext cx="1872208" cy="2692032"/>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Usuário\JEC\Pictures\Educandário\Imagens para aulas\darwi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293096"/>
            <a:ext cx="1838325"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3958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4800" dirty="0">
                <a:latin typeface="Times New Roman" panose="02020603050405020304" pitchFamily="18" charset="0"/>
                <a:cs typeface="Times New Roman" panose="02020603050405020304" pitchFamily="18" charset="0"/>
              </a:rPr>
              <a:t>Realismo-Naturalismo no Brasil</a:t>
            </a:r>
            <a:endParaRPr lang="pt-BR" sz="5000"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type="body" idx="1"/>
          </p:nvPr>
        </p:nvSpPr>
        <p:spPr>
          <a:xfrm>
            <a:off x="323528" y="1484784"/>
            <a:ext cx="8424936" cy="4968552"/>
          </a:xfrm>
        </p:spPr>
        <p:txBody>
          <a:bodyPr>
            <a:normAutofit/>
          </a:bodyPr>
          <a:lstStyle/>
          <a:p>
            <a:pPr algn="just"/>
            <a:r>
              <a:rPr lang="pt-BR" sz="3200" dirty="0" smtClean="0">
                <a:latin typeface="Times New Roman" panose="02020603050405020304" pitchFamily="18" charset="0"/>
                <a:cs typeface="Times New Roman" panose="02020603050405020304" pitchFamily="18" charset="0"/>
              </a:rPr>
              <a:t> </a:t>
            </a:r>
            <a:r>
              <a:rPr lang="pt-BR" sz="3200" b="1" dirty="0" smtClean="0">
                <a:latin typeface="Times New Roman" panose="02020603050405020304" pitchFamily="18" charset="0"/>
                <a:cs typeface="Times New Roman" panose="02020603050405020304" pitchFamily="18" charset="0"/>
              </a:rPr>
              <a:t>Marco inicial do Realismo</a:t>
            </a:r>
            <a:r>
              <a:rPr lang="pt-BR" sz="3200" dirty="0" smtClean="0">
                <a:latin typeface="Times New Roman" panose="02020603050405020304" pitchFamily="18" charset="0"/>
                <a:cs typeface="Times New Roman" panose="02020603050405020304" pitchFamily="18" charset="0"/>
              </a:rPr>
              <a:t>:</a:t>
            </a:r>
          </a:p>
          <a:p>
            <a:pPr algn="just"/>
            <a:r>
              <a:rPr lang="pt-BR" sz="3200" b="1" dirty="0" smtClean="0">
                <a:latin typeface="Times New Roman" panose="02020603050405020304" pitchFamily="18" charset="0"/>
                <a:cs typeface="Times New Roman" panose="02020603050405020304" pitchFamily="18" charset="0"/>
              </a:rPr>
              <a:t> </a:t>
            </a:r>
            <a:r>
              <a:rPr lang="pt-BR" sz="3200" dirty="0" smtClean="0">
                <a:latin typeface="Times New Roman" panose="02020603050405020304" pitchFamily="18" charset="0"/>
                <a:cs typeface="Times New Roman" panose="02020603050405020304" pitchFamily="18" charset="0"/>
              </a:rPr>
              <a:t>Publicação de </a:t>
            </a:r>
            <a:r>
              <a:rPr lang="pt-BR" sz="3200" i="1" dirty="0" smtClean="0">
                <a:latin typeface="Times New Roman" panose="02020603050405020304" pitchFamily="18" charset="0"/>
                <a:cs typeface="Times New Roman" panose="02020603050405020304" pitchFamily="18" charset="0"/>
              </a:rPr>
              <a:t>Memórias Póstumas de Brás Cubas </a:t>
            </a:r>
            <a:r>
              <a:rPr lang="pt-BR" sz="3200" dirty="0" smtClean="0">
                <a:latin typeface="Times New Roman" panose="02020603050405020304" pitchFamily="18" charset="0"/>
                <a:cs typeface="Times New Roman" panose="02020603050405020304" pitchFamily="18" charset="0"/>
              </a:rPr>
              <a:t>(1880);</a:t>
            </a:r>
            <a:endParaRPr lang="pt-BR" sz="3200" b="1" dirty="0" smtClean="0">
              <a:latin typeface="Times New Roman" panose="02020603050405020304" pitchFamily="18" charset="0"/>
              <a:cs typeface="Times New Roman" panose="02020603050405020304" pitchFamily="18" charset="0"/>
            </a:endParaRPr>
          </a:p>
          <a:p>
            <a:pPr marL="0" indent="0" algn="just">
              <a:buNone/>
            </a:pPr>
            <a:endParaRPr lang="pt-BR" sz="3200" dirty="0" smtClean="0">
              <a:latin typeface="Times New Roman" panose="02020603050405020304" pitchFamily="18" charset="0"/>
              <a:cs typeface="Times New Roman" panose="02020603050405020304" pitchFamily="18" charset="0"/>
            </a:endParaRPr>
          </a:p>
          <a:p>
            <a:pPr marL="0" indent="0" algn="just">
              <a:buNone/>
            </a:pPr>
            <a:endParaRPr lang="pt-BR" sz="5100" dirty="0" smtClean="0">
              <a:latin typeface="Times New Roman" panose="02020603050405020304" pitchFamily="18" charset="0"/>
              <a:cs typeface="Times New Roman" panose="02020603050405020304" pitchFamily="18" charset="0"/>
            </a:endParaRPr>
          </a:p>
          <a:p>
            <a:pPr algn="just"/>
            <a:endParaRPr lang="pt-BR" sz="5100" dirty="0" smtClean="0">
              <a:latin typeface="Times New Roman" panose="02020603050405020304" pitchFamily="18" charset="0"/>
              <a:cs typeface="Times New Roman" panose="02020603050405020304" pitchFamily="18" charset="0"/>
            </a:endParaRPr>
          </a:p>
          <a:p>
            <a:pPr algn="just"/>
            <a:endParaRPr lang="pt-BR" sz="5500" dirty="0">
              <a:latin typeface="Times New Roman" panose="02020603050405020304" pitchFamily="18" charset="0"/>
              <a:cs typeface="Times New Roman" panose="02020603050405020304" pitchFamily="18" charset="0"/>
            </a:endParaRPr>
          </a:p>
          <a:p>
            <a:pPr algn="just"/>
            <a:endParaRPr lang="pt-BR" sz="1600" dirty="0">
              <a:latin typeface="Times New Roman" panose="02020603050405020304" pitchFamily="18" charset="0"/>
              <a:cs typeface="Times New Roman" panose="02020603050405020304" pitchFamily="18" charset="0"/>
            </a:endParaRPr>
          </a:p>
          <a:p>
            <a:pPr marL="0" indent="0" algn="just">
              <a:buNone/>
            </a:pPr>
            <a:endParaRPr lang="pt-BR" dirty="0" smtClean="0">
              <a:latin typeface="Times New Roman" panose="02020603050405020304" pitchFamily="18" charset="0"/>
              <a:cs typeface="Times New Roman" panose="02020603050405020304" pitchFamily="18" charset="0"/>
            </a:endParaRPr>
          </a:p>
          <a:p>
            <a:pPr marL="0" indent="0" algn="just">
              <a:buNone/>
            </a:pPr>
            <a:endParaRPr lang="pt-BR" dirty="0" smtClean="0"/>
          </a:p>
          <a:p>
            <a:pPr marL="0" indent="0" algn="just">
              <a:buNone/>
            </a:pPr>
            <a:endParaRPr lang="pt-BR" dirty="0"/>
          </a:p>
          <a:p>
            <a:pPr marL="0" indent="0" algn="just">
              <a:buNone/>
            </a:pPr>
            <a:endParaRPr lang="pt-BR" dirty="0" smtClean="0"/>
          </a:p>
          <a:p>
            <a:pPr marL="0" indent="0" algn="just">
              <a:buNone/>
            </a:pPr>
            <a:endParaRPr lang="pt-BR" dirty="0" smtClean="0"/>
          </a:p>
          <a:p>
            <a:pPr marL="0" indent="0" algn="just">
              <a:buNone/>
            </a:pPr>
            <a:endParaRPr lang="pt-BR" dirty="0"/>
          </a:p>
        </p:txBody>
      </p:sp>
      <p:pic>
        <p:nvPicPr>
          <p:cNvPr id="5123" name="Picture 3" descr="C:\Users\Usuário\JEC\Pictures\Educandário\Imagens para aulas\brascuba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3197989"/>
            <a:ext cx="2232248" cy="3549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0775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4800" dirty="0">
                <a:latin typeface="Times New Roman" panose="02020603050405020304" pitchFamily="18" charset="0"/>
                <a:cs typeface="Times New Roman" panose="02020603050405020304" pitchFamily="18" charset="0"/>
              </a:rPr>
              <a:t>Realismo-Naturalismo no Brasil</a:t>
            </a:r>
            <a:endParaRPr lang="pt-BR" sz="5000"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type="body" idx="1"/>
          </p:nvPr>
        </p:nvSpPr>
        <p:spPr>
          <a:xfrm>
            <a:off x="323528" y="1484784"/>
            <a:ext cx="8424936" cy="4968552"/>
          </a:xfrm>
        </p:spPr>
        <p:txBody>
          <a:bodyPr>
            <a:normAutofit/>
          </a:bodyPr>
          <a:lstStyle/>
          <a:p>
            <a:pPr algn="just"/>
            <a:r>
              <a:rPr lang="pt-BR" sz="3200" dirty="0" smtClean="0">
                <a:latin typeface="Times New Roman" panose="02020603050405020304" pitchFamily="18" charset="0"/>
                <a:cs typeface="Times New Roman" panose="02020603050405020304" pitchFamily="18" charset="0"/>
              </a:rPr>
              <a:t> </a:t>
            </a:r>
            <a:r>
              <a:rPr lang="pt-BR" sz="3200" b="1" dirty="0" smtClean="0">
                <a:latin typeface="Times New Roman" panose="02020603050405020304" pitchFamily="18" charset="0"/>
                <a:cs typeface="Times New Roman" panose="02020603050405020304" pitchFamily="18" charset="0"/>
              </a:rPr>
              <a:t>Marco inicial do Naturalismo</a:t>
            </a:r>
            <a:r>
              <a:rPr lang="pt-BR" sz="3200" dirty="0" smtClean="0">
                <a:latin typeface="Times New Roman" panose="02020603050405020304" pitchFamily="18" charset="0"/>
                <a:cs typeface="Times New Roman" panose="02020603050405020304" pitchFamily="18" charset="0"/>
              </a:rPr>
              <a:t>:</a:t>
            </a:r>
          </a:p>
          <a:p>
            <a:pPr algn="just"/>
            <a:r>
              <a:rPr lang="pt-BR" sz="3200" b="1" dirty="0" smtClean="0">
                <a:latin typeface="Times New Roman" panose="02020603050405020304" pitchFamily="18" charset="0"/>
                <a:cs typeface="Times New Roman" panose="02020603050405020304" pitchFamily="18" charset="0"/>
              </a:rPr>
              <a:t> </a:t>
            </a:r>
            <a:r>
              <a:rPr lang="pt-BR" sz="3200" dirty="0" smtClean="0">
                <a:latin typeface="Times New Roman" panose="02020603050405020304" pitchFamily="18" charset="0"/>
                <a:cs typeface="Times New Roman" panose="02020603050405020304" pitchFamily="18" charset="0"/>
              </a:rPr>
              <a:t>Publicação de </a:t>
            </a:r>
            <a:r>
              <a:rPr lang="pt-BR" sz="3200" i="1" dirty="0" smtClean="0">
                <a:latin typeface="Times New Roman" panose="02020603050405020304" pitchFamily="18" charset="0"/>
                <a:cs typeface="Times New Roman" panose="02020603050405020304" pitchFamily="18" charset="0"/>
              </a:rPr>
              <a:t>O Mulato </a:t>
            </a:r>
            <a:r>
              <a:rPr lang="pt-BR" sz="3200" dirty="0" smtClean="0">
                <a:latin typeface="Times New Roman" panose="02020603050405020304" pitchFamily="18" charset="0"/>
                <a:cs typeface="Times New Roman" panose="02020603050405020304" pitchFamily="18" charset="0"/>
              </a:rPr>
              <a:t>(1881);</a:t>
            </a:r>
            <a:endParaRPr lang="pt-BR" sz="3200" b="1" dirty="0" smtClean="0">
              <a:latin typeface="Times New Roman" panose="02020603050405020304" pitchFamily="18" charset="0"/>
              <a:cs typeface="Times New Roman" panose="02020603050405020304" pitchFamily="18" charset="0"/>
            </a:endParaRPr>
          </a:p>
          <a:p>
            <a:pPr marL="0" indent="0" algn="just">
              <a:buNone/>
            </a:pPr>
            <a:endParaRPr lang="pt-BR" sz="3200" dirty="0" smtClean="0">
              <a:latin typeface="Times New Roman" panose="02020603050405020304" pitchFamily="18" charset="0"/>
              <a:cs typeface="Times New Roman" panose="02020603050405020304" pitchFamily="18" charset="0"/>
            </a:endParaRPr>
          </a:p>
          <a:p>
            <a:pPr algn="just"/>
            <a:endParaRPr lang="pt-BR" sz="3600" b="1" dirty="0" smtClean="0">
              <a:latin typeface="Times New Roman" panose="02020603050405020304" pitchFamily="18" charset="0"/>
              <a:cs typeface="Times New Roman" panose="02020603050405020304" pitchFamily="18" charset="0"/>
            </a:endParaRPr>
          </a:p>
          <a:p>
            <a:pPr marL="0" indent="0" algn="just">
              <a:buNone/>
            </a:pPr>
            <a:endParaRPr lang="pt-BR" sz="5100" dirty="0" smtClean="0">
              <a:latin typeface="Times New Roman" panose="02020603050405020304" pitchFamily="18" charset="0"/>
              <a:cs typeface="Times New Roman" panose="02020603050405020304" pitchFamily="18" charset="0"/>
            </a:endParaRPr>
          </a:p>
          <a:p>
            <a:pPr algn="just"/>
            <a:endParaRPr lang="pt-BR" sz="5100" dirty="0" smtClean="0">
              <a:latin typeface="Times New Roman" panose="02020603050405020304" pitchFamily="18" charset="0"/>
              <a:cs typeface="Times New Roman" panose="02020603050405020304" pitchFamily="18" charset="0"/>
            </a:endParaRPr>
          </a:p>
          <a:p>
            <a:pPr algn="just"/>
            <a:endParaRPr lang="pt-BR" sz="5500" dirty="0">
              <a:latin typeface="Times New Roman" panose="02020603050405020304" pitchFamily="18" charset="0"/>
              <a:cs typeface="Times New Roman" panose="02020603050405020304" pitchFamily="18" charset="0"/>
            </a:endParaRPr>
          </a:p>
          <a:p>
            <a:pPr algn="just"/>
            <a:endParaRPr lang="pt-BR" sz="1600" dirty="0">
              <a:latin typeface="Times New Roman" panose="02020603050405020304" pitchFamily="18" charset="0"/>
              <a:cs typeface="Times New Roman" panose="02020603050405020304" pitchFamily="18" charset="0"/>
            </a:endParaRPr>
          </a:p>
          <a:p>
            <a:pPr marL="0" indent="0" algn="just">
              <a:buNone/>
            </a:pPr>
            <a:endParaRPr lang="pt-BR" dirty="0" smtClean="0">
              <a:latin typeface="Times New Roman" panose="02020603050405020304" pitchFamily="18" charset="0"/>
              <a:cs typeface="Times New Roman" panose="02020603050405020304" pitchFamily="18" charset="0"/>
            </a:endParaRPr>
          </a:p>
          <a:p>
            <a:pPr marL="0" indent="0" algn="just">
              <a:buNone/>
            </a:pPr>
            <a:endParaRPr lang="pt-BR" dirty="0" smtClean="0"/>
          </a:p>
          <a:p>
            <a:pPr marL="0" indent="0" algn="just">
              <a:buNone/>
            </a:pPr>
            <a:endParaRPr lang="pt-BR" dirty="0"/>
          </a:p>
          <a:p>
            <a:pPr marL="0" indent="0" algn="just">
              <a:buNone/>
            </a:pPr>
            <a:endParaRPr lang="pt-BR" dirty="0" smtClean="0"/>
          </a:p>
          <a:p>
            <a:pPr marL="0" indent="0" algn="just">
              <a:buNone/>
            </a:pPr>
            <a:endParaRPr lang="pt-BR" dirty="0" smtClean="0"/>
          </a:p>
          <a:p>
            <a:pPr marL="0" indent="0" algn="just">
              <a:buNone/>
            </a:pPr>
            <a:endParaRPr lang="pt-BR" dirty="0"/>
          </a:p>
        </p:txBody>
      </p:sp>
      <p:pic>
        <p:nvPicPr>
          <p:cNvPr id="6146" name="Picture 2" descr="C:\Users\Usuário\JEC\Pictures\Educandário\Imagens para aulas\mula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780928"/>
            <a:ext cx="2952328" cy="4018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306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4800" dirty="0">
                <a:latin typeface="Times New Roman" panose="02020603050405020304" pitchFamily="18" charset="0"/>
                <a:cs typeface="Times New Roman" panose="02020603050405020304" pitchFamily="18" charset="0"/>
              </a:rPr>
              <a:t>Realismo-Naturalismo no Brasil</a:t>
            </a:r>
            <a:endParaRPr lang="pt-BR" sz="5000"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type="body" idx="1"/>
          </p:nvPr>
        </p:nvSpPr>
        <p:spPr>
          <a:xfrm>
            <a:off x="323528" y="1484784"/>
            <a:ext cx="8424936" cy="4968552"/>
          </a:xfrm>
        </p:spPr>
        <p:txBody>
          <a:bodyPr>
            <a:normAutofit/>
          </a:bodyPr>
          <a:lstStyle/>
          <a:p>
            <a:pPr algn="just"/>
            <a:r>
              <a:rPr lang="pt-BR" sz="3200" dirty="0" smtClean="0">
                <a:latin typeface="Times New Roman" panose="02020603050405020304" pitchFamily="18" charset="0"/>
                <a:cs typeface="Times New Roman" panose="02020603050405020304" pitchFamily="18" charset="0"/>
              </a:rPr>
              <a:t> </a:t>
            </a:r>
            <a:r>
              <a:rPr lang="pt-BR" sz="3200" b="1" dirty="0" smtClean="0">
                <a:latin typeface="Times New Roman" panose="02020603050405020304" pitchFamily="18" charset="0"/>
                <a:cs typeface="Times New Roman" panose="02020603050405020304" pitchFamily="18" charset="0"/>
              </a:rPr>
              <a:t>Características do Realismo brasileiro</a:t>
            </a:r>
            <a:r>
              <a:rPr lang="pt-BR" sz="3200" dirty="0" smtClean="0">
                <a:latin typeface="Times New Roman" panose="02020603050405020304" pitchFamily="18" charset="0"/>
                <a:cs typeface="Times New Roman" panose="02020603050405020304" pitchFamily="18" charset="0"/>
              </a:rPr>
              <a:t>:</a:t>
            </a:r>
          </a:p>
          <a:p>
            <a:pPr algn="just"/>
            <a:endParaRPr lang="pt-BR" sz="3200" dirty="0" smtClean="0">
              <a:latin typeface="Times New Roman" panose="02020603050405020304" pitchFamily="18" charset="0"/>
              <a:cs typeface="Times New Roman" panose="02020603050405020304" pitchFamily="18" charset="0"/>
            </a:endParaRPr>
          </a:p>
          <a:p>
            <a:pPr algn="just"/>
            <a:r>
              <a:rPr lang="pt-BR" sz="3200" b="1" dirty="0" smtClean="0">
                <a:latin typeface="Times New Roman" panose="02020603050405020304" pitchFamily="18" charset="0"/>
                <a:cs typeface="Times New Roman" panose="02020603050405020304" pitchFamily="18" charset="0"/>
              </a:rPr>
              <a:t> 1) </a:t>
            </a:r>
            <a:r>
              <a:rPr lang="pt-BR" sz="3200" dirty="0" smtClean="0">
                <a:latin typeface="Times New Roman" panose="02020603050405020304" pitchFamily="18" charset="0"/>
                <a:cs typeface="Times New Roman" panose="02020603050405020304" pitchFamily="18" charset="0"/>
              </a:rPr>
              <a:t>Procuram </a:t>
            </a:r>
            <a:r>
              <a:rPr lang="pt-BR" sz="3200" b="1" dirty="0" smtClean="0">
                <a:latin typeface="Times New Roman" panose="02020603050405020304" pitchFamily="18" charset="0"/>
                <a:cs typeface="Times New Roman" panose="02020603050405020304" pitchFamily="18" charset="0"/>
              </a:rPr>
              <a:t>descrever</a:t>
            </a:r>
            <a:r>
              <a:rPr lang="pt-BR" sz="3200" dirty="0" smtClean="0">
                <a:latin typeface="Times New Roman" panose="02020603050405020304" pitchFamily="18" charset="0"/>
                <a:cs typeface="Times New Roman" panose="02020603050405020304" pitchFamily="18" charset="0"/>
              </a:rPr>
              <a:t> lugares, costumes e relações humanas com </a:t>
            </a:r>
            <a:r>
              <a:rPr lang="pt-BR" sz="3200" b="1" dirty="0" smtClean="0">
                <a:latin typeface="Times New Roman" panose="02020603050405020304" pitchFamily="18" charset="0"/>
                <a:cs typeface="Times New Roman" panose="02020603050405020304" pitchFamily="18" charset="0"/>
              </a:rPr>
              <a:t>maior realidade</a:t>
            </a:r>
            <a:r>
              <a:rPr lang="pt-BR" sz="3200" dirty="0" smtClean="0">
                <a:latin typeface="Times New Roman" panose="02020603050405020304" pitchFamily="18" charset="0"/>
                <a:cs typeface="Times New Roman" panose="02020603050405020304" pitchFamily="18" charset="0"/>
              </a:rPr>
              <a:t>;</a:t>
            </a:r>
            <a:endParaRPr lang="pt-BR" sz="3200" b="1" dirty="0" smtClean="0">
              <a:latin typeface="Times New Roman" panose="02020603050405020304" pitchFamily="18" charset="0"/>
              <a:cs typeface="Times New Roman" panose="02020603050405020304" pitchFamily="18" charset="0"/>
            </a:endParaRPr>
          </a:p>
          <a:p>
            <a:pPr marL="0" indent="0" algn="just">
              <a:buNone/>
            </a:pPr>
            <a:endParaRPr lang="pt-BR" sz="3200" dirty="0" smtClean="0">
              <a:latin typeface="Times New Roman" panose="02020603050405020304" pitchFamily="18" charset="0"/>
              <a:cs typeface="Times New Roman" panose="02020603050405020304" pitchFamily="18" charset="0"/>
            </a:endParaRPr>
          </a:p>
          <a:p>
            <a:pPr algn="just"/>
            <a:endParaRPr lang="pt-BR" sz="3600" b="1" dirty="0" smtClean="0">
              <a:latin typeface="Times New Roman" panose="02020603050405020304" pitchFamily="18" charset="0"/>
              <a:cs typeface="Times New Roman" panose="02020603050405020304" pitchFamily="18" charset="0"/>
            </a:endParaRPr>
          </a:p>
          <a:p>
            <a:pPr marL="0" indent="0" algn="just">
              <a:buNone/>
            </a:pPr>
            <a:endParaRPr lang="pt-BR" sz="5100" dirty="0" smtClean="0">
              <a:latin typeface="Times New Roman" panose="02020603050405020304" pitchFamily="18" charset="0"/>
              <a:cs typeface="Times New Roman" panose="02020603050405020304" pitchFamily="18" charset="0"/>
            </a:endParaRPr>
          </a:p>
          <a:p>
            <a:pPr algn="just"/>
            <a:endParaRPr lang="pt-BR" sz="5100" dirty="0" smtClean="0">
              <a:latin typeface="Times New Roman" panose="02020603050405020304" pitchFamily="18" charset="0"/>
              <a:cs typeface="Times New Roman" panose="02020603050405020304" pitchFamily="18" charset="0"/>
            </a:endParaRPr>
          </a:p>
          <a:p>
            <a:pPr algn="just"/>
            <a:endParaRPr lang="pt-BR" sz="5500" dirty="0">
              <a:latin typeface="Times New Roman" panose="02020603050405020304" pitchFamily="18" charset="0"/>
              <a:cs typeface="Times New Roman" panose="02020603050405020304" pitchFamily="18" charset="0"/>
            </a:endParaRPr>
          </a:p>
          <a:p>
            <a:pPr algn="just"/>
            <a:endParaRPr lang="pt-BR" sz="1600" dirty="0">
              <a:latin typeface="Times New Roman" panose="02020603050405020304" pitchFamily="18" charset="0"/>
              <a:cs typeface="Times New Roman" panose="02020603050405020304" pitchFamily="18" charset="0"/>
            </a:endParaRPr>
          </a:p>
          <a:p>
            <a:pPr marL="0" indent="0" algn="just">
              <a:buNone/>
            </a:pPr>
            <a:endParaRPr lang="pt-BR" dirty="0" smtClean="0">
              <a:latin typeface="Times New Roman" panose="02020603050405020304" pitchFamily="18" charset="0"/>
              <a:cs typeface="Times New Roman" panose="02020603050405020304" pitchFamily="18" charset="0"/>
            </a:endParaRPr>
          </a:p>
          <a:p>
            <a:pPr marL="0" indent="0" algn="just">
              <a:buNone/>
            </a:pPr>
            <a:endParaRPr lang="pt-BR" dirty="0" smtClean="0"/>
          </a:p>
          <a:p>
            <a:pPr marL="0" indent="0" algn="just">
              <a:buNone/>
            </a:pPr>
            <a:endParaRPr lang="pt-BR" dirty="0"/>
          </a:p>
          <a:p>
            <a:pPr marL="0" indent="0" algn="just">
              <a:buNone/>
            </a:pPr>
            <a:endParaRPr lang="pt-BR" dirty="0" smtClean="0"/>
          </a:p>
          <a:p>
            <a:pPr marL="0" indent="0" algn="just">
              <a:buNone/>
            </a:pPr>
            <a:endParaRPr lang="pt-BR" dirty="0" smtClean="0"/>
          </a:p>
          <a:p>
            <a:pPr marL="0" indent="0" algn="just">
              <a:buNone/>
            </a:pPr>
            <a:endParaRPr lang="pt-BR" dirty="0"/>
          </a:p>
        </p:txBody>
      </p:sp>
      <p:pic>
        <p:nvPicPr>
          <p:cNvPr id="8194" name="Picture 2" descr="C:\Users\Usuário\JEC\Pictures\Educandário\Imagens para aulas\realismo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4293096"/>
            <a:ext cx="38100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4738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4800" dirty="0">
                <a:latin typeface="Times New Roman" panose="02020603050405020304" pitchFamily="18" charset="0"/>
                <a:cs typeface="Times New Roman" panose="02020603050405020304" pitchFamily="18" charset="0"/>
              </a:rPr>
              <a:t>Realismo-Naturalismo no Brasil</a:t>
            </a:r>
            <a:endParaRPr lang="pt-BR" sz="5000" dirty="0">
              <a:latin typeface="Times New Roman" panose="02020603050405020304" pitchFamily="18" charset="0"/>
              <a:cs typeface="Times New Roman" panose="02020603050405020304" pitchFamily="18" charset="0"/>
            </a:endParaRPr>
          </a:p>
        </p:txBody>
      </p:sp>
      <p:sp>
        <p:nvSpPr>
          <p:cNvPr id="3" name="Espaço Reservado para Conteúdo 2"/>
          <p:cNvSpPr>
            <a:spLocks noGrp="1"/>
          </p:cNvSpPr>
          <p:nvPr>
            <p:ph type="body" idx="1"/>
          </p:nvPr>
        </p:nvSpPr>
        <p:spPr>
          <a:xfrm>
            <a:off x="323528" y="1484784"/>
            <a:ext cx="8424936" cy="5189578"/>
          </a:xfrm>
        </p:spPr>
        <p:txBody>
          <a:bodyPr>
            <a:normAutofit/>
          </a:bodyPr>
          <a:lstStyle/>
          <a:p>
            <a:pPr algn="just"/>
            <a:r>
              <a:rPr lang="pt-BR" sz="3200" dirty="0" smtClean="0">
                <a:latin typeface="Times New Roman" panose="02020603050405020304" pitchFamily="18" charset="0"/>
                <a:cs typeface="Times New Roman" panose="02020603050405020304" pitchFamily="18" charset="0"/>
              </a:rPr>
              <a:t> </a:t>
            </a:r>
            <a:r>
              <a:rPr lang="pt-BR" sz="3200" b="1" dirty="0" smtClean="0">
                <a:latin typeface="Times New Roman" panose="02020603050405020304" pitchFamily="18" charset="0"/>
                <a:cs typeface="Times New Roman" panose="02020603050405020304" pitchFamily="18" charset="0"/>
              </a:rPr>
              <a:t>Características do Realismo brasileiro</a:t>
            </a:r>
            <a:r>
              <a:rPr lang="pt-BR" sz="3200" dirty="0" smtClean="0">
                <a:latin typeface="Times New Roman" panose="02020603050405020304" pitchFamily="18" charset="0"/>
                <a:cs typeface="Times New Roman" panose="02020603050405020304" pitchFamily="18" charset="0"/>
              </a:rPr>
              <a:t>:</a:t>
            </a:r>
          </a:p>
          <a:p>
            <a:pPr algn="just"/>
            <a:endParaRPr lang="pt-BR" sz="3200" dirty="0" smtClean="0">
              <a:latin typeface="Times New Roman" panose="02020603050405020304" pitchFamily="18" charset="0"/>
              <a:cs typeface="Times New Roman" panose="02020603050405020304" pitchFamily="18" charset="0"/>
            </a:endParaRPr>
          </a:p>
          <a:p>
            <a:pPr algn="just"/>
            <a:r>
              <a:rPr lang="pt-BR" sz="3200" b="1" dirty="0" smtClean="0">
                <a:latin typeface="Times New Roman" panose="02020603050405020304" pitchFamily="18" charset="0"/>
                <a:cs typeface="Times New Roman" panose="02020603050405020304" pitchFamily="18" charset="0"/>
              </a:rPr>
              <a:t> 2) </a:t>
            </a:r>
            <a:r>
              <a:rPr lang="pt-BR" sz="3200" b="1" dirty="0" err="1" smtClean="0">
                <a:latin typeface="Times New Roman" panose="02020603050405020304" pitchFamily="18" charset="0"/>
                <a:cs typeface="Times New Roman" panose="02020603050405020304" pitchFamily="18" charset="0"/>
              </a:rPr>
              <a:t>Antirromantismo</a:t>
            </a:r>
            <a:r>
              <a:rPr lang="pt-BR" sz="3200" dirty="0" smtClean="0">
                <a:latin typeface="Times New Roman" panose="02020603050405020304" pitchFamily="18" charset="0"/>
                <a:cs typeface="Times New Roman" panose="02020603050405020304" pitchFamily="18" charset="0"/>
              </a:rPr>
              <a:t>, contrapondo-se ao caráter </a:t>
            </a:r>
            <a:r>
              <a:rPr lang="pt-BR" sz="3200" b="1" dirty="0" smtClean="0">
                <a:latin typeface="Times New Roman" panose="02020603050405020304" pitchFamily="18" charset="0"/>
                <a:cs typeface="Times New Roman" panose="02020603050405020304" pitchFamily="18" charset="0"/>
              </a:rPr>
              <a:t>espiritualista</a:t>
            </a:r>
            <a:r>
              <a:rPr lang="pt-BR" sz="3200" dirty="0" smtClean="0">
                <a:latin typeface="Times New Roman" panose="02020603050405020304" pitchFamily="18" charset="0"/>
                <a:cs typeface="Times New Roman" panose="02020603050405020304" pitchFamily="18" charset="0"/>
              </a:rPr>
              <a:t> e </a:t>
            </a:r>
            <a:r>
              <a:rPr lang="pt-BR" sz="3200" b="1" dirty="0" smtClean="0">
                <a:latin typeface="Times New Roman" panose="02020603050405020304" pitchFamily="18" charset="0"/>
                <a:cs typeface="Times New Roman" panose="02020603050405020304" pitchFamily="18" charset="0"/>
              </a:rPr>
              <a:t>idealizador</a:t>
            </a:r>
            <a:r>
              <a:rPr lang="pt-BR" sz="3200" dirty="0" smtClean="0">
                <a:latin typeface="Times New Roman" panose="02020603050405020304" pitchFamily="18" charset="0"/>
                <a:cs typeface="Times New Roman" panose="02020603050405020304" pitchFamily="18" charset="0"/>
              </a:rPr>
              <a:t> do Romantismo; </a:t>
            </a:r>
            <a:endParaRPr lang="pt-BR" sz="3200" b="1" dirty="0" smtClean="0">
              <a:latin typeface="Times New Roman" panose="02020603050405020304" pitchFamily="18" charset="0"/>
              <a:cs typeface="Times New Roman" panose="02020603050405020304" pitchFamily="18" charset="0"/>
            </a:endParaRPr>
          </a:p>
          <a:p>
            <a:pPr marL="0" indent="0" algn="just">
              <a:buNone/>
            </a:pPr>
            <a:endParaRPr lang="pt-BR" sz="3200" dirty="0" smtClean="0">
              <a:latin typeface="Times New Roman" panose="02020603050405020304" pitchFamily="18" charset="0"/>
              <a:cs typeface="Times New Roman" panose="02020603050405020304" pitchFamily="18" charset="0"/>
            </a:endParaRPr>
          </a:p>
          <a:p>
            <a:pPr algn="just"/>
            <a:endParaRPr lang="pt-BR" sz="3600" b="1" dirty="0" smtClean="0">
              <a:latin typeface="Times New Roman" panose="02020603050405020304" pitchFamily="18" charset="0"/>
              <a:cs typeface="Times New Roman" panose="02020603050405020304" pitchFamily="18" charset="0"/>
            </a:endParaRPr>
          </a:p>
          <a:p>
            <a:pPr marL="0" indent="0" algn="just">
              <a:buNone/>
            </a:pPr>
            <a:endParaRPr lang="pt-BR" sz="5100" dirty="0" smtClean="0">
              <a:latin typeface="Times New Roman" panose="02020603050405020304" pitchFamily="18" charset="0"/>
              <a:cs typeface="Times New Roman" panose="02020603050405020304" pitchFamily="18" charset="0"/>
            </a:endParaRPr>
          </a:p>
          <a:p>
            <a:pPr algn="just"/>
            <a:endParaRPr lang="pt-BR" sz="5100" dirty="0" smtClean="0">
              <a:latin typeface="Times New Roman" panose="02020603050405020304" pitchFamily="18" charset="0"/>
              <a:cs typeface="Times New Roman" panose="02020603050405020304" pitchFamily="18" charset="0"/>
            </a:endParaRPr>
          </a:p>
          <a:p>
            <a:pPr algn="just"/>
            <a:endParaRPr lang="pt-BR" sz="5500" dirty="0">
              <a:latin typeface="Times New Roman" panose="02020603050405020304" pitchFamily="18" charset="0"/>
              <a:cs typeface="Times New Roman" panose="02020603050405020304" pitchFamily="18" charset="0"/>
            </a:endParaRPr>
          </a:p>
          <a:p>
            <a:pPr algn="just"/>
            <a:endParaRPr lang="pt-BR" sz="1600" dirty="0">
              <a:latin typeface="Times New Roman" panose="02020603050405020304" pitchFamily="18" charset="0"/>
              <a:cs typeface="Times New Roman" panose="02020603050405020304" pitchFamily="18" charset="0"/>
            </a:endParaRPr>
          </a:p>
          <a:p>
            <a:pPr marL="0" indent="0" algn="just">
              <a:buNone/>
            </a:pPr>
            <a:endParaRPr lang="pt-BR" dirty="0" smtClean="0">
              <a:latin typeface="Times New Roman" panose="02020603050405020304" pitchFamily="18" charset="0"/>
              <a:cs typeface="Times New Roman" panose="02020603050405020304" pitchFamily="18" charset="0"/>
            </a:endParaRPr>
          </a:p>
          <a:p>
            <a:pPr marL="0" indent="0" algn="just">
              <a:buNone/>
            </a:pPr>
            <a:endParaRPr lang="pt-BR" dirty="0" smtClean="0"/>
          </a:p>
          <a:p>
            <a:pPr marL="0" indent="0" algn="just">
              <a:buNone/>
            </a:pPr>
            <a:endParaRPr lang="pt-BR" dirty="0"/>
          </a:p>
          <a:p>
            <a:pPr marL="0" indent="0" algn="just">
              <a:buNone/>
            </a:pPr>
            <a:endParaRPr lang="pt-BR" dirty="0" smtClean="0"/>
          </a:p>
          <a:p>
            <a:pPr marL="0" indent="0" algn="just">
              <a:buNone/>
            </a:pPr>
            <a:endParaRPr lang="pt-BR" dirty="0" smtClean="0"/>
          </a:p>
          <a:p>
            <a:pPr marL="0" indent="0" algn="just">
              <a:buNone/>
            </a:pPr>
            <a:endParaRPr lang="pt-BR" dirty="0"/>
          </a:p>
        </p:txBody>
      </p:sp>
      <p:pic>
        <p:nvPicPr>
          <p:cNvPr id="9218" name="Picture 2" descr="C:\Users\Usuário\JEC\Pictures\Educandário\Imagens para aulas\cartoman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4329100"/>
            <a:ext cx="4297369" cy="2417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4614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pa Dura">
  <a:themeElements>
    <a:clrScheme name="Capa Dura">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pa Dura">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pa Dura">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718</TotalTime>
  <Words>1870</Words>
  <Application>Microsoft Office PowerPoint</Application>
  <PresentationFormat>Apresentação na tela (4:3)</PresentationFormat>
  <Paragraphs>467</Paragraphs>
  <Slides>37</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37</vt:i4>
      </vt:variant>
    </vt:vector>
  </HeadingPairs>
  <TitlesOfParts>
    <vt:vector size="41" baseType="lpstr">
      <vt:lpstr>Book Antiqua</vt:lpstr>
      <vt:lpstr>Times New Roman</vt:lpstr>
      <vt:lpstr>Wingdings</vt:lpstr>
      <vt:lpstr>Capa Dura</vt:lpstr>
      <vt:lpstr>Realismo-Naturalismo no Brasil</vt:lpstr>
      <vt:lpstr>Realismo-Naturalismo no Brasil</vt:lpstr>
      <vt:lpstr>Realismo-Naturalismo no Brasil</vt:lpstr>
      <vt:lpstr>Realismo-Naturalismo no Brasil</vt:lpstr>
      <vt:lpstr>Realismo-Naturalismo no Brasil</vt:lpstr>
      <vt:lpstr>Realismo-Naturalismo no Brasil</vt:lpstr>
      <vt:lpstr>Realismo-Naturalismo no Brasil</vt:lpstr>
      <vt:lpstr>Realismo-Naturalismo no Brasil</vt:lpstr>
      <vt:lpstr>Realismo-Naturalismo no Brasil</vt:lpstr>
      <vt:lpstr>Realismo-Naturalismo no Brasil</vt:lpstr>
      <vt:lpstr>Realismo-Naturalismo no Brasil</vt:lpstr>
      <vt:lpstr>Realismo-Naturalismo no Brasil</vt:lpstr>
      <vt:lpstr>Realismo-Naturalismo no Brasil</vt:lpstr>
      <vt:lpstr>Realismo-Naturalismo no Brasil</vt:lpstr>
      <vt:lpstr>Realismo-Naturalismo no Brasil</vt:lpstr>
      <vt:lpstr>Realismo-Naturalismo no Brasil</vt:lpstr>
      <vt:lpstr>Realismo-Naturalismo no Brasil</vt:lpstr>
      <vt:lpstr>Raul Pompeia</vt:lpstr>
      <vt:lpstr>Raul Pompeia</vt:lpstr>
      <vt:lpstr>Prosa realista</vt:lpstr>
      <vt:lpstr>Prosa realista</vt:lpstr>
      <vt:lpstr>Prosa realista</vt:lpstr>
      <vt:lpstr>Prosa realista</vt:lpstr>
      <vt:lpstr>Prosa realista</vt:lpstr>
      <vt:lpstr>O Ateneu</vt:lpstr>
      <vt:lpstr>O Ateneu</vt:lpstr>
      <vt:lpstr>O Ateneu</vt:lpstr>
      <vt:lpstr>Prosa naturalista</vt:lpstr>
      <vt:lpstr>Prosa naturalista</vt:lpstr>
      <vt:lpstr>Prosa naturalista</vt:lpstr>
      <vt:lpstr>Prosa naturalista</vt:lpstr>
      <vt:lpstr>O bom crioulo</vt:lpstr>
      <vt:lpstr>O bom crioulo</vt:lpstr>
      <vt:lpstr>O bom crioulo</vt:lpstr>
      <vt:lpstr>O bom crioulo</vt:lpstr>
      <vt:lpstr>O bom crioulo</vt:lpstr>
      <vt:lpstr>O bom crioulo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Realismo-Naturalismo</dc:title>
  <dc:creator>Usuário</dc:creator>
  <cp:lastModifiedBy>Arthur Furtado</cp:lastModifiedBy>
  <cp:revision>62</cp:revision>
  <dcterms:created xsi:type="dcterms:W3CDTF">2018-06-26T17:36:36Z</dcterms:created>
  <dcterms:modified xsi:type="dcterms:W3CDTF">2019-08-01T22:36:02Z</dcterms:modified>
</cp:coreProperties>
</file>