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B6D3C-1B62-405E-AF85-606BD2A0B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40935D-6462-4BFD-9FB5-30B1768AC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D2B23B-4CD2-438D-A584-7FB32143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8E62E-BFC6-41E0-BCD1-BEE71780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149B2F-216F-49E2-931C-56E25CEF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18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FCE68-1E1C-49E9-ACDC-0B6D6316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4A2999-B675-4499-975F-FDC97FBEF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982E8C-A5B2-4BA5-9AD1-6E520438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EE5354-D179-4A53-8B62-16CD1D2A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C0F19-B6EA-4283-A766-396F9E9C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4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91EED2-8455-4243-BD36-6C8B510B2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0AF5EC-2D92-478C-B01F-11183C0EE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6C9BE8-72D1-4AD5-8E88-D3C0208D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4CD75-D376-4500-AEF0-9EAEEC41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318C94-9589-4391-B644-16E0B677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41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3ED20-12DF-40BA-AC6F-48793674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6E7904-7A51-445D-A483-0835FF559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91DD72-D9FC-4CBD-B74A-9DC6BE84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2E8AC9-2949-49AA-A68F-0B51E895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ABE528-75AA-474C-AFD3-AB7DFB65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2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FAC48-E3C9-43B2-A681-6A0BBEE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A1EAE0-6243-490E-ACD3-B138E0FC3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42345A-5D0F-4AE4-9FDE-57E00EFA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0EA66-C489-41F1-9BCD-9371704C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CCE207-5402-49E9-9BB1-D9930F68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70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7AD1-300E-424A-83C8-49F97E30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F880D1-2F11-4538-A5A7-3B47BE89A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D3DDD4-065E-4E2D-A1C4-79C6FC652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883ECA-11BE-470C-91F7-357A3E00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35765D-698C-44C9-8D15-112AF1D0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B6D8C3-6CE7-4732-9FB3-749E1E50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5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7AEE0-F3B1-4B7C-8768-B88050B2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92C018-79B8-4FE4-A828-53FC1E46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C65DDB-093A-4C9E-97A2-C7557B2C9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1E5BF6-5A57-4BCB-B1D6-457B59FE0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903EC-2722-4120-A241-C541E7451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96D55E-D684-487F-B6C3-0B2A45E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17BE6A-9B66-4539-8D36-2FE86E70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98738B4-70D7-4E66-BE13-54477D1A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02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8C341-4F0A-4F9A-8E49-23671BAB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7C2D64-395B-4341-A068-D884B689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4C4437-AED2-400B-A221-18E80C8E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7325CA-55C6-4C12-9345-0EF392C9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90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C90F25-6512-4527-8EFB-7B6EDD68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FD4CE6-4EDF-4EC1-B217-7E74C692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0C1B7A-80A5-49D9-A9C8-4D0BAB22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93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CEC65-BA1C-46E2-A356-81DA8318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6BD8D8-028C-45A8-8675-1BC250E76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9E960A-01B9-4A60-808A-672F762E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3036A4-4D0C-4FE7-8388-6F33605C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D889E0-54D0-4803-94A2-BC6BBD9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E51029-7E5F-4B0B-8F2C-1F86BE90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3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1DC1A-6657-4BD2-976D-7AA593CD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9AE16A-38C7-4244-8AC5-BD956382D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F104BA-D0EE-4778-BC0F-3C426F9E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C7681C-EDC7-4048-8BED-534289E2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AEAF92-C616-40E4-AEAA-7331E87A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1D372A-671D-4C68-93C2-935922A8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14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215C03-435C-4CF9-B411-D73EBB44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F531CD-E845-4E0F-96D0-3EFB033D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CE9768-9677-42EA-A495-5CCE0D9EC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1C47-28F1-47B0-B136-4321265B744C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0E39F-ED6F-4229-A3F3-72832CB75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752CC6-F69B-4141-B05D-244AC42AC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F8C4-F42E-4439-A35A-0A5BAE083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557572" cy="72711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IMPLÍCITO E EXPLÍCITO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727113"/>
            <a:ext cx="74363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compreender e interpretar um texto em sua totalidade, o leitor deve se atentar tanto às informações que são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explícitas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quanto às que são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implícitas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Explícito: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que está claro, expresso, explicado sem ambiguidade.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Implícito: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o que está envolvido, mas não expresso claramente por palavras. Pode ser percebido por dedução e percepção, mas não é expresso ou manifestado, é subentendido.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7D970C-7BA5-4367-ADF9-166FFBFA5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33"/>
          <a:stretch/>
        </p:blipFill>
        <p:spPr>
          <a:xfrm>
            <a:off x="7678757" y="0"/>
            <a:ext cx="4513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PRESSUPOSTOS E SUBENTENDIDOS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-1" y="627961"/>
            <a:ext cx="7557573" cy="599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Pressuposto é uma dedução feita a partir de marcas textuais, por exemplo: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uma hora de provas, metade das pessoas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havia saído.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o pressuposto?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metade dos candidatos, o término da prova ocorreu antes do tempo final do exame.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marca textual permite essa afirmação?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utilização do advérbio de tempo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9C6341-FBEA-4D44-8581-EBC109397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83"/>
          <a:stretch/>
        </p:blipFill>
        <p:spPr>
          <a:xfrm>
            <a:off x="7557572" y="0"/>
            <a:ext cx="4634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16"/>
            <a:ext cx="6224530" cy="550843"/>
          </a:xfrm>
        </p:spPr>
        <p:txBody>
          <a:bodyPr>
            <a:noAutofit/>
          </a:bodyPr>
          <a:lstStyle/>
          <a:p>
            <a:r>
              <a:rPr lang="pt-BR" sz="2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PRESSUPOSTOS E SUBENTENDIDOS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561859"/>
            <a:ext cx="5511800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pergunta final de Anésia,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pressupõe-se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 não considera a atividade de DJ uma profissão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informação está implícita, pois o leitor a acessa devido à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repetição da pergunta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à mensagem adicional que a utilização da conjunção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suscita.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tirinha, a conjunção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funciona como um elemento linguístico significativo acerca da mensagem do real ponto de vista da personagem. Portanto, pode-se afirmar que, devido a essa marca textual e à repetição da pergunta, Anésia não considera a atividade de DJ uma profissão.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95D6F4-1EFD-4E27-A8B2-E9B5930A0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1" y="904526"/>
            <a:ext cx="6358676" cy="54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PRESSUPOSTOS E SUBENTENDIDOS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subentendidos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possibilidades de interpretação que partem do leitor após deparar com as informações implícitas de um texto.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Diferentemente dos pressupostos,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marcas textuais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sustentem suas deduções, podendo ser ou não verdadeiras.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da mensagem e os conhecimentos prévios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quem a recebe serão utilizados como pistas para perceber as possíveis insinuações contidas nas entrelinhas.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EDEF48-7B58-468B-87A6-B9418973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75" y="-1"/>
            <a:ext cx="443612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PRESSUPOSTOS E SUBENTENDIDOS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599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subentendidos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bolsa da senhora está muito pesada?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o subentendido?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pessoa que realizou a pergunta está se candidatando a levar a bolsa de uma senhora.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assento está ocupado?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o subentendido?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pessoa que realizou a pergunta está interessada em ocupar o assento.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F562A1-F07A-46DB-B1E3-ADFF5EF1A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5"/>
          <a:stretch/>
        </p:blipFill>
        <p:spPr>
          <a:xfrm>
            <a:off x="7788925" y="0"/>
            <a:ext cx="440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16"/>
            <a:ext cx="6224530" cy="550843"/>
          </a:xfrm>
        </p:spPr>
        <p:txBody>
          <a:bodyPr>
            <a:noAutofit/>
          </a:bodyPr>
          <a:lstStyle/>
          <a:p>
            <a:r>
              <a:rPr lang="pt-BR" sz="2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PRESSUPOSTOS E SUBENTENDIDOS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561859"/>
            <a:ext cx="5727700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Anésia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deduz o ano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que o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neto visitou a amiga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pela última vez, com base no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calendário eleitoral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Fica subentendido que o neto da personagem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procura a avó guiado apenas pelo interesse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que essas informações não estão explícitas na tirinha. O leitor precisa recorrer a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extralinguísticas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chegar a essa interpretação. 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tirinha constrói a ideia de que, provavelmente, haja um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 eleitoral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parte do neto da amiga de Anésia, pois é comum que os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anos pares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sejam coincidentes com as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candidaturas políticas no Brasil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18790A-BE57-43EE-9C94-DAF1F5C4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270586"/>
            <a:ext cx="6234782" cy="4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017"/>
            <a:ext cx="7315199" cy="451692"/>
          </a:xfrm>
        </p:spPr>
        <p:txBody>
          <a:bodyPr>
            <a:noAutofit/>
          </a:bodyPr>
          <a:lstStyle/>
          <a:p>
            <a:r>
              <a:rPr lang="pt-BR" sz="2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A SUA CAPACIDADE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462709"/>
            <a:ext cx="7315200" cy="710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dono de uma grande rede de frigoríficos é encontrado morto dentro de um de seus frigoríficos. A polícia desconfiou logo que se tratava de um homicídio pelas circunstâncias do crime. O homem tinha muitos problemas e foi encontrado pendurado pelo pescoço a uma altura de três metros dentro de um frigorífico desligado. Não havia escada, banco ou qualquer objeto para ele subir. Para esclarecer o caso, um famoso detetive foi chamado. Ao ver a cena do crime, logo disse: “Não amigos, o que houve aqui foi um suicídio. Aquela poça de água embaixo do cadáver é a prova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O que aconteceu?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1E3F3D-58B2-4E15-9813-99BC2603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1017"/>
            <a:ext cx="4876800" cy="68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17"/>
            <a:ext cx="6224530" cy="451692"/>
          </a:xfrm>
        </p:spPr>
        <p:txBody>
          <a:bodyPr>
            <a:noAutofit/>
          </a:bodyPr>
          <a:lstStyle/>
          <a:p>
            <a:r>
              <a:rPr lang="pt-BR" sz="2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A SUA CAPACIDADE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-1" y="462709"/>
            <a:ext cx="7348251" cy="710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dono de uma grande rede de frigoríficos é encontrado morto dentro de um de seus frigoríficos. A polícia desconfiou logo que se tratava de um homicídio pelas circunstâncias do crime. O homem tinha muitos problemas e foi encontrado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pendurado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pelo pescoço a uma altura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três metros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dentro de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frigorífico desligado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Não havia escada, banco ou qualquer objeto para ele subir. Para esclarecer o caso, um famoso detetive foi chamado. Ao ver a cena do crime, logo disse: “Não amigos, o que houve aqui foi um suicídio. Aquela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poça de água embaixo do cadáver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prova.”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1E3F3D-58B2-4E15-9813-99BC2603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605" y="11017"/>
            <a:ext cx="4612395" cy="68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17"/>
            <a:ext cx="6224530" cy="451692"/>
          </a:xfrm>
        </p:spPr>
        <p:txBody>
          <a:bodyPr>
            <a:noAutofit/>
          </a:bodyPr>
          <a:lstStyle/>
          <a:p>
            <a:r>
              <a:rPr lang="pt-BR" sz="2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A SUA CAPACIDADE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462709"/>
            <a:ext cx="635000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dono desta rede de frigoríficos estava passando por diversos problemas com a família e com os negócios, por isso resolve se matar da seguinte forma: ele subiu em cima de um imenso cubo de gelo que havia no frigorífico, amarrou uma corda no teto e desligou o frigorífico. Depois disso, ele subiu de novo em cima do cubo de gelo e esperou o gelo derreter-se para que ele pudesse ficar suspenso no ar. A poça de água foi o que sobrou do cubo de gelo</a:t>
            </a:r>
            <a:r>
              <a:rPr lang="pt-BR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Ele agiu assim para que a sua família não perdesse o dinheiro do seguro de vida.</a:t>
            </a:r>
            <a:endParaRPr lang="pt-BR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EAE1DC-1FA7-4AB8-A8E3-92DAA6D0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88" y="0"/>
            <a:ext cx="553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entrelinhas da canção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517792"/>
            <a:ext cx="75575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3×4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 lembro muito bem do dia em que eu cheguei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Jovem que desce do norte pra cidade grande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pés cansados e feridos de andar légua tirana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lágrima nos olhos de ler o Pessoa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 o verde da cana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esquina que eu passava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guarda me parava, pedia os meus documentos e depois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sorria, examinando o três-por-quatro da fotografia [...]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Veloso, o Sol não é tão bonito pra quem vem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norte e vai viver na rua [...]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BELCHIOR. Fotografia 3×4.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Alucinação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Philips, 1976. 1 CD (37 min).</a:t>
            </a:r>
          </a:p>
          <a:p>
            <a:endParaRPr lang="pt-BR" dirty="0"/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215B9832-7AEC-4841-B580-398CCA0D9C95}"/>
              </a:ext>
            </a:extLst>
          </p:cNvPr>
          <p:cNvSpPr/>
          <p:nvPr/>
        </p:nvSpPr>
        <p:spPr>
          <a:xfrm>
            <a:off x="8185531" y="1352321"/>
            <a:ext cx="3899972" cy="3822852"/>
          </a:xfrm>
          <a:prstGeom prst="borderCallout1">
            <a:avLst>
              <a:gd name="adj1" fmla="val 18750"/>
              <a:gd name="adj2" fmla="val -8333"/>
              <a:gd name="adj3" fmla="val 18574"/>
              <a:gd name="adj4" fmla="val -66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Inicialmente, Belchior, o autor da música, apresenta a temática da canção: a migração para o Sudeste em busca de melhores condições de vida. Assim como outros cantores cearenses que buscavam se estabelecer no mercado fonográfico brasileiro, Belchior teve que migrar para o Sudeste. Chegando lá, deparou-se com um ambiente hostil e isso se refletiu em suas composições.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17EB3-B26F-488B-B045-A7AF3171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06" y="627961"/>
            <a:ext cx="1531345" cy="13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entrelinhas da canção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3×4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 lembro muito bem do dia em que eu cheguei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Jovem que desce do norte pra cidade grande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pés cansados e feridos de andar légua tirana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lágrima nos olhos de ler o Pessoa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 o verde da cana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esquina que eu passava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guarda me parava, pedia os meus documentos e depois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sorria, examinando o três-por-quatro da fotografia [...]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Veloso, o Sol não é tão bonito pra quem vem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norte e vai viver na rua [...]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BELCHIOR. Fotografia 3×4.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Alucinação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Philips, 1976. 1 CD (37 min).</a:t>
            </a:r>
          </a:p>
          <a:p>
            <a:endParaRPr lang="pt-BR" dirty="0"/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B1847153-BD8B-49E8-B829-F05BE8A227BF}"/>
              </a:ext>
            </a:extLst>
          </p:cNvPr>
          <p:cNvSpPr/>
          <p:nvPr/>
        </p:nvSpPr>
        <p:spPr>
          <a:xfrm>
            <a:off x="7722823" y="1995143"/>
            <a:ext cx="4384713" cy="3348037"/>
          </a:xfrm>
          <a:prstGeom prst="borderCallout1">
            <a:avLst>
              <a:gd name="adj1" fmla="val 18750"/>
              <a:gd name="adj2" fmla="val -8333"/>
              <a:gd name="adj3" fmla="val 18749"/>
              <a:gd name="adj4" fmla="val -390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Aqui, Belchior faz referência à música “Légua tirana”, composta por Humberto Teixeira e Luiz Gonzaga em 1949. A canção também retrata a vida do sertanejo nesse movimento migratório. Os versos da canção referenciada são: “Oh, que légua tão tirana / De alpercata e pé no chão”.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3A09B7-8466-4BE1-A8F8-80BAFC030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09" t="6546" b="7515"/>
          <a:stretch/>
        </p:blipFill>
        <p:spPr>
          <a:xfrm>
            <a:off x="5739788" y="1079654"/>
            <a:ext cx="1889393" cy="14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entrelinhas da canção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3×4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 lembro muito bem do dia em que eu cheguei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Jovem que desce do norte pra cidade grande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pés cansados e feridos de andar légua tirana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lágrima nos olhos de ler o Pessoa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 o verde da cana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esquina que eu passava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guarda me parava, pedia os meus documentos e depois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sorria, examinando o três-por-quatro da fotografia [...]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Veloso, o Sol não é tão bonito pra quem vem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norte e vai viver na rua [...]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BELCHIOR. Fotografia 3×4.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Alucinação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Philips, 1976. 1 CD (37 min).</a:t>
            </a:r>
          </a:p>
          <a:p>
            <a:endParaRPr lang="pt-BR" dirty="0"/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AAF32DFF-6117-463B-AC73-8F382D111AEA}"/>
              </a:ext>
            </a:extLst>
          </p:cNvPr>
          <p:cNvSpPr/>
          <p:nvPr/>
        </p:nvSpPr>
        <p:spPr>
          <a:xfrm>
            <a:off x="8086929" y="2137272"/>
            <a:ext cx="4009590" cy="4395730"/>
          </a:xfrm>
          <a:prstGeom prst="borderCallout1">
            <a:avLst>
              <a:gd name="adj1" fmla="val 18750"/>
              <a:gd name="adj2" fmla="val -8333"/>
              <a:gd name="adj3" fmla="val 23202"/>
              <a:gd name="adj4" fmla="val -905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Nesse trecho, Belchior faz uso da interdiscursividade ao referenciar um de seus autores favoritos, Fernando Pessoa, sob o pseudônimo de Alberto Caeiro, mais especificamente o poema “O rio da minha aldeia”, que fala sobre o orgulho das coisas de sua própria terra: 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Tejo é mais belo que o rio que corre pela minha aldeia,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Tejo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mais belo que o rio que corre pela minha aldeia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é o rio que corre pela minha aldeia”.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A57E13-6BF1-4F38-BE85-F0B1BD2A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6077" flipH="1">
            <a:off x="6222123" y="1182950"/>
            <a:ext cx="1621636" cy="16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entrelinhas da canção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3×4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 lembro muito bem do dia em que eu cheguei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Jovem que desce do norte pra cidade grande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pés cansados e feridos de andar légua tirana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lágrima nos olhos de ler o Pessoa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 o verde da cana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esquina que eu passava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guarda me parava, pedia os meus documentos e depois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sorria, examinando o três-por-quatro da fotografia [...]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Veloso, o Sol não é tão bonito pra quem vem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norte e vai viver na rua [...]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BELCHIOR. Fotografia 3×4.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Alucinação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Philips, 1976. 1 CD (37 min).</a:t>
            </a:r>
          </a:p>
          <a:p>
            <a:endParaRPr lang="pt-BR" dirty="0"/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D3F6943E-9872-4E66-B515-E1159018A846}"/>
              </a:ext>
            </a:extLst>
          </p:cNvPr>
          <p:cNvSpPr/>
          <p:nvPr/>
        </p:nvSpPr>
        <p:spPr>
          <a:xfrm>
            <a:off x="7520848" y="1685582"/>
            <a:ext cx="4671152" cy="3833869"/>
          </a:xfrm>
          <a:prstGeom prst="borderCallout1">
            <a:avLst>
              <a:gd name="adj1" fmla="val 65590"/>
              <a:gd name="adj2" fmla="val -4063"/>
              <a:gd name="adj3" fmla="val 66032"/>
              <a:gd name="adj4" fmla="val -674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Nesse verso, o cantor faz referência à canção “Divino maravilhoso”, composta por Caetano Veloso e Gilberto Gil: </a:t>
            </a:r>
          </a:p>
          <a:p>
            <a:pPr algn="ctr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“Atenção ao dobrar uma esquina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alegria, atenção menina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vem? Quantos anos você tem?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Atenção, precisa ter olhos firmes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este Sol, para esta escuridão[...]”.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DD4175-E054-4229-AB0A-7CC3FD280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4" b="3762"/>
          <a:stretch/>
        </p:blipFill>
        <p:spPr>
          <a:xfrm>
            <a:off x="5398264" y="2723226"/>
            <a:ext cx="1553379" cy="14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entrelinhas da canção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3×4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 lembro muito bem do dia em que eu cheguei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Jovem que desce do norte pra cidade grande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pés cansados e feridos de andar légua tirana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lágrima nos olhos de ler o Pessoa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 o verde da cana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esquina que eu passava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guarda me parava, pedia os meus documentos e depois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sorria, examinando o três-por-quatro da fotografia [...]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Veloso, o Sol não é tão bonito pra quem vem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norte e vai viver na rua [...]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BELCHIOR. Fotografia 3×4.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Alucinação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Philips, 1976. 1 CD (37 min).</a:t>
            </a:r>
          </a:p>
          <a:p>
            <a:endParaRPr lang="pt-BR" dirty="0"/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3B979315-B80D-48F9-8956-8C836DFD6F05}"/>
              </a:ext>
            </a:extLst>
          </p:cNvPr>
          <p:cNvSpPr/>
          <p:nvPr/>
        </p:nvSpPr>
        <p:spPr>
          <a:xfrm>
            <a:off x="7557572" y="1178804"/>
            <a:ext cx="4461830" cy="3865831"/>
          </a:xfrm>
          <a:prstGeom prst="borderCallout1">
            <a:avLst>
              <a:gd name="adj1" fmla="val 18750"/>
              <a:gd name="adj2" fmla="val -8333"/>
              <a:gd name="adj3" fmla="val 83147"/>
              <a:gd name="adj4" fmla="val -580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referenciar o período em que a música foi composta, o autor revela um ritual comum à época da Ditadura Civil-Militar: o controle das movimentações nas ruas.</a:t>
            </a:r>
          </a:p>
          <a:p>
            <a:pPr algn="just"/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ditadura também é o motivo para tantas informações implícitas.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CEAEA-113B-4529-80F6-2A3888F49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4" r="24444"/>
          <a:stretch/>
        </p:blipFill>
        <p:spPr>
          <a:xfrm>
            <a:off x="6588088" y="2588965"/>
            <a:ext cx="859316" cy="18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 entrelinhas da canção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3×4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 lembro muito bem do dia em que eu cheguei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Jovem que desce do norte pra cidade grande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pés cansados e feridos de andar légua tirana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lágrima nos olhos de ler o Pessoa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 o verde da cana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esquina que eu passava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guarda me parava, pedia os meus documentos e depois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sorria, examinando o três-por-quatro da fotografia [...]</a:t>
            </a:r>
          </a:p>
          <a:p>
            <a:pPr>
              <a:lnSpc>
                <a:spcPct val="150000"/>
              </a:lnSpc>
            </a:pPr>
            <a:r>
              <a:rPr lang="pt-BR" sz="23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Veloso, o Sol não é tão bonito pra quem vem</a:t>
            </a:r>
          </a:p>
          <a:p>
            <a:pPr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norte e vai viver na rua [...]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BELCHIOR. Fotografia 3×4.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Alucinação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Paulo: Philips, 1976. 1 CD (37 min).</a:t>
            </a:r>
          </a:p>
          <a:p>
            <a:endParaRPr lang="pt-BR" dirty="0"/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47849257-4DC5-49F2-B324-4DB3874DC001}"/>
              </a:ext>
            </a:extLst>
          </p:cNvPr>
          <p:cNvSpPr/>
          <p:nvPr/>
        </p:nvSpPr>
        <p:spPr>
          <a:xfrm>
            <a:off x="7932145" y="3095740"/>
            <a:ext cx="4120308" cy="3536414"/>
          </a:xfrm>
          <a:prstGeom prst="borderCallout1">
            <a:avLst>
              <a:gd name="adj1" fmla="val 74450"/>
              <a:gd name="adj2" fmla="val -4055"/>
              <a:gd name="adj3" fmla="val 74714"/>
              <a:gd name="adj4" fmla="val -549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Aqui, a canção faz uma referência à música “Alegria, alegria”, do cantor e compositor baiano Caetano Veloso. Essa referência está explícita, uma vez que Belchior cita o próprio nome do autor da música e responde negativamente à afirmação que o baiano traz na canção: “O sol é tão bonito”.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1BDDCC-26A0-474E-9614-B462908C7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9" b="5141"/>
          <a:stretch/>
        </p:blipFill>
        <p:spPr>
          <a:xfrm>
            <a:off x="9100679" y="991518"/>
            <a:ext cx="2143125" cy="21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 PROMOVE REFLEXÃO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artísticos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geral, frequentemente são utilizadas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mensagens implícitas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essas informações estão nas entrelinhas e cabe ao leitor acessá-las.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material artístico, das mais variadas áreas, tem por objetivo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uma experiência, uma reflexão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por isso, esses textos causam incômodo no leitor, pois são capazes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suscitar questionamentos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linguagem de um material artístico é trabalhada em níveis altos, exigindo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 ativa do receptor/leitor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construção de significado.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E719B0-12C5-4AA9-B028-2E2466B4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717" y="0"/>
            <a:ext cx="4380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51508-6C2C-4EEC-BBD7-1482CA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118"/>
            <a:ext cx="7557572" cy="550843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PRESSUPOSTOS E SUBENTENDIDOS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BFED-88D0-4D76-99B2-B3F640D95D34}"/>
              </a:ext>
            </a:extLst>
          </p:cNvPr>
          <p:cNvSpPr txBox="1"/>
          <p:nvPr/>
        </p:nvSpPr>
        <p:spPr>
          <a:xfrm>
            <a:off x="0" y="627961"/>
            <a:ext cx="7557572" cy="710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Pressupostos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subentendidos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duas categorias de informação implícita. </a:t>
            </a:r>
          </a:p>
          <a:p>
            <a:pPr algn="just">
              <a:lnSpc>
                <a:spcPct val="150000"/>
              </a:lnSpc>
            </a:pP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Pressuposto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dedução feita a partir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 textuais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exemplo: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aluno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deixou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sair aos sábados para estudar mais.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o pressuposto dessa sentença?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aluno possuía o costume de sair aos sábados, em vez de estudar.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marca textual admite essa afirmação?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utilização do verbo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deixou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 justamente a mudança de hábitos.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EDE11F-0503-4DFD-83E5-BA7C40E6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101" y="0"/>
            <a:ext cx="4505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2040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do Office</vt:lpstr>
      <vt:lpstr>IMPLÍCITO E EXPLÍCITO</vt:lpstr>
      <vt:lpstr>Nas entrelinhas da canção</vt:lpstr>
      <vt:lpstr>Nas entrelinhas da canção</vt:lpstr>
      <vt:lpstr>Nas entrelinhas da canção</vt:lpstr>
      <vt:lpstr>Nas entrelinhas da canção</vt:lpstr>
      <vt:lpstr>Nas entrelinhas da canção</vt:lpstr>
      <vt:lpstr>Nas entrelinhas da canção</vt:lpstr>
      <vt:lpstr>ARTE PROMOVE REFLEXÃO</vt:lpstr>
      <vt:lpstr>PRESSUPOSTOS E SUBENTENDIDOS</vt:lpstr>
      <vt:lpstr>PRESSUPOSTOS E SUBENTENDIDOS</vt:lpstr>
      <vt:lpstr>PRESSUPOSTOS E SUBENTENDIDOS</vt:lpstr>
      <vt:lpstr>PRESSUPOSTOS E SUBENTENDIDOS</vt:lpstr>
      <vt:lpstr>PRESSUPOSTOS E SUBENTENDIDOS</vt:lpstr>
      <vt:lpstr>PRESSUPOSTOS E SUBENTENDIDOS</vt:lpstr>
      <vt:lpstr>TESTE A SUA CAPACIDADE</vt:lpstr>
      <vt:lpstr>TESTE A SUA CAPACIDADE</vt:lpstr>
      <vt:lpstr>TESTE A SUA CAPACIDADE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IMPLÍCITO E EXPLÍCITO</dc:title>
  <dc:creator>ARTHUR VINÍCIUS FEITOSA FURTADO</dc:creator>
  <cp:lastModifiedBy>ARTHUR VINÍCIUS FEITOSA FURTADO</cp:lastModifiedBy>
  <cp:revision>19</cp:revision>
  <dcterms:created xsi:type="dcterms:W3CDTF">2025-05-13T18:22:50Z</dcterms:created>
  <dcterms:modified xsi:type="dcterms:W3CDTF">2025-05-17T21:02:10Z</dcterms:modified>
</cp:coreProperties>
</file>