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9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79" r:id="rId2"/>
    <p:sldId id="380" r:id="rId3"/>
    <p:sldId id="351" r:id="rId4"/>
    <p:sldId id="385" r:id="rId5"/>
    <p:sldId id="357" r:id="rId6"/>
    <p:sldId id="376" r:id="rId7"/>
    <p:sldId id="377" r:id="rId8"/>
    <p:sldId id="404" r:id="rId9"/>
    <p:sldId id="405" r:id="rId10"/>
    <p:sldId id="406" r:id="rId11"/>
    <p:sldId id="398" r:id="rId12"/>
    <p:sldId id="399" r:id="rId13"/>
    <p:sldId id="400" r:id="rId14"/>
    <p:sldId id="401" r:id="rId15"/>
    <p:sldId id="403" r:id="rId16"/>
    <p:sldId id="391" r:id="rId17"/>
    <p:sldId id="410" r:id="rId18"/>
    <p:sldId id="409" r:id="rId19"/>
    <p:sldId id="407" r:id="rId20"/>
    <p:sldId id="381" r:id="rId21"/>
    <p:sldId id="411" r:id="rId22"/>
    <p:sldId id="39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6184"/>
          </a:xfrm>
        </p:spPr>
        <p:txBody>
          <a:bodyPr>
            <a:noAutofit/>
          </a:bodyPr>
          <a:lstStyle/>
          <a:p>
            <a:r>
              <a:rPr lang="pt-BR" sz="9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480720" cy="410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3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interrogativa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Be + sujeito +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verbo no infinitivo + complemento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08141"/>
              </p:ext>
            </p:extLst>
          </p:nvPr>
        </p:nvGraphicFramePr>
        <p:xfrm>
          <a:off x="755576" y="2348879"/>
          <a:ext cx="5904655" cy="3476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Interrogativa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He,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It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pt-BR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pt-BR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876" y="2348879"/>
            <a:ext cx="2428123" cy="347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X BE GOING 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32918"/>
            <a:ext cx="8892480" cy="496525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820" y="3501008"/>
            <a:ext cx="2095500" cy="2181225"/>
          </a:xfrm>
          <a:prstGeom prst="rect">
            <a:avLst/>
          </a:prstGeom>
        </p:spPr>
      </p:pic>
      <p:sp>
        <p:nvSpPr>
          <p:cNvPr id="9" name="Texto Explicativo em Elipse 8"/>
          <p:cNvSpPr/>
          <p:nvPr/>
        </p:nvSpPr>
        <p:spPr>
          <a:xfrm>
            <a:off x="71510" y="1890142"/>
            <a:ext cx="3132338" cy="2474961"/>
          </a:xfrm>
          <a:prstGeom prst="wedgeEllipseCallout">
            <a:avLst>
              <a:gd name="adj1" fmla="val 70198"/>
              <a:gd name="adj2" fmla="val 2830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(Você estudará para o teste hoje?)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6084168" y="1844824"/>
            <a:ext cx="2987824" cy="2160240"/>
          </a:xfrm>
          <a:prstGeom prst="wedgeEllipseCallout">
            <a:avLst>
              <a:gd name="adj1" fmla="val -58831"/>
              <a:gd name="adj2" fmla="val 2982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Yes, I </a:t>
            </a:r>
            <a:r>
              <a:rPr lang="pt-B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(Sim, eu estudarei hoje.)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X BE GOING TO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32918"/>
            <a:ext cx="8892480" cy="496525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oing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820" y="3501008"/>
            <a:ext cx="2095500" cy="2181225"/>
          </a:xfrm>
          <a:prstGeom prst="rect">
            <a:avLst/>
          </a:prstGeom>
        </p:spPr>
      </p:pic>
      <p:sp>
        <p:nvSpPr>
          <p:cNvPr id="9" name="Texto Explicativo em Elipse 8"/>
          <p:cNvSpPr/>
          <p:nvPr/>
        </p:nvSpPr>
        <p:spPr>
          <a:xfrm>
            <a:off x="179512" y="1890143"/>
            <a:ext cx="3024336" cy="2258937"/>
          </a:xfrm>
          <a:prstGeom prst="wedgeEllipseCallout">
            <a:avLst>
              <a:gd name="adj1" fmla="val 70198"/>
              <a:gd name="adj2" fmla="val 2830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(Você vai estudar para o teste?)</a:t>
            </a: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6084168" y="1230314"/>
            <a:ext cx="2987824" cy="2774750"/>
          </a:xfrm>
          <a:prstGeom prst="wedgeEllipseCallout">
            <a:avLst>
              <a:gd name="adj1" fmla="val -58831"/>
              <a:gd name="adj2" fmla="val 2982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Yes, I </a:t>
            </a:r>
            <a:r>
              <a:rPr lang="pt-BR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(Sim, eu vou estudar na próxima semana.)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4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COM “BE </a:t>
            </a:r>
            <a:r>
              <a:rPr lang="pt-B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TO”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Utilizado para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Dizer o que vai, ou poderá, acontecer, em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 imediato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Look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clouds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(Veja aquelas nuvens escuras. Eu acho que vai chover.)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036" y="4481742"/>
            <a:ext cx="1642616" cy="164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8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COM “BE GOING TO”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85740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Utilizado para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Fazer referência a uma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 planejada ou pretendida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(intenção);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Mary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(Mary diz que vai ser uma professora quando crescer.)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852" y="4555555"/>
            <a:ext cx="1642616" cy="164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40436"/>
              </p:ext>
            </p:extLst>
          </p:nvPr>
        </p:nvGraphicFramePr>
        <p:xfrm>
          <a:off x="0" y="0"/>
          <a:ext cx="9144000" cy="80703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69976">
                  <a:extLst>
                    <a:ext uri="{9D8B030D-6E8A-4147-A177-3AD203B41FA5}">
                      <a16:colId xmlns:a16="http://schemas.microsoft.com/office/drawing/2014/main" val="3043140391"/>
                    </a:ext>
                  </a:extLst>
                </a:gridCol>
                <a:gridCol w="2069976">
                  <a:extLst>
                    <a:ext uri="{9D8B030D-6E8A-4147-A177-3AD203B41FA5}">
                      <a16:colId xmlns:a16="http://schemas.microsoft.com/office/drawing/2014/main" val="183857300"/>
                    </a:ext>
                  </a:extLst>
                </a:gridCol>
                <a:gridCol w="5004048">
                  <a:extLst>
                    <a:ext uri="{9D8B030D-6E8A-4147-A177-3AD203B41FA5}">
                      <a16:colId xmlns:a16="http://schemas.microsoft.com/office/drawing/2014/main" val="3682234241"/>
                    </a:ext>
                  </a:extLst>
                </a:gridCol>
              </a:tblGrid>
              <a:tr h="1052736">
                <a:tc gridSpan="2">
                  <a:txBody>
                    <a:bodyPr/>
                    <a:lstStyle/>
                    <a:p>
                      <a:pPr algn="ctr"/>
                      <a:endParaRPr lang="pt-BR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pt-B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397273"/>
                  </a:ext>
                </a:extLst>
              </a:tr>
              <a:tr h="1585359">
                <a:tc gridSpan="2"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Expressa ações futuras decididas no momento em que se fala (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decisão imediata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Ex.: I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salad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Expressa ações futuras decididas antes do momento em que se fala (decisão planejada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previamente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dad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722638"/>
                  </a:ext>
                </a:extLst>
              </a:tr>
              <a:tr h="1478643">
                <a:tc gridSpan="2"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Expressa uma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predição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baseada em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opinião </a:t>
                      </a:r>
                      <a:r>
                        <a:rPr lang="pt-BR" sz="2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experiência pessoal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Ex.: I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Corinthians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game.</a:t>
                      </a:r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Expressa uma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predição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baseada em </a:t>
                      </a:r>
                      <a:r>
                        <a:rPr lang="pt-BR" sz="2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uma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evidência presente </a:t>
                      </a:r>
                      <a:r>
                        <a:rPr lang="pt-BR" sz="2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momento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Ex.: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stomach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hurts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lot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throw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343747"/>
                  </a:ext>
                </a:extLst>
              </a:tr>
              <a:tr h="2841438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Expressa um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fato futuro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Ex.: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rise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tomorrow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Ofertas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promessas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ameaças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recusas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Ex.: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I’ll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tell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Expressa algo que está prestes a acontecer, acontecerá</a:t>
                      </a:r>
                      <a:r>
                        <a:rPr lang="pt-BR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muito em breve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imediata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algn="ctr"/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Ex.: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Get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 The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bomb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explode.</a:t>
                      </a:r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841916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314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9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OR BE GOING TO?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muitas situações, podemos usar os dois, mas devemos usar:</a:t>
            </a:r>
          </a:p>
          <a:p>
            <a:pPr algn="just"/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algo que acontecerá muito em breve ou para planejamento prévio.</a:t>
            </a:r>
          </a:p>
          <a:p>
            <a:pPr algn="just"/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decisões sem planejamento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692" y="4365104"/>
            <a:ext cx="1642616" cy="164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3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Dica: a expressão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gonna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equivalente a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É uma forma mais dinâmica e fluída de falar, muito utilizada em músicas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gonna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world.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1"/>
          <a:stretch/>
        </p:blipFill>
        <p:spPr>
          <a:xfrm>
            <a:off x="2699792" y="3645024"/>
            <a:ext cx="3442816" cy="237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Treinando a leitura: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3" y="2204864"/>
            <a:ext cx="894505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Treinando a leitura: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2028824"/>
            <a:ext cx="8667750" cy="363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44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SIMPLES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Utilizado para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Dizer o que vai, ou deverá, acontecer, em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 não-imediato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Mary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(Mary é uma boa estudante. Ela passará na prova.)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116" y="4653136"/>
            <a:ext cx="1945996" cy="133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1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Coloque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correta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going to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A: I’ve got a terrible headache! B: I _____ (get) an aspirin for you.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When I go to Paris next year, I _____ (stay) at the Ritz Hotel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I am sure Henry _____ (get) the promotion. After all, he deserves it.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 _______ (repaint) my living room next month.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Do you think we ______ (have) good weather for the weekend?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A: Can you call me later? B: Sure, I _____ (call) you after I get home tonight.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A: Where are you going? B: I ______ (buy) a newspaper at the newsstand. 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I go to L.A. next week and I ____ (send) you a card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_______ you ________ (close) the window, please?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Coloque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correta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going to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A: I’ve got a terrible headache! B: I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get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aspirin for you.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When I go to Paris next year, I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going to stay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the Ritz Hotel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I am sure Henry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get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promotion. After all, he deserves it.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going to repaint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 living room next month.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Do you think we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have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good weather for the weekend?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A: Can you call me later? B: Sure, I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call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after I get home tonight.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A: Where are you going? B: I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going to buy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newspaper at the newsstand. </a:t>
            </a:r>
          </a:p>
          <a:p>
            <a:pPr marL="0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I go to L.A. next week and I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going to send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a card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window, please?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5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TONGUE TWISTER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30" b="37180"/>
          <a:stretch/>
        </p:blipFill>
        <p:spPr>
          <a:xfrm>
            <a:off x="467544" y="1659633"/>
            <a:ext cx="8308874" cy="335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SIMPLES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Oferecer ou propor fazer alguma coisa no futuro; 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 looks heavy! I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(Aquela caixa parece pesada. Eu ajudarei você a levantá-la.)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868" y="4221088"/>
            <a:ext cx="2376264" cy="17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1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SIMPLES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Concordar ou se recusar a fazer alguma coisa no futuro; 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help me?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pt-BR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whatever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can.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(Você pode me ajudar? Claro, farei tudo o que puder.)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990590"/>
            <a:ext cx="1852290" cy="21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SIMPLES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afirmativa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Sujeito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verbo no infinitivo + complemento.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90560"/>
              </p:ext>
            </p:extLst>
          </p:nvPr>
        </p:nvGraphicFramePr>
        <p:xfrm>
          <a:off x="755576" y="2348879"/>
          <a:ext cx="5904655" cy="372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Afirmativa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He, </a:t>
                      </a:r>
                      <a:r>
                        <a:rPr lang="pt-BR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It</a:t>
                      </a:r>
                      <a:endParaRPr lang="pt-BR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/its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73" y="2232044"/>
            <a:ext cx="2311545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SIMPLES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negativa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Sujeito +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verbo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infinitivo + complemento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(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won’t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582155"/>
              </p:ext>
            </p:extLst>
          </p:nvPr>
        </p:nvGraphicFramePr>
        <p:xfrm>
          <a:off x="755576" y="2348879"/>
          <a:ext cx="5904655" cy="372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He, </a:t>
                      </a:r>
                      <a:r>
                        <a:rPr lang="pt-BR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It</a:t>
                      </a:r>
                      <a:endParaRPr lang="pt-BR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/its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852" y="2348879"/>
            <a:ext cx="1904182" cy="371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0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SIMPLES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interrogativa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Will + sujeito + verbo no infinitivo + complemento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55453"/>
              </p:ext>
            </p:extLst>
          </p:nvPr>
        </p:nvGraphicFramePr>
        <p:xfrm>
          <a:off x="755576" y="2348879"/>
          <a:ext cx="5904655" cy="372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Interrogativa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</a:t>
                      </a: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</a:t>
                      </a:r>
                      <a:r>
                        <a:rPr lang="pt-BR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He, </a:t>
                      </a:r>
                      <a:r>
                        <a:rPr lang="pt-BR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It</a:t>
                      </a:r>
                      <a:endParaRPr lang="pt-BR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</a:t>
                      </a:r>
                      <a:r>
                        <a:rPr lang="pt-BR" sz="24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/its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pt-BR" sz="24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</a:t>
                      </a:r>
                      <a:r>
                        <a:rPr lang="pt-BR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</a:t>
                      </a:r>
                      <a:r>
                        <a:rPr lang="pt-BR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</a:t>
                      </a:r>
                      <a:r>
                        <a:rPr lang="pt-BR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parents</a:t>
                      </a:r>
                      <a:r>
                        <a:rPr lang="pt-BR" sz="24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574" y="2348879"/>
            <a:ext cx="2427296" cy="371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afirmativa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Sujeito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verbo no infinitivo + complemento.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11371"/>
              </p:ext>
            </p:extLst>
          </p:nvPr>
        </p:nvGraphicFramePr>
        <p:xfrm>
          <a:off x="611560" y="2348879"/>
          <a:ext cx="6048671" cy="3672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7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Afirmativa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He, </a:t>
                      </a: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It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pt-BR" sz="2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522" y="2348879"/>
            <a:ext cx="2143837" cy="371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 “BE GOING TO”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negativa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 +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verbo no infinitivo + complemento.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87634"/>
              </p:ext>
            </p:extLst>
          </p:nvPr>
        </p:nvGraphicFramePr>
        <p:xfrm>
          <a:off x="755576" y="2348879"/>
          <a:ext cx="5904655" cy="3672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He,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It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pt-BR" sz="2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pt-BR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pt-BR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They’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</a:t>
                      </a:r>
                      <a:r>
                        <a:rPr lang="pt-BR" sz="2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</a:t>
                      </a:r>
                      <a:r>
                        <a:rPr lang="pt-BR" sz="2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1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2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535" y="2348879"/>
            <a:ext cx="236269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1562</Words>
  <Application>Microsoft Office PowerPoint</Application>
  <PresentationFormat>Apresentação na tela (4:3)</PresentationFormat>
  <Paragraphs>308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Tema do Office</vt:lpstr>
      <vt:lpstr>Hello!</vt:lpstr>
      <vt:lpstr>FUTURO SIMPLES</vt:lpstr>
      <vt:lpstr>FUTURO SIMPLES</vt:lpstr>
      <vt:lpstr>FUTURO SIMPLES</vt:lpstr>
      <vt:lpstr>FUTURO SIMPLES</vt:lpstr>
      <vt:lpstr>FUTURO SIMPLES</vt:lpstr>
      <vt:lpstr>FUTURO SIMPLES</vt:lpstr>
      <vt:lpstr>FUTURO “BE GOING TO”</vt:lpstr>
      <vt:lpstr>FUTURO “BE GOING TO”</vt:lpstr>
      <vt:lpstr>FUTURO “BE GOING TO”</vt:lpstr>
      <vt:lpstr>WILL X BE GOING TO</vt:lpstr>
      <vt:lpstr>WILL X BE GOING TO</vt:lpstr>
      <vt:lpstr>FUTURO COM “BE GOING TO”</vt:lpstr>
      <vt:lpstr>FUTURO COM “BE GOING TO”</vt:lpstr>
      <vt:lpstr>Apresentação do PowerPoint</vt:lpstr>
      <vt:lpstr>WILL OR BE GOING TO?</vt:lpstr>
      <vt:lpstr>FUTURO “BE GOING TO”</vt:lpstr>
      <vt:lpstr>FUTURO “BE GOING TO”</vt:lpstr>
      <vt:lpstr>FUTURO “BE GOING TO”</vt:lpstr>
      <vt:lpstr>FUTURO “BE GOING TO”</vt:lpstr>
      <vt:lpstr>FUTURO “BE GOING TO”</vt:lpstr>
      <vt:lpstr>TONGUE TWISTER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381</cp:revision>
  <dcterms:created xsi:type="dcterms:W3CDTF">2018-05-26T12:30:19Z</dcterms:created>
  <dcterms:modified xsi:type="dcterms:W3CDTF">2020-07-07T01:29:25Z</dcterms:modified>
</cp:coreProperties>
</file>