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01" r:id="rId3"/>
    <p:sldId id="302" r:id="rId4"/>
    <p:sldId id="305" r:id="rId5"/>
    <p:sldId id="304" r:id="rId6"/>
    <p:sldId id="300" r:id="rId7"/>
    <p:sldId id="257" r:id="rId8"/>
    <p:sldId id="293" r:id="rId9"/>
    <p:sldId id="294" r:id="rId10"/>
    <p:sldId id="295" r:id="rId11"/>
    <p:sldId id="296" r:id="rId12"/>
    <p:sldId id="297" r:id="rId13"/>
    <p:sldId id="298" r:id="rId14"/>
    <p:sldId id="316" r:id="rId15"/>
    <p:sldId id="317" r:id="rId16"/>
    <p:sldId id="318" r:id="rId17"/>
    <p:sldId id="319" r:id="rId18"/>
    <p:sldId id="320" r:id="rId19"/>
    <p:sldId id="323" r:id="rId20"/>
    <p:sldId id="322" r:id="rId21"/>
    <p:sldId id="286" r:id="rId22"/>
    <p:sldId id="306" r:id="rId23"/>
    <p:sldId id="307" r:id="rId24"/>
    <p:sldId id="308" r:id="rId25"/>
    <p:sldId id="299" r:id="rId26"/>
    <p:sldId id="314" r:id="rId27"/>
    <p:sldId id="309" r:id="rId28"/>
    <p:sldId id="310" r:id="rId29"/>
    <p:sldId id="311" r:id="rId30"/>
    <p:sldId id="312" r:id="rId31"/>
    <p:sldId id="313" r:id="rId32"/>
    <p:sldId id="315" r:id="rId33"/>
    <p:sldId id="325" r:id="rId34"/>
    <p:sldId id="324" r:id="rId35"/>
    <p:sldId id="321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86" d="100"/>
          <a:sy n="86" d="100"/>
        </p:scale>
        <p:origin x="9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Formas Nominais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verbo apresenta ainda formas que podem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exercer funções de nomes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(substantivo, adjetivo, advérbio), sendo por isso denominadas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nominais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70000"/>
              </a:lnSpc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Gerúndio (</a:t>
            </a: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indica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está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ocorrendo no momento em que se fala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Ex.: Estou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mamãe. Agora ele está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dormindo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70000"/>
              </a:lnSpc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Particípio (</a:t>
            </a: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ADO/ADA/IDO/IDA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indica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 concluída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Ex.: Ela foi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despedida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ontem. Romeu foi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despejado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AR/ER/IR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exprime a própria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significação do verbo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sendo a forma usada nos dicionários. Ex.: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Cantar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a minha alegria.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falar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 portugueses é melodioso.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Infinitivo Pessoal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 ser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flexionado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nos seguintes casos: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tiver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sujeito diferente daquele da oração principal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hotel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preparou tudo para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turistas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ficarem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vontade.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guarda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fez sinal para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motoristas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pararem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homer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155" y="4437112"/>
            <a:ext cx="31337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4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Infinitivo Pessoal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 ser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flexionado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nos seguintes casos: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se quiser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indeterminar o sujeito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(utilizado na terceira pessoa do plural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Faço isso para não me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acharem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inútil.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sai sozinha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fim de não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falarem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 da sua conduta.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fofoc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975" y="4365104"/>
            <a:ext cx="1935916" cy="1759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9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Infinitivo Pessoal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 ser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flexionado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nos seguintes casos: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4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apresentar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reciprocidade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reflexibilidade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Vi os alunos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abraçarem-se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alegremente.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Fizemos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adversários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cumprimentarem-se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gentileza.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Mandei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meninas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olharem-se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espelho.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homer1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13" y="4653136"/>
            <a:ext cx="1745795" cy="142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41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Infinitivo Pessoal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como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pode observar,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escolha do Infinitivo Flexionado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feita sempre que se quer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enfatizar o agente (sujeito) da 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expressa pelo verbo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parecem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mentir.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homer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651" y="3909263"/>
            <a:ext cx="3316697" cy="2067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63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Uso de Particípio </a:t>
            </a:r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egular e Irregular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Tabela_verbos-regulares-e-irregular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278" y="1106741"/>
            <a:ext cx="6563444" cy="492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21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Uso de Particípio </a:t>
            </a:r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egular e Irregular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visto na aula anterior, os verbos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abundantes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são aqueles que possuem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duas formas de particípio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regular e a irregular. Confirme isso no texto abaixo: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Rodízio municipal de veículos volta a vigorar hoje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rodízio municipal de veículos volta a vigorar hoje em São Paulo. Ele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estava suspenso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desde 21 de dezembro (...) Desde que o rodízio começou, em 1997, a prefeitura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 suspendido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medida no fim do ano, feriados e em situações como enchentes e greves”.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carr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904106"/>
            <a:ext cx="3127251" cy="128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27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Uso de Particípio </a:t>
            </a:r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egular e Irregular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Ter + Particípio Regular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Voz ativa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Haver + Particípio Regular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Ser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Particípio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Irregular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Voz Passiva 	Estar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Particípio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Irregular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Ficar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Particípio Irregular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have esquerda 1"/>
          <p:cNvSpPr/>
          <p:nvPr/>
        </p:nvSpPr>
        <p:spPr>
          <a:xfrm>
            <a:off x="1835696" y="1844824"/>
            <a:ext cx="288032" cy="1152128"/>
          </a:xfrm>
          <a:prstGeom prst="leftBrace">
            <a:avLst>
              <a:gd name="adj1" fmla="val 8333"/>
              <a:gd name="adj2" fmla="val 481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have esquerda 2"/>
          <p:cNvSpPr/>
          <p:nvPr/>
        </p:nvSpPr>
        <p:spPr>
          <a:xfrm>
            <a:off x="2051720" y="3573016"/>
            <a:ext cx="216024" cy="2016224"/>
          </a:xfrm>
          <a:prstGeom prst="leftBrace">
            <a:avLst>
              <a:gd name="adj1" fmla="val 0"/>
              <a:gd name="adj2" fmla="val 519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74" name="Picture 2" descr="C:\Users\Usuário\JEC\Pictures\Educandário\Imagens para aulas\pronomes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152" y="2634556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8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Uso de Particípio </a:t>
            </a:r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egular e Irregular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 prefeito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 entregado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muitas casas populares.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Voz ativa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 diretor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havia suspendido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dez alunos.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 fogo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 aceso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todas as noites.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Voz Passiva 	Ele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estava expulso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escola desde ontem.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 aluno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ficou suspenso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 três dias.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have esquerda 1"/>
          <p:cNvSpPr/>
          <p:nvPr/>
        </p:nvSpPr>
        <p:spPr>
          <a:xfrm>
            <a:off x="1835696" y="1844824"/>
            <a:ext cx="288032" cy="1152128"/>
          </a:xfrm>
          <a:prstGeom prst="leftBrace">
            <a:avLst>
              <a:gd name="adj1" fmla="val 8333"/>
              <a:gd name="adj2" fmla="val 481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have esquerda 2"/>
          <p:cNvSpPr/>
          <p:nvPr/>
        </p:nvSpPr>
        <p:spPr>
          <a:xfrm>
            <a:off x="2051720" y="3573016"/>
            <a:ext cx="216024" cy="2016224"/>
          </a:xfrm>
          <a:prstGeom prst="leftBrace">
            <a:avLst>
              <a:gd name="adj1" fmla="val 0"/>
              <a:gd name="adj2" fmla="val 519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098" name="Picture 2" descr="C:\Users\Usuário\JEC\Pictures\Educandário\Imagens para aulas\regencia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068960"/>
            <a:ext cx="1207046" cy="120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38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Uso de Particípio </a:t>
            </a:r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egular e Irregular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verbos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trazer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têm apenas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particípio regular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chegado, empregado e trazido. </a:t>
            </a:r>
          </a:p>
          <a:p>
            <a:pPr algn="just">
              <a:buFont typeface="Arial" charset="0"/>
              <a:buChar char="•"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havia chego tarde. (errado)</a:t>
            </a:r>
          </a:p>
          <a:p>
            <a:pPr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havia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tarde. (certo)</a:t>
            </a:r>
          </a:p>
          <a:p>
            <a:pPr algn="just">
              <a:buFont typeface="Arial" charset="0"/>
              <a:buChar char="•"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dinheiro foi empregue na reforma. (errado)</a:t>
            </a:r>
          </a:p>
          <a:p>
            <a:pPr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dinheiro foi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eforma. (certo)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C:\Users\Usuário\JEC\Pictures\Educandário\Imagens para aulas\dislexia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831819"/>
            <a:ext cx="1517328" cy="129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8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Uso de Particípio </a:t>
            </a:r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egular e Irregular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verbo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escrever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 apenas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particípio irregular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escrito. </a:t>
            </a:r>
          </a:p>
          <a:p>
            <a:pPr algn="just">
              <a:buFont typeface="Arial" charset="0"/>
              <a:buChar char="•"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havia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escrevido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carta ao gerente. (errado)</a:t>
            </a:r>
          </a:p>
          <a:p>
            <a:pPr algn="just">
              <a:buFont typeface="Arial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havia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carta ao gerente.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(certo)</a:t>
            </a:r>
          </a:p>
          <a:p>
            <a:pPr algn="just">
              <a:buFont typeface="Arial" charset="0"/>
              <a:buChar char="•"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escrever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99" y="3645024"/>
            <a:ext cx="3440847" cy="2289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54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Gerundismo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um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que, por isso,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 ser evitado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É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frequente e desnecessário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gerúndio,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havendo,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seu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lugar,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conjugação apropriada em termos gramaticais.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Educandário\Imagens para aulas\gerundism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645024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21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Uso de Particípio </a:t>
            </a:r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egular e Irregular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Wilton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Ormundo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Cristiane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Siniscalchi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alertam que: “percebe-se hoje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forte tendência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emprego das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formas irregulares independentemente do verbo auxiliar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as acompanha.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casos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ganhar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gastar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pegar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construções como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havia ganho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havia gasto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havia pego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 têm sido aceitas.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ma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421083"/>
            <a:ext cx="2565276" cy="151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40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215638"/>
          </a:xfrm>
        </p:spPr>
        <p:txBody>
          <a:bodyPr>
            <a:normAutofit fontScale="62500" lnSpcReduction="20000"/>
          </a:bodyPr>
          <a:lstStyle/>
          <a:p>
            <a:pPr marL="457200" indent="-457200" algn="just">
              <a:buAutoNum type="arabicParenR"/>
            </a:pPr>
            <a:r>
              <a:rPr lang="pt-BR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Enem-2006) Sobre o gerúndio, forma nominal do verbo, é correto </a:t>
            </a:r>
            <a:r>
              <a:rPr lang="pt-BR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afirmar:</a:t>
            </a:r>
          </a:p>
          <a:p>
            <a:pPr marL="0" indent="0" algn="just">
              <a:buNone/>
            </a:pPr>
            <a:endParaRPr lang="pt-BR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O gerúndio, assim como o infinitivo e o particípio, é uma forma nominal do verbo. Recebe essa designação porque, ao lado do seu valor verbal, pode desempenhar função de nomes.</a:t>
            </a:r>
          </a:p>
          <a:p>
            <a:pPr marL="0" indent="0" algn="just">
              <a:buNone/>
            </a:pP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Pode desempenhar função de advérbio ou adjetivo, sendo empregado para indicar uma ação contínua, ou seja, uma ação que está em andamento, não finalizada no momento em que se fala.</a:t>
            </a:r>
          </a:p>
          <a:p>
            <a:pPr marL="0" indent="0" algn="just">
              <a:buNone/>
            </a:pP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O gerúndio deve ser evitado, já que seu uso excessivo pode levar ao gerundismo, fenômeno considerado como um vício de linguagem.</a:t>
            </a:r>
          </a:p>
          <a:p>
            <a:pPr marL="0" indent="0" algn="just">
              <a:buNone/>
            </a:pP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O gerúndio, assim como as demais formas nominais, é formado pelo tema (radical + vogal temática) e, em seu caso específico, acrescido da desinência -</a:t>
            </a:r>
            <a:r>
              <a:rPr lang="pt-BR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ndo</a:t>
            </a: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Falado, corrido, aceito, entregue e escrito são exemplos de verbos flexionados no gerúndio</a:t>
            </a:r>
            <a:r>
              <a:rPr lang="pt-BR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I, II e IV</a:t>
            </a:r>
            <a:b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II, III e IV</a:t>
            </a:r>
            <a:b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IV e V</a:t>
            </a:r>
            <a:b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 e IV</a:t>
            </a:r>
            <a:b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III e V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4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2156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alt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altLang="pt-B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(IF-GO/2013) </a:t>
            </a:r>
            <a:r>
              <a:rPr lang="pt-B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artigo foi feito especialmente para que você possa estar recortando e possa estar deixando discretamente sobre a mesa de alguém que não consiga estar falando sem estar espalhando essa praga terrível da comunicação moderna, o futuro do gerúndio. Você pode também estar passando por fax, estar mandando pelo correio ou estar enviando pela internet</a:t>
            </a:r>
            <a:r>
              <a:rPr lang="pt-B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importante é estar garantindo que a pessoa em questão vá estar recebendo esta mensagem, de modo que ela possa estar lendo e, quem sabe, consiga até mesmo estar se dando conta da maneira como tudo o que ela costuma estar falando deve estar soando nos ouvidos de quem precisa estar escutando. </a:t>
            </a:r>
            <a:r>
              <a:rPr lang="pt-B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(…) FREIRE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Ricardo. As cem melhores crônicas </a:t>
            </a:r>
            <a:r>
              <a:rPr lang="pt-B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brasileiras. A 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respeito do texto, é correto afirmar</a:t>
            </a:r>
            <a:r>
              <a:rPr lang="pt-B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 autor faz uma crítica ao uso do gerúndio e suas consequências negativas para a comunicação contemporânea.</a:t>
            </a:r>
            <a:b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Por se tratar de um texto objetivo, o autor não utiliza ironias em sua narrativa.</a:t>
            </a:r>
            <a:b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 autor reconhece que o “futuro do gerúndio” é um tempo verbal adotado pela norma padrão da língua portuguesa, embora não recomende seu uso.</a:t>
            </a:r>
            <a:b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 autor </a:t>
            </a:r>
            <a:r>
              <a:rPr lang="pt-B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 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dificuldades para se adaptar à norma padrão da língua portuguesa.</a:t>
            </a:r>
            <a:b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 uso do “futuro do gerúndio” como estratégia de composição do texto é útil para mostrar o quanto esse vício de linguagem é repetitivo e cansativo, na opinião do autor.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94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2156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(IBMEC-SP/2014)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gerúndio, uma das formas nominais do verbo, está sendo utilizado de maneira adequada em todas as alternativas, exceto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Eu vou estar entrando em contato para estar resolvendo o problema.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vida vai passando enquanto estamos ocupados fazendo planos.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Ando procurando soluções para meus problemas.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Eles estavam sorrindo, brincando e aproveitando o passeio no parque.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2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1392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alt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alt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sequência que indica a forma nominal dos verbos 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destaque: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Fumar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prejudicial para a saúde.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Se tu não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falares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agora, vou-me embora.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Mário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 estudado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bastante para o concurso.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As crianças estão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brincando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parquinho.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A carta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foi escrita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há vinte anos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Infinitivo impessoal, Infinitivo pessoal, Particípio regular, Gerúndio e Particípio irregular.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Particípio irregular, Infinitivo pessoal, Particípio regular, Gerúndio, Infinitivo impessoal.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Gerúndio, Infinitivo pessoal, Infinitivo impessoal, Particípio irregular, Particípio regular.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Infinitivo pessoal, Infinitivo impessoal, Particípio irregular, Gerúndio e Particípio regular.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9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13922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alt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alt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Reescreva as orações a seguir, completando-as com uma das formas nominais dos verbos entre parênteses: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Beatriz vive _____ que me admira bastante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(dizer).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Se você tivesse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pesquisa, não teríamos obtido nota baixa.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(fazer)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Irei _____ o possível para comparecer à reunião.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(fazer)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Está tudo ______, foram eles mesmos os culpados pela depredação do prédio.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(comprovar)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Está ______ o grande dia em que conheceremos o novo presidente da empresa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(chegar)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– Está tudo ______, iremos mesmo ao cinema no domingo.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(combinar)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g- Não havia mais o que fazer, pois a confiança estava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______. (perder)</a:t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- _____ lá, avise-me, pois ficarei ansiosa por notícias.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(chegar)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30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13922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alt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alt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Reescreva as orações a seguir, completando-as com uma das formas nominais dos verbos entre parênteses: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Beatriz vive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dizendo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me admira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bastante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Se você tivesse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pesquisa, não teríamos obtido nota baixa.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Irei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possível para comparecer à reunião.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Está tudo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comprovado,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foram eles mesmos os culpados pela depredação do prédio.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Está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chegando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grande dia em que conheceremos o novo presidente da empresa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Está tudo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iremos mesmo ao cinema no domingo.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g- Não havia mais o que fazer, pois a confiança estava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perdida.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lá, avise-me, pois ficarei ansiosa por notícias.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06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139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alternativa cujo verbo em destaque classifica-se como infinitivo pessoal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“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Viajar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muito bom, não é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“É uma oportunidade para 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sairmos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pouco de nós mesmos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[…]”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“Mesmo se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retornamos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algum lugar já conhecido […]”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“[…] quem já não deixou de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aquela tão sonhada viagem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[…]”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3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1392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alt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Construa 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abaixo com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infinitivo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pessoal, seguindo o exemplo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dado: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Fazer este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 (nós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 é para nós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fazermos.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Acabar essa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pesquisa (eu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Apresentar aquele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relatório (vocês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Explicar esse capítulo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eles).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Estudar esta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matéria (eu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Traduzir este texto (os alunos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Resumir esse livro (nós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80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13922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alt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Construa 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abaixo com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infinitivo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pessoal, seguindo o exemplo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dado: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Fazer este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 (nós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 é para nós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fazermos.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Acabar essa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pesquisa (eu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pesquisa é para 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acabar.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Apresentar aquele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relatório (vocês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= Aquele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relatório é para vocês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apresentarem.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Explicar esse capítulo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(eles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é para eles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explicarem.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Estudar esta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matéria (eu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= Esta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matéria é para 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estudar.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Traduzir este texto (os alunos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é para os alunos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traduzirem.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Resumir esse livro (nós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livro é para nós resumirmos.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14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Gerundismo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o que acontece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lugar de um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 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usa-se o gerúndio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Isso faz com que, de forma incorreta, um verbo seja apresentado com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ideia de continuidade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telefonando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assim que a encomenda chegar. (errado)</a:t>
            </a:r>
          </a:p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Telefonarei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assim que a encomenda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chegar. (certo)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Vou telefonar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assim que a encomenda chegar. (certo)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uário\JEC\Pictures\Educandário\Imagens para aulas\gerundismo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653136"/>
            <a:ext cx="4268773" cy="147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0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13922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espaços em branco, flexionando os verbos entre parênteses no infinitivo pessoal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Para nós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melhor a longínqua montanha, utilizamos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nossos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binóculos (ver).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Por eles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grandes amigos, sempre compartilham 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despesas 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viagem (ser).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Ouvi vários rapazes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ginásio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esportes (sair).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Sem eles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documento de transferência,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 remos fazer (assinar).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É necessário nós termos paciência para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dificuldades (superar).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Ele pediu para você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pouco na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festa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aniversário (ficar).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delegado proibiu os presos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banho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 (tomar).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governo federal autorizou 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empresas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novas tarefas (cobrar).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38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13922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alt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alt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espaços em branco, flexionando os verbos entre parênteses no infinitivo pessoal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Para nós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melhor a longínqua montanha utilizamos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nossos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binóculos.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Por eles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grandes amigos, sempre compartilham 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despesas da viagem.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Ouvi vários rapazes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saírem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ginásio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esportes.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Sem eles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assinarem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documento de transferência,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 remos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É necessário nós termos paciência para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superarmos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dificuldades.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Ele pediu para você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pouco na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festa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aniversário.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delegado proibiu os presos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tomarem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banho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governo federal autorizou 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empresa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cobrarem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novas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tarefas.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4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1392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alt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alt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Classifique os verbos grifados em particípio, gerúndio ou infinitivo. Depois, indique qual é a função que essas formas nominais assumem nas orações abaixo: adjetivo, advérbio, substantivo ou verbo.</a:t>
            </a:r>
          </a:p>
          <a:p>
            <a:pPr marL="0" indent="0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O leite estava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fervendo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Junte à massa o leite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fervendo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Sou uma pessoa bem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resolvida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 defeito tinha sido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resolvido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Era um artista muito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amado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cantar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uma ótima terapia.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pode ser transformador.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Calvin ia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vida.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Cuidado: pista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escorregando</a:t>
            </a:r>
            <a:r>
              <a:rPr lang="pt-BR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22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1392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alt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alt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Classifique os verbos grifados em particípio, gerúndio ou infinitivo. Depois, indique qual é a função que essas formas nominais assumem nas orações abaixo: adjetivo, advérbio, substantivo ou verbo.</a:t>
            </a:r>
          </a:p>
          <a:p>
            <a:pPr marL="0" indent="0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O leite estava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fervendo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Gerúndio – verbo.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Junte à massa o leite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fervendo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Gerúndio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adjetivo. 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Sou uma pessoa bem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resolvida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Particípio – adjetivo.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 defeito tinha sido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resolvido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Particípio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verbo.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Era um artista muito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amado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Particípio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adjetivo.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cantar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uma ótima terapia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Infinitivo – substantivo.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pode ser transformador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Infinitivo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substantivo.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Calvin ia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vida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Infinitivo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verbo.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Cuidado: pista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escorregando</a:t>
            </a:r>
            <a:r>
              <a:rPr lang="pt-BR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Gerúndio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adjetivo.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7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82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1392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alt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os espaços em branco com o verbo em parênteses no particípio regular ou irregular.</a:t>
            </a:r>
          </a:p>
          <a:p>
            <a:pPr marL="0" indent="0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Os policiais haviam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traficantes. (expulsar)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Os traficantes foram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(expulsar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 polícia tem </a:t>
            </a:r>
            <a:r>
              <a:rPr lang="pt-BR" sz="9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alguns traficantes adolescentes. (prender)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 correio tem </a:t>
            </a:r>
            <a:r>
              <a:rPr lang="pt-BR" sz="9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cartas pontualmente. (entregar)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O traficante só será </a:t>
            </a:r>
            <a:r>
              <a:rPr lang="pt-BR" sz="9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após muita busca. (prender)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Os livros foram </a:t>
            </a:r>
            <a:r>
              <a:rPr lang="pt-BR" sz="9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prazo. (imprimir)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Os malotes foram </a:t>
            </a:r>
            <a:r>
              <a:rPr lang="pt-BR" sz="9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atraso. (entregar).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Carlos é genial! Aos 15 anos, já havia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dois livros. (escrever)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Maria havia </a:t>
            </a:r>
            <a:r>
              <a:rPr lang="pt-BR" sz="9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ônibus. (chegar)</a:t>
            </a:r>
            <a:endParaRPr lang="pt-BR" sz="7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34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1392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alt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os espaços em branco com o verbo em parênteses no particípio regular ou irregular.</a:t>
            </a:r>
          </a:p>
          <a:p>
            <a:pPr marL="0" indent="0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Os policiais haviam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expulsado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traficantes. (expulsar)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Os traficantes foram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expulsos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(expulsar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 polícia tem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prendido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alguns traficantes adolescentes. (prender)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 correio tem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entregado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cartas pontualmente. (entregar)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O traficante só será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após muita busca. (prender)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Os livros foram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impressos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prazo. (imprimir)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Os malotes foram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entregues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atraso. (entregar).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Carlos é genial! Aos 15 anos, já havia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dois livros. (escrever)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Maria havia </a:t>
            </a:r>
            <a:r>
              <a:rPr lang="pt-BR" sz="9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ônibus. (chegar)</a:t>
            </a:r>
            <a:endParaRPr lang="pt-BR" sz="7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6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Gerundismo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gerúndio pode e deve ser usado, mas apenas nas ocasiões corretas. 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que indica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continuidade de uma 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Estou estudando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formas nominais e vícios de linguagem.</a:t>
            </a:r>
          </a:p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Estava estudando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quando você chegou.</a:t>
            </a:r>
          </a:p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Estive estudando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antes de você chegar.</a:t>
            </a:r>
          </a:p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Estarei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quando Ana voltar.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gerundismo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365104"/>
            <a:ext cx="1584176" cy="168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86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Gerundismo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aceitas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confundem pelo fato de se assemelhar ao gerundismo. São aquelas que mostram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desenvolvimento de uma ação em simultâneo com outra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Exemplos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ele chegar à cidade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vou estar trabalhando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Ana voltar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vou estar estudando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Vou estar assistindo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televisão quando você chegar.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47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Infinitivo Pessoal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infinitivo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relacionado às três pessoas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discurso. Na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1ª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3ª pessoas do singular, não apresenta desinências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assumindo a mesma forma do impessoal; nas demais, flexiona-se da seguinte maneira: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334100"/>
              </p:ext>
            </p:extLst>
          </p:nvPr>
        </p:nvGraphicFramePr>
        <p:xfrm>
          <a:off x="1403648" y="2924945"/>
          <a:ext cx="6096000" cy="2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6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Infinito</a:t>
                      </a:r>
                      <a:r>
                        <a:rPr lang="pt-B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Pessoal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Pessoa do discurso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Ele(a)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Vós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Eles(as)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95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Infinitivo Pessoal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Veja a conjugação do infinito pessoal em uma oração: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fui elogiado 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alcançado uma boa nota.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foste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elogiado 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alcançado uma boa nota.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elogiado por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alcançado uma boa nota.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fomos elogiados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alcançado uma boa nota.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Vós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fostes elogiados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alcançado uma boa nota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foram elogiados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alcançado uma boa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em forma de U 1"/>
          <p:cNvSpPr/>
          <p:nvPr/>
        </p:nvSpPr>
        <p:spPr>
          <a:xfrm>
            <a:off x="899592" y="1916832"/>
            <a:ext cx="2592288" cy="21602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9" name="Picture 2" descr="C:\Users\Usuário\JEC\Pictures\Educandário\Imagens para aulas\boletim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140" y="4725144"/>
            <a:ext cx="1761299" cy="1319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3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Infinitivo Pessoal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se diz que um verbo está no infinitivo pessoal, isso significa que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atribui um agente ao processo verbal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flexionando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 professor deu um prazo de cinco dias para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alunos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estudarem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 prova.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boletim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861048"/>
            <a:ext cx="2017411" cy="21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9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Infinitivo Pessoal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6955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 ser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flexionado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nos seguintes casos: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sujeito da oração estiver claramente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não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perceberes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isto...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Convém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vocês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primeiro.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sujeito ocult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05064"/>
            <a:ext cx="2016213" cy="2007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86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2499</Words>
  <Application>Microsoft Office PowerPoint</Application>
  <PresentationFormat>Apresentação na tela (4:3)</PresentationFormat>
  <Paragraphs>383</Paragraphs>
  <Slides>35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9" baseType="lpstr">
      <vt:lpstr>Arial</vt:lpstr>
      <vt:lpstr>Calibri</vt:lpstr>
      <vt:lpstr>Times New Roman</vt:lpstr>
      <vt:lpstr>Tema do Office</vt:lpstr>
      <vt:lpstr>Formas Nominais</vt:lpstr>
      <vt:lpstr>Gerundismo</vt:lpstr>
      <vt:lpstr>Gerundismo</vt:lpstr>
      <vt:lpstr>Gerundismo</vt:lpstr>
      <vt:lpstr>Gerundismo</vt:lpstr>
      <vt:lpstr>Infinitivo Pessoal</vt:lpstr>
      <vt:lpstr>Infinitivo Pessoal</vt:lpstr>
      <vt:lpstr>Infinitivo Pessoal</vt:lpstr>
      <vt:lpstr>Infinitivo Pessoal</vt:lpstr>
      <vt:lpstr>Infinitivo Pessoal</vt:lpstr>
      <vt:lpstr>Infinitivo Pessoal</vt:lpstr>
      <vt:lpstr>Infinitivo Pessoal</vt:lpstr>
      <vt:lpstr>Infinitivo Pessoal</vt:lpstr>
      <vt:lpstr>Uso de Particípio Regular e Irregular</vt:lpstr>
      <vt:lpstr>Uso de Particípio Regular e Irregular</vt:lpstr>
      <vt:lpstr>Uso de Particípio Regular e Irregular</vt:lpstr>
      <vt:lpstr>Uso de Particípio Regular e Irregular</vt:lpstr>
      <vt:lpstr>Uso de Particípio Regular e Irregular</vt:lpstr>
      <vt:lpstr>Uso de Particípio Regular e Irregular</vt:lpstr>
      <vt:lpstr>Uso de Particípio Regular e Irregular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Furtado</cp:lastModifiedBy>
  <cp:revision>131</cp:revision>
  <dcterms:created xsi:type="dcterms:W3CDTF">2018-05-26T12:30:19Z</dcterms:created>
  <dcterms:modified xsi:type="dcterms:W3CDTF">2019-08-01T13:19:25Z</dcterms:modified>
</cp:coreProperties>
</file>