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3"/>
  </p:notesMasterIdLst>
  <p:sldIdLst>
    <p:sldId id="456" r:id="rId2"/>
    <p:sldId id="457" r:id="rId3"/>
    <p:sldId id="459" r:id="rId4"/>
    <p:sldId id="339" r:id="rId5"/>
    <p:sldId id="460" r:id="rId6"/>
    <p:sldId id="340" r:id="rId7"/>
    <p:sldId id="342" r:id="rId8"/>
    <p:sldId id="540" r:id="rId9"/>
    <p:sldId id="513" r:id="rId10"/>
    <p:sldId id="345" r:id="rId11"/>
    <p:sldId id="515" r:id="rId12"/>
    <p:sldId id="516" r:id="rId13"/>
    <p:sldId id="517" r:id="rId14"/>
    <p:sldId id="518" r:id="rId15"/>
    <p:sldId id="520" r:id="rId16"/>
    <p:sldId id="519" r:id="rId17"/>
    <p:sldId id="521" r:id="rId18"/>
    <p:sldId id="524" r:id="rId19"/>
    <p:sldId id="525" r:id="rId20"/>
    <p:sldId id="526" r:id="rId21"/>
    <p:sldId id="522" r:id="rId22"/>
    <p:sldId id="523" r:id="rId23"/>
    <p:sldId id="527" r:id="rId24"/>
    <p:sldId id="528" r:id="rId25"/>
    <p:sldId id="529" r:id="rId26"/>
    <p:sldId id="530" r:id="rId27"/>
    <p:sldId id="531" r:id="rId28"/>
    <p:sldId id="536" r:id="rId29"/>
    <p:sldId id="537" r:id="rId30"/>
    <p:sldId id="538" r:id="rId31"/>
    <p:sldId id="539" r:id="rId32"/>
    <p:sldId id="541" r:id="rId33"/>
    <p:sldId id="535" r:id="rId34"/>
    <p:sldId id="532" r:id="rId35"/>
    <p:sldId id="533" r:id="rId36"/>
    <p:sldId id="534" r:id="rId37"/>
    <p:sldId id="542" r:id="rId38"/>
    <p:sldId id="543" r:id="rId39"/>
    <p:sldId id="545" r:id="rId40"/>
    <p:sldId id="544" r:id="rId41"/>
    <p:sldId id="546" r:id="rId42"/>
    <p:sldId id="547" r:id="rId43"/>
    <p:sldId id="556" r:id="rId44"/>
    <p:sldId id="548" r:id="rId45"/>
    <p:sldId id="549" r:id="rId46"/>
    <p:sldId id="550" r:id="rId47"/>
    <p:sldId id="551" r:id="rId48"/>
    <p:sldId id="558" r:id="rId49"/>
    <p:sldId id="557" r:id="rId50"/>
    <p:sldId id="552" r:id="rId51"/>
    <p:sldId id="555" r:id="rId52"/>
    <p:sldId id="554" r:id="rId53"/>
    <p:sldId id="553" r:id="rId54"/>
    <p:sldId id="559" r:id="rId55"/>
    <p:sldId id="560" r:id="rId56"/>
    <p:sldId id="561" r:id="rId57"/>
    <p:sldId id="562" r:id="rId58"/>
    <p:sldId id="563" r:id="rId59"/>
    <p:sldId id="564" r:id="rId60"/>
    <p:sldId id="565" r:id="rId61"/>
    <p:sldId id="566" r:id="rId62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Estilo Médio 2 - Ênfas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5620"/>
    <p:restoredTop sz="94629" autoAdjust="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689A61-D953-432A-A8C1-89195B348630}" type="datetimeFigureOut">
              <a:rPr lang="pt-BR" smtClean="0"/>
              <a:pPr/>
              <a:t>03/05/2019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CC5856-F7AF-4C67-BD0B-246E9C3985E5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928780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C963C-AECC-47CC-9C66-44AD8E024035}" type="datetimeFigureOut">
              <a:rPr lang="pt-BR" smtClean="0"/>
              <a:pPr/>
              <a:t>03/05/2019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56EE7-B639-424B-94EE-7D9D3934913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870734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C963C-AECC-47CC-9C66-44AD8E024035}" type="datetimeFigureOut">
              <a:rPr lang="pt-BR" smtClean="0"/>
              <a:pPr/>
              <a:t>03/05/2019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56EE7-B639-424B-94EE-7D9D3934913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703178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C963C-AECC-47CC-9C66-44AD8E024035}" type="datetimeFigureOut">
              <a:rPr lang="pt-BR" smtClean="0"/>
              <a:pPr/>
              <a:t>03/05/2019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56EE7-B639-424B-94EE-7D9D3934913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120024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C963C-AECC-47CC-9C66-44AD8E024035}" type="datetimeFigureOut">
              <a:rPr lang="pt-BR" smtClean="0"/>
              <a:pPr/>
              <a:t>03/05/2019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56EE7-B639-424B-94EE-7D9D3934913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852981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C963C-AECC-47CC-9C66-44AD8E024035}" type="datetimeFigureOut">
              <a:rPr lang="pt-BR" smtClean="0"/>
              <a:pPr/>
              <a:t>03/05/2019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56EE7-B639-424B-94EE-7D9D3934913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641802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C963C-AECC-47CC-9C66-44AD8E024035}" type="datetimeFigureOut">
              <a:rPr lang="pt-BR" smtClean="0"/>
              <a:pPr/>
              <a:t>03/05/2019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56EE7-B639-424B-94EE-7D9D3934913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440582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C963C-AECC-47CC-9C66-44AD8E024035}" type="datetimeFigureOut">
              <a:rPr lang="pt-BR" smtClean="0"/>
              <a:pPr/>
              <a:t>03/05/2019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56EE7-B639-424B-94EE-7D9D3934913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071180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C963C-AECC-47CC-9C66-44AD8E024035}" type="datetimeFigureOut">
              <a:rPr lang="pt-BR" smtClean="0"/>
              <a:pPr/>
              <a:t>03/05/2019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56EE7-B639-424B-94EE-7D9D3934913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21722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C963C-AECC-47CC-9C66-44AD8E024035}" type="datetimeFigureOut">
              <a:rPr lang="pt-BR" smtClean="0"/>
              <a:pPr/>
              <a:t>03/05/2019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56EE7-B639-424B-94EE-7D9D3934913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75386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C963C-AECC-47CC-9C66-44AD8E024035}" type="datetimeFigureOut">
              <a:rPr lang="pt-BR" smtClean="0"/>
              <a:pPr/>
              <a:t>03/05/2019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56EE7-B639-424B-94EE-7D9D3934913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292776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C963C-AECC-47CC-9C66-44AD8E024035}" type="datetimeFigureOut">
              <a:rPr lang="pt-BR" smtClean="0"/>
              <a:pPr/>
              <a:t>03/05/2019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56EE7-B639-424B-94EE-7D9D3934913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449712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6C963C-AECC-47CC-9C66-44AD8E024035}" type="datetimeFigureOut">
              <a:rPr lang="pt-BR" smtClean="0"/>
              <a:pPr/>
              <a:t>03/05/2019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556EE7-B639-424B-94EE-7D9D3934913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730717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0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1.jpe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2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3.png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4.jpeg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5.png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6.jpeg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7.png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8.png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8.png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9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6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PRONOME</a:t>
            </a:r>
            <a:endParaRPr lang="pt-BR" sz="29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908720"/>
            <a:ext cx="8579296" cy="5292055"/>
          </a:xfrm>
        </p:spPr>
        <p:txBody>
          <a:bodyPr>
            <a:normAutofit fontScale="25000" lnSpcReduction="20000"/>
          </a:bodyPr>
          <a:lstStyle/>
          <a:p>
            <a:pPr marL="0" indent="0" algn="just">
              <a:buNone/>
            </a:pPr>
            <a:endParaRPr lang="pt-BR" sz="5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5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sz="7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Veja as tirinhas:</a:t>
            </a: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6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6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6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6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6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70000"/>
              </a:lnSpc>
              <a:buNone/>
            </a:pPr>
            <a:endParaRPr lang="pt-BR" sz="6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70000"/>
              </a:lnSpc>
              <a:buNone/>
            </a:pPr>
            <a:r>
              <a:rPr lang="pt-BR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Palavras usadas para questionamentos (“Quem”), para apontar para algo ou alguém (“Essa, Este, Esse, Aquele”), ou para designar uma das pessoas do discurso (“Ele, Ela”).</a:t>
            </a: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" name="Picture 2" descr="C:\Users\Usuário\JEC\Pictures\Educandário\Imagens para aulas\pronomes15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8" y="1484784"/>
            <a:ext cx="6159997" cy="32389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52777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PRONOMES PESSOAIS DO CASO RETO</a:t>
            </a:r>
            <a:endParaRPr lang="pt-BR" sz="29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908720"/>
            <a:ext cx="8579296" cy="5292055"/>
          </a:xfrm>
        </p:spPr>
        <p:txBody>
          <a:bodyPr>
            <a:normAutofit/>
          </a:bodyPr>
          <a:lstStyle/>
          <a:p>
            <a:pPr algn="just"/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É aquele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que, na sentença, exerce a função de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sujeito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Por exemplo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Nós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lhe ofertamos flores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Ela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sempre trabalhou aqui.</a:t>
            </a: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Apresentam 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flexão de número, gênero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(apenas na 3ª pessoa) e 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pessoa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sendo essa última a principal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flexão.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42" name="Picture 2" descr="C:\Users\Usuário\JEC\Pictures\Educandário\Imagens para aulas\SNOOPY7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9912" y="4324158"/>
            <a:ext cx="1800200" cy="180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6571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PRONOMES PESSOAIS DO CASO RETO</a:t>
            </a:r>
            <a:endParaRPr lang="pt-BR" sz="29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908720"/>
            <a:ext cx="8579296" cy="5292055"/>
          </a:xfrm>
        </p:spPr>
        <p:txBody>
          <a:bodyPr>
            <a:normAutofit/>
          </a:bodyPr>
          <a:lstStyle/>
          <a:p>
            <a:pPr algn="just"/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Atenção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esses pronomes 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não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devem 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ser usados como complementos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verbais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Frases como "Vi ele na rua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",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"Encontrei ela na praça", "Trouxeram eu até aqui", comuns na língua oral cotidiana, devem ser evitadas na língua formal escrita ou falada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just"/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língua formal, 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devem ser usados os pronomes oblíquos correspondentes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"Vi-o na rua", "Encontrei-a na praça", "Trouxeram-me até aqui".</a:t>
            </a: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1266" name="Picture 2" descr="C:\Users\Usuário\JEC\Pictures\Educandário\Imagens para aulas\SNOOPY9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1880" y="4190638"/>
            <a:ext cx="1908051" cy="19337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09485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PRONOMES PESSOAIS DO CASO RETO</a:t>
            </a:r>
            <a:endParaRPr lang="pt-BR" sz="29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908720"/>
            <a:ext cx="8579296" cy="5292055"/>
          </a:xfrm>
        </p:spPr>
        <p:txBody>
          <a:bodyPr>
            <a:normAutofit/>
          </a:bodyPr>
          <a:lstStyle/>
          <a:p>
            <a:pPr algn="just"/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Obs.: frequentemente observamos a 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omissão 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 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pronome reto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em Língua Portuguesa. Isso se dá porque as 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próprias formas verbais marcam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através de suas 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desinências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 pessoas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 verbo indicadas pelo pronome reto. Por exemplo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just"/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Fize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mos 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boa viagem. (Nós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algn="just"/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Conhec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uma bela garota no trem. (Eu)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2290" name="Picture 2" descr="C:\Users\Usuário\JEC\Pictures\Educandário\Imagens para aulas\SNOOPY10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7904" y="3933056"/>
            <a:ext cx="2143125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92350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PRONOMES PESSOAIS DO CASO OBLÍQUO</a:t>
            </a:r>
            <a:endParaRPr lang="pt-BR" sz="29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908720"/>
            <a:ext cx="8579296" cy="5292055"/>
          </a:xfrm>
        </p:spPr>
        <p:txBody>
          <a:bodyPr>
            <a:normAutofit/>
          </a:bodyPr>
          <a:lstStyle/>
          <a:p>
            <a:pPr algn="just"/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É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aquele que, na sentença, exerce a 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função de complemento verbal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(objeto direto ou  indireto) ou 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complemento nominal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Por exemplo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just"/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Ofertaram-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nos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flores. (objeto indireto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algn="just"/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Vou comprá-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(objeto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direto)</a:t>
            </a:r>
          </a:p>
          <a:p>
            <a:pPr algn="just"/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Agradecemos-lhes a ajuda.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(objeto indireto)</a:t>
            </a:r>
          </a:p>
          <a:p>
            <a:pPr algn="just"/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3314" name="Picture 2" descr="C:\Users\Usuário\JEC\Pictures\Educandário\Imagens para aulas\SNOOPY12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224" y="2060848"/>
            <a:ext cx="2192854" cy="37280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74575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PRONOMES PESSOAIS DO CASO OBLÍQUO</a:t>
            </a:r>
            <a:endParaRPr lang="pt-BR" sz="29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908720"/>
            <a:ext cx="8579296" cy="5292055"/>
          </a:xfrm>
        </p:spPr>
        <p:txBody>
          <a:bodyPr>
            <a:normAutofit/>
          </a:bodyPr>
          <a:lstStyle/>
          <a:p>
            <a:pPr algn="just"/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Os pronomes oblíquos sofrem variação de acordo com a 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acentuação tônica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que possuem, podendo ser 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átonos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ou 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tônicos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4338" name="Picture 2" descr="C:\Users\Usuário\JEC\Pictures\Educandário\Imagens para aulas\pronomes20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2492896"/>
            <a:ext cx="7856329" cy="28799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75726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PRONOMES PESSOAIS DO CASO OBLÍQUO</a:t>
            </a:r>
            <a:endParaRPr lang="pt-BR" sz="29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908720"/>
            <a:ext cx="8579296" cy="5292055"/>
          </a:xfrm>
        </p:spPr>
        <p:txBody>
          <a:bodyPr>
            <a:normAutofit/>
          </a:bodyPr>
          <a:lstStyle/>
          <a:p>
            <a:pPr algn="just"/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Em geral, usa-se os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pronomes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o, os, a, as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como complementos dos verbos:</a:t>
            </a:r>
          </a:p>
          <a:p>
            <a:pPr marL="0" indent="0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Comprei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 livro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por uma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pechincha. Comprei-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por uma pechincha.</a:t>
            </a:r>
          </a:p>
          <a:p>
            <a:pPr algn="just"/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Assustei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garota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 o meu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grito. Assustei-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com o meu grito.</a:t>
            </a:r>
          </a:p>
          <a:p>
            <a:pPr algn="just"/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Chamei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os garotos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pelo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apelido. Chamei-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os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pelo apelido.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5362" name="Picture 2" descr="C:\Users\Usuário\JEC\Pictures\Educandário\Imagens para aulas\SNOOPY6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8900" y="3837217"/>
            <a:ext cx="2276976" cy="22871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69923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PRONOMES PESSOAIS DO CASO OBLÍQUO</a:t>
            </a:r>
            <a:endParaRPr lang="pt-BR" sz="29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908720"/>
            <a:ext cx="8579296" cy="5292055"/>
          </a:xfrm>
        </p:spPr>
        <p:txBody>
          <a:bodyPr>
            <a:normAutofit/>
          </a:bodyPr>
          <a:lstStyle/>
          <a:p>
            <a:pPr algn="just"/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Quando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 verbo termina em 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-z, -s 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ou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-r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o pronome assume a forma </a:t>
            </a:r>
            <a:r>
              <a:rPr lang="pt-BR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pt-BR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los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pt-BR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ou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pt-BR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las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ao mesmo tempo que a 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terminação verbal é suprimida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Por exemplo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tarefa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ontem &gt; Fi-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ontem.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Tu põe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mão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 massa &gt; Tu põe-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na massa.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Vou vende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casa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&gt; Vou vendê-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7410" name="Picture 2" descr="C:\Users\Usuário\JEC\Pictures\Educandário\Imagens para aulas\SNOOPYw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2001" y="4333387"/>
            <a:ext cx="1339998" cy="17889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30194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PRONOMES PESSOAIS DO CASO OBLÍQUO</a:t>
            </a:r>
            <a:endParaRPr lang="pt-BR" sz="29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908720"/>
            <a:ext cx="8579296" cy="529205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Quando os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Verbos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terminam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em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pt-BR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õe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pt-BR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ão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usa-se 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no(s) e na(s).</a:t>
            </a:r>
          </a:p>
          <a:p>
            <a:pPr marL="514350" indent="-514350">
              <a:buAutoNum type="alphaLcParenR"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Ex.:  Virara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 barco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&gt; Viraram-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Fizera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tarefa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&gt; Fizeram-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6386" name="Picture 2" descr="C:\Users\Usuário\JEC\Pictures\Educandário\Imagens para aulas\SNOOPY1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848" y="3212976"/>
            <a:ext cx="3014199" cy="26610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92469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PRONOMES PESSOAIS DO CASO OBLÍQUO</a:t>
            </a:r>
            <a:endParaRPr lang="pt-BR" sz="29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908720"/>
            <a:ext cx="8579296" cy="529205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Usa-se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lhe(s)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no lugar de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ele, a ela, a eles, a elas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ou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para ele(a), para eles(as), para você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pt-BR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AutoNum type="alphaLcParenR"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Agradecemos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eles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pela ajuda.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&gt;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Agradecemos-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lhes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 ajuda.</a:t>
            </a:r>
          </a:p>
          <a:p>
            <a:pPr marL="0" indent="0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Pediram um empréstimo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ela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&gt; Pediram-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lhe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um empréstimo.</a:t>
            </a: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Mamãe comprou uma boneca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para você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Mamãe comprou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-lhe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uma boneca.</a:t>
            </a:r>
          </a:p>
          <a:p>
            <a:pPr marL="0" indent="0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Roguei perdão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Deus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Roguei-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lhe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perdão.</a:t>
            </a:r>
          </a:p>
          <a:p>
            <a:pPr marL="0" indent="0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8434" name="Picture 2" descr="C:\Users\Usuário\JEC\Pictures\Educandário\Imagens para aulas\SNOOP16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848" y="4400550"/>
            <a:ext cx="2543175" cy="1800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07956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PRONOMES PESSOAIS RETO OU OBLÍQUO?</a:t>
            </a:r>
            <a:endParaRPr lang="pt-BR" sz="29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908720"/>
            <a:ext cx="8579296" cy="529205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Como usar os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pronomes pessoais com preposição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 É fácil:</a:t>
            </a:r>
            <a:endParaRPr lang="pt-BR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AutoNum type="alphaLcParenR"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Após uma preposição, usa-se pronome oblíquo:</a:t>
            </a:r>
          </a:p>
          <a:p>
            <a:pPr marL="0" indent="0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Vocês precisam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 mim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Trouxe um bolo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para mim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marL="0" indent="0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Preciso que confie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em mim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Seta em curva para baixo 8"/>
          <p:cNvSpPr/>
          <p:nvPr/>
        </p:nvSpPr>
        <p:spPr>
          <a:xfrm>
            <a:off x="2699792" y="2420888"/>
            <a:ext cx="792088" cy="2160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tx1"/>
              </a:solidFill>
            </a:endParaRPr>
          </a:p>
        </p:txBody>
      </p:sp>
      <p:pic>
        <p:nvPicPr>
          <p:cNvPr id="19458" name="Picture 2" descr="C:\Users\Usuário\JEC\Pictures\Educandário\Imagens para aulas\SNOOPY15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7864" y="4149080"/>
            <a:ext cx="2884383" cy="18373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52934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9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PRONOME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908720"/>
            <a:ext cx="8579296" cy="5292055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pt-B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Veja as tirinhas:</a:t>
            </a: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Palavra usada para designar uma das pessoas do discurso (“Você, eu, ela”) ou para indicar posse (“minha, meu”).</a:t>
            </a: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" name="Picture 2" descr="C:\Users\Usuário\JEC\Pictures\Educandário\Imagens para aulas\pronomes13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9032" y="2132855"/>
            <a:ext cx="7762695" cy="23042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73781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PRONOMES PESSOAIS RETO OU OBLÍQUO?</a:t>
            </a:r>
            <a:endParaRPr lang="pt-BR" sz="29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908720"/>
            <a:ext cx="8579296" cy="529205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Como usar os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pronomes pessoais com preposição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 É fácil:</a:t>
            </a:r>
            <a:endParaRPr lang="pt-BR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AutoNum type="alphaLcParenR"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Entre uma preposição e um verbo, usa-se pronome reto:</a:t>
            </a:r>
          </a:p>
          <a:p>
            <a:pPr marL="0" indent="0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Quero um gibi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para eu ler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Trouxe um bolo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para eu comer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marL="0" indent="0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Preciso de um canto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para eu descansar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Seta em curva para baixo 8"/>
          <p:cNvSpPr/>
          <p:nvPr/>
        </p:nvSpPr>
        <p:spPr>
          <a:xfrm>
            <a:off x="2699792" y="2420888"/>
            <a:ext cx="1080120" cy="2160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tx1"/>
              </a:solidFill>
            </a:endParaRPr>
          </a:p>
        </p:txBody>
      </p:sp>
      <p:pic>
        <p:nvPicPr>
          <p:cNvPr id="20482" name="Picture 2" descr="C:\Users\Usuário\JEC\Pictures\Educandário\Imagens para aulas\SNOOPY18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832" y="4229100"/>
            <a:ext cx="2857500" cy="160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82911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Exercícios</a:t>
            </a: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179512" y="1412776"/>
            <a:ext cx="8712968" cy="5256584"/>
          </a:xfrm>
        </p:spPr>
        <p:txBody>
          <a:bodyPr>
            <a:normAutofit fontScale="92500" lnSpcReduction="10000"/>
          </a:bodyPr>
          <a:lstStyle/>
          <a:p>
            <a:pPr marL="0" indent="0" algn="just" fontAlgn="base">
              <a:buNone/>
            </a:pPr>
            <a:r>
              <a:rPr lang="pt-B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pt-B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Substitua os termos destacados pelos pronomes oblíquos correspondentes: o(s), a(s), no(s), na(s), </a:t>
            </a:r>
            <a:r>
              <a:rPr lang="pt-BR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</a:t>
            </a:r>
            <a:r>
              <a:rPr lang="pt-B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(s), </a:t>
            </a:r>
            <a:r>
              <a:rPr lang="pt-BR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</a:t>
            </a:r>
            <a:r>
              <a:rPr lang="pt-B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(s</a:t>
            </a:r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), lhe(s).</a:t>
            </a: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fontAlgn="base">
              <a:buNone/>
            </a:pP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a) Ela 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compõe </a:t>
            </a:r>
            <a:r>
              <a:rPr lang="pt-B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poemas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pt-BR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fontAlgn="base">
              <a:buNone/>
            </a:pP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Ele vai fazer </a:t>
            </a:r>
            <a:r>
              <a:rPr lang="pt-B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pesquisa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b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c) Eles ouvem </a:t>
            </a:r>
            <a:r>
              <a:rPr lang="pt-B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rádio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pt-BR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fontAlgn="base">
              <a:buNone/>
            </a:pP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Respeite </a:t>
            </a:r>
            <a:r>
              <a:rPr lang="pt-B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os professores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pt-BR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fontAlgn="base">
              <a:buNone/>
            </a:pP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Maria fechou </a:t>
            </a:r>
            <a:r>
              <a:rPr lang="pt-B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porta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pt-BR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fontAlgn="base">
              <a:buNone/>
            </a:pP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f) Ela 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quis </a:t>
            </a:r>
            <a:r>
              <a:rPr lang="pt-B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 troco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pt-BR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fontAlgn="base">
              <a:buNone/>
            </a:pP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g) Ele 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fez </a:t>
            </a:r>
            <a:r>
              <a:rPr lang="pt-B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os exercícios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b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h) 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Ela vai pagar </a:t>
            </a:r>
            <a:r>
              <a:rPr lang="pt-B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mico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pt-BR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fontAlgn="base">
              <a:buNone/>
            </a:pP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i) Abra </a:t>
            </a:r>
            <a:r>
              <a:rPr lang="pt-B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janela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indent="0" fontAlgn="base">
              <a:buNone/>
            </a:pP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j) Maria 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propõe </a:t>
            </a:r>
            <a:r>
              <a:rPr lang="pt-B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nova reforma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593869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Exercícios</a:t>
            </a: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179512" y="1412776"/>
            <a:ext cx="8712968" cy="5256584"/>
          </a:xfrm>
        </p:spPr>
        <p:txBody>
          <a:bodyPr>
            <a:normAutofit/>
          </a:bodyPr>
          <a:lstStyle/>
          <a:p>
            <a:pPr marL="0" indent="0" algn="just" fontAlgn="base">
              <a:buNone/>
            </a:pPr>
            <a:r>
              <a:rPr lang="pt-B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pt-B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Substitua os termos destacados pelos pronomes oblíquos correspondentes: o(s), a(s), no(s), na(s), </a:t>
            </a:r>
            <a:r>
              <a:rPr lang="pt-BR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</a:t>
            </a:r>
            <a:r>
              <a:rPr lang="pt-B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(s), </a:t>
            </a:r>
            <a:r>
              <a:rPr lang="pt-BR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</a:t>
            </a:r>
            <a:r>
              <a:rPr lang="pt-B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(s</a:t>
            </a:r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), lhe(s).</a:t>
            </a: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fontAlgn="base">
              <a:buNone/>
            </a:pP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Encontraram </a:t>
            </a:r>
            <a:r>
              <a:rPr lang="pt-B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 corpo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na estufa. </a:t>
            </a:r>
            <a:b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l) 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Arrancara do peito </a:t>
            </a:r>
            <a:r>
              <a:rPr lang="pt-B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uma cruz de ametistas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b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m) 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disposição das plantas não permite </a:t>
            </a:r>
            <a:r>
              <a:rPr lang="pt-B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um esconderijo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indent="0" fontAlgn="base">
              <a:buNone/>
            </a:pP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Quero encontrar </a:t>
            </a:r>
            <a:r>
              <a:rPr lang="pt-B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carteira perdida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pt-BR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fontAlgn="base">
              <a:buNone/>
            </a:pP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Preciso perder </a:t>
            </a:r>
            <a:r>
              <a:rPr lang="pt-B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esse vício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pt-BR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fontAlgn="base">
              <a:buNone/>
            </a:pP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Fiz </a:t>
            </a:r>
            <a:r>
              <a:rPr lang="pt-B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tarefa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logo depois do almoço. </a:t>
            </a:r>
          </a:p>
        </p:txBody>
      </p:sp>
    </p:spTree>
    <p:extLst>
      <p:ext uri="{BB962C8B-B14F-4D97-AF65-F5344CB8AC3E}">
        <p14:creationId xmlns:p14="http://schemas.microsoft.com/office/powerpoint/2010/main" val="4139514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Exercícios</a:t>
            </a: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179512" y="1412776"/>
            <a:ext cx="8712968" cy="5256584"/>
          </a:xfrm>
        </p:spPr>
        <p:txBody>
          <a:bodyPr>
            <a:normAutofit/>
          </a:bodyPr>
          <a:lstStyle/>
          <a:p>
            <a:pPr marL="0" indent="0" algn="just" fontAlgn="base">
              <a:buNone/>
            </a:pPr>
            <a:r>
              <a:rPr lang="pt-B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pt-B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Substitua os termos destacados pelos pronomes oblíquos correspondentes: o(s), a(s), no(s), na(s), </a:t>
            </a:r>
            <a:r>
              <a:rPr lang="pt-BR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</a:t>
            </a:r>
            <a:r>
              <a:rPr lang="pt-B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(s), </a:t>
            </a:r>
            <a:r>
              <a:rPr lang="pt-BR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</a:t>
            </a:r>
            <a:r>
              <a:rPr lang="pt-B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(s</a:t>
            </a:r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), lhe(s).</a:t>
            </a: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fontAlgn="base">
              <a:buNone/>
            </a:pP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q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Pediu perdão </a:t>
            </a:r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minha filha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Enviei uma carta </a:t>
            </a:r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meu chefe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Agradeci os aplausos </a:t>
            </a:r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ao público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fontAlgn="base">
              <a:buNone/>
            </a:pP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Respondeu </a:t>
            </a:r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ao patrão 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prontamente.</a:t>
            </a:r>
          </a:p>
        </p:txBody>
      </p:sp>
    </p:spTree>
    <p:extLst>
      <p:ext uri="{BB962C8B-B14F-4D97-AF65-F5344CB8AC3E}">
        <p14:creationId xmlns:p14="http://schemas.microsoft.com/office/powerpoint/2010/main" val="3280220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Exercícios</a:t>
            </a: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179512" y="1412776"/>
            <a:ext cx="8712968" cy="5256584"/>
          </a:xfrm>
        </p:spPr>
        <p:txBody>
          <a:bodyPr>
            <a:normAutofit fontScale="92500" lnSpcReduction="10000"/>
          </a:bodyPr>
          <a:lstStyle/>
          <a:p>
            <a:pPr marL="0" indent="0" algn="just" fontAlgn="base">
              <a:buNone/>
            </a:pPr>
            <a:r>
              <a:rPr lang="pt-B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pt-B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Substitua os termos destacados pelos pronomes oblíquos correspondentes: o(s), a(s), no(s), na(s), </a:t>
            </a:r>
            <a:r>
              <a:rPr lang="pt-BR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</a:t>
            </a:r>
            <a:r>
              <a:rPr lang="pt-B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(s), </a:t>
            </a:r>
            <a:r>
              <a:rPr lang="pt-BR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</a:t>
            </a:r>
            <a:r>
              <a:rPr lang="pt-B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(s</a:t>
            </a:r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), lhe(s).</a:t>
            </a: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fontAlgn="base">
              <a:buNone/>
            </a:pP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a) Ela compõe-</a:t>
            </a:r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nos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indent="0" fontAlgn="base">
              <a:buNone/>
            </a:pP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Ele vai 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fazê-</a:t>
            </a:r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c) Eles 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ouvem-</a:t>
            </a:r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indent="0" fontAlgn="base">
              <a:buNone/>
            </a:pP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Respeite-</a:t>
            </a:r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os. 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 fontAlgn="base">
              <a:buNone/>
            </a:pP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Maria 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fechou</a:t>
            </a:r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-a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indent="0" fontAlgn="base">
              <a:buNone/>
            </a:pP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f) Ela qui-</a:t>
            </a:r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lo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indent="0" fontAlgn="base">
              <a:buNone/>
            </a:pP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g) Ele fê-</a:t>
            </a:r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los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indent="0" fontAlgn="base">
              <a:buNone/>
            </a:pP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h) 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Ela vai 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pagá-</a:t>
            </a:r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lo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indent="0" fontAlgn="base">
              <a:buNone/>
            </a:pP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i) Abra-</a:t>
            </a:r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fontAlgn="base">
              <a:buNone/>
            </a:pP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j) Maria propõe-</a:t>
            </a:r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2844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Exercícios</a:t>
            </a: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179512" y="1412776"/>
            <a:ext cx="8712968" cy="5256584"/>
          </a:xfrm>
        </p:spPr>
        <p:txBody>
          <a:bodyPr>
            <a:normAutofit/>
          </a:bodyPr>
          <a:lstStyle/>
          <a:p>
            <a:pPr marL="0" indent="0" algn="just" fontAlgn="base">
              <a:buNone/>
            </a:pPr>
            <a:r>
              <a:rPr lang="pt-B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pt-B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Substitua os termos destacados pelos pronomes oblíquos correspondentes: o(s), a(s), no(s), na(s), </a:t>
            </a:r>
            <a:r>
              <a:rPr lang="pt-BR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</a:t>
            </a:r>
            <a:r>
              <a:rPr lang="pt-B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(s), </a:t>
            </a:r>
            <a:r>
              <a:rPr lang="pt-BR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</a:t>
            </a:r>
            <a:r>
              <a:rPr lang="pt-B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(s</a:t>
            </a:r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), lhe(s).</a:t>
            </a: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fontAlgn="base">
              <a:buNone/>
            </a:pP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Encontraram-</a:t>
            </a:r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na estufa. </a:t>
            </a:r>
            <a:b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l) Arrancara-</a:t>
            </a:r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 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peito. 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m) 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disposição das plantas 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não </a:t>
            </a:r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permite. </a:t>
            </a: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fontAlgn="base">
              <a:buNone/>
            </a:pP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Quero 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encontrá-</a:t>
            </a:r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indent="0" fontAlgn="base">
              <a:buNone/>
            </a:pP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Preciso 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perdê-</a:t>
            </a:r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lo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indent="0" fontAlgn="base">
              <a:buNone/>
            </a:pP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Fi-</a:t>
            </a:r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logo depois do almoço. </a:t>
            </a:r>
          </a:p>
        </p:txBody>
      </p:sp>
    </p:spTree>
    <p:extLst>
      <p:ext uri="{BB962C8B-B14F-4D97-AF65-F5344CB8AC3E}">
        <p14:creationId xmlns:p14="http://schemas.microsoft.com/office/powerpoint/2010/main" val="3164669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Exercícios</a:t>
            </a: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179512" y="1412776"/>
            <a:ext cx="8712968" cy="5256584"/>
          </a:xfrm>
        </p:spPr>
        <p:txBody>
          <a:bodyPr>
            <a:normAutofit/>
          </a:bodyPr>
          <a:lstStyle/>
          <a:p>
            <a:pPr marL="0" indent="0" algn="just" fontAlgn="base">
              <a:buNone/>
            </a:pPr>
            <a:r>
              <a:rPr lang="pt-B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pt-B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Substitua os termos destacados pelos pronomes oblíquos correspondentes: o(s), a(s), no(s), na(s), </a:t>
            </a:r>
            <a:r>
              <a:rPr lang="pt-BR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</a:t>
            </a:r>
            <a:r>
              <a:rPr lang="pt-B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(s), </a:t>
            </a:r>
            <a:r>
              <a:rPr lang="pt-BR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</a:t>
            </a:r>
            <a:r>
              <a:rPr lang="pt-B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(s</a:t>
            </a:r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), lhe(s).</a:t>
            </a: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fontAlgn="base">
              <a:buNone/>
            </a:pP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q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Pediu-</a:t>
            </a:r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lhe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perdão. 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Enviei-</a:t>
            </a:r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lhe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uma carta. 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Agradeci-</a:t>
            </a:r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lhe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os aplausos. </a:t>
            </a: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fontAlgn="base">
              <a:buNone/>
            </a:pP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Respondeu-</a:t>
            </a:r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lhe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prontamente.</a:t>
            </a:r>
          </a:p>
        </p:txBody>
      </p:sp>
    </p:spTree>
    <p:extLst>
      <p:ext uri="{BB962C8B-B14F-4D97-AF65-F5344CB8AC3E}">
        <p14:creationId xmlns:p14="http://schemas.microsoft.com/office/powerpoint/2010/main" val="3413900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Exercícios</a:t>
            </a: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179512" y="1412776"/>
            <a:ext cx="8712968" cy="5256584"/>
          </a:xfrm>
        </p:spPr>
        <p:txBody>
          <a:bodyPr>
            <a:normAutofit/>
          </a:bodyPr>
          <a:lstStyle/>
          <a:p>
            <a:pPr marL="0" indent="0" fontAlgn="base">
              <a:buNone/>
            </a:pPr>
            <a:r>
              <a:rPr lang="pt-B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substituição do termo em destaque por pronome não está correta em:</a:t>
            </a:r>
            <a:b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a) Ponham </a:t>
            </a:r>
            <a:r>
              <a:rPr lang="pt-BR" sz="28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o doente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na cama.  - Ponham-no na cama.</a:t>
            </a:r>
            <a:b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 Vou informar </a:t>
            </a:r>
            <a:r>
              <a:rPr lang="pt-BR" sz="28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ao chefe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 que aconteceu.  – Vou informá-lo o que aconteceu</a:t>
            </a:r>
            <a:r>
              <a:rPr lang="pt-B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c) O tempo destruiu </a:t>
            </a:r>
            <a:r>
              <a:rPr lang="pt-BR" sz="28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os casebres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– O tempo destruiu-os.</a:t>
            </a:r>
            <a:b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d) Vocês devem limpar </a:t>
            </a:r>
            <a:r>
              <a:rPr lang="pt-BR" sz="28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casa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Vocês devem limpá-la.</a:t>
            </a:r>
            <a:b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e) Não desobedeça </a:t>
            </a:r>
            <a:r>
              <a:rPr lang="pt-BR" sz="28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seus pais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– Não lhes desobedeça.</a:t>
            </a:r>
          </a:p>
        </p:txBody>
      </p:sp>
    </p:spTree>
    <p:extLst>
      <p:ext uri="{BB962C8B-B14F-4D97-AF65-F5344CB8AC3E}">
        <p14:creationId xmlns:p14="http://schemas.microsoft.com/office/powerpoint/2010/main" val="1030575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Exercícios</a:t>
            </a: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179512" y="1412776"/>
            <a:ext cx="8712968" cy="5256584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pt-B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(UDESC 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2009) Assinale 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alternativa em que o pronome oblíquo lhe está no lugar do pronome oblíquo o ou a, em desacordo com as orientações da norma culta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a) Pediu a Rita que lhe explicasse tudo.</a:t>
            </a:r>
          </a:p>
          <a:p>
            <a:pPr marL="0" indent="0" algn="just">
              <a:buNone/>
            </a:pP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 Então ela declarou-lhe que não voltaria mais.</a:t>
            </a:r>
          </a:p>
          <a:p>
            <a:pPr marL="0" indent="0" algn="just">
              <a:buNone/>
            </a:pP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c) O cocheiro propôs-lhe voltar a primeira travessa, e ir por outro caminho.</a:t>
            </a:r>
          </a:p>
          <a:p>
            <a:pPr marL="0" indent="0" algn="just">
              <a:buNone/>
            </a:pP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d) Ele, para lhe ser agradável, estava sempre discretamente afastado.</a:t>
            </a:r>
          </a:p>
          <a:p>
            <a:pPr marL="0" indent="0" algn="just">
              <a:buNone/>
            </a:pP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e) Vejamos o que lhe trouxe aqui</a:t>
            </a:r>
            <a:r>
              <a:rPr lang="pt-B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576032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Exercícios</a:t>
            </a: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179512" y="1412776"/>
            <a:ext cx="8712968" cy="525658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Substitua as expressões em destaque pelo pronome pessoal do caso oblíquo “lhe”, tendo em vista a função de objeto indireto que ele desempenha.  Caso seja necessário, realize as adaptações necessárias quanto à colocação dos termos na oração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a) Entregamos as encomendas </a:t>
            </a:r>
            <a:r>
              <a:rPr lang="pt-BR" sz="28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ao cliente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 Eles devem obedecer </a:t>
            </a:r>
            <a:r>
              <a:rPr lang="pt-BR" sz="28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aos mais velhos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 </a:t>
            </a:r>
            <a:b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c) Devolva </a:t>
            </a:r>
            <a:r>
              <a:rPr lang="pt-BR" sz="28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eles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os relatórios entregues ontem.</a:t>
            </a:r>
            <a:b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d) Não prometemos nada </a:t>
            </a:r>
            <a:r>
              <a:rPr lang="pt-BR" sz="28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elas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senão a merecida premiação.</a:t>
            </a:r>
            <a:b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e) Nada respondi </a:t>
            </a:r>
            <a:r>
              <a:rPr lang="pt-BR" sz="28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ele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quando me perguntou sobre você.</a:t>
            </a:r>
          </a:p>
        </p:txBody>
      </p:sp>
    </p:spTree>
    <p:extLst>
      <p:ext uri="{BB962C8B-B14F-4D97-AF65-F5344CB8AC3E}">
        <p14:creationId xmlns:p14="http://schemas.microsoft.com/office/powerpoint/2010/main" val="119644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35353" y="325326"/>
            <a:ext cx="8229600" cy="778098"/>
          </a:xfrm>
        </p:spPr>
        <p:txBody>
          <a:bodyPr>
            <a:noAutofit/>
          </a:bodyPr>
          <a:lstStyle/>
          <a:p>
            <a:r>
              <a:rPr lang="pt-BR" sz="29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PRONOME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908720"/>
            <a:ext cx="8579296" cy="5292055"/>
          </a:xfrm>
        </p:spPr>
        <p:txBody>
          <a:bodyPr>
            <a:normAutofit fontScale="25000" lnSpcReduction="20000"/>
          </a:bodyPr>
          <a:lstStyle/>
          <a:p>
            <a:pPr marL="0" indent="0" algn="just">
              <a:lnSpc>
                <a:spcPct val="170000"/>
              </a:lnSpc>
              <a:spcBef>
                <a:spcPts val="0"/>
              </a:spcBef>
              <a:buNone/>
            </a:pPr>
            <a:r>
              <a:rPr lang="pt-BR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sz="8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Pronome</a:t>
            </a:r>
            <a:r>
              <a:rPr lang="pt-BR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é a palavra que se </a:t>
            </a:r>
            <a:r>
              <a:rPr lang="pt-BR" sz="8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refere</a:t>
            </a:r>
            <a:r>
              <a:rPr lang="pt-BR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 uma das </a:t>
            </a:r>
            <a:r>
              <a:rPr lang="pt-BR" sz="8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três pessoas gramaticais</a:t>
            </a:r>
            <a:r>
              <a:rPr lang="pt-BR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podendo exprimir </a:t>
            </a:r>
            <a:r>
              <a:rPr lang="pt-BR" sz="8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posse, indefinição, questionamento</a:t>
            </a:r>
            <a:r>
              <a:rPr lang="pt-BR" sz="8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ou</a:t>
            </a:r>
            <a:r>
              <a:rPr lang="pt-BR" sz="8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apontamento</a:t>
            </a:r>
            <a:r>
              <a:rPr lang="pt-BR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a depender do contexto.</a:t>
            </a:r>
            <a:endParaRPr lang="pt-BR" sz="8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70000"/>
              </a:lnSpc>
              <a:spcBef>
                <a:spcPts val="0"/>
              </a:spcBef>
              <a:buNone/>
            </a:pPr>
            <a:r>
              <a:rPr lang="pt-BR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sz="8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Pronomes Pessoais do Caso Reto</a:t>
            </a:r>
            <a:r>
              <a:rPr lang="pt-BR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eu, tu, ele, nós, vós, eles.</a:t>
            </a:r>
          </a:p>
          <a:p>
            <a:pPr marL="0" indent="0" algn="just">
              <a:lnSpc>
                <a:spcPct val="170000"/>
              </a:lnSpc>
              <a:spcBef>
                <a:spcPts val="0"/>
              </a:spcBef>
              <a:buNone/>
            </a:pPr>
            <a:r>
              <a:rPr lang="pt-BR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sz="8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Pronomes Pessoais do </a:t>
            </a:r>
            <a:r>
              <a:rPr lang="pt-BR" sz="8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Caso Oblíquo</a:t>
            </a:r>
            <a:r>
              <a:rPr lang="pt-BR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me, mim, te, ti, se, si, comigo, conosco.</a:t>
            </a:r>
          </a:p>
          <a:p>
            <a:pPr marL="0" indent="0" algn="just">
              <a:lnSpc>
                <a:spcPct val="170000"/>
              </a:lnSpc>
              <a:spcBef>
                <a:spcPts val="0"/>
              </a:spcBef>
              <a:buNone/>
            </a:pPr>
            <a:r>
              <a:rPr lang="pt-BR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sz="8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Pronomes Pessoais </a:t>
            </a:r>
            <a:r>
              <a:rPr lang="pt-BR" sz="8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 Tratamento</a:t>
            </a:r>
            <a:r>
              <a:rPr lang="pt-BR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Vossa Excelência, Vossa Majestade.</a:t>
            </a:r>
          </a:p>
          <a:p>
            <a:pPr marL="0" indent="0" algn="just">
              <a:lnSpc>
                <a:spcPct val="170000"/>
              </a:lnSpc>
              <a:spcBef>
                <a:spcPts val="0"/>
              </a:spcBef>
              <a:buNone/>
            </a:pPr>
            <a:r>
              <a:rPr lang="pt-BR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sz="8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Pronomes Possessivos</a:t>
            </a:r>
            <a:r>
              <a:rPr lang="pt-BR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meu, seu, nosso.</a:t>
            </a:r>
          </a:p>
          <a:p>
            <a:pPr marL="0" indent="0" algn="just">
              <a:lnSpc>
                <a:spcPct val="170000"/>
              </a:lnSpc>
              <a:spcBef>
                <a:spcPts val="0"/>
              </a:spcBef>
              <a:buNone/>
            </a:pPr>
            <a:r>
              <a:rPr lang="pt-BR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sz="8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Pronomes Demonstrativos</a:t>
            </a:r>
            <a:r>
              <a:rPr lang="pt-BR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este, esse, aquele.</a:t>
            </a:r>
          </a:p>
          <a:p>
            <a:pPr marL="0" indent="0" algn="just">
              <a:lnSpc>
                <a:spcPct val="170000"/>
              </a:lnSpc>
              <a:spcBef>
                <a:spcPts val="0"/>
              </a:spcBef>
              <a:buNone/>
            </a:pPr>
            <a:r>
              <a:rPr lang="pt-BR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sz="8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Pronomes Indefinidos</a:t>
            </a:r>
            <a:r>
              <a:rPr lang="pt-BR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nada, tudo, alguém, ninguém, nenhum.</a:t>
            </a:r>
          </a:p>
          <a:p>
            <a:pPr marL="0" indent="0" algn="just">
              <a:lnSpc>
                <a:spcPct val="170000"/>
              </a:lnSpc>
              <a:spcBef>
                <a:spcPts val="0"/>
              </a:spcBef>
              <a:buNone/>
            </a:pPr>
            <a:r>
              <a:rPr lang="pt-BR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sz="8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Pronomes Interrogativos</a:t>
            </a:r>
            <a:r>
              <a:rPr lang="pt-BR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que, quem, onde, qual, quanto.</a:t>
            </a:r>
          </a:p>
          <a:p>
            <a:pPr marL="0" indent="0" algn="just">
              <a:lnSpc>
                <a:spcPct val="170000"/>
              </a:lnSpc>
              <a:spcBef>
                <a:spcPts val="0"/>
              </a:spcBef>
              <a:buNone/>
            </a:pPr>
            <a:r>
              <a:rPr lang="pt-BR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sz="8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Pronomes Relativos</a:t>
            </a:r>
            <a:r>
              <a:rPr lang="pt-BR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que, quem, onde, o qual, cujo.</a:t>
            </a: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" name="Picture 2" descr="C:\Users\Usuário\JEC\Pictures\Educandário\Imagens para aulas\SNOOPY3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328" y="3717032"/>
            <a:ext cx="1396752" cy="22075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46843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Exercícios</a:t>
            </a: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179512" y="1412776"/>
            <a:ext cx="8712968" cy="5256584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pt-B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Gabarito:</a:t>
            </a: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a) Entregamos as encomendas </a:t>
            </a:r>
            <a:r>
              <a:rPr lang="pt-BR" sz="28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ao cliente</a:t>
            </a:r>
            <a:r>
              <a:rPr lang="pt-B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Entregamos-lhe as encomendas. 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 Eles devem obedecer </a:t>
            </a:r>
            <a:r>
              <a:rPr lang="pt-BR" sz="28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aos mais velhos.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b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Eles devem obedecer-lhes.  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c) Devolva </a:t>
            </a:r>
            <a:r>
              <a:rPr lang="pt-BR" sz="28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eles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os relatórios entregues ontem.</a:t>
            </a:r>
            <a:b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Devolva-lhes os relatórios entregues ontem.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d) Não prometemos nada </a:t>
            </a:r>
            <a:r>
              <a:rPr lang="pt-BR" sz="28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elas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senão a merecida premiação.</a:t>
            </a:r>
            <a:b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Não lhes prometemos nada senão a merecida premiação. 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e) Nada respondi </a:t>
            </a:r>
            <a:r>
              <a:rPr lang="pt-BR" sz="28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ele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quando me perguntou sobre você.</a:t>
            </a:r>
            <a:b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Nada lhe respondi quando me perguntou sobre você.</a:t>
            </a: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2069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Exercícios</a:t>
            </a: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179512" y="1412776"/>
            <a:ext cx="8712968" cy="525658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Complete com </a:t>
            </a:r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mim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ou </a:t>
            </a:r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eu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AutoNum type="alphaLcParenR"/>
            </a:pP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Traga essa foto para ________.</a:t>
            </a:r>
          </a:p>
          <a:p>
            <a:pPr marL="0" indent="0">
              <a:buNone/>
            </a:pP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b) Traga essa foto para ________ ver.</a:t>
            </a:r>
          </a:p>
          <a:p>
            <a:pPr marL="0" indent="0">
              <a:buNone/>
            </a:pP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c) Compre um doce para 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________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d) Compre um doce para ________ comer.</a:t>
            </a:r>
          </a:p>
          <a:p>
            <a:pPr marL="0" indent="0">
              <a:buNone/>
            </a:pP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e) 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Não há mais ressentimento 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entre ________ 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 ti.</a:t>
            </a:r>
            <a:endParaRPr lang="pt-BR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f) 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Você nunca lembra 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 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________.</a:t>
            </a:r>
            <a:endParaRPr lang="pt-BR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g) 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Para 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________, ler Machado é um pr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zer.</a:t>
            </a:r>
            <a:endParaRPr lang="pt-BR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h) 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Há um monte de 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trabalho para 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________ fazer.</a:t>
            </a:r>
            <a:endParaRPr lang="pt-BR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i) 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Preciso de um 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remédio para 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________ tomar.</a:t>
            </a: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779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Exercícios</a:t>
            </a: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179512" y="1412776"/>
            <a:ext cx="8712968" cy="525658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Complete com </a:t>
            </a:r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mim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ou </a:t>
            </a:r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eu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AutoNum type="alphaLcParenR"/>
            </a:pP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Traga essa foto para 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mim.</a:t>
            </a:r>
            <a:endParaRPr lang="pt-BR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b) Traga essa foto para 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eu 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ver.</a:t>
            </a:r>
          </a:p>
          <a:p>
            <a:pPr marL="0" indent="0">
              <a:buNone/>
            </a:pP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c) Compre um doce para 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mim.</a:t>
            </a:r>
            <a:endParaRPr lang="pt-BR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d) Compre um doce para 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eu 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comer.</a:t>
            </a:r>
          </a:p>
          <a:p>
            <a:pPr marL="0" indent="0">
              <a:buNone/>
            </a:pP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e) 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Não há mais ressentimento 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entre 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mim 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 ti.</a:t>
            </a:r>
            <a:endParaRPr lang="pt-BR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f) 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Você nunca lembra 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 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mim.</a:t>
            </a:r>
            <a:endParaRPr lang="pt-BR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g) 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Para 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mim, ler Machado é um pr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zer.</a:t>
            </a:r>
            <a:endParaRPr lang="pt-BR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h) 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Há um monte de 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trabalho para 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eu fazer.</a:t>
            </a:r>
            <a:endParaRPr lang="pt-BR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i) 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Preciso de um 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remédio para 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eu tomar.</a:t>
            </a: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3809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Exercícios</a:t>
            </a: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179512" y="1412776"/>
            <a:ext cx="8712968" cy="5256584"/>
          </a:xfrm>
        </p:spPr>
        <p:txBody>
          <a:bodyPr>
            <a:normAutofit fontScale="92500" lnSpcReduction="20000"/>
          </a:bodyPr>
          <a:lstStyle/>
          <a:p>
            <a:pPr marL="0" indent="0" algn="just" fontAlgn="base">
              <a:buNone/>
            </a:pPr>
            <a:r>
              <a:rPr lang="pt-B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(UFPR) Complete com os pronomes e indique a opção correta, dentre as indicadas abaixo:</a:t>
            </a:r>
          </a:p>
          <a:p>
            <a:pPr marL="0" indent="0" fontAlgn="base">
              <a:buNone/>
            </a:pP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0" indent="0" fontAlgn="base">
              <a:buNone/>
            </a:pP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De repente, deu-lhe um livro para _____ ler.</a:t>
            </a:r>
            <a:b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De repente, deu um livro para _____ .</a:t>
            </a:r>
            <a:b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Nada mais há entre _____ e você.</a:t>
            </a:r>
            <a:b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Sempre houve entendimentos entre _____ e ti.</a:t>
            </a:r>
            <a:b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5. José, espere vou _____ .</a:t>
            </a:r>
          </a:p>
          <a:p>
            <a:pPr marL="0" indent="0" fontAlgn="base">
              <a:buNone/>
            </a:pP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0" indent="0" fontAlgn="base">
              <a:buNone/>
            </a:pP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a) ele, mim, eu, eu, 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consigo.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 ela, eu, mim, eu, 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contigo.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c) ela, mim, mim, mim, com 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você</a:t>
            </a:r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d) ela, mim, eu, eu, 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consigo.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e) ela, mim, eu, mim, 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contigo.</a:t>
            </a: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647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Exercícios</a:t>
            </a: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179512" y="1412776"/>
            <a:ext cx="8712968" cy="5256584"/>
          </a:xfrm>
        </p:spPr>
        <p:txBody>
          <a:bodyPr>
            <a:normAutofit/>
          </a:bodyPr>
          <a:lstStyle/>
          <a:p>
            <a:pPr marL="0" indent="0" fontAlgn="base">
              <a:buNone/>
            </a:pPr>
            <a:r>
              <a:rPr lang="pt-B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(Fuvest) Assinale a alternativa onde o pronome pessoal está empregado corretamente:</a:t>
            </a:r>
          </a:p>
          <a:p>
            <a:pPr fontAlgn="base"/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fontAlgn="base">
              <a:buNone/>
            </a:pP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a) Este é um problema para mim resolver.</a:t>
            </a:r>
            <a:b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 Entre eu e tu não há mais nada.</a:t>
            </a:r>
            <a:b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c) A questão deve ser resolvida por eu e você.</a:t>
            </a:r>
            <a:b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d) Para mim, viajar de avião é um suplício</a:t>
            </a:r>
            <a:r>
              <a:rPr lang="pt-B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e) Quando voltei a si, não sabia onde me encontrava.</a:t>
            </a:r>
          </a:p>
        </p:txBody>
      </p:sp>
    </p:spTree>
    <p:extLst>
      <p:ext uri="{BB962C8B-B14F-4D97-AF65-F5344CB8AC3E}">
        <p14:creationId xmlns:p14="http://schemas.microsoft.com/office/powerpoint/2010/main" val="4272413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Exercícios</a:t>
            </a: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179512" y="1412776"/>
            <a:ext cx="8712968" cy="5256584"/>
          </a:xfrm>
        </p:spPr>
        <p:txBody>
          <a:bodyPr>
            <a:normAutofit/>
          </a:bodyPr>
          <a:lstStyle/>
          <a:p>
            <a:pPr marL="0" indent="0" fontAlgn="base">
              <a:buNone/>
            </a:pPr>
            <a:r>
              <a:rPr lang="pt-B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pt-BR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Cesgranrio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Marque a opção em que a forma pronominal utilizada está INCORRETA.</a:t>
            </a:r>
          </a:p>
          <a:p>
            <a:pPr fontAlgn="base"/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fontAlgn="base">
              <a:buNone/>
            </a:pP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a) É difícil, para mim, praticar certos exercícios físicos.</a:t>
            </a:r>
            <a:b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 Ainda existem muitas coisas importantes para eu fazer.</a:t>
            </a:r>
            <a:b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c) Os chinelos da aposentadoria não são para ti.</a:t>
            </a:r>
            <a:b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d) Quando a aposentadoria chegou, eu caí em si</a:t>
            </a:r>
            <a:r>
              <a:rPr lang="pt-B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e) Para tu não teres aborrecimentos, evita o excesso de 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velocidade.</a:t>
            </a: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1999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Exercícios</a:t>
            </a: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179512" y="1412776"/>
            <a:ext cx="8712968" cy="5256584"/>
          </a:xfrm>
        </p:spPr>
        <p:txBody>
          <a:bodyPr>
            <a:normAutofit/>
          </a:bodyPr>
          <a:lstStyle/>
          <a:p>
            <a:pPr marL="0" indent="0" algn="just" fontAlgn="base">
              <a:buNone/>
            </a:pPr>
            <a:r>
              <a:rPr lang="pt-B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pt-BR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Cesgranrio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Marque a opção em que a forma pronominal utilizada está INCORRETA.</a:t>
            </a:r>
          </a:p>
          <a:p>
            <a:pPr fontAlgn="base"/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fontAlgn="base">
              <a:buNone/>
            </a:pP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a) É difícil, para mim, praticar certos exercícios físicos.</a:t>
            </a:r>
            <a:b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 Ainda existem muitas coisas importantes para eu fazer.</a:t>
            </a:r>
            <a:b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c) Os chinelos da aposentadoria não são para ti.</a:t>
            </a:r>
            <a:b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d) Quando a aposentadoria chegou, eu caí em si</a:t>
            </a:r>
            <a:r>
              <a:rPr lang="pt-B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e) Para tu não teres aborrecimentos, evita o excesso de 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velocidade.</a:t>
            </a: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4582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Exercícios</a:t>
            </a: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179512" y="1412776"/>
            <a:ext cx="8712968" cy="5256584"/>
          </a:xfrm>
        </p:spPr>
        <p:txBody>
          <a:bodyPr>
            <a:normAutofit/>
          </a:bodyPr>
          <a:lstStyle/>
          <a:p>
            <a:pPr marL="0" indent="0" fontAlgn="base">
              <a:buNone/>
            </a:pPr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10</a:t>
            </a:r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Era </a:t>
            </a:r>
            <a:r>
              <a:rPr lang="pt-B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para _________ falar ________ ontem, mas não __________ encontrei em parte alguma</a:t>
            </a:r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fontAlgn="base">
              <a:buNone/>
            </a:pP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a) mim – consigo – o;</a:t>
            </a:r>
            <a:b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 eu – com ele – lhe;</a:t>
            </a:r>
            <a:b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c) mim – consigo – lhe;</a:t>
            </a:r>
            <a:b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d) mim – contigo – 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te;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e) eu – com ele – 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pt-BR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3109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Exercícios</a:t>
            </a: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179512" y="1412776"/>
            <a:ext cx="8712968" cy="5256584"/>
          </a:xfrm>
        </p:spPr>
        <p:txBody>
          <a:bodyPr>
            <a:normAutofit/>
          </a:bodyPr>
          <a:lstStyle/>
          <a:p>
            <a:pPr marL="0" indent="0" fontAlgn="base">
              <a:buNone/>
            </a:pP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11) </a:t>
            </a:r>
            <a:r>
              <a:rPr lang="pt-B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Assinale a alternativa em que o pronome grifado foi empregado corretamente</a:t>
            </a:r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 fontAlgn="base">
              <a:buNone/>
            </a:pP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a) Aguarde um instante. Quero falar </a:t>
            </a:r>
            <a:r>
              <a:rPr lang="pt-B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consigo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 É lamentável, mas isso sempre ocorre </a:t>
            </a:r>
            <a:r>
              <a:rPr lang="pt-B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 nós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dois</a:t>
            </a:r>
            <a:r>
              <a:rPr lang="pt-B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c) O processo está aí para </a:t>
            </a:r>
            <a:r>
              <a:rPr lang="pt-B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mim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examinar.</a:t>
            </a:r>
            <a:b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d) Não </a:t>
            </a:r>
            <a:r>
              <a:rPr lang="pt-BR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encontrei-</a:t>
            </a:r>
            <a:r>
              <a:rPr lang="pt-BR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</a:t>
            </a:r>
            <a:r>
              <a:rPr lang="pt-B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em nenhum lugar.</a:t>
            </a:r>
            <a:b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e) Já se tornou impossível haver novos entendimentos </a:t>
            </a:r>
            <a:r>
              <a:rPr lang="pt-B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entre eu e você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56087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PRONOMES </a:t>
            </a:r>
            <a:r>
              <a:rPr lang="pt-BR" sz="2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 TRATAMENTO</a:t>
            </a:r>
            <a:endParaRPr lang="pt-BR" sz="29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908720"/>
            <a:ext cx="8579296" cy="5292055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É uma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forma respeitosa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 se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dirigir a uma autoridade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utilizada especialmente em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documentos ou petições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à repartições públicas, além de algumas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áreas específicas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como a jurídica e a acadêmica.</a:t>
            </a:r>
          </a:p>
          <a:p>
            <a:pPr marL="0" indent="0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Peço que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Vossa Magnificência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autorize a visita técnica ao fórum. </a:t>
            </a:r>
          </a:p>
          <a:p>
            <a:pPr marL="0" indent="0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Gostaria de lembrá-lo que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Sua Santidade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não autorizou isso.</a:t>
            </a:r>
          </a:p>
          <a:p>
            <a:pPr marL="0" indent="0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" name="Picture 2" descr="C:\Users\Usuário\JEC\Pictures\Educandário\Imagens para aulas\substantivo4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9872" y="4142510"/>
            <a:ext cx="2592288" cy="19169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10564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PRONOME</a:t>
            </a:r>
            <a:endParaRPr lang="pt-BR" sz="29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908720"/>
            <a:ext cx="8579296" cy="5292055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É uma palavra que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varia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em:</a:t>
            </a: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gênero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seu, sua, meu, minha, algum, alguma.</a:t>
            </a:r>
          </a:p>
          <a:p>
            <a:pPr marL="0" indent="0" algn="just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número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seu, seus, meu, meus, algum, alguns.</a:t>
            </a: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Alguns pronomes são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invariáveis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isto, isso, aquilo, cada, nada, etc.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" name="Picture 2" descr="C:\Users\Usuário\JEC\Pictures\Educandário\Imagens para aulas\sn14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33750" y="4149080"/>
            <a:ext cx="2476500" cy="17758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09715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PRONOMES </a:t>
            </a:r>
            <a:r>
              <a:rPr lang="pt-BR" sz="2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 TRATAMENTO</a:t>
            </a:r>
            <a:endParaRPr lang="pt-BR" sz="29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908720"/>
            <a:ext cx="8579296" cy="5292055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Os pronomes  de tratamento representam uma 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forma indireta de nos dirigirmos aos nossos interlocutores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Ao tratarmos um deputado por Vossa Excelência, por exemplo, 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estamos nos endereçando à excelência que esse deputado supostamente tem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para poder ocupar o cargo que ocupa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Vossa Excelência precisa governar para todos.</a:t>
            </a:r>
          </a:p>
          <a:p>
            <a:pPr marL="0" indent="0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Sua Majestade gosta de ajudar os mais necessitados.</a:t>
            </a:r>
          </a:p>
          <a:p>
            <a:pPr marL="0" indent="0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7" name="Picture 3" descr="C:\Users\Usuário\JEC\Pictures\Educandário\Imagens para aulas\SNOOPY17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1920" y="4255123"/>
            <a:ext cx="1863651" cy="18636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77876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PRONOMES </a:t>
            </a:r>
            <a:r>
              <a:rPr lang="pt-BR" sz="2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 TRATAMENTO</a:t>
            </a:r>
            <a:endParaRPr lang="pt-BR" sz="29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908720"/>
            <a:ext cx="8579296" cy="5292055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Os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principais pronomes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tratamento são:</a:t>
            </a: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39161165"/>
              </p:ext>
            </p:extLst>
          </p:nvPr>
        </p:nvGraphicFramePr>
        <p:xfrm>
          <a:off x="457200" y="1628800"/>
          <a:ext cx="8229600" cy="432270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798064"/>
                <a:gridCol w="2715768"/>
                <a:gridCol w="2715768"/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</a:rPr>
                        <a:t>Vossa </a:t>
                      </a:r>
                      <a:r>
                        <a:rPr lang="pt-BR" sz="1200" dirty="0" smtClean="0">
                          <a:effectLst/>
                        </a:rPr>
                        <a:t>Alteza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</a:rPr>
                        <a:t>   V. A.</a:t>
                      </a:r>
                      <a:endParaRPr lang="pt-B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  príncipes, duques</a:t>
                      </a:r>
                      <a:endParaRPr lang="pt-B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43693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Vossa Eminência</a:t>
                      </a:r>
                      <a:endParaRPr lang="pt-B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V. Ema.(s)</a:t>
                      </a:r>
                      <a:endParaRPr lang="pt-B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cardeais</a:t>
                      </a:r>
                      <a:endParaRPr lang="pt-B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43693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Vossa Reverendíssima</a:t>
                      </a:r>
                      <a:endParaRPr lang="pt-B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V. Revma.(s)</a:t>
                      </a:r>
                      <a:endParaRPr lang="pt-B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sacerdotes e bispos</a:t>
                      </a:r>
                      <a:endParaRPr lang="pt-B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43693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Vossa Excelência</a:t>
                      </a:r>
                      <a:endParaRPr lang="pt-B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V. Ex.ª (s)</a:t>
                      </a:r>
                      <a:endParaRPr lang="pt-B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altas autoridades e oficiais-generais</a:t>
                      </a:r>
                      <a:endParaRPr lang="pt-B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43693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Vossa Magnificência</a:t>
                      </a:r>
                      <a:endParaRPr lang="pt-B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V. Mag.ª (s)</a:t>
                      </a:r>
                      <a:endParaRPr lang="pt-B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reitores de universidades</a:t>
                      </a:r>
                      <a:endParaRPr lang="pt-B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43693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Vossa Majestade</a:t>
                      </a:r>
                      <a:endParaRPr lang="pt-B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V. M.</a:t>
                      </a:r>
                      <a:endParaRPr lang="pt-B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reis e rainhas</a:t>
                      </a:r>
                      <a:endParaRPr lang="pt-B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43693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Vossa Majestade Imperial</a:t>
                      </a:r>
                      <a:endParaRPr lang="pt-B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V. M. I.</a:t>
                      </a:r>
                      <a:endParaRPr lang="pt-B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Imperadores</a:t>
                      </a:r>
                      <a:endParaRPr lang="pt-B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43693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Vossa Santidade</a:t>
                      </a:r>
                      <a:endParaRPr lang="pt-B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</a:rPr>
                        <a:t>V. S.</a:t>
                      </a:r>
                      <a:endParaRPr lang="pt-B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Papa</a:t>
                      </a:r>
                      <a:endParaRPr lang="pt-B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43693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Vossa Senhoria</a:t>
                      </a:r>
                      <a:endParaRPr lang="pt-B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V. S.ª (s)</a:t>
                      </a:r>
                      <a:endParaRPr lang="pt-B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tratamento cerimonioso</a:t>
                      </a:r>
                      <a:endParaRPr lang="pt-B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46004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Vossa Onipotência</a:t>
                      </a:r>
                      <a:endParaRPr lang="pt-B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</a:rPr>
                        <a:t>V. O.</a:t>
                      </a:r>
                      <a:endParaRPr lang="pt-B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</a:rPr>
                        <a:t>Deus</a:t>
                      </a:r>
                      <a:endParaRPr lang="pt-B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457200" y="2974588"/>
            <a:ext cx="248786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Helvetica"/>
                <a:ea typeface="Times New Roman" pitchFamily="18" charset="0"/>
                <a:cs typeface="Arial" pitchFamily="34" charset="0"/>
              </a:rPr>
              <a:t> </a:t>
            </a:r>
            <a:r>
              <a:rPr kumimoji="0" lang="pt-BR" altLang="pt-BR" sz="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pt-BR" altLang="pt-B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6358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PRONOMES </a:t>
            </a:r>
            <a:r>
              <a:rPr lang="pt-BR" sz="2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 TRATAMENTO</a:t>
            </a:r>
            <a:endParaRPr lang="pt-BR" sz="29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908720"/>
            <a:ext cx="8579296" cy="5292055"/>
          </a:xfrm>
        </p:spPr>
        <p:txBody>
          <a:bodyPr>
            <a:normAutofit/>
          </a:bodyPr>
          <a:lstStyle/>
          <a:p>
            <a:pPr algn="just"/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Também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são pronomes de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tratamento: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senhor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senhora e você, vocês.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Senhor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senhora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são empregados no tratamento cerimonioso;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você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 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vocês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 tratamento familiar. </a:t>
            </a: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Você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e 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vocês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são largamente empregados no português do Brasil; em algumas regiões, a forma 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tu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é de uso frequente, em outras, é muito pouco empregada. Já a forma 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vós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tem uso restrito à linguagem litúrgica, </a:t>
            </a:r>
            <a:r>
              <a:rPr lang="pt-B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ultraformal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ou literária.</a:t>
            </a:r>
          </a:p>
          <a:p>
            <a:pPr marL="0" indent="0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4098" name="Picture 2" descr="C:\Users\Usuário\JEC\Pictures\Educandário\Imagens para aulas\SNOOPY19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90445" y="3933056"/>
            <a:ext cx="2563109" cy="19198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9452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PRONOMES </a:t>
            </a:r>
            <a:r>
              <a:rPr lang="pt-BR" sz="2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 TRATAMENTO</a:t>
            </a:r>
            <a:endParaRPr lang="pt-BR" sz="29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908720"/>
            <a:ext cx="8579296" cy="5292055"/>
          </a:xfrm>
        </p:spPr>
        <p:txBody>
          <a:bodyPr>
            <a:normAutofit/>
          </a:bodyPr>
          <a:lstStyle/>
          <a:p>
            <a:pPr algn="just"/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Para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juízes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usa-se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Vossa Excelência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Meritíssimo Juiz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Peço que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Vossa Excelência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julgue o recurso com celeridade.</a:t>
            </a:r>
          </a:p>
          <a:p>
            <a:pPr algn="just"/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Saiba,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Meritíssimo Juiz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que o meu cliente é inocente.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8194" name="Picture 2" descr="C:\Users\Usuário\JEC\Pictures\Educandário\Imagens para aulas\SNOOPY30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888" y="3429000"/>
            <a:ext cx="2160240" cy="24360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06252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PRONOMES </a:t>
            </a:r>
            <a:r>
              <a:rPr lang="pt-BR" sz="2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 TRATAMENTO</a:t>
            </a:r>
            <a:endParaRPr lang="pt-BR" sz="29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908720"/>
            <a:ext cx="8579296" cy="5292055"/>
          </a:xfrm>
        </p:spPr>
        <p:txBody>
          <a:bodyPr>
            <a:normAutofit/>
          </a:bodyPr>
          <a:lstStyle/>
          <a:p>
            <a:pPr algn="just"/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Vossa Excelência X Sua Excelência: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os pronomes de tratamento que possuem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Vossa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 são empregados em relação à pessoa 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 quem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falamos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Por exemplo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just"/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Espero que 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V. Ex.ª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Senhor Ministro, compareça a este encontro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Sei que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Vossa Senhoria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tem muitos compromissos, mas preciso de sua ajuda.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5122" name="Picture 2" descr="C:\Users\Usuário\JEC\Pictures\Educandário\Imagens para aulas\SNOOPY20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7904" y="4005064"/>
            <a:ext cx="2219325" cy="2057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15853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PRONOMES </a:t>
            </a:r>
            <a:r>
              <a:rPr lang="pt-BR" sz="2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 TRATAMENTO</a:t>
            </a:r>
            <a:endParaRPr lang="pt-BR" sz="29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908720"/>
            <a:ext cx="8579296" cy="5292055"/>
          </a:xfrm>
        </p:spPr>
        <p:txBody>
          <a:bodyPr>
            <a:normAutofit/>
          </a:bodyPr>
          <a:lstStyle/>
          <a:p>
            <a:pPr algn="just"/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Vossa Excelência X Sua Excelência: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Emprega-se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Sua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quando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 fala 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respeito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 pessoa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Por exemplo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just"/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Todos os membros da C.P.I. afirmaram que 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Sua Excelência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o Senhor Presidente da República, agiu com propriedade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Falaram-me que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Sua Excelência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é muito pedante. Ninguém gosta dele por aqui.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6146" name="Picture 2" descr="C:\Users\Usuário\JEC\Pictures\Educandário\Imagens para aulas\SNOOPY21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888" y="3703881"/>
            <a:ext cx="2311524" cy="24165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28488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PRONOMES </a:t>
            </a:r>
            <a:r>
              <a:rPr lang="pt-BR" sz="2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 TRATAMENTO</a:t>
            </a:r>
            <a:endParaRPr lang="pt-BR" sz="29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908720"/>
            <a:ext cx="8579296" cy="5292055"/>
          </a:xfrm>
        </p:spPr>
        <p:txBody>
          <a:bodyPr>
            <a:normAutofit/>
          </a:bodyPr>
          <a:lstStyle/>
          <a:p>
            <a:pPr algn="just"/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3ª pessoa: 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embora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 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dirijam à 2ª pessoa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toda a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concordância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deve ser 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feita com a 3ª pessoa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Assim, os verbos, os pronomes possessivos e os pronomes oblíquos empregados em relação a eles devem ficar na 3ª pessoa. Por exemplo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just"/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Basta que V. Ex.ª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cumpra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a terça parte das 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suas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promessas, para que 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seus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eleitores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lhe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fiquem reconhecidos.</a:t>
            </a:r>
          </a:p>
          <a:p>
            <a:pPr marL="0" indent="0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7170" name="Picture 2" descr="C:\Users\Usuário\JEC\Pictures\Educandário\Imagens para aulas\SNOOPY26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1920" y="3861048"/>
            <a:ext cx="2143125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58312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PRONOMES </a:t>
            </a:r>
            <a:r>
              <a:rPr lang="pt-BR" sz="2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 TRATAMENTO</a:t>
            </a:r>
            <a:endParaRPr lang="pt-BR" sz="29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908720"/>
            <a:ext cx="8579296" cy="5292055"/>
          </a:xfrm>
        </p:spPr>
        <p:txBody>
          <a:bodyPr>
            <a:normAutofit/>
          </a:bodyPr>
          <a:lstStyle/>
          <a:p>
            <a:pPr algn="just"/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3ª pessoa: 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embora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 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dirijam à 2ª pessoa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toda a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concordância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deve ser 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feita com a 3ª pessoa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Assim, os verbos, os pronomes possessivos e os pronomes oblíquos empregados em relação a eles devem ficar na 3ª pessoa. Por exemplo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just"/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Basta que V. Ex.ª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cumpra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a terça parte das 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suas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promessas, para que 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seus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eleitores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lhe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fiquem reconhecidos.</a:t>
            </a:r>
          </a:p>
          <a:p>
            <a:pPr marL="0" indent="0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7170" name="Picture 2" descr="C:\Users\Usuário\JEC\Pictures\Educandário\Imagens para aulas\SNOOPY26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1920" y="3861048"/>
            <a:ext cx="2143125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38849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PRONOMES </a:t>
            </a:r>
            <a:r>
              <a:rPr lang="pt-BR" sz="2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 TRATAMENTO</a:t>
            </a:r>
            <a:endParaRPr lang="pt-BR" sz="29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908720"/>
            <a:ext cx="8579296" cy="5292055"/>
          </a:xfrm>
        </p:spPr>
        <p:txBody>
          <a:bodyPr>
            <a:normAutofit fontScale="25000" lnSpcReduction="20000"/>
          </a:bodyPr>
          <a:lstStyle/>
          <a:p>
            <a:pPr algn="just"/>
            <a:r>
              <a:rPr lang="pt-BR" sz="7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Decreto 9.758/19: </a:t>
            </a:r>
            <a:endParaRPr lang="pt-BR" sz="7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sz="7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7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Pronome de tratamento adequado </a:t>
            </a:r>
            <a:endParaRPr lang="pt-BR" sz="7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Art. 2º  O único pronome de tratamento utilizado na comunicação com agentes públicos federais é “senhor”, independentemente do nível hierárquico, da natureza do cargo ou da função ou da ocasião. </a:t>
            </a:r>
          </a:p>
          <a:p>
            <a:pPr marL="0" indent="0">
              <a:buNone/>
            </a:pPr>
            <a:r>
              <a:rPr lang="pt-BR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Parágrafo único.  O pronome de tratamento é flexionado para o feminino e para o plural. </a:t>
            </a:r>
          </a:p>
          <a:p>
            <a:pPr marL="0" indent="0">
              <a:buNone/>
            </a:pPr>
            <a:r>
              <a:rPr lang="pt-BR" sz="7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Formas de tratamento vedadas </a:t>
            </a:r>
            <a:endParaRPr lang="pt-BR" sz="7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Art. 3º  É vedado na comunicação com agentes públicos federais o uso das formas de tratamento, ainda que abreviadas: </a:t>
            </a:r>
          </a:p>
          <a:p>
            <a:pPr marL="0" indent="0">
              <a:buNone/>
            </a:pPr>
            <a:r>
              <a:rPr lang="pt-BR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 - Vossa Excelência ou Excelentíssimo; </a:t>
            </a:r>
          </a:p>
          <a:p>
            <a:pPr marL="0" indent="0">
              <a:buNone/>
            </a:pPr>
            <a:r>
              <a:rPr lang="pt-BR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II - Vossa Senhoria; </a:t>
            </a:r>
          </a:p>
          <a:p>
            <a:pPr marL="0" indent="0">
              <a:buNone/>
            </a:pPr>
            <a:r>
              <a:rPr lang="pt-BR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III - Vossa Magnificência; </a:t>
            </a:r>
          </a:p>
          <a:p>
            <a:pPr marL="0" indent="0">
              <a:buNone/>
            </a:pPr>
            <a:r>
              <a:rPr lang="pt-BR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IV - doutor; </a:t>
            </a:r>
          </a:p>
          <a:p>
            <a:pPr marL="0" indent="0">
              <a:buNone/>
            </a:pPr>
            <a:r>
              <a:rPr lang="pt-BR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 - ilustre ou ilustríssimo; </a:t>
            </a:r>
          </a:p>
          <a:p>
            <a:pPr marL="0" indent="0">
              <a:buNone/>
            </a:pPr>
            <a:r>
              <a:rPr lang="pt-BR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VI - digno ou digníssimo; e </a:t>
            </a:r>
          </a:p>
          <a:p>
            <a:pPr marL="0" indent="0">
              <a:buNone/>
            </a:pPr>
            <a:r>
              <a:rPr lang="pt-BR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VII - respeitável. </a:t>
            </a:r>
          </a:p>
          <a:p>
            <a:pPr marL="0" indent="0">
              <a:buNone/>
            </a:pPr>
            <a:r>
              <a:rPr lang="pt-BR" sz="7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§ </a:t>
            </a:r>
            <a:r>
              <a:rPr lang="pt-BR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2º  É vedado negar a realização de ato administrativo ou admoestar o interlocutor nos autos do expediente caso haja erro na forma de tratamento empregada. </a:t>
            </a:r>
          </a:p>
          <a:p>
            <a:pPr marL="0" indent="0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7858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PRONOMES </a:t>
            </a:r>
            <a:r>
              <a:rPr lang="pt-BR" sz="2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 TRATAMENTO</a:t>
            </a:r>
            <a:endParaRPr lang="pt-BR" sz="29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908720"/>
            <a:ext cx="8579296" cy="5292055"/>
          </a:xfrm>
        </p:spPr>
        <p:txBody>
          <a:bodyPr>
            <a:normAutofit/>
          </a:bodyPr>
          <a:lstStyle/>
          <a:p>
            <a:pPr algn="just"/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nova regra não se aplica apenas quando a comunicação se dá com 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autoridades estrangeiras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 organismos internacionais e com agentes públicos do 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Poder Judiciário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do 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Poder Legislativo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do 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Tribunal de Contas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da 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Defensoria Pública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do 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Ministério Público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ou de 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outros entes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federativos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(estados).</a:t>
            </a: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9218" name="Picture 2" descr="C:\Users\Usuário\JEC\Pictures\Educandário\Imagens para aulas\SNOOPY28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6" y="3501008"/>
            <a:ext cx="4538555" cy="21309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75534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PRONOME</a:t>
            </a:r>
            <a:endParaRPr lang="pt-BR" sz="29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908720"/>
            <a:ext cx="8579296" cy="5292055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pt-B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Sintaticamente, o pronome pode exercer diversas funções, como 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adjunto adnominal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ou núcleo do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sujeito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Nosso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cão é branco e preto.	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pt-BR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Adjunto           </a:t>
            </a: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Ele</a:t>
            </a:r>
            <a:r>
              <a:rPr lang="pt-B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adora fazer bagunça.</a:t>
            </a:r>
          </a:p>
          <a:p>
            <a:pPr marL="0" indent="0" algn="just">
              <a:buNone/>
            </a:pPr>
            <a:r>
              <a:rPr lang="pt-BR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Sujeito</a:t>
            </a:r>
            <a:r>
              <a:rPr lang="pt-B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" name="Picture 2" descr="C:\Users\Usuário\JEC\Pictures\Educandário\Imagens para aulas\SNOOPY8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4128" y="2492896"/>
            <a:ext cx="3153095" cy="34625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51784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EXERCÍCIOS</a:t>
            </a:r>
            <a:endParaRPr lang="pt-BR" sz="29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908720"/>
            <a:ext cx="8579296" cy="5292055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pt-BR" sz="3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pt-BR" sz="3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pt-BR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Relacione as colunas quanto ao uso dos pronomes de tratamento:</a:t>
            </a:r>
          </a:p>
          <a:p>
            <a:pPr marL="0" indent="0">
              <a:buNone/>
            </a:pPr>
            <a:r>
              <a:rPr lang="pt-BR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pt-BR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( </a:t>
            </a:r>
            <a:r>
              <a:rPr lang="pt-BR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Vossa Alteza</a:t>
            </a:r>
          </a:p>
          <a:p>
            <a:pPr marL="0" indent="0">
              <a:buNone/>
            </a:pPr>
            <a:r>
              <a:rPr lang="pt-BR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 ( ) Vossa Majestade</a:t>
            </a:r>
          </a:p>
          <a:p>
            <a:pPr marL="0" indent="0">
              <a:buNone/>
            </a:pPr>
            <a:r>
              <a:rPr lang="pt-BR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c) ( ) Vossa Senhoria</a:t>
            </a:r>
          </a:p>
          <a:p>
            <a:pPr marL="0" indent="0">
              <a:buNone/>
            </a:pPr>
            <a:r>
              <a:rPr lang="pt-BR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d) ( ) Vossa Santidade</a:t>
            </a:r>
          </a:p>
          <a:p>
            <a:pPr marL="0" indent="0">
              <a:buNone/>
            </a:pPr>
            <a:r>
              <a:rPr lang="pt-BR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e) ( ) Vossa </a:t>
            </a:r>
            <a:r>
              <a:rPr lang="pt-BR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Excelência</a:t>
            </a:r>
          </a:p>
          <a:p>
            <a:pPr marL="0" indent="0">
              <a:buNone/>
            </a:pPr>
            <a:endParaRPr lang="pt-BR" sz="3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I. Usado para </a:t>
            </a:r>
            <a:r>
              <a:rPr lang="pt-BR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presidentes e governadores.</a:t>
            </a:r>
            <a:endParaRPr lang="pt-BR" sz="3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II. Usado para o Papa.</a:t>
            </a:r>
          </a:p>
          <a:p>
            <a:pPr marL="0" indent="0">
              <a:buNone/>
            </a:pPr>
            <a:r>
              <a:rPr lang="pt-BR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III. Para oficiais até coronel, funcionários graduados, pessoas de cerimônia.</a:t>
            </a:r>
          </a:p>
          <a:p>
            <a:pPr marL="0" indent="0">
              <a:buNone/>
            </a:pPr>
            <a:r>
              <a:rPr lang="pt-BR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IV. Usado para príncipes, arquiduques, duques.</a:t>
            </a:r>
          </a:p>
          <a:p>
            <a:pPr marL="0" indent="0">
              <a:buNone/>
            </a:pPr>
            <a:r>
              <a:rPr lang="pt-BR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V. Usado para reis, imperadores.</a:t>
            </a:r>
          </a:p>
          <a:p>
            <a:pPr marL="0" indent="0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52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EXERCÍCIOS</a:t>
            </a:r>
            <a:endParaRPr lang="pt-BR" sz="29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908720"/>
            <a:ext cx="8579296" cy="529205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Relacione as colunas quanto ao uso dos pronomes de tratamento:</a:t>
            </a:r>
          </a:p>
          <a:p>
            <a:pPr marL="0" indent="0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a) (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IV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 (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c) (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III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d) (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II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e) (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0" indent="0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4711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EXERCÍCIOS</a:t>
            </a:r>
            <a:endParaRPr lang="pt-BR" sz="29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908720"/>
            <a:ext cx="8579296" cy="5292055"/>
          </a:xfrm>
        </p:spPr>
        <p:txBody>
          <a:bodyPr>
            <a:normAutofit fontScale="92500"/>
          </a:bodyPr>
          <a:lstStyle/>
          <a:p>
            <a:pPr marL="0" indent="0" fontAlgn="base">
              <a:buNone/>
            </a:pP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(UFRJ) Numa das frases, está usado indevidamente um pronome de tratamento. Assinale-a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 fontAlgn="base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fontAlgn="base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a) Os Reitores das Universidades recebem o título de Vossa Magnificência.</a:t>
            </a:r>
            <a:b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 Sua Excelência, o Senhor Ministro, não compareceu à reunião.</a:t>
            </a:r>
            <a:b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c) Senhor Deputado, peço a Vossa Excelência que conclua a sua oração.</a:t>
            </a:r>
            <a:b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d) Sua Eminência, o Papa Paulo VI, assistiu à solenidade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e) Procurei o chefe da repartição, mas Sua Senhoria se recusou a ouvir as minhas explicações.</a:t>
            </a:r>
          </a:p>
          <a:p>
            <a:pPr marL="0" indent="0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4494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EXERCÍCIOS</a:t>
            </a:r>
            <a:endParaRPr lang="pt-BR" sz="29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908720"/>
            <a:ext cx="8579296" cy="5292055"/>
          </a:xfrm>
        </p:spPr>
        <p:txBody>
          <a:bodyPr>
            <a:normAutofit/>
          </a:bodyPr>
          <a:lstStyle/>
          <a:p>
            <a:pPr marL="0" indent="0" algn="just" fontAlgn="base">
              <a:buNone/>
            </a:pP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Vossa Excelência _____ arrependerá de ter traído ______ povo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</a:p>
          <a:p>
            <a:pPr marL="0" indent="0" fontAlgn="base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a) vos – vosso;</a:t>
            </a:r>
            <a:b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 se – vosso;</a:t>
            </a:r>
            <a:b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c) vos – seu;</a:t>
            </a:r>
            <a:b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d) se – seu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e) te – teu.</a:t>
            </a: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0002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EXERCÍCIOS</a:t>
            </a:r>
            <a:endParaRPr lang="pt-BR" sz="29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908720"/>
            <a:ext cx="8579296" cy="529205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 pronome de tratamento que melhor completa a oração abaixo é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__________________,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cardeal Dom Sérgio da Rocha, acompanhará o Papa em sua visita ao Brasil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a) ( ) Vossa Excelência Reverendíssima.</a:t>
            </a:r>
          </a:p>
          <a:p>
            <a:pPr marL="0" indent="0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 ( ) Vossa Santidade.</a:t>
            </a:r>
          </a:p>
          <a:p>
            <a:pPr marL="0" indent="0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c) ( ) Vossa Eminência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d) ( ) Vossa Magnificência.</a:t>
            </a:r>
          </a:p>
          <a:p>
            <a:pPr marL="0" indent="0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3786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EXERCÍCIOS</a:t>
            </a:r>
            <a:endParaRPr lang="pt-BR" sz="29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908720"/>
            <a:ext cx="8579296" cy="5292055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(FCC- modificada) Os pronomes de tratamento estão empregados corretamente em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a) ( ) Espera-se que, no Brasil, Sua Santidade, o Papa Francisco, seja recebido, com o devido respeito, pelos jovens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 ( ) O advogado assim se pronunciou perante o juiz: - Peço a Vossa Senhoria que ouça o depoimento desta nova testemunha.</a:t>
            </a:r>
          </a:p>
          <a:p>
            <a:pPr marL="0" indent="0" algn="just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c) ( ) Senhor Chefe do Departamento de Pessoal, dirijo-me a Vossa Excelência, para solicitar o abono de minhas faltas.</a:t>
            </a:r>
          </a:p>
          <a:p>
            <a:pPr marL="0" indent="0" algn="just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d) ( ) Vossa Majestade, a princesa da Inglaterra, foi homenageada por ocasião do seu aniversário.</a:t>
            </a:r>
          </a:p>
          <a:p>
            <a:pPr marL="0" indent="0" algn="just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e) ( ) Refiro-me ao Ilustríssimo Senhor, Cardeal de Brasília, ao enviar-lhe as notícias do Conclave.</a:t>
            </a:r>
          </a:p>
          <a:p>
            <a:pPr marL="0" indent="0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6020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EXERCÍCIOS</a:t>
            </a:r>
            <a:endParaRPr lang="pt-BR" sz="29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908720"/>
            <a:ext cx="8579296" cy="5292055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(Prime Concursos) O pronome de tratamento Vossa Reverendíssima é usado para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a) Reitores de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universidades.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 Sacerdotes em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geral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pt-BR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c)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Papas.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d) Altas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autoridades.</a:t>
            </a:r>
          </a:p>
          <a:p>
            <a:pPr marL="0" indent="0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e) Presidentes.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5980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EXERCÍCIOS</a:t>
            </a:r>
            <a:endParaRPr lang="pt-BR" sz="29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908720"/>
            <a:ext cx="8579296" cy="5292055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Complete 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 frases com os pronomes de tratamento adequados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a. ______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quer sair a que horas? Perguntou o empregado à princesa.</a:t>
            </a:r>
          </a:p>
          <a:p>
            <a:pPr marL="0" indent="0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b. ______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é muito querido pelos brasileiros, disse o sacerdote ao Papa.</a:t>
            </a:r>
          </a:p>
          <a:p>
            <a:pPr marL="0" indent="0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c. ______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os dados que solicitou estão no gabinete presidencial.</a:t>
            </a:r>
          </a:p>
          <a:p>
            <a:pPr marL="0" indent="0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3352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EXERCÍCIOS</a:t>
            </a:r>
            <a:endParaRPr lang="pt-BR" sz="29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908720"/>
            <a:ext cx="8579296" cy="5292055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Complete 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 frases com os pronomes de tratamento adequados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a. Vossa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Alteza.</a:t>
            </a:r>
          </a:p>
          <a:p>
            <a:pPr marL="0" indent="0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b. Vossa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Santidade.</a:t>
            </a:r>
          </a:p>
          <a:p>
            <a:pPr marL="0" indent="0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c. Vossa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Excelência.</a:t>
            </a:r>
          </a:p>
          <a:p>
            <a:pPr marL="0" indent="0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0749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EXERCÍCIOS</a:t>
            </a:r>
            <a:endParaRPr lang="pt-BR" sz="29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908720"/>
            <a:ext cx="8579296" cy="529205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Complete as frases a seguir com 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Vossa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ou 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Sua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a. ______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Eminência deverá residir junto com os outros cardeais da Cúria, em Roma.</a:t>
            </a: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b. O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evento terá a participação de ______ Excelência, o Ministro das Relações Exteriores.</a:t>
            </a: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c. Contamos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ainda, com a presença de ______ Excelência, O Embaixador de Portugal no Brasil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d. Escute-me, ______ Excelência, pois só trago verdades.</a:t>
            </a: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e. Desisti de aconselhar ______ Excelência. Ele nunca me escuta.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6086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PRONOME</a:t>
            </a:r>
            <a:endParaRPr lang="pt-BR" sz="29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908720"/>
            <a:ext cx="8579296" cy="5292055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Uma de suas funções mais importantes é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substituir, acompanhar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ou se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referir ao nome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 algn="just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moça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era mesmo bonita. 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Ela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morava nos meus sonhos!</a:t>
            </a:r>
          </a:p>
          <a:p>
            <a:pPr marL="0" indent="0">
              <a:buNone/>
            </a:pPr>
            <a:r>
              <a:rPr lang="pt-BR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[</a:t>
            </a:r>
            <a:r>
              <a:rPr lang="pt-B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substituição do nome]</a:t>
            </a:r>
          </a:p>
          <a:p>
            <a:pPr lvl="0"/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moça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que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morava nos meus sonhos era mesmo bonita!</a:t>
            </a:r>
          </a:p>
          <a:p>
            <a:pPr marL="0" indent="0">
              <a:buNone/>
            </a:pPr>
            <a:r>
              <a:rPr lang="pt-BR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[</a:t>
            </a:r>
            <a:r>
              <a:rPr lang="pt-B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referência ao nome]</a:t>
            </a:r>
          </a:p>
          <a:p>
            <a:pPr lvl="0"/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Essa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moça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morava nos meus sonhos!</a:t>
            </a:r>
          </a:p>
          <a:p>
            <a:pPr marL="0" indent="0">
              <a:buNone/>
            </a:pPr>
            <a:r>
              <a:rPr lang="pt-BR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[acompanhamento </a:t>
            </a:r>
            <a:r>
              <a:rPr lang="pt-B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 nome]</a:t>
            </a: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" name="Picture 2" descr="C:\Users\Usuário\JEC\Pictures\Educandário\Imagens para aulas\SNOOPY5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7864" y="4653136"/>
            <a:ext cx="2724150" cy="14712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32157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EXERCÍCIOS</a:t>
            </a:r>
            <a:endParaRPr lang="pt-BR" sz="29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908720"/>
            <a:ext cx="8579296" cy="529205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Complete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 frases com os pronomes de tratamento adequados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AutoNum type="alphaLcPeriod"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Vossa.</a:t>
            </a:r>
          </a:p>
          <a:p>
            <a:pPr marL="457200" indent="-457200">
              <a:buAutoNum type="alphaLcPeriod"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Sua.</a:t>
            </a:r>
          </a:p>
          <a:p>
            <a:pPr marL="457200" indent="-457200">
              <a:buAutoNum type="alphaLcPeriod"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Sua.</a:t>
            </a:r>
          </a:p>
          <a:p>
            <a:pPr marL="457200" indent="-457200">
              <a:buAutoNum type="alphaLcPeriod"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Vossa.</a:t>
            </a:r>
          </a:p>
          <a:p>
            <a:pPr marL="457200" indent="-457200">
              <a:buAutoNum type="alphaLcPeriod"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Sua.</a:t>
            </a: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AutoNum type="alphaLcPeriod"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7437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EXERCÍCIOS</a:t>
            </a:r>
            <a:endParaRPr lang="pt-BR" sz="29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908720"/>
            <a:ext cx="8579296" cy="529205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Sobre o 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Decreto 9.758/19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responda:</a:t>
            </a:r>
          </a:p>
          <a:p>
            <a:pPr marL="0" indent="0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AutoNum type="alphaLcPeriod"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Quais foram as principais alterações por ele introduzidas?</a:t>
            </a:r>
          </a:p>
          <a:p>
            <a:pPr marL="457200" indent="-457200">
              <a:buAutoNum type="alphaLcPeriod"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quais autoridades o decreto se refere?</a:t>
            </a:r>
          </a:p>
          <a:p>
            <a:pPr marL="457200" indent="-457200">
              <a:buAutoNum type="alphaLcPeriod"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Quais autoridades não são abrangidas pelo referido decreto?</a:t>
            </a:r>
          </a:p>
          <a:p>
            <a:pPr marL="457200" indent="-457200">
              <a:buAutoNum type="alphaLcPeriod"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 que é um decreto?</a:t>
            </a:r>
          </a:p>
          <a:p>
            <a:pPr marL="457200" indent="-457200">
              <a:buAutoNum type="alphaLcPeriod"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 sua opinião, qual é o objetivo do atual governo com esse decreto?</a:t>
            </a:r>
          </a:p>
          <a:p>
            <a:pPr marL="457200" indent="-457200">
              <a:buAutoNum type="alphaLcPeriod"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3714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PRONOME PESSOAIS</a:t>
            </a:r>
            <a:endParaRPr lang="pt-BR" sz="29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908720"/>
            <a:ext cx="8579296" cy="5292055"/>
          </a:xfrm>
        </p:spPr>
        <p:txBody>
          <a:bodyPr>
            <a:normAutofit/>
          </a:bodyPr>
          <a:lstStyle/>
          <a:p>
            <a:pPr algn="just"/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São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aqueles que 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substituem os substantivos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indicando diretamente as 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pessoas do discurso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ronomes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eu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ou 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nós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(1ª pessoa): indicam quem 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fala ou escreve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Eu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já mandei parar! </a:t>
            </a:r>
          </a:p>
          <a:p>
            <a:pPr algn="just"/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Pronomes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tu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ou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vós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2ª pessoa): indicam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quem o falante 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dirige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Tu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que me fizeste sofrer.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Pronomes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ele(s), ela(s)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(3ª pessoa): indicam a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pessoa ou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as 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pessoas de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quem se fala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Você sabia que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ela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traiu o marido?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" name="Picture 2" descr="C:\Users\Usuário\JEC\Pictures\Educandário\Imagens para aulas\SNOOPY4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9872" y="4437112"/>
            <a:ext cx="2857500" cy="160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65626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PRONOME PESSOAIS</a:t>
            </a:r>
            <a:endParaRPr lang="pt-BR" sz="29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908720"/>
            <a:ext cx="8579296" cy="5292055"/>
          </a:xfrm>
        </p:spPr>
        <p:txBody>
          <a:bodyPr>
            <a:normAutofit/>
          </a:bodyPr>
          <a:lstStyle/>
          <a:p>
            <a:pPr algn="just"/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ATENÇÃO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você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é um pronome de tratamento de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segunda pessoa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mas com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conjugação de terceira pessoa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Veja:</a:t>
            </a:r>
          </a:p>
          <a:p>
            <a:pPr algn="just"/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Você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é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o meu melhor amigo.</a:t>
            </a:r>
          </a:p>
          <a:p>
            <a:pPr algn="just"/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Você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sabe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que não minto nunca.</a:t>
            </a:r>
          </a:p>
          <a:p>
            <a:pPr algn="just"/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Você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adora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me provocar.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" name="Picture 2" descr="C:\Users\Usuário\JEC\Pictures\Educandário\Imagens para aulas\SNOOPY4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71735" y="3429000"/>
            <a:ext cx="4400529" cy="24642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51066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PRONOME PESSOAIS</a:t>
            </a:r>
            <a:endParaRPr lang="pt-BR" sz="29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908720"/>
            <a:ext cx="8579296" cy="5292055"/>
          </a:xfrm>
        </p:spPr>
        <p:txBody>
          <a:bodyPr>
            <a:normAutofit/>
          </a:bodyPr>
          <a:lstStyle/>
          <a:p>
            <a:pPr algn="just"/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Os pronomes pessoais 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variam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acordo com as 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funções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que exercem nas orações, podendo ser do 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caso reto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ou do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caso 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oblíquo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9218" name="Picture 2" descr="C:\Users\Usuário\JEC\Pictures\Educandário\Imagens para aulas\pronomes19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3" y="2132856"/>
            <a:ext cx="5359654" cy="37444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88603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4510</TotalTime>
  <Words>2491</Words>
  <Application>Microsoft Office PowerPoint</Application>
  <PresentationFormat>Apresentação na tela (4:3)</PresentationFormat>
  <Paragraphs>778</Paragraphs>
  <Slides>61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61</vt:i4>
      </vt:variant>
    </vt:vector>
  </HeadingPairs>
  <TitlesOfParts>
    <vt:vector size="62" baseType="lpstr">
      <vt:lpstr>Tema do Office</vt:lpstr>
      <vt:lpstr>PRONOME</vt:lpstr>
      <vt:lpstr>PRONOME</vt:lpstr>
      <vt:lpstr>PRONOME</vt:lpstr>
      <vt:lpstr>PRONOME</vt:lpstr>
      <vt:lpstr>PRONOME</vt:lpstr>
      <vt:lpstr>PRONOME</vt:lpstr>
      <vt:lpstr>PRONOME PESSOAIS</vt:lpstr>
      <vt:lpstr>PRONOME PESSOAIS</vt:lpstr>
      <vt:lpstr>PRONOME PESSOAIS</vt:lpstr>
      <vt:lpstr>PRONOMES PESSOAIS DO CASO RETO</vt:lpstr>
      <vt:lpstr>PRONOMES PESSOAIS DO CASO RETO</vt:lpstr>
      <vt:lpstr>PRONOMES PESSOAIS DO CASO RETO</vt:lpstr>
      <vt:lpstr>PRONOMES PESSOAIS DO CASO OBLÍQUO</vt:lpstr>
      <vt:lpstr>PRONOMES PESSOAIS DO CASO OBLÍQUO</vt:lpstr>
      <vt:lpstr>PRONOMES PESSOAIS DO CASO OBLÍQUO</vt:lpstr>
      <vt:lpstr>PRONOMES PESSOAIS DO CASO OBLÍQUO</vt:lpstr>
      <vt:lpstr>PRONOMES PESSOAIS DO CASO OBLÍQUO</vt:lpstr>
      <vt:lpstr>PRONOMES PESSOAIS DO CASO OBLÍQUO</vt:lpstr>
      <vt:lpstr>PRONOMES PESSOAIS RETO OU OBLÍQUO?</vt:lpstr>
      <vt:lpstr>PRONOMES PESSOAIS RETO OU OBLÍQUO?</vt:lpstr>
      <vt:lpstr>Exercícios</vt:lpstr>
      <vt:lpstr>Exercícios</vt:lpstr>
      <vt:lpstr>Exercícios</vt:lpstr>
      <vt:lpstr>Exercícios</vt:lpstr>
      <vt:lpstr>Exercícios</vt:lpstr>
      <vt:lpstr>Exercícios</vt:lpstr>
      <vt:lpstr>Exercícios</vt:lpstr>
      <vt:lpstr>Exercícios</vt:lpstr>
      <vt:lpstr>Exercícios</vt:lpstr>
      <vt:lpstr>Exercícios</vt:lpstr>
      <vt:lpstr>Exercícios</vt:lpstr>
      <vt:lpstr>Exercícios</vt:lpstr>
      <vt:lpstr>Exercícios</vt:lpstr>
      <vt:lpstr>Exercícios</vt:lpstr>
      <vt:lpstr>Exercícios</vt:lpstr>
      <vt:lpstr>Exercícios</vt:lpstr>
      <vt:lpstr>Exercícios</vt:lpstr>
      <vt:lpstr>Exercícios</vt:lpstr>
      <vt:lpstr>PRONOMES DE TRATAMENTO</vt:lpstr>
      <vt:lpstr>PRONOMES DE TRATAMENTO</vt:lpstr>
      <vt:lpstr>PRONOMES DE TRATAMENTO</vt:lpstr>
      <vt:lpstr>PRONOMES DE TRATAMENTO</vt:lpstr>
      <vt:lpstr>PRONOMES DE TRATAMENTO</vt:lpstr>
      <vt:lpstr>PRONOMES DE TRATAMENTO</vt:lpstr>
      <vt:lpstr>PRONOMES DE TRATAMENTO</vt:lpstr>
      <vt:lpstr>PRONOMES DE TRATAMENTO</vt:lpstr>
      <vt:lpstr>PRONOMES DE TRATAMENTO</vt:lpstr>
      <vt:lpstr>PRONOMES DE TRATAMENTO</vt:lpstr>
      <vt:lpstr>PRONOMES DE TRATAMENTO</vt:lpstr>
      <vt:lpstr>EXERCÍCIOS</vt:lpstr>
      <vt:lpstr>EXERCÍCIOS</vt:lpstr>
      <vt:lpstr>EXERCÍCIOS</vt:lpstr>
      <vt:lpstr>EXERCÍCIOS</vt:lpstr>
      <vt:lpstr>EXERCÍCIOS</vt:lpstr>
      <vt:lpstr>EXERCÍCIOS</vt:lpstr>
      <vt:lpstr>EXERCÍCIOS</vt:lpstr>
      <vt:lpstr>EXERCÍCIOS</vt:lpstr>
      <vt:lpstr>EXERCÍCIOS</vt:lpstr>
      <vt:lpstr>EXERCÍCIOS</vt:lpstr>
      <vt:lpstr>EXERCÍCIOS</vt:lpstr>
      <vt:lpstr>EXERCÍCIOS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PREVIDÊNCIA COMPLEMENTAR</dc:title>
  <dc:creator>Usuário</dc:creator>
  <cp:lastModifiedBy>Usuário</cp:lastModifiedBy>
  <cp:revision>488</cp:revision>
  <dcterms:created xsi:type="dcterms:W3CDTF">2018-05-26T12:30:19Z</dcterms:created>
  <dcterms:modified xsi:type="dcterms:W3CDTF">2019-05-03T13:52:57Z</dcterms:modified>
</cp:coreProperties>
</file>