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456" r:id="rId2"/>
    <p:sldId id="457" r:id="rId3"/>
    <p:sldId id="459" r:id="rId4"/>
    <p:sldId id="339" r:id="rId5"/>
    <p:sldId id="460" r:id="rId6"/>
    <p:sldId id="340" r:id="rId7"/>
    <p:sldId id="342" r:id="rId8"/>
    <p:sldId id="540" r:id="rId9"/>
    <p:sldId id="513" r:id="rId10"/>
    <p:sldId id="345" r:id="rId11"/>
    <p:sldId id="515" r:id="rId12"/>
    <p:sldId id="516" r:id="rId13"/>
    <p:sldId id="517" r:id="rId14"/>
    <p:sldId id="518" r:id="rId15"/>
    <p:sldId id="520" r:id="rId16"/>
    <p:sldId id="519" r:id="rId17"/>
    <p:sldId id="521" r:id="rId18"/>
    <p:sldId id="524" r:id="rId19"/>
    <p:sldId id="525" r:id="rId20"/>
    <p:sldId id="526" r:id="rId21"/>
    <p:sldId id="522" r:id="rId22"/>
    <p:sldId id="523" r:id="rId23"/>
    <p:sldId id="527" r:id="rId24"/>
    <p:sldId id="528" r:id="rId25"/>
    <p:sldId id="529" r:id="rId26"/>
    <p:sldId id="530" r:id="rId27"/>
    <p:sldId id="531" r:id="rId28"/>
    <p:sldId id="536" r:id="rId29"/>
    <p:sldId id="537" r:id="rId30"/>
    <p:sldId id="538" r:id="rId31"/>
    <p:sldId id="539" r:id="rId32"/>
    <p:sldId id="541" r:id="rId33"/>
    <p:sldId id="535" r:id="rId34"/>
    <p:sldId id="532" r:id="rId35"/>
    <p:sldId id="533" r:id="rId36"/>
    <p:sldId id="534" r:id="rId37"/>
    <p:sldId id="542" r:id="rId38"/>
    <p:sldId id="543" r:id="rId39"/>
    <p:sldId id="545" r:id="rId40"/>
    <p:sldId id="544" r:id="rId41"/>
    <p:sldId id="546" r:id="rId42"/>
    <p:sldId id="547" r:id="rId43"/>
    <p:sldId id="556" r:id="rId44"/>
    <p:sldId id="548" r:id="rId45"/>
    <p:sldId id="549" r:id="rId46"/>
    <p:sldId id="550" r:id="rId47"/>
    <p:sldId id="551" r:id="rId48"/>
    <p:sldId id="558" r:id="rId49"/>
    <p:sldId id="557" r:id="rId50"/>
    <p:sldId id="552" r:id="rId51"/>
    <p:sldId id="555" r:id="rId52"/>
    <p:sldId id="554" r:id="rId53"/>
    <p:sldId id="553" r:id="rId54"/>
    <p:sldId id="559" r:id="rId55"/>
    <p:sldId id="560" r:id="rId56"/>
    <p:sldId id="561" r:id="rId57"/>
    <p:sldId id="562" r:id="rId58"/>
    <p:sldId id="563" r:id="rId59"/>
    <p:sldId id="564" r:id="rId60"/>
    <p:sldId id="565" r:id="rId61"/>
    <p:sldId id="566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89A61-D953-432A-A8C1-89195B348630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C5856-F7AF-4C67-BD0B-246E9C3985E5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2878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07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17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200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298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418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405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11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17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927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497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C963C-AECC-47CC-9C66-44AD8E024035}" type="datetimeFigureOut">
              <a:rPr lang="pt-BR" smtClean="0"/>
              <a:pPr/>
              <a:t>03/05/2019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56EE7-B639-424B-94EE-7D9D393491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7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pt-BR" sz="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as tirinhas: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6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pt-BR" sz="6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Palavras usadas para questionamentos (“Quem”), para apontar para algo ou alguém (“Essa, Este, Esse, Aquele”), ou para designar uma das pessoas do discurso (“Ele, Ela”).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pronomes1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6159997" cy="323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77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RETO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aquele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que, na sentença, exerce a função 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sujeito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lhe ofertamos flores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sempre trabalhou aqui.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Apresentam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flexão de número, gênero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(apenas na 3ª pessoa) 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sendo essa última a principal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flexão.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 descr="C:\Users\Usuário\JEC\Pictures\Educandário\Imagens para aulas\SNOOPY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324158"/>
            <a:ext cx="1800200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57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RETO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esses pronomes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usados como complementos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verbais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Frases como "Vi ele na rua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"Encontrei ela na praça", "Trouxeram eu até aqui", comuns na língua oral cotidiana, devem ser evitadas na língua formal escrita ou falada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língua formal,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devem ser usados os pronomes oblíquos correspondentes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"Vi-o na rua", "Encontrei-a na praça", "Trouxeram-me até aqui".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C:\Users\Usuário\JEC\Pictures\Educandário\Imagens para aulas\SNOOPY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90638"/>
            <a:ext cx="1908051" cy="1933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48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RETO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Obs.: frequentemente observamos 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omissão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reto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Língua Portuguesa. Isso se dá porque 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próprias formas verbais marcam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através de suas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desinências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pessoas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verbo indicadas pelo pronome reto.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boa viagem. (Nós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Conhec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bela garota no trem. (Eu)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290" name="Picture 2" descr="C:\Users\Usuário\JEC\Pictures\Educandário\Imagens para aulas\SNOOPY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93305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3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 que, na sentença, exerce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função de complemento verbal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(objeto direto ou  indireto) 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complemento nominal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Ofertaram-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flores. (objeto indireto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 comprá-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(objeto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direto)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Agradecemos-lhes a ajuda.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(objeto indireto)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uário\JEC\Pictures\Educandário\Imagens para aulas\SNOOPY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060848"/>
            <a:ext cx="2192854" cy="3728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457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pronomes oblíquos sofrem variação de acordo com 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acentuação tônica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que possuem, podendo ser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átonos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tônicos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C:\Users\Usuário\JEC\Pictures\Educandário\Imagens para aulas\pronomes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7856329" cy="2879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7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geral, usa-se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o, os, a, 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complementos dos verbos: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livro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uma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pechincha. Comprei-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uma pechincha.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Assustei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garota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o meu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grito. Assustei-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 o meu grito.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Chamei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garotos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apelido. Chamei-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pelo apelido.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C:\Users\Usuário\JEC\Pictures\Educandário\Imagens para aulas\SNOOPY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900" y="3837217"/>
            <a:ext cx="2276976" cy="22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92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verbo termina em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-z, -s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pronome assume a forma 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ao mesmo tempo que 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terminação verbal é suprimida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tarefa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 &gt; Fi-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ontem.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 põe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mão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massa &gt; Tu põe-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 massa.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Vou vende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casa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Vou vendê-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0" name="Picture 2" descr="C:\Users\Usuário\JEC\Pictures\Educandário\Imagens para aulas\SNOOPYw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01" y="4333387"/>
            <a:ext cx="1339998" cy="1788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19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Quando 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õe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usa-se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no(s) e na(s).</a:t>
            </a:r>
          </a:p>
          <a:p>
            <a:pPr marL="514350" indent="-514350">
              <a:buAutoNum type="alphaL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 Virara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barco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&gt; Viraram-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Fizera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tarefa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&gt; Fizeram-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Users\Usuário\JEC\Pictures\Educandário\Imagens para aulas\SNOOPY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212976"/>
            <a:ext cx="3014199" cy="2661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46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OBLÍQUO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Usa-se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lhe(s)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 lugar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ele, a ela, a eles, a elas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ou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ele(a), para eles(as), para você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pela ajuda.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Agradecemos-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ajuda.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Pediram um empréstimo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&gt; Pediram-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empréstimo.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Mamãe comprou uma boneca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você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Mamãe comprou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boneca.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Roguei perdão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Deus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Roguei-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perdão.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Usuário\JEC\Pictures\Educandário\Imagens para aulas\SNOOP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400550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9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RETO OU OBLÍQUO?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Como usar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com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É fácil: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Após uma preposição, usa-se pronome oblíquo: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Vocês precisam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mim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Trouxe um bolo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mim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Preciso que confie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mim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2699792" y="2420888"/>
            <a:ext cx="792088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19458" name="Picture 2" descr="C:\Users\Usuário\JEC\Pictures\Educandário\Imagens para aulas\SNOOPY1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49080"/>
            <a:ext cx="2884383" cy="18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9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Veja as tirinhas: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Palavra usada para designar uma das pessoas do discurso (“Você, eu, ela”) ou para indicar posse (“minha, meu”).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pronomes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32" y="2132855"/>
            <a:ext cx="7762695" cy="2304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78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RETO OU OBLÍQUO?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Como usar os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com preposição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É fácil: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uma preposição e um verbo, usa-se pronome reto: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Quero um gibi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eu ler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Trouxe um bolo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eu comer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Preciso de um canto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eu descansar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ta em curva para baixo 8"/>
          <p:cNvSpPr/>
          <p:nvPr/>
        </p:nvSpPr>
        <p:spPr>
          <a:xfrm>
            <a:off x="2699792" y="2420888"/>
            <a:ext cx="1080120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pic>
        <p:nvPicPr>
          <p:cNvPr id="20482" name="Picture 2" descr="C:\Users\Usuário\JEC\Pictures\Educandário\Imagens para aulas\SNOOPY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91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compõe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poemas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Ele vai fazer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pesquisa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Eles ouvem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rádio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Respeite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professores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Maria fechou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porta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troco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Ele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fez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exercícios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vai pagar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Abra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janela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Maria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propõe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nova reforma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9386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Encontraram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corpo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estufa.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Arrancara do peito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cruz de ametistas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disposição das plantas não permite 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esconderijo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Quero encontrar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carteira perdida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Preciso perder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esse vício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Fiz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tarefa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logo depois do almoço. </a:t>
            </a:r>
          </a:p>
        </p:txBody>
      </p:sp>
    </p:spTree>
    <p:extLst>
      <p:ext uri="{BB962C8B-B14F-4D97-AF65-F5344CB8AC3E}">
        <p14:creationId xmlns:p14="http://schemas.microsoft.com/office/powerpoint/2010/main" val="41395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Pediu perdão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minha filha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Enviei uma carta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meu chefe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Agradeci os aplausos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público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Respondeu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 patrão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prontamente.</a:t>
            </a:r>
          </a:p>
        </p:txBody>
      </p:sp>
    </p:spTree>
    <p:extLst>
      <p:ext uri="{BB962C8B-B14F-4D97-AF65-F5344CB8AC3E}">
        <p14:creationId xmlns:p14="http://schemas.microsoft.com/office/powerpoint/2010/main" val="32802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Ela compõe-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Ele vai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fazê-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Eles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ouvem-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Respeite-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os.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Maria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fechou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Ela qui-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Ele fê-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vai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pagá-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Abra-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 Maria propõe-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8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Encontraram-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na estufa. 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l) Arrancara-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peito.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disposição das plantas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permite.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encontrá-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perdê-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Fi-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depois do almoço. </a:t>
            </a:r>
          </a:p>
        </p:txBody>
      </p:sp>
    </p:spTree>
    <p:extLst>
      <p:ext uri="{BB962C8B-B14F-4D97-AF65-F5344CB8AC3E}">
        <p14:creationId xmlns:p14="http://schemas.microsoft.com/office/powerpoint/2010/main" val="31646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os termos destacados pelos pronomes oblíquos correspondentes: o(s), a(s), no(s), na(s),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(s),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lhe(s).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Pediu-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perdão.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Enviei-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uma carta.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Agradeci-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aplausos.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Respondeu-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prontamente.</a:t>
            </a:r>
          </a:p>
        </p:txBody>
      </p:sp>
    </p:spTree>
    <p:extLst>
      <p:ext uri="{BB962C8B-B14F-4D97-AF65-F5344CB8AC3E}">
        <p14:creationId xmlns:p14="http://schemas.microsoft.com/office/powerpoint/2010/main" val="341390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substituição do termo em destaque por pronome não está correta em: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Ponham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doente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cama.  - Ponham-no na cama.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Vou informar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chefe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que aconteceu.  – Vou informá-lo o que aconteceu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tempo destruiu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casebres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O tempo destruiu-os.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Vocês devem limpar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casa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Vocês devem limpá-la.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Não desobedeça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seus pais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– Não lhes desobedeça.</a:t>
            </a:r>
          </a:p>
        </p:txBody>
      </p:sp>
    </p:spTree>
    <p:extLst>
      <p:ext uri="{BB962C8B-B14F-4D97-AF65-F5344CB8AC3E}">
        <p14:creationId xmlns:p14="http://schemas.microsoft.com/office/powerpoint/2010/main" val="10305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(UDESC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2009) Assinale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alternativa em que o pronome oblíquo lhe está no lugar do pronome oblíquo o ou a, em desacordo com as orientações da norma culta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Pediu a Rita que lhe explicasse tudo.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Então ela declarou-lhe que não voltaria mais.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cocheiro propôs-lhe voltar a primeira travessa, e ir por outro caminho.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Ele, para lhe ser agradável, estava sempre discretamente afastado.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Vejamos o que lhe trouxe aqui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603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Substitua as expressões em destaque pelo pronome pessoal do caso oblíquo “lhe”, tendo em vista a função de objeto indireto que ele desempenha.  Caso seja necessário, realize as adaptações necessárias quanto à colocação dos termos na oração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Entregamos as encomendas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cliente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Eles devem obedecer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mais velhos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Devolva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relatórios entregues ontem.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prometemos nada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senão a merecida premiação.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Nada respondi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me perguntou sobre você.</a:t>
            </a:r>
          </a:p>
        </p:txBody>
      </p:sp>
    </p:spTree>
    <p:extLst>
      <p:ext uri="{BB962C8B-B14F-4D97-AF65-F5344CB8AC3E}">
        <p14:creationId xmlns:p14="http://schemas.microsoft.com/office/powerpoint/2010/main" val="1196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35353" y="325326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a palavra que se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uma das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três pessoas gramaticais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podendo exprimir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posse, indefinição, questionamento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apontamento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depender do contexto.</a:t>
            </a:r>
            <a:endParaRPr lang="pt-BR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Caso Reto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eu, tu, ele, nós, vós, eles.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do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Oblíquo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me, mim, te, ti, se, si, comigo, conosco.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Pessoais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Vossa Excelência, Vossa Majestade.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Possessivos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meu, seu, nosso.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Demonstrativos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este, esse, aquele.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Indefinidos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nada, tudo, alguém, ninguém, nenhum.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Interrogativos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que, quem, onde, qual, quanto.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8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 Relativos</a:t>
            </a:r>
            <a:r>
              <a:rPr lang="pt-BR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que, quem, onde, o qual, cujo.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OOPY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717032"/>
            <a:ext cx="1396752" cy="2207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84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Gabarito: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Entregamos as encomendas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 cliente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Entregamos-lhe as encomendas.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Eles devem obedecer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mais velhos.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Eles devem obedecer-lhes. 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Devolva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os relatórios entregues ontem.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Devolva-lhes os relatórios entregues ontem.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prometemos nada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senão a merecida premiação.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lhes prometemos nada senão a merecida premiação.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Nada respondi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ele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quando me perguntou sobre você.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lhe respondi quando me perguntou sobre você.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06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Traga essa foto para ________.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Traga essa foto para ________ ver.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Compre um doce para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Compre um doce para ________ comer.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mais ressentimento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________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ti.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nunca lembra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________, ler Machado é um pr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um monte 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fazer.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 de um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remédio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 tomar.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com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Traga essa foto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Traga essa foto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Compre um doce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Compre um doce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comer.</a:t>
            </a: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há mais ressentimento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ti.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nunca lembra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mim, ler Machado é um pr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zer.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 um monte de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trabalho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fazer.</a:t>
            </a: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Preciso de um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remédio 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tomar.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8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(UFPR) Complete com os pronomes e indique a opção correta, dentre as indicadas abaixo: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De repente, deu-lhe um livro para _____ ler.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De repente, deu um livro para _____ 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Nada mais há entre _____ e você.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Sempre houve entendimentos entre _____ e ti.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José, espere vou _____ .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ele, mim, eu, eu,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consigo.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ela, eu, mim, eu,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contigo.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ela, mim, mim, mim, com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ela, mim, eu, eu,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consigo.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ela, mim, eu, mim,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contigo.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4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(Fuvest) Assinale a alternativa onde o pronome pessoal está empregado corretamente:</a:t>
            </a:r>
          </a:p>
          <a:p>
            <a:pPr fontAlgn="base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Este é um problema para mim resolver.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Entre eu e tu não há mais nada.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questão deve ser resolvida por eu e você.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Para mim, viajar de avião é um suplício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Quando voltei a si, não sabia onde me encontrava.</a:t>
            </a:r>
          </a:p>
        </p:txBody>
      </p:sp>
    </p:spTree>
    <p:extLst>
      <p:ext uri="{BB962C8B-B14F-4D97-AF65-F5344CB8AC3E}">
        <p14:creationId xmlns:p14="http://schemas.microsoft.com/office/powerpoint/2010/main" val="42724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Marque a opção em que a forma pronominal utilizada está INCORRETA.</a:t>
            </a:r>
          </a:p>
          <a:p>
            <a:pPr fontAlgn="base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É difícil, para mim, praticar certos exercícios físicos.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Ainda existem muitas coisas importantes para eu fazer.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Os chinelos da aposentadoria não são para ti.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Quando a aposentadoria chegou, eu caí em si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Para tu não teres aborrecimentos, evita o excesso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velocidade.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9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Cesgranrio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Marque a opção em que a forma pronominal utilizada está INCORRETA.</a:t>
            </a:r>
          </a:p>
          <a:p>
            <a:pPr fontAlgn="base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É difícil, para mim, praticar certos exercícios físicos.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Ainda existem muitas coisas importantes para eu fazer.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Os chinelos da aposentadoria não são para ti.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Quando a aposentadoria chegou, eu caí em si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Para tu não teres aborrecimentos, evita o excesso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velocidade.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58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_________ falar ________ ontem, mas não __________ encontrei em parte alguma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mim – consigo – o;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eu – com ele – lhe;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mim – consigo – lhe;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mim – contigo –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te;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eu – com ele –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10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2565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alternativa em que o pronome grifado foi empregado corretamente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Aguarde um instante. Quero falar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consigo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É lamentável, mas isso sempre ocorre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nós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dois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 processo está aí para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mim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examinar.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Não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encontrei-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nenhum lugar.</a:t>
            </a:r>
            <a:b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Já se tornou impossível haver novos entendimentos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 eu e você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08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 respeitosa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dirigir a uma autoridade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utilizada especialmente 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documentos ou petições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repartições públicas, além de algumas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áreas específicas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como a jurídica e a acadêmica.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Peço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 Magnificência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autorize a visita técnica ao fórum. 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Gostaria de lembrá-lo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Santidade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autorizou isso.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ubstantivo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142510"/>
            <a:ext cx="2592288" cy="1916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56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uma palavra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gênero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seu, sua, meu, minha, algum, alguma.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número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seu, seus, meu, meus, algum, alguns.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Alguns pronomes são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invariáveis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isto, isso, aquilo, cada, nada, etc.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4149080"/>
            <a:ext cx="2476500" cy="177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71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pronomes  de tratamento representam uma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 indireta de nos dirigirmos aos nossos interlocutores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Ao tratarmos um deputado por Vossa Excelência, por exemplo,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estamos nos endereçando à excelência que esse deputado supostamente tem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poder ocupar o cargo que ocupa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 precisa governar para todos.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Sua Majestade gosta de ajudar os mais necessitados.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uário\JEC\Pictures\Educandário\Imagens para aulas\SNOOPY17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55123"/>
            <a:ext cx="1863651" cy="1863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8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principais pronomes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 são: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61165"/>
              </p:ext>
            </p:extLst>
          </p:nvPr>
        </p:nvGraphicFramePr>
        <p:xfrm>
          <a:off x="457200" y="1628800"/>
          <a:ext cx="8229600" cy="43227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8064"/>
                <a:gridCol w="2715768"/>
                <a:gridCol w="271576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Vossa </a:t>
                      </a:r>
                      <a:r>
                        <a:rPr lang="pt-BR" sz="1200" dirty="0" smtClean="0">
                          <a:effectLst/>
                        </a:rPr>
                        <a:t>Alteza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  V. A.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 príncipes, duques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Eminência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Ema.(s)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cardeais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Reverendíssima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Revma.(s)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sacerdotes e bispos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Excelência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Ex.ª (s)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altas autoridades e oficiais-generais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Magnificência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Mag.ª (s)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reitores de universidades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Majestade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M.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reis e rainhas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Majestade Imperial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M. I.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Imperadores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Santidade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V. S.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Papa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36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Senhoria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V. S.ª (s)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tratamento cerimonioso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600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Vossa Onipotência</a:t>
                      </a:r>
                      <a:endParaRPr lang="pt-B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V. O.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Deus</a:t>
                      </a:r>
                      <a:endParaRPr lang="pt-B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2974588"/>
            <a:ext cx="24878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pt-BR" altLang="pt-BR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35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Também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pronomes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tratamento: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senhora e você, vocês.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senhora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são empregados no tratamento cerimonioso;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tratamento familiar.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vocês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são largamente empregados no português do Brasil; em algumas regiões, a forma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é de uso frequente, em outras, é muito pouco empregada. Já a forma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tem uso restrito à linguagem litúrgica,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ultraformal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literária.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uário\JEC\Pictures\Educandário\Imagens para aulas\SNOOPY1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445" y="3933056"/>
            <a:ext cx="2563109" cy="1919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5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juízes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usa-se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Meritíssimo Juiz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Peço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julgue o recurso com celeridade.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Saiba,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Meritíssimo Juiz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que o meu cliente é inocente.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C:\Users\Usuário\JEC\Pictures\Educandário\Imagens para aulas\SNOOPY3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29000"/>
            <a:ext cx="2160240" cy="243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25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 X Sua Excelência: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os pronomes de tratamento que possuem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são empregados em relação à pessoa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 quem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falamos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Espero que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Ex.ª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Senhor Ministro, compareça a este encontro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Sei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 Senhoria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 muitos compromissos, mas preciso de sua ajuda.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Usuário\JEC\Pictures\Educandário\Imagens para aulas\SNOOPY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05064"/>
            <a:ext cx="2219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85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 X Sua Excelência: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Emprega-se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quando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fala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respeito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Todos os membros da C.P.I. afirmaram que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 Excelência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Senhor Presidente da República, agiu com propriedade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Falaram-me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 Excelência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 muito pedante. Ninguém gosta dele por aqui.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Usuário\JEC\Pictures\Educandário\Imagens para aulas\SNOOPY2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03881"/>
            <a:ext cx="2311524" cy="2416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48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pessoa: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dirijam à 2ª 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feita com a 3ª 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Assim, os verbos, os pronomes possessivos e os pronomes oblíquos empregados em relação a eles devem ficar na 3ª pessoa.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Basta que V. Ex.ª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cumpra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terça parte das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promessas, para que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eleitores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fiquem reconhecidos.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SNOOPY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31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3ª pessoa: 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embora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dirijam à 2ª 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 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concordância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deve ser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feita com a 3ª pessoa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Assim, os verbos, os pronomes possessivos e os pronomes oblíquos empregados em relação a eles devem ficar na 3ª pessoa. Por exemplo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Basta que V. Ex.ª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cumpra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terça parte das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promessas, para que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eleitores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fiquem reconhecidos.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C:\Users\Usuário\JEC\Pictures\Educandário\Imagens para aulas\SNOOPY2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86104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8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Decreto 9.758/19: </a:t>
            </a:r>
            <a:endParaRPr lang="pt-BR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Pronome de tratamento adequado 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2º  O único pronome de tratamento utilizado na comunicação com agentes públicos federais é “senhor”, independentemente do nível hierárquico, da natureza do cargo ou da função ou da ocasião.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Parágrafo único.  O pronome de tratamento é flexionado para o feminino e para o plural. </a:t>
            </a:r>
          </a:p>
          <a:p>
            <a:pPr marL="0" indent="0">
              <a:buNone/>
            </a:pPr>
            <a:r>
              <a:rPr lang="pt-BR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de tratamento vedadas </a:t>
            </a:r>
            <a:endParaRPr lang="pt-B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Art. 3º  É vedado na comunicação com agentes públicos federais o uso das formas de tratamento, ainda que abreviadas: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 - Vossa Excelência ou Excelentíssimo;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 - Vossa Senhoria;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 - Vossa Magnificência;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 - doutor;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 - ilustre ou ilustríssimo;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 - digno ou digníssimo; e </a:t>
            </a:r>
          </a:p>
          <a:p>
            <a:pPr marL="0" indent="0">
              <a:buNone/>
            </a:pP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VII - respeitável. </a:t>
            </a:r>
          </a:p>
          <a:p>
            <a:pPr marL="0" indent="0">
              <a:buNone/>
            </a:pPr>
            <a:r>
              <a:rPr lang="pt-B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</a:t>
            </a:r>
            <a:r>
              <a:rPr lang="pt-BR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2º  É vedado negar a realização de ato administrativo ou admoestar o interlocutor nos autos do expediente caso haja erro na forma de tratamento empregada. 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8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PRONOMES </a:t>
            </a:r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TRATAMENTO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nova regra não se aplica apenas quando a comunicação se dá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autoridades estrangeiras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organismos internacionais e com agentes públicos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 Judiciário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 Legislativo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Tribunal de Contas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Defensoria Pública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Ministério Público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outros entes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federativos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(estados).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SNOOPY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501008"/>
            <a:ext cx="4538555" cy="2130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Sintaticamente, o pronome pode exercer diversas funções, como 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adnominal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núcleo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sujeito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Nosso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cão é branco e preto.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          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adora fazer bagunça.</a:t>
            </a:r>
          </a:p>
          <a:p>
            <a:pPr marL="0" indent="0" algn="just">
              <a:buNone/>
            </a:pPr>
            <a:r>
              <a:rPr lang="pt-B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Sujeito</a:t>
            </a: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OOPY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492896"/>
            <a:ext cx="3153095" cy="346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78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 as colunas quanto ao uso dos pronomes de tratamento: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 </a:t>
            </a: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Vossa Alteza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Vossa Majestade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Vossa Senhoria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Vossa Santidade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Vossa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Excelência</a:t>
            </a:r>
          </a:p>
          <a:p>
            <a:pPr marL="0" indent="0">
              <a:buNone/>
            </a:pP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Usado para </a:t>
            </a:r>
            <a:r>
              <a:rPr lang="pt-BR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presidentes e governadores.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Usado para o Papa.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Para oficiais até coronel, funcionários graduados, pessoas de cerimônia.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Usado para príncipes, arquiduques, duques.</a:t>
            </a:r>
          </a:p>
          <a:p>
            <a:pPr marL="0" indent="0">
              <a:buNone/>
            </a:pPr>
            <a:r>
              <a:rPr lang="pt-BR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Usado para reis, imperadores.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 as colunas quanto ao uso dos pronomes de tratamento: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71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/>
          </a:bodyPr>
          <a:lstStyle/>
          <a:p>
            <a:pPr marL="0" indent="0" fontAlgn="base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(UFRJ) Numa das frases, está usado indevidamente um pronome de tratamento. Assinale-a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Os Reitores das Universidades recebem o título de Vossa Magnificência.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Sua Excelência, o Senhor Ministro, não compareceu à reunião.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Senhor Deputado, peço a Vossa Excelência que conclua a sua oração.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Sua Eminência, o Papa Paulo VI, assistiu à solenidade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Procurei o chefe da repartição, mas Sua Senhoria se recusou a ouvir as minhas explicações.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 Excelência _____ arrependerá de ter traído ______ povo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fontAlgn="base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vos – vosso;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 – vosso;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vos – seu;</a:t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 – seu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te – teu.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0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pronome de tratamento que melhor completa a oração abaixo 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__________________,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cardeal Dom Sérgio da Rocha, acompanhará o Papa em sua visita ao Brasil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Vossa Excelência Reverendíssima.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Vossa Santidade.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Vossa Eminência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Vossa Magnificência.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(FCC- modificada) Os pronomes de tratamento estão empregados corretamente em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( ) Espera-se que, no Brasil, Sua Santidade, o Papa Francisco, seja recebido, com o devido respeito, pelos jovens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O advogado assim se pronunciou perante o juiz: - Peço a Vossa Senhoria que ouça o depoimento desta nova testemunha.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Senhor Chefe do Departamento de Pessoal, dirijo-me a Vossa Excelência, para solicitar o abono de minhas faltas.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Vossa Majestade, a princesa da Inglaterra, foi homenageada por ocasião do seu aniversário.</a:t>
            </a:r>
          </a:p>
          <a:p>
            <a:pPr marL="0" indent="0" algn="just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Refiro-me ao Ilustríssimo Senhor, Cardeal de Brasília, ao enviar-lhe as notícias do Conclave.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02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(Prime Concursos) O pronome de tratamento Vossa Reverendíssima é usado para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Reitores de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Sacerdotes em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geral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Papas.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Altas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autoridades.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Presidentes.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9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Complete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com os pronomes de tratamento adequados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 sair a que horas? Perguntou o empregado à princesa.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 muito querido pelos brasileiros, disse o sacerdote ao Papa.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os dados que solicitou estão no gabinete presidencial.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35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Complete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com os pronomes de tratamento adequados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Vossa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Alteza.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Vossa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Santidade.</a:t>
            </a:r>
          </a:p>
          <a:p>
            <a:pPr marL="0" indent="0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Vossa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Excelência.</a:t>
            </a: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74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as frases a seguir com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Vossa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______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Eminência deverá residir junto com os outros cardeais da Cúria, em Roma.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evento terá a participação de ______ Excelência, o Ministro das Relações Exteriores.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Contamos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ainda, com a presença de ______ Excelência, O Embaixador de Portugal no Brasil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Escute-me, ______ Excelência, pois só trago verdades.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Desisti de aconselhar ______ Excelência. Ele nunca me escuta.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08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Uma de suas funções mais importantes é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substituir, acompanhar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referir ao nome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era mesmo bonita.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morava nos meus sonhos!</a:t>
            </a: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[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substituição do nome]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morava nos meus sonhos era mesmo bonita!</a:t>
            </a: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[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 ao nome]</a:t>
            </a: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Essa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moça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morava nos meus sonhos!</a:t>
            </a:r>
          </a:p>
          <a:p>
            <a:pPr marL="0" indent="0">
              <a:buNone/>
            </a:pPr>
            <a:r>
              <a:rPr lang="pt-B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[acompanhamento </a:t>
            </a:r>
            <a:r>
              <a:rPr lang="pt-B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nome]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OOPY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53136"/>
            <a:ext cx="2724150" cy="147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1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frases com os pronomes de tratamento adequados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Vossa.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Sua.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Sua.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Vossa.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Sua.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43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Sobre 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Decreto 9.758/19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responda:</a:t>
            </a: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Quais foram as principais alterações por ele introduzidas?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quais autoridades o decreto se refere?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Quais autoridades não são abrangidas pelo referido decreto?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que é um decreto?</a:t>
            </a:r>
          </a:p>
          <a:p>
            <a:pPr marL="457200" indent="-457200">
              <a:buAutoNum type="alphaLcPeriod"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sua opinião, qual é o objetivo do atual governo com esse decreto?</a:t>
            </a:r>
          </a:p>
          <a:p>
            <a:pPr marL="457200" indent="-457200">
              <a:buAutoNum type="alphaLcPeriod"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71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PESSOAIS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aqueles que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substituem os substantivos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indicando diretamente 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pessoas do discurso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ronomes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ou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nós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(1ª pessoa): indicam quem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fala ou escreve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já mandei parar! 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vós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2ª pessoa): indicam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quem o falante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dirige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me fizeste sofrer.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Pronomes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ele(s), ela(s)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(3ª pessoa): indicam 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 ou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pessoas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quem se fala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Você sabia que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traiu o marido?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OOPY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62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PESSOAIS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 um pronome de tratamento de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segunda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mas com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conjugação de terceira pessoa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Veja:</a:t>
            </a:r>
          </a:p>
          <a:p>
            <a:pPr algn="just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meu melhor amigo.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que não minto nunca.</a:t>
            </a:r>
          </a:p>
          <a:p>
            <a:pPr algn="just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Você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adora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 provocar.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Usuário\JEC\Pictures\Educandário\Imagens para aulas\SNOOPY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35" y="3429000"/>
            <a:ext cx="4400529" cy="24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10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pt-BR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PRONOME PESSOAIS</a:t>
            </a:r>
            <a:endParaRPr lang="pt-BR" sz="29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292055"/>
          </a:xfrm>
        </p:spPr>
        <p:txBody>
          <a:bodyPr>
            <a:normAutofit/>
          </a:bodyPr>
          <a:lstStyle/>
          <a:p>
            <a:pPr algn="just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pronomes pessoais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variam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acordo com as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funções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exercem nas orações, podendo ser do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reto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 do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oblíquo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Logo_Etec colori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124358"/>
            <a:ext cx="11239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logo-novo-cps-c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200775"/>
            <a:ext cx="3600450" cy="65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altLang="pt-BR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C:\Users\Usuário\JEC\Pictures\Educandário\Imagens para aulas\pronomes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132856"/>
            <a:ext cx="5359654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6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4510</TotalTime>
  <Words>2491</Words>
  <Application>Microsoft Office PowerPoint</Application>
  <PresentationFormat>Apresentação na tela (4:3)</PresentationFormat>
  <Paragraphs>778</Paragraphs>
  <Slides>61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61</vt:i4>
      </vt:variant>
    </vt:vector>
  </HeadingPairs>
  <TitlesOfParts>
    <vt:vector size="62" baseType="lpstr">
      <vt:lpstr>Tema do Office</vt:lpstr>
      <vt:lpstr>PRONOME</vt:lpstr>
      <vt:lpstr>PRONOME</vt:lpstr>
      <vt:lpstr>PRONOME</vt:lpstr>
      <vt:lpstr>PRONOME</vt:lpstr>
      <vt:lpstr>PRONOME</vt:lpstr>
      <vt:lpstr>PRONOME</vt:lpstr>
      <vt:lpstr>PRONOME PESSOAIS</vt:lpstr>
      <vt:lpstr>PRONOME PESSOAIS</vt:lpstr>
      <vt:lpstr>PRONOME PESSOAIS</vt:lpstr>
      <vt:lpstr>PRONOMES PESSOAIS DO CASO RETO</vt:lpstr>
      <vt:lpstr>PRONOMES PESSOAIS DO CASO RETO</vt:lpstr>
      <vt:lpstr>PRONOMES PESSOAIS DO CASO RETO</vt:lpstr>
      <vt:lpstr>PRONOMES PESSOAIS DO CASO OBLÍQUO</vt:lpstr>
      <vt:lpstr>PRONOMES PESSOAIS DO CASO OBLÍQUO</vt:lpstr>
      <vt:lpstr>PRONOMES PESSOAIS DO CASO OBLÍQUO</vt:lpstr>
      <vt:lpstr>PRONOMES PESSOAIS DO CASO OBLÍQUO</vt:lpstr>
      <vt:lpstr>PRONOMES PESSOAIS DO CASO OBLÍQUO</vt:lpstr>
      <vt:lpstr>PRONOMES PESSOAIS DO CASO OBLÍQUO</vt:lpstr>
      <vt:lpstr>PRONOMES PESSOAIS RETO OU OBLÍQUO?</vt:lpstr>
      <vt:lpstr>PRONOMES PESSOAIS RETO OU OBLÍQUO?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PRONOMES DE TRATAMENTO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PREVIDÊNCIA COMPLEMENTAR</dc:title>
  <dc:creator>Usuário</dc:creator>
  <cp:lastModifiedBy>Usuário</cp:lastModifiedBy>
  <cp:revision>488</cp:revision>
  <dcterms:created xsi:type="dcterms:W3CDTF">2018-05-26T12:30:19Z</dcterms:created>
  <dcterms:modified xsi:type="dcterms:W3CDTF">2019-05-03T13:52:57Z</dcterms:modified>
</cp:coreProperties>
</file>