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87" r:id="rId2"/>
    <p:sldId id="289" r:id="rId3"/>
    <p:sldId id="288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8" r:id="rId12"/>
    <p:sldId id="297" r:id="rId13"/>
    <p:sldId id="299" r:id="rId14"/>
    <p:sldId id="300" r:id="rId15"/>
    <p:sldId id="301" r:id="rId16"/>
    <p:sldId id="314" r:id="rId17"/>
    <p:sldId id="315" r:id="rId18"/>
    <p:sldId id="303" r:id="rId19"/>
    <p:sldId id="312" r:id="rId20"/>
    <p:sldId id="302" r:id="rId21"/>
    <p:sldId id="304" r:id="rId22"/>
    <p:sldId id="305" r:id="rId23"/>
    <p:sldId id="306" r:id="rId24"/>
    <p:sldId id="307" r:id="rId25"/>
    <p:sldId id="308" r:id="rId26"/>
    <p:sldId id="309" r:id="rId27"/>
    <p:sldId id="310" r:id="rId28"/>
    <p:sldId id="311" r:id="rId29"/>
    <p:sldId id="316" r:id="rId30"/>
    <p:sldId id="313" r:id="rId31"/>
    <p:sldId id="317" r:id="rId32"/>
    <p:sldId id="318" r:id="rId33"/>
    <p:sldId id="320" r:id="rId34"/>
    <p:sldId id="321" r:id="rId35"/>
    <p:sldId id="322" r:id="rId36"/>
    <p:sldId id="323" r:id="rId37"/>
    <p:sldId id="324" r:id="rId38"/>
    <p:sldId id="325" r:id="rId3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F9DA74-560A-46BD-A781-6EF6FE998544}" type="datetimeFigureOut">
              <a:rPr lang="pt-BR" smtClean="0"/>
              <a:t>17/10/2020</a:t>
            </a:fld>
            <a:endParaRPr lang="pt-B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pt-BR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17/10/2020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17/10/2020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17/10/2020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8F9DA74-560A-46BD-A781-6EF6FE998544}" type="datetimeFigureOut">
              <a:rPr lang="pt-BR" smtClean="0"/>
              <a:t>17/10/2020</a:t>
            </a:fld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17/10/2020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17/10/2020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17/10/2020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17/10/2020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17/10/2020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17/10/2020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08F9DA74-560A-46BD-A781-6EF6FE998544}" type="datetimeFigureOut">
              <a:rPr lang="pt-BR" smtClean="0"/>
              <a:t>17/10/2020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g"/><Relationship Id="rId4" Type="http://schemas.openxmlformats.org/officeDocument/2006/relationships/image" Target="../media/image2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g"/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g"/><Relationship Id="rId7" Type="http://schemas.openxmlformats.org/officeDocument/2006/relationships/image" Target="../media/image39.jpg"/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jpg"/><Relationship Id="rId5" Type="http://schemas.openxmlformats.org/officeDocument/2006/relationships/image" Target="../media/image37.jpg"/><Relationship Id="rId4" Type="http://schemas.openxmlformats.org/officeDocument/2006/relationships/image" Target="../media/image36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hyperlink" Target="https://www.youtube.com/watch?v=pMGaIQiB4w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412776"/>
            <a:ext cx="8712968" cy="5184575"/>
          </a:xfrm>
        </p:spPr>
        <p:txBody>
          <a:bodyPr/>
          <a:lstStyle/>
          <a:p>
            <a:pPr algn="just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Noite dos Cristais (</a:t>
            </a:r>
            <a:r>
              <a:rPr lang="pt-B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Kristallnacht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em 09/11/1938, os nazistas varreram a Alemanha e a Áustria, atacando e botando abaixo sinagogas, moradias e comércios judaicos. Mais de 90 pessoas morreram. Era o início do Holocausto. 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GUIMARÃES ROSA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0337" y="3356992"/>
            <a:ext cx="5112568" cy="3027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89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412776"/>
            <a:ext cx="8712968" cy="5184575"/>
          </a:xfrm>
        </p:spPr>
        <p:txBody>
          <a:bodyPr/>
          <a:lstStyle/>
          <a:p>
            <a:pPr algn="just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Retorno ao Brasil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em 1942, já casados, eles retornaram ao país, quando Vargas rompeu com o Eixo. </a:t>
            </a:r>
          </a:p>
          <a:p>
            <a:pPr algn="just"/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Rosa ainda serviria como diplomata em Paris e Bogotá, além de começar a escrever a partir de 1946. Ele conhecia mais de 12 idiomas: alemão, francês, espanhol, italiano, russo, latim, grego, etc.</a:t>
            </a:r>
          </a:p>
          <a:p>
            <a:pPr marL="4572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GUIMARÃES ROSA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4221088"/>
            <a:ext cx="3877457" cy="2226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02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412776"/>
            <a:ext cx="8712968" cy="5184575"/>
          </a:xfrm>
        </p:spPr>
        <p:txBody>
          <a:bodyPr/>
          <a:lstStyle/>
          <a:p>
            <a:pPr algn="just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Faleceu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em 1967, três dias após a cerimônia de posse na Academia Brasileira de Letras.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GUIMARÃES ROSA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269" y="3068960"/>
            <a:ext cx="5858703" cy="3080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97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412776"/>
            <a:ext cx="8712968" cy="5184575"/>
          </a:xfrm>
        </p:spPr>
        <p:txBody>
          <a:bodyPr/>
          <a:lstStyle/>
          <a:p>
            <a:pPr algn="just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Vivência no sertão mineiro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quase todas as obras de Rosa se ambientam no sertão, o qual conheceu por conta de sua atuação como médico no interior de Minas Gerais (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Itaguara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e da Força Pública.   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língua falada no sertão está sempre presente em sua obra, resultado de muitos anos de observação e pesquisa linguística.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GUIMARÃES ROSA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1671" y="4869160"/>
            <a:ext cx="30099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40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412776"/>
            <a:ext cx="8712968" cy="5184575"/>
          </a:xfrm>
        </p:spPr>
        <p:txBody>
          <a:bodyPr/>
          <a:lstStyle/>
          <a:p>
            <a:pPr algn="just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Obras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0" indent="0" eaLnBrk="0" fontAlgn="base" hangingPunct="0">
              <a:lnSpc>
                <a:spcPct val="150000"/>
              </a:lnSpc>
              <a:spcBef>
                <a:spcPts val="0"/>
              </a:spcBef>
              <a:buClrTx/>
              <a:buFontTx/>
              <a:buChar char="•"/>
            </a:pPr>
            <a:r>
              <a:rPr lang="pt-BR" alt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1946: </a:t>
            </a:r>
            <a:r>
              <a:rPr lang="pt-BR" altLang="pt-B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Sagarana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pt-BR" alt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lnSpc>
                <a:spcPct val="150000"/>
              </a:lnSpc>
              <a:spcBef>
                <a:spcPts val="0"/>
              </a:spcBef>
              <a:buClrTx/>
              <a:buFontTx/>
              <a:buChar char="•"/>
            </a:pPr>
            <a:r>
              <a:rPr lang="pt-BR" alt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1952: Com o Vaqueiro 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Mariano; </a:t>
            </a:r>
            <a:endParaRPr lang="pt-BR" alt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lnSpc>
                <a:spcPct val="150000"/>
              </a:lnSpc>
              <a:spcBef>
                <a:spcPts val="0"/>
              </a:spcBef>
              <a:buClrTx/>
              <a:buFontTx/>
              <a:buChar char="•"/>
            </a:pPr>
            <a:r>
              <a:rPr lang="pt-BR" alt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1956: Corpo de Baile: Noites do 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Sertão; </a:t>
            </a:r>
            <a:endParaRPr lang="pt-BR" alt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lnSpc>
                <a:spcPct val="150000"/>
              </a:lnSpc>
              <a:spcBef>
                <a:spcPts val="0"/>
              </a:spcBef>
              <a:buClrTx/>
              <a:buFontTx/>
              <a:buChar char="•"/>
            </a:pPr>
            <a:r>
              <a:rPr lang="pt-BR" alt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1956: Grande Sertão: 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Veredas; </a:t>
            </a:r>
            <a:endParaRPr lang="pt-BR" alt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lnSpc>
                <a:spcPct val="150000"/>
              </a:lnSpc>
              <a:spcBef>
                <a:spcPts val="0"/>
              </a:spcBef>
              <a:buClrTx/>
              <a:buFontTx/>
              <a:buChar char="•"/>
            </a:pPr>
            <a:r>
              <a:rPr lang="pt-BR" alt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1962: Primeiras 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Estórias;</a:t>
            </a:r>
            <a:endParaRPr lang="pt-BR" alt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lnSpc>
                <a:spcPct val="150000"/>
              </a:lnSpc>
              <a:spcBef>
                <a:spcPts val="0"/>
              </a:spcBef>
              <a:buClrTx/>
              <a:buFontTx/>
              <a:buChar char="•"/>
            </a:pPr>
            <a:r>
              <a:rPr lang="pt-BR" alt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1964: Campo 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Geral;</a:t>
            </a:r>
            <a:endParaRPr lang="pt-BR" alt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GUIMARÃES ROSA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1927308"/>
            <a:ext cx="2564952" cy="4310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61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412776"/>
            <a:ext cx="8712968" cy="5184575"/>
          </a:xfrm>
        </p:spPr>
        <p:txBody>
          <a:bodyPr/>
          <a:lstStyle/>
          <a:p>
            <a:pPr algn="just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Estilo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0" indent="0" eaLnBrk="0" fontAlgn="base" hangingPunct="0">
              <a:lnSpc>
                <a:spcPct val="150000"/>
              </a:lnSpc>
              <a:spcBef>
                <a:spcPts val="0"/>
              </a:spcBef>
              <a:buClrTx/>
              <a:buFontTx/>
              <a:buChar char="•"/>
            </a:pP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Regionalista;</a:t>
            </a:r>
            <a:endParaRPr lang="pt-BR" alt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lnSpc>
                <a:spcPct val="150000"/>
              </a:lnSpc>
              <a:spcBef>
                <a:spcPts val="0"/>
              </a:spcBef>
              <a:buClrTx/>
              <a:buFontTx/>
              <a:buChar char="•"/>
            </a:pP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Recria a fala do sertanejo: vocabulário, sintaxe e melodia;</a:t>
            </a:r>
            <a:endParaRPr lang="pt-BR" alt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lnSpc>
                <a:spcPct val="150000"/>
              </a:lnSpc>
              <a:spcBef>
                <a:spcPts val="0"/>
              </a:spcBef>
              <a:buClrTx/>
              <a:buFontTx/>
              <a:buChar char="•"/>
            </a:pP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Foco narrativo em primeira pessoa; </a:t>
            </a:r>
            <a:endParaRPr lang="pt-BR" alt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lnSpc>
                <a:spcPct val="150000"/>
              </a:lnSpc>
              <a:spcBef>
                <a:spcPts val="0"/>
              </a:spcBef>
              <a:buClrTx/>
              <a:buFontTx/>
              <a:buChar char="•"/>
            </a:pP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Monólogo interior; </a:t>
            </a:r>
            <a:endParaRPr lang="pt-BR" alt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GUIMARÃES ROSA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4725144"/>
            <a:ext cx="3114671" cy="17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02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412776"/>
            <a:ext cx="8712968" cy="5184575"/>
          </a:xfrm>
        </p:spPr>
        <p:txBody>
          <a:bodyPr/>
          <a:lstStyle/>
          <a:p>
            <a:pPr algn="just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alt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Recria a própria língua portuguesa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0" indent="0" eaLnBrk="0" fontAlgn="base" hangingPunct="0">
              <a:lnSpc>
                <a:spcPct val="150000"/>
              </a:lnSpc>
              <a:spcBef>
                <a:spcPts val="0"/>
              </a:spcBef>
              <a:buClrTx/>
              <a:buFontTx/>
              <a:buChar char="•"/>
            </a:pPr>
            <a:r>
              <a:rPr lang="pt-BR" alt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Aproveitamento de termos em desuso;</a:t>
            </a:r>
          </a:p>
          <a:p>
            <a:pPr marL="0" lvl="0" indent="0" eaLnBrk="0" fontAlgn="base" hangingPunct="0">
              <a:lnSpc>
                <a:spcPct val="150000"/>
              </a:lnSpc>
              <a:spcBef>
                <a:spcPts val="0"/>
              </a:spcBef>
              <a:buClrTx/>
              <a:buFontTx/>
              <a:buChar char="•"/>
            </a:pPr>
            <a:r>
              <a:rPr lang="pt-BR" alt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Neologismos;</a:t>
            </a:r>
          </a:p>
          <a:p>
            <a:pPr marL="0" lvl="0" indent="0" eaLnBrk="0" fontAlgn="base" hangingPunct="0">
              <a:lnSpc>
                <a:spcPct val="150000"/>
              </a:lnSpc>
              <a:spcBef>
                <a:spcPts val="0"/>
              </a:spcBef>
              <a:buClrTx/>
              <a:buFontTx/>
              <a:buChar char="•"/>
            </a:pPr>
            <a:r>
              <a:rPr lang="pt-BR" alt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Estrangeirismos;</a:t>
            </a:r>
          </a:p>
          <a:p>
            <a:pPr marL="0" lvl="0" indent="0" eaLnBrk="0" fontAlgn="base" hangingPunct="0">
              <a:lnSpc>
                <a:spcPct val="150000"/>
              </a:lnSpc>
              <a:spcBef>
                <a:spcPts val="0"/>
              </a:spcBef>
              <a:buClrTx/>
              <a:buFontTx/>
              <a:buChar char="•"/>
            </a:pPr>
            <a:r>
              <a:rPr lang="pt-BR" alt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Exploração de novas estruturas sintáticas;</a:t>
            </a:r>
          </a:p>
          <a:p>
            <a:pPr marL="0" lvl="0" indent="0" eaLnBrk="0" fontAlgn="base" hangingPunct="0">
              <a:lnSpc>
                <a:spcPct val="150000"/>
              </a:lnSpc>
              <a:spcBef>
                <a:spcPts val="0"/>
              </a:spcBef>
              <a:buClrTx/>
              <a:buNone/>
            </a:pPr>
            <a:endParaRPr lang="pt-BR" alt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GUIMARÃES ROSA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6921" y="4797152"/>
            <a:ext cx="2819400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17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412776"/>
            <a:ext cx="8712968" cy="5184575"/>
          </a:xfrm>
        </p:spPr>
        <p:txBody>
          <a:bodyPr/>
          <a:lstStyle/>
          <a:p>
            <a:pPr algn="just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alt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Recria a própria língua portuguesa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0" indent="0" eaLnBrk="0" fontAlgn="base" hangingPunct="0">
              <a:lnSpc>
                <a:spcPct val="150000"/>
              </a:lnSpc>
              <a:spcBef>
                <a:spcPts val="0"/>
              </a:spcBef>
              <a:buClrTx/>
              <a:buFontTx/>
              <a:buChar char="•"/>
            </a:pPr>
            <a:r>
              <a:rPr lang="pt-BR" alt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Neologismos:</a:t>
            </a:r>
          </a:p>
          <a:p>
            <a:pPr marL="0" lvl="0" indent="0" eaLnBrk="0" fontAlgn="base" hangingPunct="0">
              <a:lnSpc>
                <a:spcPct val="150000"/>
              </a:lnSpc>
              <a:spcBef>
                <a:spcPts val="0"/>
              </a:spcBef>
              <a:buClrTx/>
              <a:buNone/>
            </a:pPr>
            <a:endParaRPr lang="pt-BR" alt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GUIMARÃES ROSA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211" y="3068959"/>
            <a:ext cx="4187262" cy="3275831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878" y="3068959"/>
            <a:ext cx="4373403" cy="3275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196752"/>
            <a:ext cx="8712968" cy="5400599"/>
          </a:xfrm>
        </p:spPr>
        <p:txBody>
          <a:bodyPr/>
          <a:lstStyle/>
          <a:p>
            <a:pPr algn="just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alt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Neologismos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Formação por derivação (acréscimo de sufixos): </a:t>
            </a:r>
            <a:r>
              <a:rPr lang="pt-BR" altLang="pt-B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desenxergar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altLang="pt-B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quiburreza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altLang="pt-B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desinfeliz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desinquieto;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Derivação imprópria: “</a:t>
            </a:r>
            <a:r>
              <a:rPr lang="pt-BR" altLang="pt-B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Coisando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por tristes lembranças”;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Composição: “bezerro-de-homem-que-caminha-sempre-na-frente-dos-bois”;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Aglutinação: </a:t>
            </a:r>
            <a:r>
              <a:rPr lang="pt-BR" altLang="pt-B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passopreto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(pássaro preto).</a:t>
            </a:r>
          </a:p>
          <a:p>
            <a:pPr marL="0" lvl="0" indent="0" eaLnBrk="0" fontAlgn="base" hangingPunct="0">
              <a:lnSpc>
                <a:spcPct val="150000"/>
              </a:lnSpc>
              <a:spcBef>
                <a:spcPts val="0"/>
              </a:spcBef>
              <a:buClrTx/>
              <a:buNone/>
            </a:pPr>
            <a:endParaRPr lang="pt-BR" alt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GUIMARÃES ROSA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8850" y="5013176"/>
            <a:ext cx="2290546" cy="1383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7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196752"/>
            <a:ext cx="8712968" cy="5400599"/>
          </a:xfrm>
        </p:spPr>
        <p:txBody>
          <a:bodyPr/>
          <a:lstStyle/>
          <a:p>
            <a:pPr algn="just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alt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Narrativa faz uso de recursos comuns à poesia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0" indent="0" eaLnBrk="0" fontAlgn="base" hangingPunct="0">
              <a:lnSpc>
                <a:spcPct val="150000"/>
              </a:lnSpc>
              <a:spcBef>
                <a:spcPts val="0"/>
              </a:spcBef>
              <a:buClrTx/>
              <a:buFontTx/>
              <a:buChar char="•"/>
            </a:pPr>
            <a:r>
              <a:rPr lang="pt-BR" alt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“As 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palavras têm canto e plumagem</a:t>
            </a:r>
            <a:r>
              <a:rPr 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”;</a:t>
            </a:r>
            <a:endParaRPr lang="pt-BR" altLang="pt-BR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lnSpc>
                <a:spcPct val="150000"/>
              </a:lnSpc>
              <a:spcBef>
                <a:spcPts val="0"/>
              </a:spcBef>
              <a:buClrTx/>
              <a:buFontTx/>
              <a:buChar char="•"/>
            </a:pP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Ritmo;</a:t>
            </a:r>
          </a:p>
          <a:p>
            <a:pPr marL="0" lvl="0" indent="0" eaLnBrk="0" fontAlgn="base" hangingPunct="0">
              <a:lnSpc>
                <a:spcPct val="150000"/>
              </a:lnSpc>
              <a:spcBef>
                <a:spcPts val="0"/>
              </a:spcBef>
              <a:buClrTx/>
              <a:buFontTx/>
              <a:buChar char="•"/>
            </a:pPr>
            <a:r>
              <a:rPr lang="pt-BR" alt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Aliterações;</a:t>
            </a:r>
          </a:p>
          <a:p>
            <a:pPr marL="0" lvl="0" indent="0" eaLnBrk="0" fontAlgn="base" hangingPunct="0">
              <a:lnSpc>
                <a:spcPct val="150000"/>
              </a:lnSpc>
              <a:spcBef>
                <a:spcPts val="0"/>
              </a:spcBef>
              <a:buClrTx/>
              <a:buFontTx/>
              <a:buChar char="•"/>
            </a:pPr>
            <a:r>
              <a:rPr lang="pt-BR" alt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Metáforas;</a:t>
            </a:r>
          </a:p>
          <a:p>
            <a:pPr marL="0" lvl="0" indent="0" eaLnBrk="0" fontAlgn="base" hangingPunct="0">
              <a:lnSpc>
                <a:spcPct val="150000"/>
              </a:lnSpc>
              <a:spcBef>
                <a:spcPts val="0"/>
              </a:spcBef>
              <a:buClrTx/>
              <a:buNone/>
            </a:pPr>
            <a:endParaRPr lang="pt-BR" alt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GUIMARÃES ROSA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8287" y="2204864"/>
            <a:ext cx="1800225" cy="2543175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0692" y="2996952"/>
            <a:ext cx="1971675" cy="2314575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411" y="4413328"/>
            <a:ext cx="2143125" cy="2143125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648" y="3925025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57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412776"/>
            <a:ext cx="8712968" cy="5184575"/>
          </a:xfrm>
        </p:spPr>
        <p:txBody>
          <a:bodyPr/>
          <a:lstStyle/>
          <a:p>
            <a:pPr algn="just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alt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Gosto por ditados, provérbios e melodias populares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Sapo não pula por </a:t>
            </a:r>
            <a:r>
              <a:rPr lang="pt-BR" altLang="pt-B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buniteza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mas por </a:t>
            </a:r>
            <a:r>
              <a:rPr lang="pt-BR" altLang="pt-B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percisão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 bezerro mal desmamado, calda 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vaca é maminha”.</a:t>
            </a:r>
          </a:p>
          <a:p>
            <a:pPr marL="0" lvl="0" indent="0" eaLnBrk="0" fontAlgn="base" hangingPunct="0">
              <a:lnSpc>
                <a:spcPct val="150000"/>
              </a:lnSpc>
              <a:spcBef>
                <a:spcPts val="0"/>
              </a:spcBef>
              <a:buClrTx/>
              <a:buNone/>
            </a:pPr>
            <a:endParaRPr lang="pt-BR" alt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GUIMARÃES ROSA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8112" y="3717032"/>
            <a:ext cx="5037017" cy="2648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64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412776"/>
            <a:ext cx="8712968" cy="5184575"/>
          </a:xfrm>
        </p:spPr>
        <p:txBody>
          <a:bodyPr/>
          <a:lstStyle/>
          <a:p>
            <a:pPr algn="just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Noite dos Cristais (</a:t>
            </a:r>
            <a:r>
              <a:rPr lang="pt-B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Kristallnacht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GUIMARÃES ROSA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564904"/>
            <a:ext cx="4032448" cy="3888432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2564904"/>
            <a:ext cx="4003330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11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124744"/>
            <a:ext cx="8712968" cy="5472607"/>
          </a:xfrm>
        </p:spPr>
        <p:txBody>
          <a:bodyPr/>
          <a:lstStyle/>
          <a:p>
            <a:pPr algn="just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alt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Universalismo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“O sertão é o mundo”.</a:t>
            </a:r>
          </a:p>
          <a:p>
            <a:pPr marL="0" lvl="0" indent="0" eaLnBrk="0" fontAlgn="base" hangingPunct="0">
              <a:lnSpc>
                <a:spcPct val="150000"/>
              </a:lnSpc>
              <a:spcBef>
                <a:spcPts val="0"/>
              </a:spcBef>
              <a:buClrTx/>
              <a:buFontTx/>
              <a:buChar char="•"/>
            </a:pPr>
            <a:r>
              <a:rPr lang="pt-BR" alt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Profundidade psicológica;</a:t>
            </a:r>
          </a:p>
          <a:p>
            <a:pPr marL="0" lvl="0" indent="0" eaLnBrk="0" fontAlgn="base" hangingPunct="0">
              <a:lnSpc>
                <a:spcPct val="150000"/>
              </a:lnSpc>
              <a:spcBef>
                <a:spcPts val="0"/>
              </a:spcBef>
              <a:buClrTx/>
              <a:buFontTx/>
              <a:buChar char="•"/>
            </a:pPr>
            <a:r>
              <a:rPr lang="pt-BR" alt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Envolve o leitor como se fizesse parte do sertão;</a:t>
            </a:r>
          </a:p>
          <a:p>
            <a:pPr marL="0" lvl="0" indent="0" algn="just" eaLnBrk="0" fontAlgn="base" hangingPunct="0">
              <a:lnSpc>
                <a:spcPct val="150000"/>
              </a:lnSpc>
              <a:spcBef>
                <a:spcPts val="0"/>
              </a:spcBef>
              <a:buClrTx/>
              <a:buFontTx/>
              <a:buChar char="•"/>
            </a:pPr>
            <a:r>
              <a:rPr lang="pt-BR" alt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Temas universais: o bem e o mal, Deus e o diabo, o amor e a violência, a traição, o sentido e o aprendizado da vida, a descoberta infantil do mundo;</a:t>
            </a:r>
          </a:p>
          <a:p>
            <a:pPr marL="0" lvl="0" indent="0" eaLnBrk="0" fontAlgn="base" hangingPunct="0">
              <a:lnSpc>
                <a:spcPct val="150000"/>
              </a:lnSpc>
              <a:spcBef>
                <a:spcPts val="0"/>
              </a:spcBef>
              <a:buClrTx/>
              <a:buNone/>
            </a:pPr>
            <a:endParaRPr lang="pt-BR" alt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GUIMARÃES ROSA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130" y="4816176"/>
            <a:ext cx="2571750" cy="1781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97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412776"/>
            <a:ext cx="8712968" cy="5184575"/>
          </a:xfrm>
        </p:spPr>
        <p:txBody>
          <a:bodyPr/>
          <a:lstStyle/>
          <a:p>
            <a:pPr algn="just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alt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Grande sertão: </a:t>
            </a:r>
            <a:r>
              <a:rPr lang="pt-BR" alt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pt-BR" alt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eredas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narrador-protagonista, </a:t>
            </a:r>
            <a:r>
              <a:rPr lang="pt-BR" altLang="pt-B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Riobaldo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um velho e pacato fazendeiro, conta a história da sua vida para um interlocutor, um “doutor”, que nunca aparece na história, mas cuja fala é sugerida pelas respostas de  </a:t>
            </a:r>
            <a:r>
              <a:rPr lang="pt-BR" altLang="pt-B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Riobaldo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eaLnBrk="0" fontAlgn="base" hangingPunct="0">
              <a:lnSpc>
                <a:spcPct val="150000"/>
              </a:lnSpc>
              <a:spcBef>
                <a:spcPts val="0"/>
              </a:spcBef>
              <a:buClrTx/>
              <a:buNone/>
            </a:pPr>
            <a:endParaRPr lang="pt-BR" alt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GUIMARÃES ROSA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4433" y="4691989"/>
            <a:ext cx="3384376" cy="1895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41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412776"/>
            <a:ext cx="8712968" cy="5184575"/>
          </a:xfrm>
        </p:spPr>
        <p:txBody>
          <a:bodyPr/>
          <a:lstStyle/>
          <a:p>
            <a:pPr algn="just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alt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Grande sertão: </a:t>
            </a:r>
            <a:r>
              <a:rPr lang="pt-BR" alt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pt-BR" alt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eredas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 um monólogo no qual </a:t>
            </a:r>
            <a:r>
              <a:rPr lang="pt-BR" altLang="pt-B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Riobaldo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compartilha as lembranças de uma vida repleta de lutas sangrentas de jagunços, perseguições, emboscadas e aventuras amorosas.</a:t>
            </a:r>
          </a:p>
          <a:p>
            <a:pPr marL="0" lvl="0" indent="0" eaLnBrk="0" fontAlgn="base" hangingPunct="0">
              <a:lnSpc>
                <a:spcPct val="150000"/>
              </a:lnSpc>
              <a:spcBef>
                <a:spcPts val="0"/>
              </a:spcBef>
              <a:buClrTx/>
              <a:buNone/>
            </a:pPr>
            <a:endParaRPr lang="pt-BR" alt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GUIMARÃES ROSA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374" y="4597415"/>
            <a:ext cx="5839262" cy="1992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93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268760"/>
            <a:ext cx="8712968" cy="5328591"/>
          </a:xfrm>
        </p:spPr>
        <p:txBody>
          <a:bodyPr/>
          <a:lstStyle/>
          <a:p>
            <a:pPr algn="just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alt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Grande sertão: </a:t>
            </a:r>
            <a:r>
              <a:rPr lang="pt-BR" alt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pt-BR" alt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eredas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Além disso, </a:t>
            </a:r>
            <a:r>
              <a:rPr lang="pt-BR" altLang="pt-B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Riobaldo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tem preocupações metafísicas, especialmente sobre a existência ou não do diabo, com o qual teria feito um pacto para vencer Hermógenes, chefe do bando inimigo.</a:t>
            </a:r>
          </a:p>
          <a:p>
            <a:pPr marL="0" lvl="0" indent="0" eaLnBrk="0" fontAlgn="base" hangingPunct="0">
              <a:lnSpc>
                <a:spcPct val="150000"/>
              </a:lnSpc>
              <a:spcBef>
                <a:spcPts val="0"/>
              </a:spcBef>
              <a:buClrTx/>
              <a:buNone/>
            </a:pPr>
            <a:endParaRPr lang="pt-BR" alt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GUIMARÃES ROSA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5132" y="4509120"/>
            <a:ext cx="3645746" cy="2065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52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268760"/>
            <a:ext cx="8712968" cy="5328591"/>
          </a:xfrm>
        </p:spPr>
        <p:txBody>
          <a:bodyPr/>
          <a:lstStyle/>
          <a:p>
            <a:pPr algn="just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alt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Grande sertão: </a:t>
            </a:r>
            <a:r>
              <a:rPr lang="pt-BR" alt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pt-BR" alt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eredas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Amores: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Otacília: moça recatada;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altLang="pt-B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Nhorinhá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prostituta;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Diadorim: nome íntimo de Reinaldo, valente jagunço e amigo de </a:t>
            </a:r>
            <a:r>
              <a:rPr lang="pt-BR" altLang="pt-B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Riobaldo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eaLnBrk="0" fontAlgn="base" hangingPunct="0">
              <a:lnSpc>
                <a:spcPct val="150000"/>
              </a:lnSpc>
              <a:spcBef>
                <a:spcPts val="0"/>
              </a:spcBef>
              <a:buClrTx/>
              <a:buNone/>
            </a:pPr>
            <a:endParaRPr lang="pt-BR" alt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GUIMARÃES ROSA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4958942"/>
            <a:ext cx="3276818" cy="1638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73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268760"/>
            <a:ext cx="8712968" cy="5328591"/>
          </a:xfrm>
        </p:spPr>
        <p:txBody>
          <a:bodyPr/>
          <a:lstStyle/>
          <a:p>
            <a:pPr algn="just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alt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Grande sertão: </a:t>
            </a:r>
            <a:r>
              <a:rPr lang="pt-BR" alt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pt-BR" alt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eredas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Diadorim: no final do livro, quando vai lavar o corpo do amigo morto, </a:t>
            </a:r>
            <a:r>
              <a:rPr lang="pt-BR" altLang="pt-B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Riobaldo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descobre que Diadorim era uma mulher, disfarçada para ser aceita no bando e vingar a morte de seu pai.</a:t>
            </a:r>
          </a:p>
          <a:p>
            <a:pPr marL="0" lvl="0" indent="0" eaLnBrk="0" fontAlgn="base" hangingPunct="0">
              <a:lnSpc>
                <a:spcPct val="150000"/>
              </a:lnSpc>
              <a:spcBef>
                <a:spcPts val="0"/>
              </a:spcBef>
              <a:buClrTx/>
              <a:buNone/>
            </a:pPr>
            <a:endParaRPr lang="pt-BR" alt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GUIMARÃES ROSA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4509119"/>
            <a:ext cx="3384376" cy="2088231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3" y="4509120"/>
            <a:ext cx="3465707" cy="2079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21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412776"/>
            <a:ext cx="8712968" cy="5184575"/>
          </a:xfrm>
        </p:spPr>
        <p:txBody>
          <a:bodyPr/>
          <a:lstStyle/>
          <a:p>
            <a:pPr algn="just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alt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Grande sertão: vereda – trechos:</a:t>
            </a:r>
            <a:endParaRPr lang="pt-BR" altLang="pt-BR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“Uivei! Diadorim! Diadorim era uma mulher. Diadorim era mulher como o sol não acende a água do rio </a:t>
            </a:r>
            <a:r>
              <a:rPr lang="pt-BR" altLang="pt-B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Urucuia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como eu solucei o meu desespero”.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“Viver é negócio muito perigoso”.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“Porque aprender a viver é que é o viver mesmo”.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“O diabo não há! É o que eu digo, se for... Existe o homem humano. Travessia”.</a:t>
            </a:r>
          </a:p>
          <a:p>
            <a:pPr marL="0" lvl="0" indent="0" eaLnBrk="0" fontAlgn="base" hangingPunct="0">
              <a:lnSpc>
                <a:spcPct val="150000"/>
              </a:lnSpc>
              <a:spcBef>
                <a:spcPts val="0"/>
              </a:spcBef>
              <a:buClrTx/>
              <a:buNone/>
            </a:pPr>
            <a:endParaRPr lang="pt-BR" alt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GUIMARÃES ROSA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3501008"/>
            <a:ext cx="1044128" cy="1475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5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412776"/>
            <a:ext cx="8712968" cy="5184575"/>
          </a:xfrm>
        </p:spPr>
        <p:txBody>
          <a:bodyPr/>
          <a:lstStyle/>
          <a:p>
            <a:pPr algn="just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altLang="pt-BR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Sagarana</a:t>
            </a:r>
            <a:r>
              <a:rPr lang="pt-BR" alt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título da obra é um hibridismo: "saga", radical de origem germânica que significa "canto heroico", "lenda"; e "</a:t>
            </a:r>
            <a:r>
              <a:rPr lang="pt-BR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rana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", palavra de origem tupi que significa "que exprime </a:t>
            </a:r>
            <a:r>
              <a:rPr 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semelhança". 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Assim </a:t>
            </a:r>
            <a:r>
              <a:rPr lang="pt-BR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Sagarana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significa algo como "próximo a uma saga".</a:t>
            </a:r>
            <a:endParaRPr lang="pt-BR" altLang="pt-BR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lnSpc>
                <a:spcPct val="150000"/>
              </a:lnSpc>
              <a:spcBef>
                <a:spcPts val="0"/>
              </a:spcBef>
              <a:buClrTx/>
              <a:buNone/>
            </a:pPr>
            <a:endParaRPr lang="pt-BR" alt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GUIMARÃES ROSA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0681" y="4581127"/>
            <a:ext cx="3871879" cy="2016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11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412776"/>
            <a:ext cx="8712968" cy="5184575"/>
          </a:xfrm>
        </p:spPr>
        <p:txBody>
          <a:bodyPr/>
          <a:lstStyle/>
          <a:p>
            <a:pPr algn="just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pt-BR" altLang="pt-BR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Sagarana</a:t>
            </a:r>
            <a:r>
              <a:rPr lang="pt-BR" alt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livro é composto pelos contos: </a:t>
            </a:r>
            <a:endParaRPr lang="pt-BR" altLang="pt-BR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pt-BR" alt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"</a:t>
            </a:r>
            <a:r>
              <a:rPr lang="pt-BR" alt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Burrinho 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Pedrês“; </a:t>
            </a:r>
            <a:endParaRPr lang="pt-BR" alt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pt-BR" alt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volta do marido 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pródigo“; </a:t>
            </a:r>
            <a:endParaRPr lang="pt-BR" alt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pt-BR" altLang="pt-B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Sarapalha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“; </a:t>
            </a:r>
            <a:endParaRPr lang="pt-BR" alt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"Duelo“; </a:t>
            </a:r>
            <a:endParaRPr lang="pt-BR" alt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pt-BR" alt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Minha 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Gente“; </a:t>
            </a:r>
            <a:endParaRPr lang="pt-BR" alt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pt-BR" alt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São 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Marcos“; </a:t>
            </a:r>
            <a:endParaRPr lang="pt-BR" alt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pt-BR" alt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Corpo 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Fechado“; </a:t>
            </a:r>
            <a:endParaRPr lang="pt-BR" alt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pt-BR" alt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Conversa de 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Bois“; </a:t>
            </a:r>
            <a:endParaRPr lang="pt-BR" alt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pt-BR" alt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hora e vez de Augusto </a:t>
            </a:r>
            <a:r>
              <a:rPr lang="pt-BR" altLang="pt-B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Matraga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alt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lnSpc>
                <a:spcPct val="150000"/>
              </a:lnSpc>
              <a:spcBef>
                <a:spcPts val="0"/>
              </a:spcBef>
              <a:buClrTx/>
              <a:buNone/>
            </a:pPr>
            <a:endParaRPr lang="pt-BR" alt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GUIMARÃES ROSA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2276872"/>
            <a:ext cx="2724658" cy="3933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60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412776"/>
            <a:ext cx="8712968" cy="5184575"/>
          </a:xfrm>
        </p:spPr>
        <p:txBody>
          <a:bodyPr/>
          <a:lstStyle/>
          <a:p>
            <a:pPr algn="just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pt-BR" altLang="pt-BR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Sagarana</a:t>
            </a:r>
            <a:r>
              <a:rPr lang="pt-BR" alt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livro é composto pelos contos: </a:t>
            </a:r>
            <a:endParaRPr lang="pt-BR" altLang="pt-BR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pt-BR" alt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lnSpc>
                <a:spcPct val="150000"/>
              </a:lnSpc>
              <a:spcBef>
                <a:spcPts val="0"/>
              </a:spcBef>
              <a:buClrTx/>
              <a:buNone/>
            </a:pPr>
            <a:endParaRPr lang="pt-BR" alt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GUIMARÃES ROSA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2300092"/>
            <a:ext cx="2619375" cy="1835416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9316" y="4516276"/>
            <a:ext cx="2767941" cy="2074733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9316" y="2335282"/>
            <a:ext cx="2790825" cy="1800225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922" y="4473276"/>
            <a:ext cx="2513810" cy="2124075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57" y="2335283"/>
            <a:ext cx="2543175" cy="1800225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591" y="4495547"/>
            <a:ext cx="2651281" cy="2095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30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412776"/>
            <a:ext cx="8712968" cy="5184575"/>
          </a:xfrm>
        </p:spPr>
        <p:txBody>
          <a:bodyPr/>
          <a:lstStyle/>
          <a:p>
            <a:pPr algn="just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Aracy </a:t>
            </a:r>
            <a:r>
              <a:rPr lang="pt-B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Moebius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Carvalho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brasileira, separada, mãe de um menino de 9 anos, fluente em 4 idiomas, trabalhava no consulado brasileiro em Hamburgo, como chefe do setor de vistos. Inconformada com as perseguições, torturas e assassinatos, ela queria ajudar os judeus a fugir para o Brasil.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GUIMARÃES ROSA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717032"/>
            <a:ext cx="4446803" cy="261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94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412776"/>
            <a:ext cx="8712968" cy="5184575"/>
          </a:xfrm>
        </p:spPr>
        <p:txBody>
          <a:bodyPr/>
          <a:lstStyle/>
          <a:p>
            <a:pPr algn="just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pt-BR" alt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Campo Geral:</a:t>
            </a:r>
            <a:r>
              <a:rPr lang="pt-BR" alt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romance ambienta-se no leste de </a:t>
            </a:r>
            <a:r>
              <a:rPr 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Minas 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Gerais, mais precisamente em </a:t>
            </a:r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Mutum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lugar cercado por um relevo relativamente alto, o que o torna "isolado" do resto do mundo. O foco é a história </a:t>
            </a:r>
            <a:r>
              <a:rPr 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 garoto chamado </a:t>
            </a:r>
            <a:r>
              <a:rPr lang="pt-BR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Miguilim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desde a vez em que é crismado até a perda de sua inocência, e a caminhada de sua vida junto com seu irmão </a:t>
            </a:r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Dito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alt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GUIMARÃES ROSA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0280" y="4365104"/>
            <a:ext cx="3452682" cy="2232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69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412776"/>
            <a:ext cx="8712968" cy="5184575"/>
          </a:xfrm>
        </p:spPr>
        <p:txBody>
          <a:bodyPr/>
          <a:lstStyle/>
          <a:p>
            <a:pPr algn="just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pt-BR" alt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 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família, viviam o irmão do pai (tio </a:t>
            </a:r>
            <a:r>
              <a:rPr lang="pt-BR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Terêz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a tia-avó materna (vovó </a:t>
            </a:r>
            <a:r>
              <a:rPr lang="pt-BR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Izidra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e alguns agregados: Rosa, a cozinheira; Maria Pretinha, empregada, e </a:t>
            </a:r>
            <a:r>
              <a:rPr lang="pt-BR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Mãitina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negra velhíssima e beberrona, acusada de ser feiticeira. Dois vaqueiros também compõem o núcleo de personagens da história: </a:t>
            </a:r>
            <a:r>
              <a:rPr lang="pt-BR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Jé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pt-BR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Saluz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/>
              <a:t/>
            </a:r>
            <a:br>
              <a:rPr lang="pt-BR" sz="2400" dirty="0"/>
            </a:br>
            <a:endParaRPr lang="pt-BR" alt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GUIMARÃES ROSA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4054176"/>
            <a:ext cx="2664296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39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412776"/>
            <a:ext cx="8712968" cy="5184575"/>
          </a:xfrm>
        </p:spPr>
        <p:txBody>
          <a:bodyPr>
            <a:normAutofit/>
          </a:bodyPr>
          <a:lstStyle/>
          <a:p>
            <a:pPr algn="just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Quando 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completara sete anos, </a:t>
            </a:r>
            <a:r>
              <a:rPr lang="pt-BR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Miguilim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fora levado pelo tio, de quem gostava muito, para ser crismado no </a:t>
            </a:r>
            <a:r>
              <a:rPr lang="pt-BR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Sucuriju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lugarejo distante. Primeira vez que saíra de casa, sentira saudades</a:t>
            </a:r>
            <a:r>
              <a:rPr 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Na 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viagem, alguém que já tinha morado no Mutum comentou com ele: “É um lugar bonito, entre morro e morro, com muita pedreira e muito mato, distante de qualquer parte; e lá chove sempre”. O menino gostou da maneira como a pessoa falou do lugar em que vivia e a primeira coisa que fez ao chegar em casa foi consolar a </a:t>
            </a:r>
            <a:r>
              <a:rPr 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mãe, dizendo 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 o Mutum era um lugar bonito. Mas isso causou desgosto ao pai, e ele foi </a:t>
            </a:r>
            <a:r>
              <a:rPr 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castigado.</a:t>
            </a:r>
            <a:endParaRPr 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pt-BR" alt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GUIMARÃES ROSA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13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412776"/>
            <a:ext cx="8712968" cy="5184575"/>
          </a:xfrm>
        </p:spPr>
        <p:txBody>
          <a:bodyPr>
            <a:normAutofit/>
          </a:bodyPr>
          <a:lstStyle/>
          <a:p>
            <a:pPr algn="just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 vez, Dito avisa ao irmão mais velho que o pai está batendo na mãe. Por tentar defendê-la, </a:t>
            </a:r>
            <a:r>
              <a:rPr lang="pt-BR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Miguilim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é posto de castigo “no alto do tamborete”. Lá, reflete sobre as surras e castigos que ele e Chica sempre levavam, pensa na brutalidade do </a:t>
            </a:r>
            <a:r>
              <a:rPr 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pai.</a:t>
            </a:r>
            <a:r>
              <a:rPr lang="pt-BR" sz="2400" dirty="0"/>
              <a:t/>
            </a:r>
            <a:br>
              <a:rPr lang="pt-BR" sz="2400" dirty="0"/>
            </a:br>
            <a:endParaRPr lang="pt-BR" alt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GUIMARÃES ROSA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99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412776"/>
            <a:ext cx="8712968" cy="5184575"/>
          </a:xfrm>
        </p:spPr>
        <p:txBody>
          <a:bodyPr>
            <a:normAutofit/>
          </a:bodyPr>
          <a:lstStyle/>
          <a:p>
            <a:pPr algn="just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 dia, 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tio </a:t>
            </a:r>
            <a:r>
              <a:rPr lang="pt-B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Terêz</a:t>
            </a:r>
            <a:r>
              <a:rPr 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que fora expulso de casa por gostar da mãe do menino, 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surge do meio do mato e entrega a ele um bilhete, que deveria ser entregue à sua mãe. </a:t>
            </a:r>
            <a:r>
              <a:rPr lang="pt-BR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Miguilim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fica com a consciência pesada por não saber se isso é certo, mas, ao mesmo tempo, tinha prometido ao tio que entregaria o bilhete e angustia-se por não saber o que fazer</a:t>
            </a:r>
            <a:r>
              <a:rPr 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Por fim, acaba não entregando e é perdoado pelo tio. </a:t>
            </a:r>
            <a:r>
              <a:rPr lang="pt-BR" sz="2400" dirty="0"/>
              <a:t/>
            </a:r>
            <a:br>
              <a:rPr lang="pt-BR" sz="2400" dirty="0"/>
            </a:br>
            <a:endParaRPr lang="pt-BR" alt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GUIMARÃES ROSA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10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412776"/>
            <a:ext cx="8712968" cy="5184575"/>
          </a:xfrm>
        </p:spPr>
        <p:txBody>
          <a:bodyPr>
            <a:normAutofit/>
          </a:bodyPr>
          <a:lstStyle/>
          <a:p>
            <a:pPr algn="just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Depois disso, começam os tempos ruins: </a:t>
            </a:r>
            <a:r>
              <a:rPr lang="pt-BR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Siarlinda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briga com o vaqueiro </a:t>
            </a:r>
            <a:r>
              <a:rPr lang="pt-B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Saluz</a:t>
            </a:r>
            <a:r>
              <a:rPr 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cachorro </a:t>
            </a:r>
            <a:r>
              <a:rPr lang="pt-BR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Julim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é morto por um tamanduá; Nhô </a:t>
            </a:r>
            <a:r>
              <a:rPr lang="pt-BR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Béro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adoece de pena e todos ficam tristes por isso; um marimbondo ferroa </a:t>
            </a:r>
            <a:r>
              <a:rPr lang="pt-BR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Tomezinho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o touro Rio Negro machuca a mão de </a:t>
            </a:r>
            <a:r>
              <a:rPr lang="pt-BR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Miguilim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que, nervoso, bate no irmão querido que o viera consolar. Arrependendo-se, envergonha-se e vai para o castigo no tamborete. Dito vai vê-lo e </a:t>
            </a:r>
            <a:r>
              <a:rPr lang="pt-B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Miguilim</a:t>
            </a:r>
            <a:r>
              <a:rPr 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pede 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desculpas. Dito chega à conclusão de que, além de irmãos, eles são grandes amigos</a:t>
            </a:r>
            <a:r>
              <a:rPr 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alt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GUIMARÃES ROSA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29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412776"/>
            <a:ext cx="8712968" cy="5184575"/>
          </a:xfrm>
        </p:spPr>
        <p:txBody>
          <a:bodyPr>
            <a:normAutofit/>
          </a:bodyPr>
          <a:lstStyle/>
          <a:p>
            <a:pPr algn="just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Dito morre </a:t>
            </a:r>
            <a:r>
              <a:rPr 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 conta de um corte no pé, em um caco de vidro. O 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 vai passando, e </a:t>
            </a:r>
            <a:r>
              <a:rPr lang="pt-B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Miguilim</a:t>
            </a:r>
            <a:r>
              <a:rPr 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muito triste, 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começa a ficar cada vez mais preguiçoso, comer muito e achar que nada vale a pena: “tudo de repente se acaba em nada.” O pai, mais violento com o menino a cada dia, implica com seus tombos e sua falta de atenção e um dia fala para </a:t>
            </a:r>
            <a:r>
              <a:rPr lang="pt-BR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Nhanina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que quem deveria ter morrido não era o Dito, e sim o </a:t>
            </a:r>
            <a:r>
              <a:rPr lang="pt-BR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Miguilim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Vovó </a:t>
            </a:r>
            <a:r>
              <a:rPr lang="pt-BR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Izidra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diz que “esse </a:t>
            </a:r>
            <a:r>
              <a:rPr lang="pt-BR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Béro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tem osso no coração”.</a:t>
            </a:r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alt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GUIMARÃES ROSA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303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412776"/>
            <a:ext cx="8712968" cy="5184575"/>
          </a:xfrm>
        </p:spPr>
        <p:txBody>
          <a:bodyPr>
            <a:normAutofit lnSpcReduction="10000"/>
          </a:bodyPr>
          <a:lstStyle/>
          <a:p>
            <a:pPr algn="just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Após matar </a:t>
            </a:r>
            <a:r>
              <a:rPr lang="pt-B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Luisaltino</a:t>
            </a:r>
            <a:r>
              <a:rPr 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o pai de </a:t>
            </a:r>
            <a:r>
              <a:rPr lang="pt-B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Miguilim</a:t>
            </a:r>
            <a:r>
              <a:rPr 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enforca e a mãe se casa com o tio do garoto. 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 dia, chegam ao Mutum dois homens para caçar. Um deles, Dr. Lourenço, o qual usava óculos, estranha o olhar de </a:t>
            </a:r>
            <a:r>
              <a:rPr lang="pt-BR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Miguilim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faz nele alguns testes de visão. Percebendo que o menino era míope, empresta para ele seus óculos. </a:t>
            </a:r>
            <a:r>
              <a:rPr lang="pt-BR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Miguilim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encanta com o mundo que vê, pela primeira vez. O médico gosta do menino e convida-o para voltar com ele para a cidade, para estudar. Indeciso, acaba aceitando depois que a mãe o encoraja, dizendo que seria a grande chance dele ser alguém na vida.</a:t>
            </a:r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alt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GUIMARÃES ROSA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5505254"/>
            <a:ext cx="1683398" cy="1092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51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412776"/>
            <a:ext cx="8712968" cy="5184575"/>
          </a:xfrm>
        </p:spPr>
        <p:txBody>
          <a:bodyPr>
            <a:normAutofit/>
          </a:bodyPr>
          <a:lstStyle/>
          <a:p>
            <a:pPr algn="just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Vídeos:</a:t>
            </a:r>
          </a:p>
          <a:p>
            <a:pPr algn="just"/>
            <a:r>
              <a:rPr lang="pt-B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Sagarana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(música de 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Clara Nunes): 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www.youtube.com/watch?v=pMGaIQiB4wg</a:t>
            </a:r>
            <a:r>
              <a:rPr 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" indent="0" algn="just">
              <a:buNone/>
            </a:pPr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alt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GUIMARÃES ROSA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3140967"/>
            <a:ext cx="3672408" cy="3374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8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412776"/>
            <a:ext cx="8712968" cy="5184575"/>
          </a:xfrm>
        </p:spPr>
        <p:txBody>
          <a:bodyPr/>
          <a:lstStyle/>
          <a:p>
            <a:pPr algn="just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Decisão arriscada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Aracy sabia que, se fosse descoberta, seria presa e assassinada. Além disso, o Brasil era governado por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Getúlio Vargas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ditador alinhado com Hitler e que havia publicado a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Circular Secreta 1127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que restringia a entrada de semitas no país.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GUIMARÃES ROSA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6258" y="3284984"/>
            <a:ext cx="5543493" cy="3104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66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412776"/>
            <a:ext cx="8712968" cy="5184575"/>
          </a:xfrm>
        </p:spPr>
        <p:txBody>
          <a:bodyPr/>
          <a:lstStyle/>
          <a:p>
            <a:pPr algn="just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Namorado e cúmplice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Aracy sabia que estava em uma situação perigosa e que precisava de ajuda. Por isso, recorreu ao seu namorado e futuro marido, o cônsul adjunto Guimarães Rosa. 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GUIMARÃES ROSA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0029" y="3212976"/>
            <a:ext cx="4555951" cy="3031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36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412776"/>
            <a:ext cx="8712968" cy="5184575"/>
          </a:xfrm>
        </p:spPr>
        <p:txBody>
          <a:bodyPr/>
          <a:lstStyle/>
          <a:p>
            <a:pPr algn="just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plano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Eles firmaram uma parceria para retirar os judeus clandestinamente da Alemanha e enviá-los ao Brasil. Assim, Rosa começou a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falsificar passaportes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alterando dados como endereço e ascendência. Enquanto isso, Aracy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misturava os passaportes adulterados com outros papéis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entregava-os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o chefe assinar, sem incluir, claro, o grande “J” usado para marcar os documentos dos judeus.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GUIMARÃES ROSA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9" y="4018478"/>
            <a:ext cx="2088232" cy="240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79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412776"/>
            <a:ext cx="8712968" cy="5184575"/>
          </a:xfrm>
        </p:spPr>
        <p:txBody>
          <a:bodyPr/>
          <a:lstStyle/>
          <a:p>
            <a:pPr algn="just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Mulher corajosa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Ademais, Aracy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auxiliava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várias maneiras: ajudava a embarcar os judeus, levava alimentos para os fugitivos escondidos e chegou a transportar judeus para outros países nos porta-malas dos carros oficiais.  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GUIMARÃES ROSA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3284984"/>
            <a:ext cx="3600400" cy="3172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18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412776"/>
            <a:ext cx="8712968" cy="5184575"/>
          </a:xfrm>
        </p:spPr>
        <p:txBody>
          <a:bodyPr/>
          <a:lstStyle/>
          <a:p>
            <a:pPr algn="just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Heróis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Desse modo, Guimarães e Aracy salvaram quase 100 vidas humanas. Em 1982, ela foi homenageada e teve seu nome gravado no Museu do Holocausto, em Israel, no mesmo local em estão os nomes de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Oskar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Schindler e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Irena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Sandler.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GUIMARÃES ROSA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0032" y="3212976"/>
            <a:ext cx="4615945" cy="338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11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412776"/>
            <a:ext cx="8712968" cy="5184575"/>
          </a:xfrm>
        </p:spPr>
        <p:txBody>
          <a:bodyPr/>
          <a:lstStyle/>
          <a:p>
            <a:pPr algn="just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Heroína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Ao ser perguntada por que arriscou a própria vida e a de seu filho para ajudar completos estranhos, ela respondia com simplicidade: “Porque era justo”.</a:t>
            </a:r>
          </a:p>
          <a:p>
            <a:pPr algn="just"/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Ganhou o apelido de “Anjo de Hamburgo”.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GUIMARÃES ROSA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645024"/>
            <a:ext cx="4176464" cy="2877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25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ade">
  <a:themeElements>
    <a:clrScheme name="Grade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ade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ade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1120</TotalTime>
  <Words>2010</Words>
  <Application>Microsoft Office PowerPoint</Application>
  <PresentationFormat>Apresentação na tela (4:3)</PresentationFormat>
  <Paragraphs>172</Paragraphs>
  <Slides>38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38</vt:i4>
      </vt:variant>
    </vt:vector>
  </HeadingPairs>
  <TitlesOfParts>
    <vt:vector size="43" baseType="lpstr">
      <vt:lpstr>Franklin Gothic Medium</vt:lpstr>
      <vt:lpstr>Times New Roman</vt:lpstr>
      <vt:lpstr>Wingdings</vt:lpstr>
      <vt:lpstr>Wingdings 2</vt:lpstr>
      <vt:lpstr>Grade</vt:lpstr>
      <vt:lpstr>GUIMARÃES ROSA</vt:lpstr>
      <vt:lpstr>GUIMARÃES ROSA</vt:lpstr>
      <vt:lpstr>GUIMARÃES ROSA</vt:lpstr>
      <vt:lpstr>GUIMARÃES ROSA</vt:lpstr>
      <vt:lpstr>GUIMARÃES ROSA</vt:lpstr>
      <vt:lpstr>GUIMARÃES ROSA</vt:lpstr>
      <vt:lpstr>GUIMARÃES ROSA</vt:lpstr>
      <vt:lpstr>GUIMARÃES ROSA</vt:lpstr>
      <vt:lpstr>GUIMARÃES ROSA</vt:lpstr>
      <vt:lpstr>GUIMARÃES ROSA</vt:lpstr>
      <vt:lpstr>GUIMARÃES ROSA</vt:lpstr>
      <vt:lpstr>GUIMARÃES ROSA</vt:lpstr>
      <vt:lpstr>GUIMARÃES ROSA</vt:lpstr>
      <vt:lpstr>GUIMARÃES ROSA</vt:lpstr>
      <vt:lpstr>GUIMARÃES ROSA</vt:lpstr>
      <vt:lpstr>GUIMARÃES ROSA</vt:lpstr>
      <vt:lpstr>GUIMARÃES ROSA</vt:lpstr>
      <vt:lpstr>GUIMARÃES ROSA</vt:lpstr>
      <vt:lpstr>GUIMARÃES ROSA</vt:lpstr>
      <vt:lpstr>GUIMARÃES ROSA</vt:lpstr>
      <vt:lpstr>GUIMARÃES ROSA</vt:lpstr>
      <vt:lpstr>GUIMARÃES ROSA</vt:lpstr>
      <vt:lpstr>GUIMARÃES ROSA</vt:lpstr>
      <vt:lpstr>GUIMARÃES ROSA</vt:lpstr>
      <vt:lpstr>GUIMARÃES ROSA</vt:lpstr>
      <vt:lpstr>GUIMARÃES ROSA</vt:lpstr>
      <vt:lpstr>GUIMARÃES ROSA</vt:lpstr>
      <vt:lpstr>GUIMARÃES ROSA</vt:lpstr>
      <vt:lpstr>GUIMARÃES ROSA</vt:lpstr>
      <vt:lpstr>GUIMARÃES ROSA</vt:lpstr>
      <vt:lpstr>GUIMARÃES ROSA</vt:lpstr>
      <vt:lpstr>GUIMARÃES ROSA</vt:lpstr>
      <vt:lpstr>GUIMARÃES ROSA</vt:lpstr>
      <vt:lpstr>GUIMARÃES ROSA</vt:lpstr>
      <vt:lpstr>GUIMARÃES ROSA</vt:lpstr>
      <vt:lpstr>GUIMARÃES ROSA</vt:lpstr>
      <vt:lpstr>GUIMARÃES ROSA</vt:lpstr>
      <vt:lpstr>GUIMARÃES ROSA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MONTEIRO LOBATO</dc:title>
  <dc:creator>Usuário</dc:creator>
  <cp:lastModifiedBy>ARTHUR VINÍCIUS FEITOSA FURTADO</cp:lastModifiedBy>
  <cp:revision>125</cp:revision>
  <dcterms:created xsi:type="dcterms:W3CDTF">2019-03-17T11:33:24Z</dcterms:created>
  <dcterms:modified xsi:type="dcterms:W3CDTF">2020-10-17T16:24:37Z</dcterms:modified>
</cp:coreProperties>
</file>