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70420-2A88-4071-8205-EEC4D1EB1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68ACC2-44CB-442A-9B32-B86FEAFFC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1D504B-6C49-44D6-9D79-FF43B415A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42BA82-F7B6-4BBB-BDD0-0144B9C2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B74C62-92D1-4CC0-B0CE-E6027965A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91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2B878-B714-43F2-AD03-32DB695A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9DEC1B-5A11-4CF4-8EA0-F56C4F669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DC5632-8CEB-4287-892B-34ADA27E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346A50-D408-47D4-B2A6-AFDFC671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292A90-9EEA-4F00-9413-64311A306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36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DE925B-65CF-4557-A101-EDD5E5C42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372556-17E5-470B-AEAE-896DEB5C22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4DC05B-5551-4D3D-906E-E2A89DD8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05E931-4D3C-4246-A53D-5F341164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772575-2D24-4DD3-B5CC-0DC6C9FD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F9501-2ACA-4F41-99FD-E7E43180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4FD6E5-C903-454D-9FFB-990A95E36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AD0EF4-AEC6-41D3-8DDC-4B97AE4E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93A45A-0731-4C06-8B4F-DE8901E5A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C9F153-DECA-4FAB-9D1C-7D89983A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13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51D11-72F2-4068-85C2-EBFBED6C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CF8F5D-0AFE-4FFB-B210-AF9CA6023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EF60B7-CAC5-44C3-B8A2-C0BACECF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F311D8-CED0-46F0-86CC-846F97D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D7EA22-6F17-4A91-8258-BA5B27C9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EFD47-64A9-415C-BE54-BA675D2F7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4D3807-422B-43AB-9100-F44E8BC1C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C153FB1-5BFA-455B-80B3-7EA46F625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4B4AB68-3AB4-4519-BDBA-8E0204977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D9991E-110F-4161-A809-6075E5614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8D6116-AD32-4E42-BFD5-CEDC0138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16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A749EE-87C5-49C4-BB04-2D0E0F408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D126DD-9C23-4607-BE95-4CF1FEA8A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068540B-CC4D-4D09-B663-15E5B0AC3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524268E-C7C3-41B4-88D5-43094E097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2F74355-22EA-465A-90F2-4E255C0262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A6A4355-7CA0-4C1A-91CB-004139E37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751BD9-8D15-431A-88DE-7E4312AFB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B000CE2-8383-42A1-BFC2-A216F37F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72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BABDA-66B6-43AA-8409-8E0F595F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AE26D9A-EBF5-407F-AE87-CCB846C8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42F9059-252C-40A6-A4B3-EB5DF0315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6872D9E-2974-460C-BADF-D05528DA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32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9792F8F-362B-43BE-A890-E01739C44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726410B-CAFD-4A8E-83A3-4B6DCEA39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280C5A-5DB9-46FF-AF4D-1494DC57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14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52728-C02C-47FF-9F3D-C7161CAF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24CB03-39B9-4B3B-B3DE-F32CE494D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1D03C4-8FB0-4F66-B0E8-B4A8B8475D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C71DD6-CADE-4BF8-AB1F-79682CD1E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947570-13EA-4A7B-A38C-8B51ADF04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E3E93F-1EAA-401F-8C58-309FD2C0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09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B896E-002B-4FC6-91D9-91A3DBD6C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318F241-3046-4692-AE01-878308F35B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501716-DCBF-4193-B3F8-159C07C1F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610E2A-D7EE-4172-B154-1F36CB10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D4A8AE-D727-4E3C-9F09-BD8263B4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2E9860-E31B-4018-9765-56F5520C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50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840FEB7-7212-4C6F-8FAA-A2A62830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AFE247-D3D8-41A1-B425-A36FF114F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FC4C8E-0220-4879-8EF7-E2D95496F7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F7EF7-2A1A-4B85-844D-43DBD84A1F1D}" type="datetimeFigureOut">
              <a:rPr lang="pt-BR" smtClean="0"/>
              <a:t>17/10/2025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94E7C8-3343-4B0B-9EEA-22928AAC5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6617EE-FA1C-4DD6-86CF-4FCBFED13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C653C-2B17-4AC4-AAE2-17CCD89D75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35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7205031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interpretação literal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uma palavra ou expressão, em que o leitor considera apenas 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explícitas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texto e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significado encontrado nos dicionários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 se refere apenas ao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sentido básico da palavra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acordo com suas propriedades semânticas essenciais, que mantêm relação com o mundo real e possível.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Essa interpretação tem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pouca relação com o contexto fora do texto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uma compreensão bem-sucedida.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6E1C9EF-AD44-41C2-8B3C-328DAEDBB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1289" y="0"/>
            <a:ext cx="47507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62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5739788" cy="5011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Expressões idiomáticas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é essencial que expressões capazes de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reforçar estereótipos prejudiciais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grupos marginalizados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sejam evitadas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Assim, ao se tomar consciência do impacto gerado pelas palavras, contribui-se para uma sociedade mais inclusiva e respeitosa com a diversidade humana.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pt-BR" alt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“coisa de mulherzinha”.</a:t>
            </a: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E26D73A-6388-4B39-A6F3-3B14B17C7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5716" y="-1"/>
            <a:ext cx="584628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0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7194014" cy="667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Cuidado com o uso da linguagem conotativa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importante desenvolver a habilidade de reconhecer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e como empregar os recursos textuais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forma consciente e ponderada, a fim de se expressar de maneira eficaz. Especialmente em textos científicos e formais, os quais exigem maior precisão, a linguagem conotativa pode prejudicar a compreensão.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outro lado,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conotação pode contribuir para uma maior identificação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o interlocutor, aumentar a persuasão e tornar a comunicação mais fluida e agradável. É o que acontece com os textos publicitários.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6FBB8E0-B327-492D-B27E-CBB38ADB9C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526"/>
          <a:stretch/>
        </p:blipFill>
        <p:spPr>
          <a:xfrm>
            <a:off x="7628313" y="0"/>
            <a:ext cx="45636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10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ela é mais comum em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textos dissertativos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e/ou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argumentativos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bem como em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textos injuntivos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bulas de remédio, artigos científicos e notícias, que buscam informar e explicar de forma clara, evitando margens a interpretações imprecisas.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9B3A8CA-DADD-4782-85D6-E54D2CADD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9131" y="0"/>
            <a:ext cx="51528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8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quando dizemos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passarinho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estamos nos referindo literalmente a um pequeno pássaro, levando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conta suas características essenciais.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outro exemplo é a palavra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que, em seu sentido denotativo, significa um objeto usado para transportar itens durante viagens.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86E30A3-3A4D-43CA-964B-1726A1B3B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6275" y="0"/>
            <a:ext cx="50457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0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Denotação - exemplos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"O coração é um órgão vital para a circulação do sangue". (O coração como órgão, não o sentimento) </a:t>
            </a:r>
          </a:p>
          <a:p>
            <a:pPr lvl="0" algn="just" eaLnBrk="0" fontAlgn="base" hangingPunct="0">
              <a:lnSpc>
                <a:spcPct val="150000"/>
              </a:lnSpc>
              <a:buFontTx/>
              <a:buChar char="•"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"Preciso de um buraco no chão para plantar a árvore". (Um espaço físico) </a:t>
            </a:r>
          </a:p>
          <a:p>
            <a:pPr lvl="0" algn="just" eaLnBrk="0" fontAlgn="base" hangingPunct="0">
              <a:lnSpc>
                <a:spcPct val="150000"/>
              </a:lnSpc>
              <a:buFontTx/>
              <a:buChar char="•"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"O gato estava dormindo no sofá". (O animal mamífero) 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745419A-0806-4DD2-889B-B19854464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9619" y="0"/>
            <a:ext cx="49352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55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667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vai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além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que está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explicitamente declarado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Nela, há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atribuição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mais de um sentido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palavras ou expressões,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dependendo do contexto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qual foram empregadas.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conhecida também como o “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sentido figurado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da língua,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extrapola o sentido literal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introduz novas interpretações.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característico desse recurso trabalhar com 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diversas interpretações da linguagem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gerando certo vínculo com o leitor.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B403120-7C0B-440A-8DF3-3FB891F8F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610" y="3431769"/>
            <a:ext cx="5262390" cy="342623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F6EC9FB-12F8-4914-B6A2-1F5DE2032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611" y="0"/>
            <a:ext cx="5262390" cy="334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09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-176270"/>
            <a:ext cx="6753340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frequentemente encontradas em textos poéticos, publicitários, narrativos, em situações conversacionais cotidianas e até em textos formais, embora de maneira menos comum.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Nos versos “Eles passarão... / Eu passarinho!” do “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Poeminho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Contra”, de Mario Quintana, a palavra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passarinho ganha uma nova interpretação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pois passa a significar liberdade e leveza, extrapolando o sentido comum do termo.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9147145-2B6E-4E8C-8F0A-838EA0B05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7577" y="0"/>
            <a:ext cx="52844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94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3903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Conotação - exemplos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"Sinto um buraco no peito desde que você se foi". (Sentimento de vazio, dor da saudade) </a:t>
            </a:r>
          </a:p>
          <a:p>
            <a:pPr lvl="0" algn="just" eaLnBrk="0" fontAlgn="base" hangingPunct="0">
              <a:lnSpc>
                <a:spcPct val="150000"/>
              </a:lnSpc>
              <a:buFontTx/>
              <a:buChar char="•"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"Aquele homem é um gato!". (Homem bonito) </a:t>
            </a:r>
          </a:p>
          <a:p>
            <a:pPr lvl="0" algn="just" eaLnBrk="0" fontAlgn="base" hangingPunct="0">
              <a:lnSpc>
                <a:spcPct val="150000"/>
              </a:lnSpc>
              <a:buFontTx/>
              <a:buChar char="•"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"Engoliu muito sapo no trabalho". (Aceitou acusações e sofrimentos sem revidar)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4C4ACBB-A623-4B09-98BA-0F61C3B01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2718" y="0"/>
            <a:ext cx="540928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0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6753340" cy="6119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Expressões idiomáticas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são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frases ou termos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 adquirem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significados além de seu sentido literal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Elas surgem a partir de um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contexto cultural e temporal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podendo ganhar outros significados com o passar dos anos.</a:t>
            </a:r>
          </a:p>
          <a:p>
            <a:pPr lvl="0" algn="just" eaLnBrk="0" fontAlgn="base" hangingPunct="0">
              <a:lnSpc>
                <a:spcPct val="150000"/>
              </a:lnSpc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Tais expressões são utilizadas para 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enriquecer o sentido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do que é comunicado, seja reforçando um significado ou expressando-o de forma sutil, extrapolando, assim, a dimensão denotativa da linguagem. </a:t>
            </a: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9581EC1-95F0-4069-BAAA-36AAF9DDF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167" y="-1"/>
            <a:ext cx="489883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0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7FD92D8-DF19-4C40-839C-BEF24F39CE9D}"/>
              </a:ext>
            </a:extLst>
          </p:cNvPr>
          <p:cNvSpPr txBox="1"/>
          <p:nvPr/>
        </p:nvSpPr>
        <p:spPr>
          <a:xfrm>
            <a:off x="0" y="0"/>
            <a:ext cx="5210978" cy="667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Denotação e Conotação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Expressões idiomáticas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são combinações de palavras com significado figurado e não literal,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refletem a cultura e a comunicação de um povo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não podem ser entendidas apenas pela soma do significado de cada palavra individual.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Exemplos: "bater as botas" (morrer), "cara de pau" (pessoa sem vergonha) e "chutar o balde" (desistir).</a:t>
            </a:r>
            <a:r>
              <a:rPr lang="pt-BR" sz="2400" dirty="0"/>
              <a:t> </a:t>
            </a:r>
          </a:p>
          <a:p>
            <a:pPr algn="just">
              <a:lnSpc>
                <a:spcPct val="150000"/>
              </a:lnSpc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BE18A0D-7D6B-4E46-A776-E69E011DFC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180" y="0"/>
            <a:ext cx="6848819" cy="68064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0714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757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VINÍCIUS FEITOSA FURTADO</dc:creator>
  <cp:lastModifiedBy>ARTHUR VINÍCIUS FEITOSA FURTADO</cp:lastModifiedBy>
  <cp:revision>7</cp:revision>
  <dcterms:created xsi:type="dcterms:W3CDTF">2025-10-17T15:39:25Z</dcterms:created>
  <dcterms:modified xsi:type="dcterms:W3CDTF">2025-10-17T16:33:55Z</dcterms:modified>
</cp:coreProperties>
</file>