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50" r:id="rId2"/>
    <p:sldId id="309" r:id="rId3"/>
    <p:sldId id="344" r:id="rId4"/>
    <p:sldId id="312" r:id="rId5"/>
    <p:sldId id="313" r:id="rId6"/>
    <p:sldId id="316" r:id="rId7"/>
    <p:sldId id="317" r:id="rId8"/>
    <p:sldId id="318" r:id="rId9"/>
    <p:sldId id="319" r:id="rId10"/>
    <p:sldId id="320" r:id="rId11"/>
    <p:sldId id="321" r:id="rId12"/>
    <p:sldId id="322" r:id="rId13"/>
    <p:sldId id="323" r:id="rId14"/>
    <p:sldId id="324" r:id="rId15"/>
    <p:sldId id="325" r:id="rId16"/>
    <p:sldId id="326" r:id="rId17"/>
    <p:sldId id="328" r:id="rId18"/>
    <p:sldId id="329" r:id="rId19"/>
    <p:sldId id="345" r:id="rId20"/>
    <p:sldId id="346" r:id="rId21"/>
    <p:sldId id="347" r:id="rId22"/>
    <p:sldId id="348" r:id="rId23"/>
    <p:sldId id="349" r:id="rId24"/>
    <p:sldId id="351" r:id="rId25"/>
    <p:sldId id="352" r:id="rId26"/>
    <p:sldId id="353" r:id="rId27"/>
    <p:sldId id="354" r:id="rId2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THUR VINÍCIUS FEITOSA FURTADO" initials="AVFF" lastIdx="0" clrIdx="0">
    <p:extLst>
      <p:ext uri="{19B8F6BF-5375-455C-9EA6-DF929625EA0E}">
        <p15:presenceInfo xmlns:p15="http://schemas.microsoft.com/office/powerpoint/2012/main" userId="ARTHUR VINÍCIUS FEITOSA FURTAD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70" d="100"/>
          <a:sy n="70" d="100"/>
        </p:scale>
        <p:origin x="74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89A61-D953-432A-A8C1-89195B348630}" type="datetimeFigureOut">
              <a:rPr lang="pt-BR" smtClean="0"/>
              <a:pPr/>
              <a:t>08/12/2020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C5856-F7AF-4C67-BD0B-246E9C3985E5}" type="slidenum">
              <a:rPr lang="pt-BR" smtClean="0"/>
              <a:pPr/>
              <a:t>‹nº›</a:t>
            </a:fld>
            <a:endParaRPr lang="pt-BR"/>
          </a:p>
        </p:txBody>
      </p:sp>
    </p:spTree>
    <p:extLst>
      <p:ext uri="{BB962C8B-B14F-4D97-AF65-F5344CB8AC3E}">
        <p14:creationId xmlns:p14="http://schemas.microsoft.com/office/powerpoint/2010/main" val="149287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28707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07031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9120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98529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3641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42440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5071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7217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675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02927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08/12/2020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8449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963C-AECC-47CC-9C66-44AD8E024035}" type="datetimeFigureOut">
              <a:rPr lang="pt-BR" smtClean="0"/>
              <a:pPr/>
              <a:t>08/12/2020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56EE7-B639-424B-94EE-7D9D39349134}" type="slidenum">
              <a:rPr lang="pt-BR" smtClean="0"/>
              <a:pPr/>
              <a:t>‹nº›</a:t>
            </a:fld>
            <a:endParaRPr lang="pt-BR"/>
          </a:p>
        </p:txBody>
      </p:sp>
    </p:spTree>
    <p:extLst>
      <p:ext uri="{BB962C8B-B14F-4D97-AF65-F5344CB8AC3E}">
        <p14:creationId xmlns:p14="http://schemas.microsoft.com/office/powerpoint/2010/main" val="337307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O que é uma dissertação?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fontScale="40000" lnSpcReduction="20000"/>
          </a:bodyPr>
          <a:lstStyle/>
          <a:p>
            <a:pPr marL="0" indent="0" algn="just">
              <a:lnSpc>
                <a:spcPct val="150000"/>
              </a:lnSpc>
              <a:spcBef>
                <a:spcPts val="0"/>
              </a:spcBef>
              <a:buNone/>
            </a:pPr>
            <a:r>
              <a:rPr lang="pt-BR" sz="8400" b="1" dirty="0" smtClean="0">
                <a:latin typeface="Times New Roman" panose="02020603050405020304" pitchFamily="18" charset="0"/>
                <a:ea typeface="SimSun" panose="02010600030101010101" pitchFamily="2" charset="-122"/>
                <a:cs typeface="Times New Roman" panose="02020603050405020304" pitchFamily="18" charset="0"/>
              </a:rPr>
              <a:t>Texto dissertativo</a:t>
            </a:r>
            <a:r>
              <a:rPr lang="pt-BR" sz="8400" dirty="0" smtClean="0">
                <a:latin typeface="Times New Roman" panose="02020603050405020304" pitchFamily="18" charset="0"/>
                <a:ea typeface="SimSun" panose="02010600030101010101" pitchFamily="2" charset="-122"/>
                <a:cs typeface="Times New Roman" panose="02020603050405020304" pitchFamily="18" charset="0"/>
              </a:rPr>
              <a:t>: </a:t>
            </a:r>
            <a:r>
              <a:rPr lang="pt-BR" sz="8800" dirty="0" smtClean="0">
                <a:latin typeface="Times New Roman" panose="02020603050405020304" pitchFamily="18" charset="0"/>
                <a:ea typeface="SimSun" panose="02010600030101010101" pitchFamily="2" charset="-122"/>
                <a:cs typeface="Times New Roman" panose="02020603050405020304" pitchFamily="18" charset="0"/>
              </a:rPr>
              <a:t>É um texto estruturado para transmitir o </a:t>
            </a:r>
            <a:r>
              <a:rPr lang="pt-BR" sz="8800" b="1" dirty="0" smtClean="0">
                <a:latin typeface="Times New Roman" panose="02020603050405020304" pitchFamily="18" charset="0"/>
                <a:ea typeface="SimSun" panose="02010600030101010101" pitchFamily="2" charset="-122"/>
                <a:cs typeface="Times New Roman" panose="02020603050405020304" pitchFamily="18" charset="0"/>
              </a:rPr>
              <a:t>ponto de vista do autor.</a:t>
            </a:r>
            <a:endParaRPr lang="pt-BR" sz="8400"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50000"/>
              </a:lnSpc>
              <a:spcBef>
                <a:spcPts val="0"/>
              </a:spcBef>
              <a:buNone/>
            </a:pPr>
            <a:r>
              <a:rPr lang="pt-BR" sz="8400" dirty="0" smtClean="0">
                <a:latin typeface="Times New Roman" panose="02020603050405020304" pitchFamily="18" charset="0"/>
                <a:ea typeface="SimSun" panose="02010600030101010101" pitchFamily="2" charset="-122"/>
                <a:cs typeface="Times New Roman" panose="02020603050405020304" pitchFamily="18" charset="0"/>
              </a:rPr>
              <a:t>a) </a:t>
            </a:r>
            <a:r>
              <a:rPr lang="pt-BR" sz="84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argumentativo</a:t>
            </a:r>
            <a:r>
              <a:rPr lang="pt-BR" sz="8400" dirty="0" smtClean="0">
                <a:latin typeface="Times New Roman" panose="02020603050405020304" pitchFamily="18" charset="0"/>
                <a:ea typeface="SimSun" panose="02010600030101010101" pitchFamily="2" charset="-122"/>
                <a:cs typeface="Times New Roman" panose="02020603050405020304" pitchFamily="18" charset="0"/>
              </a:rPr>
              <a:t>: seu intuito é a defesa de um ponto de vista que convença o leitor.</a:t>
            </a:r>
          </a:p>
          <a:p>
            <a:pPr marL="0" indent="0" algn="just">
              <a:lnSpc>
                <a:spcPct val="150000"/>
              </a:lnSpc>
              <a:spcBef>
                <a:spcPts val="0"/>
              </a:spcBef>
              <a:buNone/>
            </a:pPr>
            <a:r>
              <a:rPr lang="pt-BR" sz="8400" dirty="0" smtClean="0">
                <a:latin typeface="Times New Roman" panose="02020603050405020304" pitchFamily="18" charset="0"/>
                <a:ea typeface="SimSun" panose="02010600030101010101" pitchFamily="2" charset="-122"/>
                <a:cs typeface="Times New Roman" panose="02020603050405020304" pitchFamily="18" charset="0"/>
              </a:rPr>
              <a:t>b) </a:t>
            </a:r>
            <a:r>
              <a:rPr lang="pt-BR" sz="8400" b="1" dirty="0" smtClean="0">
                <a:latin typeface="Times New Roman" panose="02020603050405020304" pitchFamily="18" charset="0"/>
                <a:ea typeface="SimSun" panose="02010600030101010101" pitchFamily="2" charset="-122"/>
                <a:cs typeface="Times New Roman" panose="02020603050405020304" pitchFamily="18" charset="0"/>
              </a:rPr>
              <a:t>expositivo</a:t>
            </a:r>
            <a:r>
              <a:rPr lang="pt-BR" sz="8400" dirty="0" smtClean="0">
                <a:latin typeface="Times New Roman" panose="02020603050405020304" pitchFamily="18" charset="0"/>
                <a:ea typeface="SimSun" panose="02010600030101010101" pitchFamily="2" charset="-122"/>
                <a:cs typeface="Times New Roman" panose="02020603050405020304" pitchFamily="18" charset="0"/>
              </a:rPr>
              <a:t>: esclarece um assunto sem a intenção de convencer o leitor ou criar debate.</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75564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Tipos de tópico frasal – 2) Definição: </a:t>
            </a:r>
            <a:r>
              <a:rPr lang="pt-BR" sz="2400" dirty="0" smtClean="0">
                <a:latin typeface="Times New Roman" panose="02020603050405020304" pitchFamily="18" charset="0"/>
                <a:cs typeface="Times New Roman" panose="02020603050405020304" pitchFamily="18" charset="0"/>
              </a:rPr>
              <a:t>é </a:t>
            </a:r>
            <a:r>
              <a:rPr lang="pt-BR" sz="2400" dirty="0">
                <a:latin typeface="Times New Roman" panose="02020603050405020304" pitchFamily="18" charset="0"/>
                <a:cs typeface="Times New Roman" panose="02020603050405020304" pitchFamily="18" charset="0"/>
              </a:rPr>
              <a:t>aquele que apresenta o </a:t>
            </a:r>
            <a:r>
              <a:rPr lang="pt-BR" sz="2400" b="1" dirty="0">
                <a:latin typeface="Times New Roman" panose="02020603050405020304" pitchFamily="18" charset="0"/>
                <a:cs typeface="Times New Roman" panose="02020603050405020304" pitchFamily="18" charset="0"/>
              </a:rPr>
              <a:t>sentido de uma palavra que seja extremamente relevante </a:t>
            </a:r>
            <a:r>
              <a:rPr lang="pt-BR" sz="2400" dirty="0">
                <a:latin typeface="Times New Roman" panose="02020603050405020304" pitchFamily="18" charset="0"/>
                <a:cs typeface="Times New Roman" panose="02020603050405020304" pitchFamily="18" charset="0"/>
              </a:rPr>
              <a:t>para o tema</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Essa definição precisa ter ligação com o tema e te </a:t>
            </a:r>
            <a:r>
              <a:rPr lang="pt-BR" sz="2400" b="1" dirty="0">
                <a:latin typeface="Times New Roman" panose="02020603050405020304" pitchFamily="18" charset="0"/>
                <a:cs typeface="Times New Roman" panose="02020603050405020304" pitchFamily="18" charset="0"/>
              </a:rPr>
              <a:t>ajudar a desenvolvê-lo</a:t>
            </a:r>
            <a:r>
              <a:rPr lang="pt-BR" sz="2400" dirty="0">
                <a:latin typeface="Times New Roman" panose="02020603050405020304" pitchFamily="18" charset="0"/>
                <a:cs typeface="Times New Roman" panose="02020603050405020304" pitchFamily="18" charset="0"/>
              </a:rPr>
              <a:t> de alguma forma.</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3888" y="3645024"/>
            <a:ext cx="2326692" cy="2326692"/>
          </a:xfrm>
          <a:prstGeom prst="rect">
            <a:avLst/>
          </a:prstGeom>
        </p:spPr>
      </p:pic>
    </p:spTree>
    <p:extLst>
      <p:ext uri="{BB962C8B-B14F-4D97-AF65-F5344CB8AC3E}">
        <p14:creationId xmlns:p14="http://schemas.microsoft.com/office/powerpoint/2010/main" val="3252771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spcBef>
                <a:spcPts val="0"/>
              </a:spcBef>
            </a:pPr>
            <a:r>
              <a:rPr lang="pt-BR" sz="2400" b="1" dirty="0" smtClean="0">
                <a:latin typeface="Times New Roman" panose="02020603050405020304" pitchFamily="18" charset="0"/>
                <a:cs typeface="Times New Roman" panose="02020603050405020304" pitchFamily="18" charset="0"/>
              </a:rPr>
              <a:t>Exemplo de tópico frasal por definição em redação nota mil do ENEM:</a:t>
            </a:r>
          </a:p>
          <a:p>
            <a:pPr marL="0" indent="0" algn="just">
              <a:spcBef>
                <a:spcPts val="0"/>
              </a:spcBef>
              <a:buNone/>
            </a:pPr>
            <a:endParaRPr lang="pt-BR" sz="2400" b="1"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A palavra intolerância tem o sentido de falta de habilidade ou vontade de reconhecer as diferenças como válidas</a:t>
            </a:r>
            <a:r>
              <a:rPr lang="pt-BR" sz="2400" dirty="0">
                <a:latin typeface="Times New Roman" panose="02020603050405020304" pitchFamily="18" charset="0"/>
                <a:cs typeface="Times New Roman" panose="02020603050405020304" pitchFamily="18" charset="0"/>
              </a:rPr>
              <a:t>, mas sua aplicação mais comum tem acontecido com o significado de rejeição, separação, diferenciação, preconceito</a:t>
            </a:r>
            <a:r>
              <a:rPr lang="pt-BR" sz="2400" dirty="0" smtClean="0">
                <a:latin typeface="Times New Roman" panose="02020603050405020304" pitchFamily="18" charset="0"/>
                <a:cs typeface="Times New Roman" panose="02020603050405020304" pitchFamily="18" charset="0"/>
              </a:rPr>
              <a:t>. No cotidiano das redes sociais, são inúmeros os exemplos de intolerância com as opiniões alheias e com a diversidade religiosa, sexual e política, o que transforma a internet em um palco de brigas e desentendimentos.</a:t>
            </a: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9406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Tipos de tópico frasal – 3) Contraste ou comparação: </a:t>
            </a:r>
            <a:r>
              <a:rPr lang="pt-BR" sz="2400" dirty="0">
                <a:latin typeface="Times New Roman" panose="02020603050405020304" pitchFamily="18" charset="0"/>
                <a:cs typeface="Times New Roman" panose="02020603050405020304" pitchFamily="18" charset="0"/>
              </a:rPr>
              <a:t>colocar </a:t>
            </a:r>
            <a:r>
              <a:rPr lang="pt-BR" sz="2400" b="1" dirty="0">
                <a:latin typeface="Times New Roman" panose="02020603050405020304" pitchFamily="18" charset="0"/>
                <a:cs typeface="Times New Roman" panose="02020603050405020304" pitchFamily="18" charset="0"/>
              </a:rPr>
              <a:t>dois</a:t>
            </a:r>
            <a:r>
              <a:rPr lang="pt-BR" sz="2400" dirty="0">
                <a:latin typeface="Times New Roman" panose="02020603050405020304" pitchFamily="18" charset="0"/>
                <a:cs typeface="Times New Roman" panose="02020603050405020304" pitchFamily="18" charset="0"/>
              </a:rPr>
              <a:t> ou mais assuntos </a:t>
            </a:r>
            <a:r>
              <a:rPr lang="pt-BR" sz="2400" b="1" dirty="0">
                <a:latin typeface="Times New Roman" panose="02020603050405020304" pitchFamily="18" charset="0"/>
                <a:cs typeface="Times New Roman" panose="02020603050405020304" pitchFamily="18" charset="0"/>
              </a:rPr>
              <a:t>lado a lado</a:t>
            </a:r>
            <a:r>
              <a:rPr lang="pt-BR" sz="2400" dirty="0">
                <a:latin typeface="Times New Roman" panose="02020603050405020304" pitchFamily="18" charset="0"/>
                <a:cs typeface="Times New Roman" panose="02020603050405020304" pitchFamily="18" charset="0"/>
              </a:rPr>
              <a:t> para </a:t>
            </a:r>
            <a:r>
              <a:rPr lang="pt-BR" sz="2400" b="1" dirty="0">
                <a:latin typeface="Times New Roman" panose="02020603050405020304" pitchFamily="18" charset="0"/>
                <a:cs typeface="Times New Roman" panose="02020603050405020304" pitchFamily="18" charset="0"/>
              </a:rPr>
              <a:t>diferenciá-los</a:t>
            </a:r>
            <a:r>
              <a:rPr lang="pt-BR" sz="2400" dirty="0">
                <a:latin typeface="Times New Roman" panose="02020603050405020304" pitchFamily="18" charset="0"/>
                <a:cs typeface="Times New Roman" panose="02020603050405020304" pitchFamily="18" charset="0"/>
              </a:rPr>
              <a:t> ou para </a:t>
            </a:r>
            <a:r>
              <a:rPr lang="pt-BR" sz="2400" b="1" dirty="0">
                <a:latin typeface="Times New Roman" panose="02020603050405020304" pitchFamily="18" charset="0"/>
                <a:cs typeface="Times New Roman" panose="02020603050405020304" pitchFamily="18" charset="0"/>
              </a:rPr>
              <a:t>apontar a semelhança</a:t>
            </a:r>
            <a:r>
              <a:rPr lang="pt-BR" sz="2400" dirty="0">
                <a:latin typeface="Times New Roman" panose="02020603050405020304" pitchFamily="18" charset="0"/>
                <a:cs typeface="Times New Roman" panose="02020603050405020304" pitchFamily="18" charset="0"/>
              </a:rPr>
              <a:t> entre </a:t>
            </a:r>
            <a:r>
              <a:rPr lang="pt-BR" sz="2400" dirty="0" smtClean="0">
                <a:latin typeface="Times New Roman" panose="02020603050405020304" pitchFamily="18" charset="0"/>
                <a:cs typeface="Times New Roman" panose="02020603050405020304" pitchFamily="18" charset="0"/>
              </a:rPr>
              <a:t>eles, desde que haja um </a:t>
            </a:r>
            <a:r>
              <a:rPr lang="pt-BR" sz="2400" dirty="0">
                <a:latin typeface="Times New Roman" panose="02020603050405020304" pitchFamily="18" charset="0"/>
                <a:cs typeface="Times New Roman" panose="02020603050405020304" pitchFamily="18" charset="0"/>
              </a:rPr>
              <a:t>propósito com isso, uma razão que ficará clara ao longo do desenvolvimento do </a:t>
            </a:r>
            <a:r>
              <a:rPr lang="pt-BR" sz="2400" dirty="0" smtClean="0">
                <a:latin typeface="Times New Roman" panose="02020603050405020304" pitchFamily="18" charset="0"/>
                <a:cs typeface="Times New Roman" panose="02020603050405020304" pitchFamily="18" charset="0"/>
              </a:rPr>
              <a:t>parágrafo.</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3888" y="3933056"/>
            <a:ext cx="2343264" cy="2047113"/>
          </a:xfrm>
          <a:prstGeom prst="rect">
            <a:avLst/>
          </a:prstGeom>
        </p:spPr>
      </p:pic>
    </p:spTree>
    <p:extLst>
      <p:ext uri="{BB962C8B-B14F-4D97-AF65-F5344CB8AC3E}">
        <p14:creationId xmlns:p14="http://schemas.microsoft.com/office/powerpoint/2010/main" val="11188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spcBef>
                <a:spcPts val="0"/>
              </a:spcBef>
            </a:pPr>
            <a:r>
              <a:rPr lang="pt-BR" sz="2400" b="1" dirty="0" smtClean="0">
                <a:latin typeface="Times New Roman" panose="02020603050405020304" pitchFamily="18" charset="0"/>
                <a:cs typeface="Times New Roman" panose="02020603050405020304" pitchFamily="18" charset="0"/>
              </a:rPr>
              <a:t>Exemplo de tópico frasal por contraste ou comparação em redação nota mil do ENEM:</a:t>
            </a:r>
          </a:p>
          <a:p>
            <a:pPr marL="0" indent="0" algn="just">
              <a:spcBef>
                <a:spcPts val="0"/>
              </a:spcBef>
              <a:buNone/>
            </a:pPr>
            <a:endParaRPr lang="pt-BR" sz="2400" b="1"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Num oposto, alunos desinteressados, desmotivados, no outro oposto, professores cansados, esgotados, sem força para mais nada</a:t>
            </a:r>
            <a:r>
              <a:rPr lang="pt-BR" sz="2400" dirty="0">
                <a:latin typeface="Times New Roman" panose="02020603050405020304" pitchFamily="18" charset="0"/>
                <a:cs typeface="Times New Roman" panose="02020603050405020304" pitchFamily="18" charset="0"/>
              </a:rPr>
              <a:t>. Esse é o retrato de grande parte das relações educacionais </a:t>
            </a:r>
            <a:r>
              <a:rPr lang="pt-BR" sz="2400" dirty="0" smtClean="0">
                <a:latin typeface="Times New Roman" panose="02020603050405020304" pitchFamily="18" charset="0"/>
                <a:cs typeface="Times New Roman" panose="02020603050405020304" pitchFamily="18" charset="0"/>
              </a:rPr>
              <a:t>atuais, o que é confirmado por pesquisa do Instituto Brasileiro de Geografia e Estatística (IBGE), a qual aponta que 36,5% dos brasileiros de dezenove anos não concluíram o Ensino Médio, bem como pelos dados da Secretaria de Educação do Estado de São Paulo, que demonstram que trinta mil docentes faltam ao trabalho diariamente por conta de estresse.</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61465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pPr>
            <a:r>
              <a:rPr lang="pt-BR" sz="2400" b="1" dirty="0" smtClean="0">
                <a:latin typeface="Times New Roman" panose="02020603050405020304" pitchFamily="18" charset="0"/>
                <a:cs typeface="Times New Roman" panose="02020603050405020304" pitchFamily="18" charset="0"/>
              </a:rPr>
              <a:t>Tipos de tópico frasal – 4) Divisão: </a:t>
            </a:r>
            <a:r>
              <a:rPr lang="pt-BR" sz="2400" b="1" dirty="0">
                <a:latin typeface="Times New Roman" panose="02020603050405020304" pitchFamily="18" charset="0"/>
                <a:cs typeface="Times New Roman" panose="02020603050405020304" pitchFamily="18" charset="0"/>
              </a:rPr>
              <a:t>separar ideias</a:t>
            </a:r>
            <a:r>
              <a:rPr lang="pt-BR" sz="2400" dirty="0">
                <a:latin typeface="Times New Roman" panose="02020603050405020304" pitchFamily="18" charset="0"/>
                <a:cs typeface="Times New Roman" panose="02020603050405020304" pitchFamily="18" charset="0"/>
              </a:rPr>
              <a:t> que estão </a:t>
            </a:r>
            <a:r>
              <a:rPr lang="pt-BR" sz="2400" b="1" dirty="0">
                <a:latin typeface="Times New Roman" panose="02020603050405020304" pitchFamily="18" charset="0"/>
                <a:cs typeface="Times New Roman" panose="02020603050405020304" pitchFamily="18" charset="0"/>
              </a:rPr>
              <a:t>ligadas</a:t>
            </a:r>
            <a:r>
              <a:rPr lang="pt-BR" sz="2400" dirty="0">
                <a:latin typeface="Times New Roman" panose="02020603050405020304" pitchFamily="18" charset="0"/>
                <a:cs typeface="Times New Roman" panose="02020603050405020304" pitchFamily="18" charset="0"/>
              </a:rPr>
              <a:t> a um </a:t>
            </a:r>
            <a:r>
              <a:rPr lang="pt-BR" sz="2400" b="1" dirty="0">
                <a:latin typeface="Times New Roman" panose="02020603050405020304" pitchFamily="18" charset="0"/>
                <a:cs typeface="Times New Roman" panose="02020603050405020304" pitchFamily="18" charset="0"/>
              </a:rPr>
              <a:t>mesmo assunto</a:t>
            </a:r>
            <a:r>
              <a:rPr lang="pt-BR" sz="2400" dirty="0">
                <a:latin typeface="Times New Roman" panose="02020603050405020304" pitchFamily="18" charset="0"/>
                <a:cs typeface="Times New Roman" panose="02020603050405020304" pitchFamily="18" charset="0"/>
              </a:rPr>
              <a:t>, porém com a função de </a:t>
            </a:r>
            <a:r>
              <a:rPr lang="pt-BR" sz="2400" b="1" dirty="0">
                <a:latin typeface="Times New Roman" panose="02020603050405020304" pitchFamily="18" charset="0"/>
                <a:cs typeface="Times New Roman" panose="02020603050405020304" pitchFamily="18" charset="0"/>
              </a:rPr>
              <a:t>acrescentar clareza a quem lê</a:t>
            </a:r>
            <a:r>
              <a:rPr lang="pt-BR" sz="2400" dirty="0" smtClean="0">
                <a:latin typeface="Times New Roman" panose="02020603050405020304" pitchFamily="18" charset="0"/>
                <a:cs typeface="Times New Roman" panose="02020603050405020304" pitchFamily="18" charset="0"/>
              </a:rPr>
              <a:t>. A </a:t>
            </a:r>
            <a:r>
              <a:rPr lang="pt-BR" sz="2400" dirty="0">
                <a:latin typeface="Times New Roman" panose="02020603050405020304" pitchFamily="18" charset="0"/>
                <a:cs typeface="Times New Roman" panose="02020603050405020304" pitchFamily="18" charset="0"/>
              </a:rPr>
              <a:t>técnica da divisão é muito usada em temas que possuem </a:t>
            </a:r>
            <a:r>
              <a:rPr lang="pt-BR" sz="2400" b="1" dirty="0">
                <a:latin typeface="Times New Roman" panose="02020603050405020304" pitchFamily="18" charset="0"/>
                <a:cs typeface="Times New Roman" panose="02020603050405020304" pitchFamily="18" charset="0"/>
              </a:rPr>
              <a:t>etapas de realização</a:t>
            </a:r>
            <a:r>
              <a:rPr lang="pt-BR" sz="2400" dirty="0">
                <a:latin typeface="Times New Roman" panose="02020603050405020304" pitchFamily="18" charset="0"/>
                <a:cs typeface="Times New Roman" panose="02020603050405020304" pitchFamily="18" charset="0"/>
              </a:rPr>
              <a:t>, por isso, ele aparece com menor frequência nas redações.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1880" y="4043991"/>
            <a:ext cx="2558126" cy="2047286"/>
          </a:xfrm>
          <a:prstGeom prst="rect">
            <a:avLst/>
          </a:prstGeom>
        </p:spPr>
      </p:pic>
    </p:spTree>
    <p:extLst>
      <p:ext uri="{BB962C8B-B14F-4D97-AF65-F5344CB8AC3E}">
        <p14:creationId xmlns:p14="http://schemas.microsoft.com/office/powerpoint/2010/main" val="2315912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spcBef>
                <a:spcPts val="0"/>
              </a:spcBef>
            </a:pPr>
            <a:r>
              <a:rPr lang="pt-BR" sz="2400" b="1" dirty="0" smtClean="0">
                <a:latin typeface="Times New Roman" panose="02020603050405020304" pitchFamily="18" charset="0"/>
                <a:cs typeface="Times New Roman" panose="02020603050405020304" pitchFamily="18" charset="0"/>
              </a:rPr>
              <a:t>Exemplo de tópico frasal por divisão em redação nota mil do ENEM:</a:t>
            </a:r>
          </a:p>
          <a:p>
            <a:pPr marL="0" indent="0" algn="just">
              <a:spcBef>
                <a:spcPts val="0"/>
              </a:spcBef>
              <a:buNone/>
            </a:pPr>
            <a:endParaRPr lang="pt-BR" sz="24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A vida dos homens </a:t>
            </a:r>
            <a:r>
              <a:rPr lang="pt-BR" sz="2400" b="1" dirty="0" smtClean="0">
                <a:latin typeface="Times New Roman" panose="02020603050405020304" pitchFamily="18" charset="0"/>
                <a:cs typeface="Times New Roman" panose="02020603050405020304" pitchFamily="18" charset="0"/>
              </a:rPr>
              <a:t>divide-se em </a:t>
            </a:r>
            <a:r>
              <a:rPr lang="pt-BR" sz="2400" b="1" dirty="0">
                <a:latin typeface="Times New Roman" panose="02020603050405020304" pitchFamily="18" charset="0"/>
                <a:cs typeface="Times New Roman" panose="02020603050405020304" pitchFamily="18" charset="0"/>
              </a:rPr>
              <a:t>três fases diferentes: infância, adolescência e idade adulta.</a:t>
            </a:r>
            <a:r>
              <a:rPr lang="pt-BR" sz="2400" dirty="0">
                <a:latin typeface="Times New Roman" panose="02020603050405020304" pitchFamily="18" charset="0"/>
                <a:cs typeface="Times New Roman" panose="02020603050405020304" pitchFamily="18" charset="0"/>
              </a:rPr>
              <a:t> Cada uma delas tem seus desafios, bem como seus pontos positivos.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1061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pPr>
            <a:r>
              <a:rPr lang="pt-BR" sz="2400" b="1" dirty="0" smtClean="0">
                <a:latin typeface="Times New Roman" panose="02020603050405020304" pitchFamily="18" charset="0"/>
                <a:cs typeface="Times New Roman" panose="02020603050405020304" pitchFamily="18" charset="0"/>
              </a:rPr>
              <a:t>Tipos de tópico frasal – 5) Alusão histórica: </a:t>
            </a:r>
            <a:r>
              <a:rPr lang="pt-BR" sz="2400" dirty="0" smtClean="0">
                <a:latin typeface="Times New Roman" panose="02020603050405020304" pitchFamily="18" charset="0"/>
                <a:cs typeface="Times New Roman" panose="02020603050405020304" pitchFamily="18" charset="0"/>
              </a:rPr>
              <a:t>iniciar </a:t>
            </a:r>
            <a:r>
              <a:rPr lang="pt-BR" sz="2400" dirty="0">
                <a:latin typeface="Times New Roman" panose="02020603050405020304" pitchFamily="18" charset="0"/>
                <a:cs typeface="Times New Roman" panose="02020603050405020304" pitchFamily="18" charset="0"/>
              </a:rPr>
              <a:t>um parágrafo utilizando uma alusão histórica faz com que o </a:t>
            </a:r>
            <a:r>
              <a:rPr lang="pt-BR" sz="2400" b="1" dirty="0">
                <a:latin typeface="Times New Roman" panose="02020603050405020304" pitchFamily="18" charset="0"/>
                <a:cs typeface="Times New Roman" panose="02020603050405020304" pitchFamily="18" charset="0"/>
              </a:rPr>
              <a:t>leitor se situe no tempo e no espaço</a:t>
            </a:r>
            <a:r>
              <a:rPr lang="pt-BR" sz="2400" dirty="0">
                <a:latin typeface="Times New Roman" panose="02020603050405020304" pitchFamily="18" charset="0"/>
                <a:cs typeface="Times New Roman" panose="02020603050405020304" pitchFamily="18" charset="0"/>
              </a:rPr>
              <a:t>, compreendendo de forma mais aprofundada o caminho que você quer dar ao texto</a:t>
            </a:r>
            <a:r>
              <a:rPr lang="pt-BR" sz="2400" dirty="0" smtClean="0">
                <a:latin typeface="Times New Roman" panose="02020603050405020304" pitchFamily="18" charset="0"/>
                <a:cs typeface="Times New Roman" panose="02020603050405020304" pitchFamily="18" charset="0"/>
              </a:rPr>
              <a:t>. A </a:t>
            </a:r>
            <a:r>
              <a:rPr lang="pt-BR" sz="2400" dirty="0">
                <a:latin typeface="Times New Roman" panose="02020603050405020304" pitchFamily="18" charset="0"/>
                <a:cs typeface="Times New Roman" panose="02020603050405020304" pitchFamily="18" charset="0"/>
              </a:rPr>
              <a:t>alusão histórica </a:t>
            </a:r>
            <a:r>
              <a:rPr lang="pt-BR" sz="2400" dirty="0" smtClean="0">
                <a:latin typeface="Times New Roman" panose="02020603050405020304" pitchFamily="18" charset="0"/>
                <a:cs typeface="Times New Roman" panose="02020603050405020304" pitchFamily="18" charset="0"/>
              </a:rPr>
              <a:t>precisa </a:t>
            </a:r>
            <a:r>
              <a:rPr lang="pt-BR" sz="2400" dirty="0">
                <a:latin typeface="Times New Roman" panose="02020603050405020304" pitchFamily="18" charset="0"/>
                <a:cs typeface="Times New Roman" panose="02020603050405020304" pitchFamily="18" charset="0"/>
              </a:rPr>
              <a:t>ser </a:t>
            </a:r>
            <a:r>
              <a:rPr lang="pt-BR" sz="2400" dirty="0" smtClean="0">
                <a:latin typeface="Times New Roman" panose="02020603050405020304" pitchFamily="18" charset="0"/>
                <a:cs typeface="Times New Roman" panose="02020603050405020304" pitchFamily="18" charset="0"/>
              </a:rPr>
              <a:t>usada </a:t>
            </a:r>
            <a:r>
              <a:rPr lang="pt-BR" sz="2400" dirty="0">
                <a:latin typeface="Times New Roman" panose="02020603050405020304" pitchFamily="18" charset="0"/>
                <a:cs typeface="Times New Roman" panose="02020603050405020304" pitchFamily="18" charset="0"/>
              </a:rPr>
              <a:t>como </a:t>
            </a:r>
            <a:r>
              <a:rPr lang="pt-BR" sz="2400" b="1" dirty="0">
                <a:latin typeface="Times New Roman" panose="02020603050405020304" pitchFamily="18" charset="0"/>
                <a:cs typeface="Times New Roman" panose="02020603050405020304" pitchFamily="18" charset="0"/>
              </a:rPr>
              <a:t>explicação ou sustentação de um ponto de vista </a:t>
            </a:r>
            <a:r>
              <a:rPr lang="pt-BR" sz="2400" dirty="0">
                <a:latin typeface="Times New Roman" panose="02020603050405020304" pitchFamily="18" charset="0"/>
                <a:cs typeface="Times New Roman" panose="02020603050405020304" pitchFamily="18" charset="0"/>
              </a:rPr>
              <a:t>e não como um enfeite.</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6696" y="4553750"/>
            <a:ext cx="2009440" cy="1570608"/>
          </a:xfrm>
          <a:prstGeom prst="rect">
            <a:avLst/>
          </a:prstGeom>
        </p:spPr>
      </p:pic>
    </p:spTree>
    <p:extLst>
      <p:ext uri="{BB962C8B-B14F-4D97-AF65-F5344CB8AC3E}">
        <p14:creationId xmlns:p14="http://schemas.microsoft.com/office/powerpoint/2010/main" val="794335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Exemplo de tópico frasal por alusão histórica em redação nota mil do ENEM:</a:t>
            </a:r>
          </a:p>
          <a:p>
            <a:pPr marL="0" indent="0" algn="just">
              <a:lnSpc>
                <a:spcPct val="150000"/>
              </a:lnSpc>
              <a:spcBef>
                <a:spcPts val="0"/>
              </a:spcBef>
              <a:buNone/>
            </a:pPr>
            <a:endParaRPr lang="pt-BR" sz="24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Após </a:t>
            </a:r>
            <a:r>
              <a:rPr lang="pt-BR" sz="2400" b="1" dirty="0" smtClean="0">
                <a:latin typeface="Times New Roman" panose="02020603050405020304" pitchFamily="18" charset="0"/>
                <a:cs typeface="Times New Roman" panose="02020603050405020304" pitchFamily="18" charset="0"/>
              </a:rPr>
              <a:t>o atentado às Torres Gêmeas, em </a:t>
            </a:r>
            <a:r>
              <a:rPr lang="pt-BR" sz="2400" b="1" dirty="0">
                <a:latin typeface="Times New Roman" panose="02020603050405020304" pitchFamily="18" charset="0"/>
                <a:cs typeface="Times New Roman" panose="02020603050405020304" pitchFamily="18" charset="0"/>
              </a:rPr>
              <a:t>11 de </a:t>
            </a:r>
            <a:r>
              <a:rPr lang="pt-BR" sz="2400" b="1" dirty="0" smtClean="0">
                <a:latin typeface="Times New Roman" panose="02020603050405020304" pitchFamily="18" charset="0"/>
                <a:cs typeface="Times New Roman" panose="02020603050405020304" pitchFamily="18" charset="0"/>
              </a:rPr>
              <a:t>setembro de 2001</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não só os Estados Unidos, mas o mundo ficou sob alerta diante de tão grande ato de violência contra a </a:t>
            </a:r>
            <a:r>
              <a:rPr lang="pt-BR" sz="2400" dirty="0" smtClean="0">
                <a:latin typeface="Times New Roman" panose="02020603050405020304" pitchFamily="18" charset="0"/>
                <a:cs typeface="Times New Roman" panose="02020603050405020304" pitchFamily="18" charset="0"/>
              </a:rPr>
              <a:t>humanidade, o qual gerou guerras, preconceito contra mulçumanos, aumento da xenofobia, perseguição mundial aos terroristas e abusos de toda a sorte.</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77545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Tipos de tópico frasal – 6) Interrogação: </a:t>
            </a:r>
            <a:r>
              <a:rPr lang="pt-BR" sz="2400" dirty="0" smtClean="0">
                <a:latin typeface="Times New Roman" panose="02020603050405020304" pitchFamily="18" charset="0"/>
                <a:cs typeface="Times New Roman" panose="02020603050405020304" pitchFamily="18" charset="0"/>
              </a:rPr>
              <a:t>é </a:t>
            </a:r>
            <a:r>
              <a:rPr lang="pt-BR" sz="2400" dirty="0">
                <a:latin typeface="Times New Roman" panose="02020603050405020304" pitchFamily="18" charset="0"/>
                <a:cs typeface="Times New Roman" panose="02020603050405020304" pitchFamily="18" charset="0"/>
              </a:rPr>
              <a:t>possível construir um tópico frasal </a:t>
            </a:r>
            <a:r>
              <a:rPr lang="pt-BR" sz="2400" b="1" dirty="0">
                <a:latin typeface="Times New Roman" panose="02020603050405020304" pitchFamily="18" charset="0"/>
                <a:cs typeface="Times New Roman" panose="02020603050405020304" pitchFamily="18" charset="0"/>
              </a:rPr>
              <a:t>utilizando uma pergunta</a:t>
            </a:r>
            <a:r>
              <a:rPr lang="pt-BR" sz="2400" dirty="0">
                <a:latin typeface="Times New Roman" panose="02020603050405020304" pitchFamily="18" charset="0"/>
                <a:cs typeface="Times New Roman" panose="02020603050405020304" pitchFamily="18" charset="0"/>
              </a:rPr>
              <a:t>. A interrogação faz com que o leitor “entre no texto”, pois ele se sente questionado</a:t>
            </a:r>
            <a:r>
              <a:rPr lang="pt-BR" sz="2400" dirty="0" smtClean="0">
                <a:latin typeface="Times New Roman" panose="02020603050405020304" pitchFamily="18" charset="0"/>
                <a:cs typeface="Times New Roman" panose="02020603050405020304" pitchFamily="18" charset="0"/>
              </a:rPr>
              <a:t>. Não </a:t>
            </a:r>
            <a:r>
              <a:rPr lang="pt-BR" sz="2400" dirty="0">
                <a:latin typeface="Times New Roman" panose="02020603050405020304" pitchFamily="18" charset="0"/>
                <a:cs typeface="Times New Roman" panose="02020603050405020304" pitchFamily="18" charset="0"/>
              </a:rPr>
              <a:t>se esqueça jamais: </a:t>
            </a:r>
            <a:r>
              <a:rPr lang="pt-BR" sz="2400" b="1" dirty="0">
                <a:latin typeface="Times New Roman" panose="02020603050405020304" pitchFamily="18" charset="0"/>
                <a:cs typeface="Times New Roman" panose="02020603050405020304" pitchFamily="18" charset="0"/>
              </a:rPr>
              <a:t>todas as perguntas </a:t>
            </a:r>
            <a:r>
              <a:rPr lang="pt-BR" sz="2400" dirty="0">
                <a:latin typeface="Times New Roman" panose="02020603050405020304" pitchFamily="18" charset="0"/>
                <a:cs typeface="Times New Roman" panose="02020603050405020304" pitchFamily="18" charset="0"/>
              </a:rPr>
              <a:t>que forem feitas ao longo do texto </a:t>
            </a:r>
            <a:r>
              <a:rPr lang="pt-BR" sz="2400" b="1" dirty="0">
                <a:latin typeface="Times New Roman" panose="02020603050405020304" pitchFamily="18" charset="0"/>
                <a:cs typeface="Times New Roman" panose="02020603050405020304" pitchFamily="18" charset="0"/>
              </a:rPr>
              <a:t>precisam ser respondidas </a:t>
            </a:r>
            <a:r>
              <a:rPr lang="pt-BR" sz="2400" dirty="0">
                <a:latin typeface="Times New Roman" panose="02020603050405020304" pitchFamily="18" charset="0"/>
                <a:cs typeface="Times New Roman" panose="02020603050405020304" pitchFamily="18" charset="0"/>
              </a:rPr>
              <a:t>dentro do texto.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5896" y="4077072"/>
            <a:ext cx="2232248" cy="1872208"/>
          </a:xfrm>
          <a:prstGeom prst="rect">
            <a:avLst/>
          </a:prstGeom>
        </p:spPr>
      </p:pic>
    </p:spTree>
    <p:extLst>
      <p:ext uri="{BB962C8B-B14F-4D97-AF65-F5344CB8AC3E}">
        <p14:creationId xmlns:p14="http://schemas.microsoft.com/office/powerpoint/2010/main" val="3021803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lnSpcReduction="10000"/>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Tema </a:t>
            </a:r>
            <a:r>
              <a:rPr lang="pt-BR" sz="2400" b="1" dirty="0">
                <a:latin typeface="Times New Roman" panose="02020603050405020304" pitchFamily="18" charset="0"/>
                <a:cs typeface="Times New Roman" panose="02020603050405020304" pitchFamily="18" charset="0"/>
              </a:rPr>
              <a:t>“Desafios para a prática da leitura no Brasil</a:t>
            </a:r>
            <a:r>
              <a:rPr lang="pt-BR" sz="2400" b="1" dirty="0" smtClean="0">
                <a:latin typeface="Times New Roman" panose="02020603050405020304" pitchFamily="18" charset="0"/>
                <a:cs typeface="Times New Roman" panose="02020603050405020304" pitchFamily="18" charset="0"/>
              </a:rPr>
              <a:t>”.</a:t>
            </a:r>
          </a:p>
          <a:p>
            <a:r>
              <a:rPr lang="pt-BR" sz="2400" b="1" dirty="0" smtClean="0">
                <a:latin typeface="Times New Roman" panose="02020603050405020304" pitchFamily="18" charset="0"/>
                <a:cs typeface="Times New Roman" panose="02020603050405020304" pitchFamily="18" charset="0"/>
              </a:rPr>
              <a:t>Texto 1: </a:t>
            </a:r>
            <a:r>
              <a:rPr lang="pt-BR" sz="2400" b="1" dirty="0">
                <a:latin typeface="Times New Roman" panose="02020603050405020304" pitchFamily="18" charset="0"/>
                <a:cs typeface="Times New Roman" panose="02020603050405020304" pitchFamily="18" charset="0"/>
              </a:rPr>
              <a:t>Preço</a:t>
            </a: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Outra preocupação é que o aumento de 20% no valor médio reforce a </a:t>
            </a:r>
            <a:r>
              <a:rPr lang="pt-BR" sz="2400" b="1" dirty="0">
                <a:latin typeface="Times New Roman" panose="02020603050405020304" pitchFamily="18" charset="0"/>
                <a:cs typeface="Times New Roman" panose="02020603050405020304" pitchFamily="18" charset="0"/>
              </a:rPr>
              <a:t>percepção de que o livro é caro</a:t>
            </a:r>
            <a:r>
              <a:rPr lang="pt-BR" sz="2400" dirty="0">
                <a:latin typeface="Times New Roman" panose="02020603050405020304" pitchFamily="18" charset="0"/>
                <a:cs typeface="Times New Roman" panose="02020603050405020304" pitchFamily="18" charset="0"/>
              </a:rPr>
              <a:t> – o que, editores garantem, não é verdade. “Desde que conquistamos a isenção de </a:t>
            </a:r>
            <a:r>
              <a:rPr lang="pt-BR" sz="2400" dirty="0" err="1">
                <a:latin typeface="Times New Roman" panose="02020603050405020304" pitchFamily="18" charset="0"/>
                <a:cs typeface="Times New Roman" panose="02020603050405020304" pitchFamily="18" charset="0"/>
              </a:rPr>
              <a:t>Cofins</a:t>
            </a:r>
            <a:r>
              <a:rPr lang="pt-BR" sz="2400" dirty="0">
                <a:latin typeface="Times New Roman" panose="02020603050405020304" pitchFamily="18" charset="0"/>
                <a:cs typeface="Times New Roman" panose="02020603050405020304" pitchFamily="18" charset="0"/>
              </a:rPr>
              <a:t> e PIS, entre 2006 e 2019, o </a:t>
            </a:r>
            <a:r>
              <a:rPr lang="pt-BR" sz="2400" b="1" dirty="0">
                <a:latin typeface="Times New Roman" panose="02020603050405020304" pitchFamily="18" charset="0"/>
                <a:cs typeface="Times New Roman" panose="02020603050405020304" pitchFamily="18" charset="0"/>
              </a:rPr>
              <a:t>livro teve uma redução média de 35% no seu preço </a:t>
            </a:r>
            <a:r>
              <a:rPr lang="pt-BR" sz="2400" dirty="0">
                <a:latin typeface="Times New Roman" panose="02020603050405020304" pitchFamily="18" charset="0"/>
                <a:cs typeface="Times New Roman" panose="02020603050405020304" pitchFamily="18" charset="0"/>
              </a:rPr>
              <a:t>e vem sendo corrigido apenas pela inflação”, afirma Marcos da Veiga Pereira. Ele cita como exemplo um dos sucessos da Sextante, </a:t>
            </a:r>
            <a:r>
              <a:rPr lang="pt-BR" sz="2400" b="1" dirty="0">
                <a:latin typeface="Times New Roman" panose="02020603050405020304" pitchFamily="18" charset="0"/>
                <a:cs typeface="Times New Roman" panose="02020603050405020304" pitchFamily="18" charset="0"/>
              </a:rPr>
              <a:t>“O Código da Vinci”, de Dan Brown</a:t>
            </a:r>
            <a:r>
              <a:rPr lang="pt-BR" sz="2400" dirty="0">
                <a:latin typeface="Times New Roman" panose="02020603050405020304" pitchFamily="18" charset="0"/>
                <a:cs typeface="Times New Roman" panose="02020603050405020304" pitchFamily="18" charset="0"/>
              </a:rPr>
              <a:t>. “Em 2004, quando lançamos, o preço era R$ 39,90. Se trouxer só pela inflação, até 2020, esse valor chegaria próximo a R$ 100, mas </a:t>
            </a:r>
            <a:r>
              <a:rPr lang="pt-BR" sz="2400" b="1" dirty="0">
                <a:latin typeface="Times New Roman" panose="02020603050405020304" pitchFamily="18" charset="0"/>
                <a:cs typeface="Times New Roman" panose="02020603050405020304" pitchFamily="18" charset="0"/>
              </a:rPr>
              <a:t>ele é vendido com preço de capa de R$ 54,90</a:t>
            </a:r>
            <a:r>
              <a:rPr lang="pt-BR" sz="2400" dirty="0">
                <a:latin typeface="Times New Roman" panose="02020603050405020304" pitchFamily="18" charset="0"/>
                <a:cs typeface="Times New Roman" panose="02020603050405020304" pitchFamily="18" charset="0"/>
              </a:rPr>
              <a:t>. Esse foi o quão mais acessível o livro ficou desde então”, defende.</a:t>
            </a:r>
          </a:p>
          <a:p>
            <a:pPr algn="just">
              <a:lnSpc>
                <a:spcPct val="150000"/>
              </a:lnSpc>
              <a:spcBef>
                <a:spcPts val="0"/>
              </a:spcBef>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3010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da Dissertação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fontScale="25000" lnSpcReduction="20000"/>
          </a:bodyPr>
          <a:lstStyle/>
          <a:p>
            <a:pPr marL="0" indent="0" algn="just">
              <a:lnSpc>
                <a:spcPct val="150000"/>
              </a:lnSpc>
              <a:spcBef>
                <a:spcPts val="0"/>
              </a:spcBef>
              <a:buNone/>
            </a:pPr>
            <a:endParaRPr lang="pt-BR" sz="80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pt-BR" sz="8000" b="1" dirty="0" smtClean="0">
                <a:latin typeface="Times New Roman" panose="02020603050405020304" pitchFamily="18" charset="0"/>
                <a:cs typeface="Times New Roman" panose="02020603050405020304" pitchFamily="18" charset="0"/>
              </a:rPr>
              <a:t>	</a:t>
            </a:r>
            <a:r>
              <a:rPr lang="pt-BR" sz="8000" b="1" dirty="0">
                <a:latin typeface="Times New Roman" panose="02020603050405020304" pitchFamily="18" charset="0"/>
                <a:cs typeface="Times New Roman" panose="02020603050405020304" pitchFamily="18" charset="0"/>
              </a:rPr>
              <a:t>	</a:t>
            </a:r>
            <a:r>
              <a:rPr lang="pt-BR" sz="8000" b="1" dirty="0" smtClean="0">
                <a:latin typeface="Times New Roman" panose="02020603050405020304" pitchFamily="18" charset="0"/>
                <a:cs typeface="Times New Roman" panose="02020603050405020304" pitchFamily="18" charset="0"/>
              </a:rPr>
              <a:t>Título</a:t>
            </a:r>
            <a:r>
              <a:rPr lang="pt-BR" sz="8000" dirty="0" smtClean="0">
                <a:latin typeface="Times New Roman" panose="02020603050405020304" pitchFamily="18" charset="0"/>
                <a:cs typeface="Times New Roman" panose="02020603050405020304" pitchFamily="18" charset="0"/>
              </a:rPr>
              <a:t>: opcional no ENEM e obrigatório na FUVEST	</a:t>
            </a:r>
          </a:p>
          <a:p>
            <a:pPr marL="0" indent="0">
              <a:lnSpc>
                <a:spcPct val="150000"/>
              </a:lnSpc>
              <a:spcBef>
                <a:spcPts val="0"/>
              </a:spcBef>
              <a:buNone/>
            </a:pPr>
            <a:r>
              <a:rPr lang="pt-BR" sz="8000" dirty="0" smtClean="0">
                <a:latin typeface="Times New Roman" panose="02020603050405020304" pitchFamily="18" charset="0"/>
                <a:cs typeface="Times New Roman" panose="02020603050405020304" pitchFamily="18" charset="0"/>
              </a:rPr>
              <a:t>                             </a:t>
            </a:r>
            <a:r>
              <a:rPr lang="pt-BR" sz="8000" b="1" dirty="0" smtClean="0">
                <a:latin typeface="Times New Roman" panose="02020603050405020304" pitchFamily="18" charset="0"/>
                <a:cs typeface="Times New Roman" panose="02020603050405020304" pitchFamily="18" charset="0"/>
              </a:rPr>
              <a:t>Introdução</a:t>
            </a:r>
            <a:r>
              <a:rPr lang="pt-BR" sz="8000" dirty="0" smtClean="0">
                <a:latin typeface="Times New Roman" panose="02020603050405020304" pitchFamily="18" charset="0"/>
                <a:cs typeface="Times New Roman" panose="02020603050405020304" pitchFamily="18" charset="0"/>
              </a:rPr>
              <a:t>: tema + tese (argumento 1 + argumento 2 +   	            		argumento 3) </a:t>
            </a:r>
            <a:endParaRPr lang="pt-BR" sz="80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pt-BR" sz="8000" dirty="0" smtClean="0">
                <a:latin typeface="Times New Roman" panose="02020603050405020304" pitchFamily="18" charset="0"/>
                <a:cs typeface="Times New Roman" panose="02020603050405020304" pitchFamily="18" charset="0"/>
              </a:rPr>
              <a:t>	              </a:t>
            </a:r>
            <a:r>
              <a:rPr lang="pt-BR" sz="8000" b="1" dirty="0" smtClean="0">
                <a:latin typeface="Times New Roman" panose="02020603050405020304" pitchFamily="18" charset="0"/>
                <a:cs typeface="Times New Roman" panose="02020603050405020304" pitchFamily="18" charset="0"/>
              </a:rPr>
              <a:t>Argumento 1</a:t>
            </a:r>
            <a:r>
              <a:rPr lang="pt-BR" sz="8000" dirty="0" smtClean="0">
                <a:latin typeface="Times New Roman" panose="02020603050405020304" pitchFamily="18" charset="0"/>
                <a:cs typeface="Times New Roman" panose="02020603050405020304" pitchFamily="18" charset="0"/>
              </a:rPr>
              <a:t>: conectivo inicial + tópico frasal + dados			fatos/exemplos.	</a:t>
            </a:r>
          </a:p>
          <a:p>
            <a:pPr marL="0" indent="0">
              <a:lnSpc>
                <a:spcPct val="150000"/>
              </a:lnSpc>
              <a:spcBef>
                <a:spcPts val="0"/>
              </a:spcBef>
              <a:buNone/>
            </a:pPr>
            <a:r>
              <a:rPr lang="pt-BR" sz="8000" b="1" dirty="0" smtClean="0">
                <a:solidFill>
                  <a:srgbClr val="FF0000"/>
                </a:solidFill>
                <a:latin typeface="Times New Roman" panose="02020603050405020304" pitchFamily="18" charset="0"/>
                <a:cs typeface="Times New Roman" panose="02020603050405020304" pitchFamily="18" charset="0"/>
              </a:rPr>
              <a:t>Dissertação</a:t>
            </a:r>
            <a:r>
              <a:rPr lang="pt-BR" sz="8000" dirty="0" smtClean="0">
                <a:latin typeface="Times New Roman" panose="02020603050405020304" pitchFamily="18" charset="0"/>
                <a:cs typeface="Times New Roman" panose="02020603050405020304" pitchFamily="18" charset="0"/>
              </a:rPr>
              <a:t>         </a:t>
            </a:r>
            <a:r>
              <a:rPr lang="pt-BR" sz="8000" b="1" dirty="0" smtClean="0">
                <a:latin typeface="Times New Roman" panose="02020603050405020304" pitchFamily="18" charset="0"/>
                <a:cs typeface="Times New Roman" panose="02020603050405020304" pitchFamily="18" charset="0"/>
              </a:rPr>
              <a:t>Argumento 2</a:t>
            </a:r>
            <a:r>
              <a:rPr lang="pt-BR" sz="8000" dirty="0" smtClean="0">
                <a:latin typeface="Times New Roman" panose="02020603050405020304" pitchFamily="18" charset="0"/>
                <a:cs typeface="Times New Roman" panose="02020603050405020304" pitchFamily="18" charset="0"/>
              </a:rPr>
              <a:t>: conectivo aditivo </a:t>
            </a:r>
            <a:r>
              <a:rPr lang="pt-BR" sz="8000" dirty="0">
                <a:latin typeface="Times New Roman" panose="02020603050405020304" pitchFamily="18" charset="0"/>
                <a:cs typeface="Times New Roman" panose="02020603050405020304" pitchFamily="18" charset="0"/>
              </a:rPr>
              <a:t>+ tópico frasal + dados			fatos/exemplos.	</a:t>
            </a:r>
          </a:p>
          <a:p>
            <a:pPr marL="0" indent="0">
              <a:lnSpc>
                <a:spcPct val="150000"/>
              </a:lnSpc>
              <a:spcBef>
                <a:spcPts val="0"/>
              </a:spcBef>
              <a:buNone/>
            </a:pPr>
            <a:r>
              <a:rPr lang="pt-BR" sz="8000" b="1" dirty="0" smtClean="0">
                <a:latin typeface="Times New Roman" panose="02020603050405020304" pitchFamily="18" charset="0"/>
                <a:cs typeface="Times New Roman" panose="02020603050405020304" pitchFamily="18" charset="0"/>
              </a:rPr>
              <a:t>	              Argumento 3</a:t>
            </a:r>
            <a:r>
              <a:rPr lang="pt-BR" sz="8000" dirty="0" smtClean="0">
                <a:latin typeface="Times New Roman" panose="02020603050405020304" pitchFamily="18" charset="0"/>
                <a:cs typeface="Times New Roman" panose="02020603050405020304" pitchFamily="18" charset="0"/>
              </a:rPr>
              <a:t>: </a:t>
            </a:r>
            <a:r>
              <a:rPr lang="pt-BR" sz="8000" dirty="0">
                <a:latin typeface="Times New Roman" panose="02020603050405020304" pitchFamily="18" charset="0"/>
                <a:cs typeface="Times New Roman" panose="02020603050405020304" pitchFamily="18" charset="0"/>
              </a:rPr>
              <a:t>conectivo + tópico frasal + dados			</a:t>
            </a:r>
            <a:r>
              <a:rPr lang="pt-BR" sz="8000" dirty="0" smtClean="0">
                <a:latin typeface="Times New Roman" panose="02020603050405020304" pitchFamily="18" charset="0"/>
                <a:cs typeface="Times New Roman" panose="02020603050405020304" pitchFamily="18" charset="0"/>
              </a:rPr>
              <a:t>	fatos/exemplos</a:t>
            </a:r>
            <a:r>
              <a:rPr lang="pt-BR" sz="8000" dirty="0">
                <a:latin typeface="Times New Roman" panose="02020603050405020304" pitchFamily="18" charset="0"/>
                <a:cs typeface="Times New Roman" panose="02020603050405020304" pitchFamily="18" charset="0"/>
              </a:rPr>
              <a:t>.	</a:t>
            </a:r>
            <a:endParaRPr lang="pt-BR" sz="80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pt-BR" sz="8000" dirty="0">
                <a:latin typeface="Times New Roman" panose="02020603050405020304" pitchFamily="18" charset="0"/>
                <a:cs typeface="Times New Roman" panose="02020603050405020304" pitchFamily="18" charset="0"/>
              </a:rPr>
              <a:t>	 </a:t>
            </a:r>
            <a:r>
              <a:rPr lang="pt-BR" sz="8000" dirty="0" smtClean="0">
                <a:latin typeface="Times New Roman" panose="02020603050405020304" pitchFamily="18" charset="0"/>
                <a:cs typeface="Times New Roman" panose="02020603050405020304" pitchFamily="18" charset="0"/>
              </a:rPr>
              <a:t>             </a:t>
            </a:r>
            <a:r>
              <a:rPr lang="pt-BR" sz="8000" b="1" dirty="0" smtClean="0">
                <a:latin typeface="Times New Roman" panose="02020603050405020304" pitchFamily="18" charset="0"/>
                <a:cs typeface="Times New Roman" panose="02020603050405020304" pitchFamily="18" charset="0"/>
              </a:rPr>
              <a:t>Conclusão</a:t>
            </a:r>
            <a:r>
              <a:rPr lang="pt-BR" sz="8000" dirty="0" smtClean="0">
                <a:latin typeface="Times New Roman" panose="02020603050405020304" pitchFamily="18" charset="0"/>
                <a:cs typeface="Times New Roman" panose="02020603050405020304" pitchFamily="18" charset="0"/>
              </a:rPr>
              <a:t>: conectivo conclusivo + breve retomada +     	           		proposta detalhada de solução do problema + fecho. </a:t>
            </a:r>
            <a:endParaRPr lang="pt-BR" sz="80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Chave Esquerda 8"/>
          <p:cNvSpPr/>
          <p:nvPr/>
        </p:nvSpPr>
        <p:spPr>
          <a:xfrm>
            <a:off x="1835696" y="1589086"/>
            <a:ext cx="288032" cy="4432202"/>
          </a:xfrm>
          <a:prstGeom prst="leftBrace">
            <a:avLst>
              <a:gd name="adj1" fmla="val 20702"/>
              <a:gd name="adj2" fmla="val 4955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703419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Tema </a:t>
            </a:r>
            <a:r>
              <a:rPr lang="pt-BR" sz="2400" b="1" dirty="0">
                <a:latin typeface="Times New Roman" panose="02020603050405020304" pitchFamily="18" charset="0"/>
                <a:cs typeface="Times New Roman" panose="02020603050405020304" pitchFamily="18" charset="0"/>
              </a:rPr>
              <a:t>“Desafios para a prática da leitura no Brasil</a:t>
            </a:r>
            <a:r>
              <a:rPr lang="pt-BR" sz="2400" b="1" dirty="0" smtClean="0">
                <a:latin typeface="Times New Roman" panose="02020603050405020304" pitchFamily="18" charset="0"/>
                <a:cs typeface="Times New Roman" panose="02020603050405020304" pitchFamily="18" charset="0"/>
              </a:rPr>
              <a:t>”.</a:t>
            </a:r>
          </a:p>
          <a:p>
            <a:r>
              <a:rPr lang="pt-BR" sz="2400" b="1" dirty="0" smtClean="0">
                <a:latin typeface="Times New Roman" panose="02020603050405020304" pitchFamily="18" charset="0"/>
                <a:cs typeface="Times New Roman" panose="02020603050405020304" pitchFamily="18" charset="0"/>
              </a:rPr>
              <a:t>Texto 2: Importância</a:t>
            </a: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6264" y="2404389"/>
            <a:ext cx="8782056" cy="3401104"/>
          </a:xfrm>
          <a:prstGeom prst="rect">
            <a:avLst/>
          </a:prstGeom>
        </p:spPr>
      </p:pic>
    </p:spTree>
    <p:extLst>
      <p:ext uri="{BB962C8B-B14F-4D97-AF65-F5344CB8AC3E}">
        <p14:creationId xmlns:p14="http://schemas.microsoft.com/office/powerpoint/2010/main" val="2539859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lnSpcReduction="10000"/>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Tema </a:t>
            </a:r>
            <a:r>
              <a:rPr lang="pt-BR" sz="2400" b="1" dirty="0">
                <a:latin typeface="Times New Roman" panose="02020603050405020304" pitchFamily="18" charset="0"/>
                <a:cs typeface="Times New Roman" panose="02020603050405020304" pitchFamily="18" charset="0"/>
              </a:rPr>
              <a:t>“Desafios para a prática da leitura no Brasil</a:t>
            </a:r>
            <a:r>
              <a:rPr lang="pt-BR" sz="2400" b="1" dirty="0" smtClean="0">
                <a:latin typeface="Times New Roman" panose="02020603050405020304" pitchFamily="18" charset="0"/>
                <a:cs typeface="Times New Roman" panose="02020603050405020304" pitchFamily="18" charset="0"/>
              </a:rPr>
              <a:t>”.</a:t>
            </a:r>
          </a:p>
          <a:p>
            <a:r>
              <a:rPr lang="pt-BR" sz="2400" b="1" dirty="0" smtClean="0">
                <a:latin typeface="Times New Roman" panose="02020603050405020304" pitchFamily="18" charset="0"/>
                <a:cs typeface="Times New Roman" panose="02020603050405020304" pitchFamily="18" charset="0"/>
              </a:rPr>
              <a:t>Texto 3: </a:t>
            </a:r>
            <a:r>
              <a:rPr lang="pt-BR" sz="2400" b="1" dirty="0">
                <a:latin typeface="Times New Roman" panose="02020603050405020304" pitchFamily="18" charset="0"/>
                <a:cs typeface="Times New Roman" panose="02020603050405020304" pitchFamily="18" charset="0"/>
              </a:rPr>
              <a:t>44% da população não pratica o hábito da </a:t>
            </a:r>
            <a:r>
              <a:rPr lang="pt-BR" sz="2400" b="1" dirty="0" smtClean="0">
                <a:latin typeface="Times New Roman" panose="02020603050405020304" pitchFamily="18" charset="0"/>
                <a:cs typeface="Times New Roman" panose="02020603050405020304" pitchFamily="18" charset="0"/>
              </a:rPr>
              <a:t>leitura</a:t>
            </a:r>
          </a:p>
          <a:p>
            <a:pPr algn="just"/>
            <a:r>
              <a:rPr lang="pt-BR" sz="2400" dirty="0">
                <a:latin typeface="Times New Roman" panose="02020603050405020304" pitchFamily="18" charset="0"/>
                <a:cs typeface="Times New Roman" panose="02020603050405020304" pitchFamily="18" charset="0"/>
              </a:rPr>
              <a:t>A prática da leitura ainda não está totalmente presente entre os brasileiros. Uma prova disso são os dados da pesquisa Retratos da Leitura do Instituto Pró-Livro. De acordo com o levantamento, </a:t>
            </a:r>
            <a:r>
              <a:rPr lang="pt-BR" sz="2400" b="1" dirty="0">
                <a:latin typeface="Times New Roman" panose="02020603050405020304" pitchFamily="18" charset="0"/>
                <a:cs typeface="Times New Roman" panose="02020603050405020304" pitchFamily="18" charset="0"/>
              </a:rPr>
              <a:t>44% da população não lê e 30% nunca comprou um livro</a:t>
            </a:r>
            <a:r>
              <a:rPr lang="pt-BR" sz="2400" dirty="0">
                <a:latin typeface="Times New Roman" panose="02020603050405020304" pitchFamily="18" charset="0"/>
                <a:cs typeface="Times New Roman" panose="02020603050405020304" pitchFamily="18" charset="0"/>
              </a:rPr>
              <a:t>. A média de obras lidas por pessoa ao ano é de 4.96. Desse total, </a:t>
            </a:r>
            <a:r>
              <a:rPr lang="pt-BR" sz="2400" b="1" dirty="0">
                <a:latin typeface="Times New Roman" panose="02020603050405020304" pitchFamily="18" charset="0"/>
                <a:cs typeface="Times New Roman" panose="02020603050405020304" pitchFamily="18" charset="0"/>
              </a:rPr>
              <a:t>2.43 foram terminados </a:t>
            </a:r>
            <a:r>
              <a:rPr lang="pt-BR" sz="2400" dirty="0">
                <a:latin typeface="Times New Roman" panose="02020603050405020304" pitchFamily="18" charset="0"/>
                <a:cs typeface="Times New Roman" panose="02020603050405020304" pitchFamily="18" charset="0"/>
              </a:rPr>
              <a:t>e 2.53 lidos em partes.</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O desempenho no Programa Internacional de Avaliação de Alunos (Pisa), prova feita em 70 países com estudantes entre 15 e 16 anos, também é desanimador. O resultado da última avaliação mostrou que </a:t>
            </a:r>
            <a:r>
              <a:rPr lang="pt-BR" sz="2400" b="1" dirty="0">
                <a:latin typeface="Times New Roman" panose="02020603050405020304" pitchFamily="18" charset="0"/>
                <a:cs typeface="Times New Roman" panose="02020603050405020304" pitchFamily="18" charset="0"/>
              </a:rPr>
              <a:t>51% dos estudantes estão abaixo do nível 2 em leitura</a:t>
            </a:r>
            <a:r>
              <a:rPr lang="pt-BR" sz="2400" dirty="0">
                <a:latin typeface="Times New Roman" panose="02020603050405020304" pitchFamily="18" charset="0"/>
                <a:cs typeface="Times New Roman" panose="02020603050405020304" pitchFamily="18" charset="0"/>
              </a:rPr>
              <a:t>, que é considerado o patamar básico.</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84552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Tema </a:t>
            </a:r>
            <a:r>
              <a:rPr lang="pt-BR" sz="2400" b="1" dirty="0">
                <a:latin typeface="Times New Roman" panose="02020603050405020304" pitchFamily="18" charset="0"/>
                <a:cs typeface="Times New Roman" panose="02020603050405020304" pitchFamily="18" charset="0"/>
              </a:rPr>
              <a:t>“Desafios para a prática da leitura no Brasil</a:t>
            </a:r>
            <a:r>
              <a:rPr lang="pt-BR" sz="2400" b="1" dirty="0" smtClean="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Introdução: </a:t>
            </a:r>
            <a:r>
              <a:rPr lang="pt-BR" sz="2400" dirty="0" smtClean="0">
                <a:latin typeface="Times New Roman" panose="02020603050405020304" pitchFamily="18" charset="0"/>
                <a:cs typeface="Times New Roman" panose="02020603050405020304" pitchFamily="18" charset="0"/>
              </a:rPr>
              <a:t>Tema contextualizado + argumento 1 (causas) + argumento 2 (efeitos) + argumento 3 (propostas).</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1: </a:t>
            </a:r>
            <a:r>
              <a:rPr lang="pt-BR" sz="2400" dirty="0" smtClean="0">
                <a:latin typeface="Times New Roman" panose="02020603050405020304" pitchFamily="18" charset="0"/>
                <a:cs typeface="Times New Roman" panose="02020603050405020304" pitchFamily="18" charset="0"/>
              </a:rPr>
              <a:t>Causas do problema;</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2: </a:t>
            </a:r>
            <a:r>
              <a:rPr lang="pt-BR" sz="2400" dirty="0" smtClean="0">
                <a:latin typeface="Times New Roman" panose="02020603050405020304" pitchFamily="18" charset="0"/>
                <a:cs typeface="Times New Roman" panose="02020603050405020304" pitchFamily="18" charset="0"/>
              </a:rPr>
              <a:t>Efeitos do problema;</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3: </a:t>
            </a:r>
            <a:r>
              <a:rPr lang="pt-BR" sz="2400" dirty="0" smtClean="0">
                <a:latin typeface="Times New Roman" panose="02020603050405020304" pitchFamily="18" charset="0"/>
                <a:cs typeface="Times New Roman" panose="02020603050405020304" pitchFamily="18" charset="0"/>
              </a:rPr>
              <a:t>Soluções do problema;</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Conclusão: </a:t>
            </a:r>
            <a:r>
              <a:rPr lang="pt-BR" sz="2400" dirty="0" smtClean="0">
                <a:latin typeface="Times New Roman" panose="02020603050405020304" pitchFamily="18" charset="0"/>
                <a:cs typeface="Times New Roman" panose="02020603050405020304" pitchFamily="18" charset="0"/>
              </a:rPr>
              <a:t>Proposta detalhada + fecho.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01860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511594"/>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511595"/>
            <a:ext cx="8856984" cy="568657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Introdução</a:t>
            </a:r>
            <a:r>
              <a:rPr lang="pt-BR" sz="2400" dirty="0" smtClean="0">
                <a:latin typeface="Times New Roman" panose="02020603050405020304" pitchFamily="18" charset="0"/>
                <a:cs typeface="Times New Roman" panose="02020603050405020304" pitchFamily="18" charset="0"/>
              </a:rPr>
              <a:t>: tema contextualizado + tese (argumento 1 + argumento 2 + argumento 3).</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luxograma: Processo 1"/>
          <p:cNvSpPr/>
          <p:nvPr/>
        </p:nvSpPr>
        <p:spPr>
          <a:xfrm>
            <a:off x="179512" y="1640516"/>
            <a:ext cx="8712968" cy="2059205"/>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O escritor Monteiro Lobato dizia que um país se faz com homens e livros. Porém, décadas após a sua morte, ainda são muitos </a:t>
            </a:r>
            <a:r>
              <a:rPr lang="pt-BR" sz="2200" dirty="0" smtClean="0">
                <a:solidFill>
                  <a:srgbClr val="FF0000"/>
                </a:solidFill>
                <a:latin typeface="Times New Roman" panose="02020603050405020304" pitchFamily="18" charset="0"/>
                <a:cs typeface="Times New Roman" panose="02020603050405020304" pitchFamily="18" charset="0"/>
              </a:rPr>
              <a:t>os desafios para incentivar a prática da leitura no Brasil</a:t>
            </a:r>
            <a:r>
              <a:rPr lang="pt-BR" sz="2200" dirty="0" smtClean="0">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p:txBody>
      </p:sp>
      <p:sp>
        <p:nvSpPr>
          <p:cNvPr id="3" name="Fluxograma: Processo 2"/>
          <p:cNvSpPr/>
          <p:nvPr/>
        </p:nvSpPr>
        <p:spPr>
          <a:xfrm>
            <a:off x="179512" y="3968636"/>
            <a:ext cx="8712968" cy="1899925"/>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pt-BR" sz="2200" dirty="0">
                <a:latin typeface="Times New Roman" panose="02020603050405020304" pitchFamily="18" charset="0"/>
                <a:cs typeface="Times New Roman" panose="02020603050405020304" pitchFamily="18" charset="0"/>
              </a:rPr>
              <a:t>Esse é um problema </a:t>
            </a:r>
            <a:r>
              <a:rPr lang="pt-BR" sz="2200" dirty="0">
                <a:solidFill>
                  <a:srgbClr val="FF0000"/>
                </a:solidFill>
                <a:latin typeface="Times New Roman" panose="02020603050405020304" pitchFamily="18" charset="0"/>
                <a:cs typeface="Times New Roman" panose="02020603050405020304" pitchFamily="18" charset="0"/>
              </a:rPr>
              <a:t>ocasionado</a:t>
            </a:r>
            <a:r>
              <a:rPr lang="pt-BR" sz="2200" dirty="0">
                <a:latin typeface="Times New Roman" panose="02020603050405020304" pitchFamily="18" charset="0"/>
                <a:cs typeface="Times New Roman" panose="02020603050405020304" pitchFamily="18" charset="0"/>
              </a:rPr>
              <a:t> pela omissão das famílias e das escolas, e que traz vários </a:t>
            </a:r>
            <a:r>
              <a:rPr lang="pt-BR" sz="2200" dirty="0">
                <a:solidFill>
                  <a:srgbClr val="FF0000"/>
                </a:solidFill>
                <a:latin typeface="Times New Roman" panose="02020603050405020304" pitchFamily="18" charset="0"/>
                <a:cs typeface="Times New Roman" panose="02020603050405020304" pitchFamily="18" charset="0"/>
              </a:rPr>
              <a:t>efeitos</a:t>
            </a:r>
            <a:r>
              <a:rPr lang="pt-BR" sz="2200" dirty="0">
                <a:latin typeface="Times New Roman" panose="02020603050405020304" pitchFamily="18" charset="0"/>
                <a:cs typeface="Times New Roman" panose="02020603050405020304" pitchFamily="18" charset="0"/>
              </a:rPr>
              <a:t> </a:t>
            </a:r>
            <a:r>
              <a:rPr lang="pt-BR" sz="2200" dirty="0" smtClean="0">
                <a:latin typeface="Times New Roman" panose="02020603050405020304" pitchFamily="18" charset="0"/>
                <a:cs typeface="Times New Roman" panose="02020603050405020304" pitchFamily="18" charset="0"/>
              </a:rPr>
              <a:t>negativos, como o elevado analfabetismo, mas as </a:t>
            </a:r>
            <a:r>
              <a:rPr lang="pt-BR" sz="2200" dirty="0" smtClean="0">
                <a:solidFill>
                  <a:srgbClr val="FF0000"/>
                </a:solidFill>
                <a:latin typeface="Times New Roman" panose="02020603050405020304" pitchFamily="18" charset="0"/>
                <a:cs typeface="Times New Roman" panose="02020603050405020304" pitchFamily="18" charset="0"/>
              </a:rPr>
              <a:t>soluções</a:t>
            </a:r>
            <a:r>
              <a:rPr lang="pt-BR" sz="2200" dirty="0" smtClean="0">
                <a:latin typeface="Times New Roman" panose="02020603050405020304" pitchFamily="18" charset="0"/>
                <a:cs typeface="Times New Roman" panose="02020603050405020304" pitchFamily="18" charset="0"/>
              </a:rPr>
              <a:t> são possíveis e essenciais para o futuro da nação.</a:t>
            </a:r>
            <a:endParaRPr lang="pt-BR" sz="2200" dirty="0"/>
          </a:p>
        </p:txBody>
      </p:sp>
      <p:sp>
        <p:nvSpPr>
          <p:cNvPr id="9" name="Texto Explicativo 2 8"/>
          <p:cNvSpPr/>
          <p:nvPr/>
        </p:nvSpPr>
        <p:spPr>
          <a:xfrm>
            <a:off x="7380312" y="3140968"/>
            <a:ext cx="1306488" cy="360040"/>
          </a:xfrm>
          <a:prstGeom prst="borderCallout2">
            <a:avLst>
              <a:gd name="adj1" fmla="val 18750"/>
              <a:gd name="adj2" fmla="val -8333"/>
              <a:gd name="adj3" fmla="val 18750"/>
              <a:gd name="adj4" fmla="val -16667"/>
              <a:gd name="adj5" fmla="val -80822"/>
              <a:gd name="adj6" fmla="val -2883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TEMA</a:t>
            </a:r>
            <a:endParaRPr lang="pt-BR" b="1" dirty="0">
              <a:latin typeface="Times New Roman" panose="02020603050405020304" pitchFamily="18" charset="0"/>
              <a:cs typeface="Times New Roman" panose="02020603050405020304" pitchFamily="18" charset="0"/>
            </a:endParaRPr>
          </a:p>
        </p:txBody>
      </p:sp>
      <p:sp>
        <p:nvSpPr>
          <p:cNvPr id="10" name="Texto Explicativo 2 9"/>
          <p:cNvSpPr/>
          <p:nvPr/>
        </p:nvSpPr>
        <p:spPr>
          <a:xfrm>
            <a:off x="3203848" y="4077072"/>
            <a:ext cx="5400650" cy="360040"/>
          </a:xfrm>
          <a:prstGeom prst="borderCallout2">
            <a:avLst>
              <a:gd name="adj1" fmla="val 18751"/>
              <a:gd name="adj2" fmla="val -1763"/>
              <a:gd name="adj3" fmla="val 18750"/>
              <a:gd name="adj4" fmla="val -16667"/>
              <a:gd name="adj5" fmla="val 108710"/>
              <a:gd name="adj6" fmla="val -897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b="1" dirty="0" smtClean="0">
                <a:latin typeface="Times New Roman" panose="02020603050405020304" pitchFamily="18" charset="0"/>
                <a:cs typeface="Times New Roman" panose="02020603050405020304" pitchFamily="18" charset="0"/>
              </a:rPr>
              <a:t>TESE TRIPARTIDA: CAUSAS, EFEITOS E SOLUÇÕES</a:t>
            </a:r>
            <a:endParaRPr lang="pt-BR" sz="1600" b="1" dirty="0">
              <a:latin typeface="Times New Roman" panose="02020603050405020304" pitchFamily="18" charset="0"/>
              <a:cs typeface="Times New Roman" panose="02020603050405020304" pitchFamily="18" charset="0"/>
            </a:endParaRPr>
          </a:p>
        </p:txBody>
      </p:sp>
      <p:cxnSp>
        <p:nvCxnSpPr>
          <p:cNvPr id="12" name="Conector reto 11"/>
          <p:cNvCxnSpPr/>
          <p:nvPr/>
        </p:nvCxnSpPr>
        <p:spPr>
          <a:xfrm>
            <a:off x="2339752" y="4144193"/>
            <a:ext cx="0" cy="585837"/>
          </a:xfrm>
          <a:prstGeom prst="line">
            <a:avLst/>
          </a:prstGeom>
        </p:spPr>
        <p:style>
          <a:lnRef idx="2">
            <a:schemeClr val="accent6"/>
          </a:lnRef>
          <a:fillRef idx="0">
            <a:schemeClr val="accent6"/>
          </a:fillRef>
          <a:effectRef idx="1">
            <a:schemeClr val="accent6"/>
          </a:effectRef>
          <a:fontRef idx="minor">
            <a:schemeClr val="tx1"/>
          </a:fontRef>
        </p:style>
      </p:cxnSp>
      <p:cxnSp>
        <p:nvCxnSpPr>
          <p:cNvPr id="15" name="Conector reto 14"/>
          <p:cNvCxnSpPr/>
          <p:nvPr/>
        </p:nvCxnSpPr>
        <p:spPr>
          <a:xfrm flipV="1">
            <a:off x="1079612" y="4144193"/>
            <a:ext cx="1224136" cy="945876"/>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9246550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511594"/>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511595"/>
            <a:ext cx="8856984" cy="568657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1 (causas)</a:t>
            </a:r>
            <a:r>
              <a:rPr lang="pt-BR" sz="2400" dirty="0" smtClean="0">
                <a:latin typeface="Times New Roman" panose="02020603050405020304" pitchFamily="18" charset="0"/>
                <a:cs typeface="Times New Roman" panose="02020603050405020304" pitchFamily="18" charset="0"/>
              </a:rPr>
              <a:t>: tópico frasal + comprovação + fecho. </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luxograma: Processo 1"/>
          <p:cNvSpPr/>
          <p:nvPr/>
        </p:nvSpPr>
        <p:spPr>
          <a:xfrm>
            <a:off x="179512" y="1191196"/>
            <a:ext cx="8712968" cy="166174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A princípio, cabe perguntar: </a:t>
            </a:r>
            <a:r>
              <a:rPr lang="pt-BR" sz="2200" dirty="0" smtClean="0">
                <a:solidFill>
                  <a:srgbClr val="FF0000"/>
                </a:solidFill>
                <a:latin typeface="Times New Roman" panose="02020603050405020304" pitchFamily="18" charset="0"/>
                <a:cs typeface="Times New Roman" panose="02020603050405020304" pitchFamily="18" charset="0"/>
              </a:rPr>
              <a:t>quais são as causas para que os brasileiros leiam tão pouco?</a:t>
            </a:r>
            <a:endParaRPr lang="pt-BR" sz="2200" dirty="0">
              <a:solidFill>
                <a:srgbClr val="FF0000"/>
              </a:solidFill>
              <a:latin typeface="Times New Roman" panose="02020603050405020304" pitchFamily="18" charset="0"/>
              <a:cs typeface="Times New Roman" panose="02020603050405020304" pitchFamily="18" charset="0"/>
            </a:endParaRPr>
          </a:p>
        </p:txBody>
      </p:sp>
      <p:sp>
        <p:nvSpPr>
          <p:cNvPr id="3" name="Fluxograma: Processo 2"/>
          <p:cNvSpPr/>
          <p:nvPr/>
        </p:nvSpPr>
        <p:spPr>
          <a:xfrm>
            <a:off x="204467" y="3013921"/>
            <a:ext cx="8712968" cy="239345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Nesse sentido, cumpre lembrar que o livro é um objeto cultural caro e pouco acessível </a:t>
            </a:r>
            <a:r>
              <a:rPr lang="pt-BR" sz="2200" dirty="0">
                <a:latin typeface="Times New Roman" panose="02020603050405020304" pitchFamily="18" charset="0"/>
                <a:cs typeface="Times New Roman" panose="02020603050405020304" pitchFamily="18" charset="0"/>
              </a:rPr>
              <a:t>à</a:t>
            </a:r>
            <a:r>
              <a:rPr lang="pt-BR" sz="2200" dirty="0" smtClean="0">
                <a:latin typeface="Times New Roman" panose="02020603050405020304" pitchFamily="18" charset="0"/>
                <a:cs typeface="Times New Roman" panose="02020603050405020304" pitchFamily="18" charset="0"/>
              </a:rPr>
              <a:t>s famílias, sendo poucos os lares brasileiros que contam com obras literárias e ainda menos os pais que mantêm o hábito de ler para os filhos. Nas escolas, a situação não é melhor, pois faltam bibliotecas, projetos de leitura e professores bem formados</a:t>
            </a:r>
            <a:r>
              <a:rPr lang="pt-BR" sz="2200" dirty="0">
                <a:latin typeface="Times New Roman" panose="02020603050405020304" pitchFamily="18" charset="0"/>
                <a:cs typeface="Times New Roman" panose="02020603050405020304" pitchFamily="18" charset="0"/>
              </a:rPr>
              <a:t>. A pesquisa “Retratos da Leitura” confirma esse triste panorama ao apontar que dois terços da população nunca tiveram alguém que lhes incentivasse </a:t>
            </a:r>
            <a:r>
              <a:rPr lang="pt-BR" sz="2200" dirty="0" smtClean="0">
                <a:latin typeface="Times New Roman" panose="02020603050405020304" pitchFamily="18" charset="0"/>
                <a:cs typeface="Times New Roman" panose="02020603050405020304" pitchFamily="18" charset="0"/>
              </a:rPr>
              <a:t>esse hábito,</a:t>
            </a:r>
            <a:endParaRPr lang="pt-BR" sz="2200" dirty="0">
              <a:latin typeface="Times New Roman" panose="02020603050405020304" pitchFamily="18" charset="0"/>
              <a:cs typeface="Times New Roman" panose="02020603050405020304" pitchFamily="18" charset="0"/>
            </a:endParaRPr>
          </a:p>
        </p:txBody>
      </p:sp>
      <p:sp>
        <p:nvSpPr>
          <p:cNvPr id="9" name="Fluxograma: Processo 8"/>
          <p:cNvSpPr/>
          <p:nvPr/>
        </p:nvSpPr>
        <p:spPr>
          <a:xfrm>
            <a:off x="204466" y="5483798"/>
            <a:ext cx="8734818" cy="637958"/>
          </a:xfrm>
          <a:prstGeom prst="flowChartProcess">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o que demonstra que as famílias e as instituições de ensino não vêm cumprindo o seu papel.</a:t>
            </a:r>
            <a:endParaRPr lang="pt-BR" sz="2200" dirty="0">
              <a:latin typeface="Times New Roman" panose="02020603050405020304" pitchFamily="18" charset="0"/>
              <a:cs typeface="Times New Roman" panose="02020603050405020304" pitchFamily="18" charset="0"/>
            </a:endParaRPr>
          </a:p>
        </p:txBody>
      </p:sp>
      <p:sp>
        <p:nvSpPr>
          <p:cNvPr id="10" name="Texto Explicativo 2 9"/>
          <p:cNvSpPr/>
          <p:nvPr/>
        </p:nvSpPr>
        <p:spPr>
          <a:xfrm>
            <a:off x="4932040" y="2356696"/>
            <a:ext cx="3754760" cy="352224"/>
          </a:xfrm>
          <a:prstGeom prst="borderCallout2">
            <a:avLst>
              <a:gd name="adj1" fmla="val 18750"/>
              <a:gd name="adj2" fmla="val -8333"/>
              <a:gd name="adj3" fmla="val 18750"/>
              <a:gd name="adj4" fmla="val -16667"/>
              <a:gd name="adj5" fmla="val -61863"/>
              <a:gd name="adj6" fmla="val -2573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TÓPICO FRASAL - PERGUNTA</a:t>
            </a: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395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511594"/>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511595"/>
            <a:ext cx="8856984" cy="568657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2 (efeitos)</a:t>
            </a:r>
            <a:r>
              <a:rPr lang="pt-BR" sz="2400" dirty="0" smtClean="0">
                <a:latin typeface="Times New Roman" panose="02020603050405020304" pitchFamily="18" charset="0"/>
                <a:cs typeface="Times New Roman" panose="02020603050405020304" pitchFamily="18" charset="0"/>
              </a:rPr>
              <a:t>: tópico frasal + comprovação + fecho. </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luxograma: Processo 1"/>
          <p:cNvSpPr/>
          <p:nvPr/>
        </p:nvSpPr>
        <p:spPr>
          <a:xfrm>
            <a:off x="179512" y="1191196"/>
            <a:ext cx="8712968" cy="166174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São muitas as </a:t>
            </a:r>
            <a:r>
              <a:rPr lang="pt-BR" sz="2200" dirty="0" smtClean="0">
                <a:solidFill>
                  <a:srgbClr val="FF0000"/>
                </a:solidFill>
                <a:latin typeface="Times New Roman" panose="02020603050405020304" pitchFamily="18" charset="0"/>
                <a:cs typeface="Times New Roman" panose="02020603050405020304" pitchFamily="18" charset="0"/>
              </a:rPr>
              <a:t>consequências negativas para o país, já que a leitura é essencial para a formação do indivíduo e do cidadão</a:t>
            </a:r>
            <a:r>
              <a:rPr lang="pt-BR" sz="2200" dirty="0" smtClean="0">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p:txBody>
      </p:sp>
      <p:sp>
        <p:nvSpPr>
          <p:cNvPr id="3" name="Fluxograma: Processo 2"/>
          <p:cNvSpPr/>
          <p:nvPr/>
        </p:nvSpPr>
        <p:spPr>
          <a:xfrm>
            <a:off x="204467" y="3013921"/>
            <a:ext cx="8712968" cy="21464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Nessa toada, de acordo com o Índice de Alfabetismo Funcional (INAF), 30% dos brasileiros são analfabetos funcionais e apenas 12% alcançam a proficiência plena em leitura e </a:t>
            </a:r>
            <a:r>
              <a:rPr lang="pt-BR" sz="2200" dirty="0">
                <a:latin typeface="Times New Roman" panose="02020603050405020304" pitchFamily="18" charset="0"/>
                <a:cs typeface="Times New Roman" panose="02020603050405020304" pitchFamily="18" charset="0"/>
              </a:rPr>
              <a:t>escrita. Esses dados são preocupantes, pois ler é uma atividade que </a:t>
            </a:r>
            <a:r>
              <a:rPr lang="pt-BR" sz="2200" dirty="0" smtClean="0">
                <a:latin typeface="Times New Roman" panose="02020603050405020304" pitchFamily="18" charset="0"/>
                <a:cs typeface="Times New Roman" panose="02020603050405020304" pitchFamily="18" charset="0"/>
              </a:rPr>
              <a:t>desenvolve competências </a:t>
            </a:r>
            <a:r>
              <a:rPr lang="pt-BR" sz="2200" dirty="0">
                <a:latin typeface="Times New Roman" panose="02020603050405020304" pitchFamily="18" charset="0"/>
                <a:cs typeface="Times New Roman" panose="02020603050405020304" pitchFamily="18" charset="0"/>
              </a:rPr>
              <a:t>indispensáveis, como a criatividade, a imaginação</a:t>
            </a:r>
            <a:r>
              <a:rPr lang="pt-BR" sz="2200" dirty="0" smtClean="0">
                <a:latin typeface="Times New Roman" panose="02020603050405020304" pitchFamily="18" charset="0"/>
                <a:cs typeface="Times New Roman" panose="02020603050405020304" pitchFamily="18" charset="0"/>
              </a:rPr>
              <a:t>, a empatia, </a:t>
            </a:r>
            <a:r>
              <a:rPr lang="pt-BR" sz="2200" dirty="0">
                <a:latin typeface="Times New Roman" panose="02020603050405020304" pitchFamily="18" charset="0"/>
                <a:cs typeface="Times New Roman" panose="02020603050405020304" pitchFamily="18" charset="0"/>
              </a:rPr>
              <a:t>a reflexão, o vocabulário e o conhecimento próprio e do outro.</a:t>
            </a:r>
            <a:endParaRPr lang="pt-BR" sz="2200" dirty="0">
              <a:latin typeface="Times New Roman" panose="02020603050405020304" pitchFamily="18" charset="0"/>
              <a:cs typeface="Times New Roman" panose="02020603050405020304" pitchFamily="18" charset="0"/>
            </a:endParaRPr>
          </a:p>
        </p:txBody>
      </p:sp>
      <p:sp>
        <p:nvSpPr>
          <p:cNvPr id="9" name="Fluxograma: Processo 8"/>
          <p:cNvSpPr/>
          <p:nvPr/>
        </p:nvSpPr>
        <p:spPr>
          <a:xfrm>
            <a:off x="179512" y="5321306"/>
            <a:ext cx="8712968" cy="800450"/>
          </a:xfrm>
          <a:prstGeom prst="flowChartProcess">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Como dizia Antônio Cândido, a falta de leitura mutila a personalidade, tamanha é a influência desse ato na formação do ser humano.</a:t>
            </a:r>
            <a:endParaRPr lang="pt-BR" sz="2200" dirty="0">
              <a:latin typeface="Times New Roman" panose="02020603050405020304" pitchFamily="18" charset="0"/>
              <a:cs typeface="Times New Roman" panose="02020603050405020304" pitchFamily="18" charset="0"/>
            </a:endParaRPr>
          </a:p>
        </p:txBody>
      </p:sp>
      <p:sp>
        <p:nvSpPr>
          <p:cNvPr id="10" name="Texto Explicativo 2 9"/>
          <p:cNvSpPr/>
          <p:nvPr/>
        </p:nvSpPr>
        <p:spPr>
          <a:xfrm>
            <a:off x="4644008" y="2420888"/>
            <a:ext cx="4042792" cy="360040"/>
          </a:xfrm>
          <a:prstGeom prst="borderCallout2">
            <a:avLst>
              <a:gd name="adj1" fmla="val 56656"/>
              <a:gd name="adj2" fmla="val -2932"/>
              <a:gd name="adj3" fmla="val 71819"/>
              <a:gd name="adj4" fmla="val -14979"/>
              <a:gd name="adj5" fmla="val -5009"/>
              <a:gd name="adj6" fmla="val -2855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TÓPICO FRASAL - DECLARAÇÃO</a:t>
            </a: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6601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511594"/>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511595"/>
            <a:ext cx="8856984" cy="568657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Argumento 3 (soluções)</a:t>
            </a:r>
            <a:r>
              <a:rPr lang="pt-BR" sz="2400" dirty="0" smtClean="0">
                <a:latin typeface="Times New Roman" panose="02020603050405020304" pitchFamily="18" charset="0"/>
                <a:cs typeface="Times New Roman" panose="02020603050405020304" pitchFamily="18" charset="0"/>
              </a:rPr>
              <a:t>: tópico frasal + comprovação + fecho. </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luxograma: Processo 1"/>
          <p:cNvSpPr/>
          <p:nvPr/>
        </p:nvSpPr>
        <p:spPr>
          <a:xfrm>
            <a:off x="179512" y="1191196"/>
            <a:ext cx="8712968" cy="1661740"/>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A boa notícia é que </a:t>
            </a:r>
            <a:r>
              <a:rPr lang="pt-BR" sz="2200" dirty="0" smtClean="0">
                <a:solidFill>
                  <a:srgbClr val="FF0000"/>
                </a:solidFill>
                <a:latin typeface="Times New Roman" panose="02020603050405020304" pitchFamily="18" charset="0"/>
                <a:cs typeface="Times New Roman" panose="02020603050405020304" pitchFamily="18" charset="0"/>
              </a:rPr>
              <a:t>muito se pode fazer para resolver essa questão</a:t>
            </a:r>
            <a:r>
              <a:rPr lang="pt-BR" sz="2200" dirty="0" smtClean="0">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p:txBody>
      </p:sp>
      <p:sp>
        <p:nvSpPr>
          <p:cNvPr id="3" name="Fluxograma: Processo 2"/>
          <p:cNvSpPr/>
          <p:nvPr/>
        </p:nvSpPr>
        <p:spPr>
          <a:xfrm>
            <a:off x="204467" y="3013922"/>
            <a:ext cx="8712968" cy="1711222"/>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pt-BR" sz="2200" dirty="0">
                <a:latin typeface="Times New Roman" panose="02020603050405020304" pitchFamily="18" charset="0"/>
                <a:cs typeface="Times New Roman" panose="02020603050405020304" pitchFamily="18" charset="0"/>
              </a:rPr>
              <a:t>c</a:t>
            </a:r>
            <a:r>
              <a:rPr lang="pt-BR" sz="2200" dirty="0" smtClean="0">
                <a:latin typeface="Times New Roman" panose="02020603050405020304" pitchFamily="18" charset="0"/>
                <a:cs typeface="Times New Roman" panose="02020603050405020304" pitchFamily="18" charset="0"/>
              </a:rPr>
              <a:t>omo o incentivo às bibliotecas comunitárias, campanhas de conscientização aos pais, treinamento de profissionais da Educação e barateamento dos exemplares por meio de mais incentivos fiscais</a:t>
            </a:r>
            <a:r>
              <a:rPr lang="pt-BR" sz="2200" dirty="0">
                <a:latin typeface="Times New Roman" panose="02020603050405020304" pitchFamily="18" charset="0"/>
                <a:cs typeface="Times New Roman" panose="02020603050405020304" pitchFamily="18" charset="0"/>
              </a:rPr>
              <a:t>. Os meios de comunicação também são essenciais, podendo artistas e celebridades trabalharem em prol dessa causa, </a:t>
            </a:r>
            <a:endParaRPr lang="pt-BR" sz="2200" dirty="0">
              <a:latin typeface="Times New Roman" panose="02020603050405020304" pitchFamily="18" charset="0"/>
              <a:cs typeface="Times New Roman" panose="02020603050405020304" pitchFamily="18" charset="0"/>
            </a:endParaRPr>
          </a:p>
        </p:txBody>
      </p:sp>
      <p:sp>
        <p:nvSpPr>
          <p:cNvPr id="9" name="Fluxograma: Processo 8"/>
          <p:cNvSpPr/>
          <p:nvPr/>
        </p:nvSpPr>
        <p:spPr>
          <a:xfrm>
            <a:off x="204466" y="4941168"/>
            <a:ext cx="8688013" cy="1180588"/>
          </a:xfrm>
          <a:prstGeom prst="flowChartProcess">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usando a sua influênci</a:t>
            </a:r>
            <a:r>
              <a:rPr lang="pt-BR" sz="2200" dirty="0" smtClean="0">
                <a:latin typeface="Times New Roman" panose="02020603050405020304" pitchFamily="18" charset="0"/>
                <a:cs typeface="Times New Roman" panose="02020603050405020304" pitchFamily="18" charset="0"/>
              </a:rPr>
              <a:t>a para mostrar que ler é algo gratificante e útil para a vida de cada um.</a:t>
            </a:r>
            <a:endParaRPr lang="pt-BR" sz="2200" dirty="0">
              <a:latin typeface="Times New Roman" panose="02020603050405020304" pitchFamily="18" charset="0"/>
              <a:cs typeface="Times New Roman" panose="02020603050405020304" pitchFamily="18" charset="0"/>
            </a:endParaRPr>
          </a:p>
        </p:txBody>
      </p:sp>
      <p:sp>
        <p:nvSpPr>
          <p:cNvPr id="10" name="Texto Explicativo 2 9"/>
          <p:cNvSpPr/>
          <p:nvPr/>
        </p:nvSpPr>
        <p:spPr>
          <a:xfrm>
            <a:off x="4355976" y="1371599"/>
            <a:ext cx="4248522" cy="476821"/>
          </a:xfrm>
          <a:prstGeom prst="borderCallout2">
            <a:avLst>
              <a:gd name="adj1" fmla="val 18750"/>
              <a:gd name="adj2" fmla="val -8333"/>
              <a:gd name="adj3" fmla="val 18750"/>
              <a:gd name="adj4" fmla="val -16667"/>
              <a:gd name="adj5" fmla="val 103913"/>
              <a:gd name="adj6" fmla="val -3992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TÓPICO FRASAL - DECLARAÇÃO</a:t>
            </a: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5496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511594"/>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Praticando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511595"/>
            <a:ext cx="8856984" cy="5686578"/>
          </a:xfrm>
        </p:spPr>
        <p:txBody>
          <a:bodyPr>
            <a:normAutofit/>
          </a:bodyPr>
          <a:lstStyle/>
          <a:p>
            <a:pPr algn="just">
              <a:lnSpc>
                <a:spcPct val="150000"/>
              </a:lnSpc>
              <a:spcBef>
                <a:spcPts val="0"/>
              </a:spcBef>
            </a:pPr>
            <a:r>
              <a:rPr lang="pt-BR" sz="2000" b="1" dirty="0" smtClean="0">
                <a:latin typeface="Times New Roman" panose="02020603050405020304" pitchFamily="18" charset="0"/>
                <a:cs typeface="Times New Roman" panose="02020603050405020304" pitchFamily="18" charset="0"/>
              </a:rPr>
              <a:t>Conclusão </a:t>
            </a:r>
            <a:r>
              <a:rPr lang="pt-BR" sz="2000" dirty="0" smtClean="0">
                <a:latin typeface="Times New Roman" panose="02020603050405020304" pitchFamily="18" charset="0"/>
                <a:cs typeface="Times New Roman" panose="02020603050405020304" pitchFamily="18" charset="0"/>
              </a:rPr>
              <a:t>- proposta completa (ação + agente + meio + efeito + detalhe) + fecho</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luxograma: Processo 1"/>
          <p:cNvSpPr/>
          <p:nvPr/>
        </p:nvSpPr>
        <p:spPr>
          <a:xfrm>
            <a:off x="179512" y="1191196"/>
            <a:ext cx="8712968" cy="1165501"/>
          </a:xfrm>
          <a:prstGeom prst="flowChartProcess">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pt-BR" sz="2200" dirty="0" smtClean="0">
                <a:solidFill>
                  <a:srgbClr val="00B050"/>
                </a:solidFill>
                <a:latin typeface="Times New Roman" panose="02020603050405020304" pitchFamily="18" charset="0"/>
                <a:cs typeface="Times New Roman" panose="02020603050405020304" pitchFamily="18" charset="0"/>
              </a:rPr>
              <a:t>Dessa forma</a:t>
            </a:r>
            <a:r>
              <a:rPr lang="pt-BR" sz="2200" dirty="0" smtClean="0">
                <a:latin typeface="Times New Roman" panose="02020603050405020304" pitchFamily="18" charset="0"/>
                <a:cs typeface="Times New Roman" panose="02020603050405020304" pitchFamily="18" charset="0"/>
              </a:rPr>
              <a:t>, </a:t>
            </a:r>
            <a:r>
              <a:rPr lang="pt-BR" sz="2200" dirty="0" smtClean="0">
                <a:solidFill>
                  <a:srgbClr val="7030A0"/>
                </a:solidFill>
                <a:latin typeface="Times New Roman" panose="02020603050405020304" pitchFamily="18" charset="0"/>
                <a:cs typeface="Times New Roman" panose="02020603050405020304" pitchFamily="18" charset="0"/>
              </a:rPr>
              <a:t>para que a leitura faça parte do cotidiano do país</a:t>
            </a:r>
            <a:r>
              <a:rPr lang="pt-BR" sz="2200" dirty="0" smtClean="0">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p:txBody>
      </p:sp>
      <p:sp>
        <p:nvSpPr>
          <p:cNvPr id="3" name="Fluxograma: Processo 2"/>
          <p:cNvSpPr/>
          <p:nvPr/>
        </p:nvSpPr>
        <p:spPr>
          <a:xfrm>
            <a:off x="204467" y="2584472"/>
            <a:ext cx="8712968" cy="242870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pt-BR" sz="2200" dirty="0" smtClean="0">
                <a:latin typeface="Times New Roman" panose="02020603050405020304" pitchFamily="18" charset="0"/>
                <a:cs typeface="Times New Roman" panose="02020603050405020304" pitchFamily="18" charset="0"/>
              </a:rPr>
              <a:t>O </a:t>
            </a:r>
            <a:r>
              <a:rPr lang="pt-BR" sz="2200" dirty="0" smtClean="0">
                <a:solidFill>
                  <a:srgbClr val="FF0000"/>
                </a:solidFill>
                <a:latin typeface="Times New Roman" panose="02020603050405020304" pitchFamily="18" charset="0"/>
                <a:cs typeface="Times New Roman" panose="02020603050405020304" pitchFamily="18" charset="0"/>
              </a:rPr>
              <a:t>Ministério da Educação</a:t>
            </a:r>
            <a:r>
              <a:rPr lang="pt-BR" sz="2200" dirty="0" smtClean="0">
                <a:latin typeface="Times New Roman" panose="02020603050405020304" pitchFamily="18" charset="0"/>
                <a:cs typeface="Times New Roman" panose="02020603050405020304" pitchFamily="18" charset="0"/>
              </a:rPr>
              <a:t>, </a:t>
            </a:r>
            <a:r>
              <a:rPr lang="pt-BR" sz="2200" dirty="0" smtClean="0">
                <a:solidFill>
                  <a:srgbClr val="7030A0"/>
                </a:solidFill>
                <a:latin typeface="Times New Roman" panose="02020603050405020304" pitchFamily="18" charset="0"/>
                <a:cs typeface="Times New Roman" panose="02020603050405020304" pitchFamily="18" charset="0"/>
              </a:rPr>
              <a:t>em parceria com as secretarias estaduais de educação</a:t>
            </a:r>
            <a:r>
              <a:rPr lang="pt-BR" sz="2200" dirty="0" smtClean="0">
                <a:latin typeface="Times New Roman" panose="02020603050405020304" pitchFamily="18" charset="0"/>
                <a:cs typeface="Times New Roman" panose="02020603050405020304" pitchFamily="18" charset="0"/>
              </a:rPr>
              <a:t>, </a:t>
            </a:r>
            <a:r>
              <a:rPr lang="pt-BR" sz="2200" dirty="0" smtClean="0">
                <a:solidFill>
                  <a:srgbClr val="FFC000"/>
                </a:solidFill>
                <a:latin typeface="Times New Roman" panose="02020603050405020304" pitchFamily="18" charset="0"/>
                <a:cs typeface="Times New Roman" panose="02020603050405020304" pitchFamily="18" charset="0"/>
              </a:rPr>
              <a:t>deve investir no treinamento do corpo docente</a:t>
            </a:r>
            <a:r>
              <a:rPr lang="pt-BR" sz="2200" dirty="0" smtClean="0">
                <a:latin typeface="Times New Roman" panose="02020603050405020304" pitchFamily="18" charset="0"/>
                <a:cs typeface="Times New Roman" panose="02020603050405020304" pitchFamily="18" charset="0"/>
              </a:rPr>
              <a:t>, </a:t>
            </a:r>
            <a:r>
              <a:rPr lang="pt-BR" sz="2200" dirty="0" smtClean="0">
                <a:solidFill>
                  <a:schemeClr val="tx2">
                    <a:lumMod val="60000"/>
                    <a:lumOff val="40000"/>
                  </a:schemeClr>
                </a:solidFill>
                <a:latin typeface="Times New Roman" panose="02020603050405020304" pitchFamily="18" charset="0"/>
                <a:cs typeface="Times New Roman" panose="02020603050405020304" pitchFamily="18" charset="0"/>
              </a:rPr>
              <a:t>por meio de palestras e cursos</a:t>
            </a:r>
            <a:r>
              <a:rPr lang="pt-BR" sz="2200" dirty="0" smtClean="0">
                <a:latin typeface="Times New Roman" panose="02020603050405020304" pitchFamily="18" charset="0"/>
                <a:cs typeface="Times New Roman" panose="02020603050405020304" pitchFamily="18" charset="0"/>
              </a:rPr>
              <a:t>, </a:t>
            </a:r>
            <a:r>
              <a:rPr lang="pt-BR" sz="2200" dirty="0" smtClean="0">
                <a:solidFill>
                  <a:srgbClr val="00B050"/>
                </a:solidFill>
                <a:latin typeface="Times New Roman" panose="02020603050405020304" pitchFamily="18" charset="0"/>
                <a:cs typeface="Times New Roman" panose="02020603050405020304" pitchFamily="18" charset="0"/>
              </a:rPr>
              <a:t>para que desenvolvam práticas mais atraentes e interdisciplinares para o trabalho com os livros</a:t>
            </a:r>
            <a:r>
              <a:rPr lang="pt-BR" sz="2200" dirty="0" smtClean="0">
                <a:latin typeface="Times New Roman" panose="02020603050405020304" pitchFamily="18" charset="0"/>
                <a:cs typeface="Times New Roman" panose="02020603050405020304" pitchFamily="18" charset="0"/>
              </a:rPr>
              <a:t>, </a:t>
            </a:r>
            <a:r>
              <a:rPr lang="pt-BR" sz="2200" dirty="0" smtClean="0">
                <a:solidFill>
                  <a:srgbClr val="002060"/>
                </a:solidFill>
                <a:latin typeface="Times New Roman" panose="02020603050405020304" pitchFamily="18" charset="0"/>
                <a:cs typeface="Times New Roman" panose="02020603050405020304" pitchFamily="18" charset="0"/>
              </a:rPr>
              <a:t>a fim de que os alunos se envolvam verdadeiramente com a leitura</a:t>
            </a:r>
            <a:endParaRPr lang="pt-BR" sz="2200" dirty="0">
              <a:solidFill>
                <a:srgbClr val="002060"/>
              </a:solidFill>
              <a:latin typeface="Times New Roman" panose="02020603050405020304" pitchFamily="18" charset="0"/>
              <a:cs typeface="Times New Roman" panose="02020603050405020304" pitchFamily="18" charset="0"/>
            </a:endParaRPr>
          </a:p>
        </p:txBody>
      </p:sp>
      <p:sp>
        <p:nvSpPr>
          <p:cNvPr id="9" name="Fluxograma: Processo 8"/>
          <p:cNvSpPr/>
          <p:nvPr/>
        </p:nvSpPr>
        <p:spPr>
          <a:xfrm>
            <a:off x="204466" y="5160136"/>
            <a:ext cx="8688013" cy="961620"/>
          </a:xfrm>
          <a:prstGeom prst="flowChartProcess">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pt-BR" sz="2200" dirty="0">
                <a:latin typeface="Times New Roman" panose="02020603050405020304" pitchFamily="18" charset="0"/>
                <a:cs typeface="Times New Roman" panose="02020603050405020304" pitchFamily="18" charset="0"/>
              </a:rPr>
              <a:t>e</a:t>
            </a:r>
            <a:r>
              <a:rPr lang="pt-BR" sz="2200" dirty="0" smtClean="0">
                <a:latin typeface="Times New Roman" panose="02020603050405020304" pitchFamily="18" charset="0"/>
                <a:cs typeface="Times New Roman" panose="02020603050405020304" pitchFamily="18" charset="0"/>
              </a:rPr>
              <a:t> o Brasil se torne a pátria leitora sonhada pelo pai de Emília e Pedrinho.</a:t>
            </a:r>
            <a:endParaRPr lang="pt-BR" sz="2200" dirty="0">
              <a:latin typeface="Times New Roman" panose="02020603050405020304" pitchFamily="18" charset="0"/>
              <a:cs typeface="Times New Roman" panose="02020603050405020304" pitchFamily="18" charset="0"/>
            </a:endParaRPr>
          </a:p>
        </p:txBody>
      </p:sp>
      <p:sp>
        <p:nvSpPr>
          <p:cNvPr id="10" name="Texto Explicativo 2 9"/>
          <p:cNvSpPr/>
          <p:nvPr/>
        </p:nvSpPr>
        <p:spPr>
          <a:xfrm>
            <a:off x="1475656" y="1225969"/>
            <a:ext cx="3240360" cy="365510"/>
          </a:xfrm>
          <a:prstGeom prst="borderCallout2">
            <a:avLst>
              <a:gd name="adj1" fmla="val 18750"/>
              <a:gd name="adj2" fmla="val -8333"/>
              <a:gd name="adj3" fmla="val 18750"/>
              <a:gd name="adj4" fmla="val -16667"/>
              <a:gd name="adj5" fmla="val 112500"/>
              <a:gd name="adj6" fmla="val -3108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CONECTIVO CONCLUSIVO</a:t>
            </a:r>
            <a:endParaRPr lang="pt-BR" b="1" dirty="0">
              <a:latin typeface="Times New Roman" panose="02020603050405020304" pitchFamily="18" charset="0"/>
              <a:cs typeface="Times New Roman" panose="02020603050405020304" pitchFamily="18" charset="0"/>
            </a:endParaRPr>
          </a:p>
        </p:txBody>
      </p:sp>
      <p:sp>
        <p:nvSpPr>
          <p:cNvPr id="11" name="Texto Explicativo 2 10"/>
          <p:cNvSpPr/>
          <p:nvPr/>
        </p:nvSpPr>
        <p:spPr>
          <a:xfrm>
            <a:off x="6948264" y="1225969"/>
            <a:ext cx="1738536" cy="365510"/>
          </a:xfrm>
          <a:prstGeom prst="borderCallout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RETOMADA</a:t>
            </a:r>
            <a:endParaRPr lang="pt-BR" b="1" dirty="0">
              <a:latin typeface="Times New Roman" panose="02020603050405020304" pitchFamily="18" charset="0"/>
              <a:cs typeface="Times New Roman" panose="02020603050405020304" pitchFamily="18" charset="0"/>
            </a:endParaRPr>
          </a:p>
        </p:txBody>
      </p:sp>
      <p:sp>
        <p:nvSpPr>
          <p:cNvPr id="12" name="Texto Explicativo 2 11"/>
          <p:cNvSpPr/>
          <p:nvPr/>
        </p:nvSpPr>
        <p:spPr>
          <a:xfrm>
            <a:off x="1591494" y="2660333"/>
            <a:ext cx="1252314" cy="323312"/>
          </a:xfrm>
          <a:prstGeom prst="borderCallout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AGENTE</a:t>
            </a:r>
            <a:endParaRPr lang="pt-BR" b="1" dirty="0">
              <a:latin typeface="Times New Roman" panose="02020603050405020304" pitchFamily="18" charset="0"/>
              <a:cs typeface="Times New Roman" panose="02020603050405020304" pitchFamily="18" charset="0"/>
            </a:endParaRPr>
          </a:p>
        </p:txBody>
      </p:sp>
      <p:sp>
        <p:nvSpPr>
          <p:cNvPr id="13" name="Texto Explicativo 2 12"/>
          <p:cNvSpPr/>
          <p:nvPr/>
        </p:nvSpPr>
        <p:spPr>
          <a:xfrm>
            <a:off x="4763068" y="2660333"/>
            <a:ext cx="3841430" cy="353587"/>
          </a:xfrm>
          <a:prstGeom prst="borderCallout2">
            <a:avLst>
              <a:gd name="adj1" fmla="val 18750"/>
              <a:gd name="adj2" fmla="val -8333"/>
              <a:gd name="adj3" fmla="val 18750"/>
              <a:gd name="adj4" fmla="val -16667"/>
              <a:gd name="adj5" fmla="val 108640"/>
              <a:gd name="adj6" fmla="val -2321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DETALHAMENTO DO AGENTE</a:t>
            </a:r>
            <a:endParaRPr lang="pt-BR" b="1" dirty="0">
              <a:latin typeface="Times New Roman" panose="02020603050405020304" pitchFamily="18" charset="0"/>
              <a:cs typeface="Times New Roman" panose="02020603050405020304" pitchFamily="18" charset="0"/>
            </a:endParaRPr>
          </a:p>
        </p:txBody>
      </p:sp>
      <p:sp>
        <p:nvSpPr>
          <p:cNvPr id="14" name="Texto Explicativo 2 13"/>
          <p:cNvSpPr/>
          <p:nvPr/>
        </p:nvSpPr>
        <p:spPr>
          <a:xfrm>
            <a:off x="1799692" y="4625609"/>
            <a:ext cx="936104" cy="338639"/>
          </a:xfrm>
          <a:prstGeom prst="borderCallout2">
            <a:avLst>
              <a:gd name="adj1" fmla="val 18750"/>
              <a:gd name="adj2" fmla="val -8333"/>
              <a:gd name="adj3" fmla="val 18750"/>
              <a:gd name="adj4" fmla="val -16667"/>
              <a:gd name="adj5" fmla="val -294548"/>
              <a:gd name="adj6" fmla="val -1617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AÇÃO</a:t>
            </a:r>
            <a:endParaRPr lang="pt-BR" b="1" dirty="0">
              <a:latin typeface="Times New Roman" panose="02020603050405020304" pitchFamily="18" charset="0"/>
              <a:cs typeface="Times New Roman" panose="02020603050405020304" pitchFamily="18" charset="0"/>
            </a:endParaRPr>
          </a:p>
        </p:txBody>
      </p:sp>
      <p:sp>
        <p:nvSpPr>
          <p:cNvPr id="15" name="Texto Explicativo 2 14"/>
          <p:cNvSpPr/>
          <p:nvPr/>
        </p:nvSpPr>
        <p:spPr>
          <a:xfrm>
            <a:off x="7740352" y="4625609"/>
            <a:ext cx="946448" cy="243551"/>
          </a:xfrm>
          <a:prstGeom prst="borderCallout2">
            <a:avLst>
              <a:gd name="adj1" fmla="val 18750"/>
              <a:gd name="adj2" fmla="val -8333"/>
              <a:gd name="adj3" fmla="val 18750"/>
              <a:gd name="adj4" fmla="val -16667"/>
              <a:gd name="adj5" fmla="val -419848"/>
              <a:gd name="adj6" fmla="val -2936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MEIO</a:t>
            </a:r>
            <a:endParaRPr lang="pt-BR" b="1" dirty="0">
              <a:latin typeface="Times New Roman" panose="02020603050405020304" pitchFamily="18" charset="0"/>
              <a:cs typeface="Times New Roman" panose="02020603050405020304" pitchFamily="18" charset="0"/>
            </a:endParaRPr>
          </a:p>
        </p:txBody>
      </p:sp>
      <p:sp>
        <p:nvSpPr>
          <p:cNvPr id="16" name="Texto Explicativo 2 15"/>
          <p:cNvSpPr/>
          <p:nvPr/>
        </p:nvSpPr>
        <p:spPr>
          <a:xfrm>
            <a:off x="3509882" y="4688810"/>
            <a:ext cx="1152128" cy="243551"/>
          </a:xfrm>
          <a:prstGeom prst="borderCallout2">
            <a:avLst>
              <a:gd name="adj1" fmla="val 18750"/>
              <a:gd name="adj2" fmla="val -8333"/>
              <a:gd name="adj3" fmla="val 18750"/>
              <a:gd name="adj4" fmla="val -16667"/>
              <a:gd name="adj5" fmla="val -318981"/>
              <a:gd name="adj6" fmla="val -3955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EFEITO</a:t>
            </a:r>
            <a:endParaRPr lang="pt-BR" b="1" dirty="0">
              <a:latin typeface="Times New Roman" panose="02020603050405020304" pitchFamily="18" charset="0"/>
              <a:cs typeface="Times New Roman" panose="02020603050405020304" pitchFamily="18" charset="0"/>
            </a:endParaRPr>
          </a:p>
        </p:txBody>
      </p:sp>
      <p:sp>
        <p:nvSpPr>
          <p:cNvPr id="17" name="Texto Explicativo 2 16"/>
          <p:cNvSpPr/>
          <p:nvPr/>
        </p:nvSpPr>
        <p:spPr>
          <a:xfrm>
            <a:off x="5484726" y="4471520"/>
            <a:ext cx="1895585" cy="460841"/>
          </a:xfrm>
          <a:prstGeom prst="borderCallout2">
            <a:avLst>
              <a:gd name="adj1" fmla="val 18750"/>
              <a:gd name="adj2" fmla="val -8333"/>
              <a:gd name="adj3" fmla="val 18750"/>
              <a:gd name="adj4" fmla="val -16667"/>
              <a:gd name="adj5" fmla="val -43518"/>
              <a:gd name="adj6" fmla="val 2195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400" b="1" dirty="0" smtClean="0">
                <a:latin typeface="Times New Roman" panose="02020603050405020304" pitchFamily="18" charset="0"/>
                <a:cs typeface="Times New Roman" panose="02020603050405020304" pitchFamily="18" charset="0"/>
              </a:rPr>
              <a:t>DETALHAMENTO DO EFEITO</a:t>
            </a:r>
            <a:endParaRPr lang="pt-BR" sz="1400" b="1" dirty="0">
              <a:latin typeface="Times New Roman" panose="02020603050405020304" pitchFamily="18" charset="0"/>
              <a:cs typeface="Times New Roman" panose="02020603050405020304" pitchFamily="18" charset="0"/>
            </a:endParaRPr>
          </a:p>
        </p:txBody>
      </p:sp>
      <p:sp>
        <p:nvSpPr>
          <p:cNvPr id="18" name="Texto Explicativo 2 17"/>
          <p:cNvSpPr/>
          <p:nvPr/>
        </p:nvSpPr>
        <p:spPr>
          <a:xfrm>
            <a:off x="1568601" y="5224701"/>
            <a:ext cx="2550414" cy="283819"/>
          </a:xfrm>
          <a:prstGeom prst="borderCallout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b="1" dirty="0" smtClean="0">
                <a:latin typeface="Times New Roman" panose="02020603050405020304" pitchFamily="18" charset="0"/>
                <a:cs typeface="Times New Roman" panose="02020603050405020304" pitchFamily="18" charset="0"/>
              </a:rPr>
              <a:t>FECHO PODEROSO</a:t>
            </a: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665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Espaço Reservado para Conteúdo 10"/>
          <p:cNvSpPr>
            <a:spLocks noGrp="1"/>
          </p:cNvSpPr>
          <p:nvPr>
            <p:ph idx="1"/>
          </p:nvPr>
        </p:nvSpPr>
        <p:spPr>
          <a:xfrm>
            <a:off x="457200" y="1154114"/>
            <a:ext cx="8435280" cy="4972050"/>
          </a:xfrm>
        </p:spPr>
        <p:txBody>
          <a:bodyPr>
            <a:normAutofit lnSpcReduction="10000"/>
          </a:bodyPr>
          <a:lstStyle/>
          <a:p>
            <a:pPr marL="0" indent="0">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Tópico frasal</a:t>
            </a:r>
            <a:r>
              <a:rPr lang="pt-BR" sz="2400" dirty="0" smtClean="0">
                <a:latin typeface="Times New Roman" panose="02020603050405020304" pitchFamily="18" charset="0"/>
                <a:cs typeface="Times New Roman" panose="02020603050405020304" pitchFamily="18" charset="0"/>
              </a:rPr>
              <a:t>: argumento a ser defendido no  			parágrafo.</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b="1" dirty="0" smtClean="0">
                <a:latin typeface="Times New Roman" panose="02020603050405020304" pitchFamily="18" charset="0"/>
                <a:cs typeface="Times New Roman" panose="02020603050405020304" pitchFamily="18" charset="0"/>
              </a:rPr>
              <a:t>Parágrafo</a:t>
            </a: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Comprovação</a:t>
            </a:r>
            <a:r>
              <a:rPr lang="pt-BR" sz="2400" dirty="0" smtClean="0">
                <a:latin typeface="Times New Roman" panose="02020603050405020304" pitchFamily="18" charset="0"/>
                <a:cs typeface="Times New Roman" panose="02020603050405020304" pitchFamily="18" charset="0"/>
              </a:rPr>
              <a:t>: são os dados estatísticos, as 				referências históricas, exemplos, filmes, livros, 			citações,  tudo  o  que  puder  confirmar  o  seu 			argumento.</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Conclusão</a:t>
            </a:r>
            <a:r>
              <a:rPr lang="pt-BR" sz="2400" dirty="0" smtClean="0">
                <a:latin typeface="Times New Roman" panose="02020603050405020304" pitchFamily="18" charset="0"/>
                <a:cs typeface="Times New Roman" panose="02020603050405020304" pitchFamily="18" charset="0"/>
              </a:rPr>
              <a:t>: aqui você vai amarrar o seu argumento, 		dando  um  final/arremate  ao parágrafo, o que pode 			ser  feito  com uma citação, uma conclamação, uma 		            sugestão de melhoria, frase de efeito, lição, etc.</a:t>
            </a:r>
            <a:endParaRPr lang="pt-BR" sz="2400" dirty="0">
              <a:latin typeface="Times New Roman" panose="02020603050405020304" pitchFamily="18" charset="0"/>
              <a:cs typeface="Times New Roman" panose="02020603050405020304" pitchFamily="18" charset="0"/>
            </a:endParaRPr>
          </a:p>
        </p:txBody>
      </p:sp>
      <p:sp>
        <p:nvSpPr>
          <p:cNvPr id="12" name="Chave Esquerda 11"/>
          <p:cNvSpPr/>
          <p:nvPr/>
        </p:nvSpPr>
        <p:spPr>
          <a:xfrm>
            <a:off x="1907704" y="1484784"/>
            <a:ext cx="504056" cy="4464496"/>
          </a:xfrm>
          <a:prstGeom prst="leftBrace">
            <a:avLst>
              <a:gd name="adj1" fmla="val 8333"/>
              <a:gd name="adj2" fmla="val 3244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63721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buFont typeface="Wingdings" panose="05000000000000000000" pitchFamily="2" charset="2"/>
              <a:buChar char="Ø"/>
            </a:pPr>
            <a:r>
              <a:rPr lang="pt-BR" sz="2400" b="1" dirty="0" smtClean="0">
                <a:latin typeface="Times New Roman" panose="02020603050405020304" pitchFamily="18" charset="0"/>
                <a:cs typeface="Times New Roman" panose="02020603050405020304" pitchFamily="18" charset="0"/>
              </a:rPr>
              <a:t>Tópico frasal </a:t>
            </a: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Othon Moacyr Garcia</a:t>
            </a:r>
            <a:r>
              <a:rPr lang="pt-BR" sz="2400"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um ou dois períodos curtos iniciais</a:t>
            </a:r>
            <a:r>
              <a:rPr lang="pt-BR" sz="2400" dirty="0">
                <a:latin typeface="Times New Roman" panose="02020603050405020304" pitchFamily="18" charset="0"/>
                <a:cs typeface="Times New Roman" panose="02020603050405020304" pitchFamily="18" charset="0"/>
              </a:rPr>
              <a:t> que contêm a </a:t>
            </a:r>
            <a:r>
              <a:rPr lang="pt-BR" sz="2400" b="1" dirty="0">
                <a:latin typeface="Times New Roman" panose="02020603050405020304" pitchFamily="18" charset="0"/>
                <a:cs typeface="Times New Roman" panose="02020603050405020304" pitchFamily="18" charset="0"/>
              </a:rPr>
              <a:t>ideia-núcleo do parágrafo</a:t>
            </a:r>
            <a:r>
              <a:rPr lang="pt-BR" sz="2400" dirty="0">
                <a:latin typeface="Times New Roman" panose="02020603050405020304" pitchFamily="18" charset="0"/>
                <a:cs typeface="Times New Roman" panose="02020603050405020304" pitchFamily="18" charset="0"/>
              </a:rPr>
              <a:t> em texto dissertativo, descritivo ou </a:t>
            </a:r>
            <a:r>
              <a:rPr lang="pt-BR" sz="2400" dirty="0" smtClean="0">
                <a:latin typeface="Times New Roman" panose="02020603050405020304" pitchFamily="18" charset="0"/>
                <a:cs typeface="Times New Roman" panose="02020603050405020304" pitchFamily="18" charset="0"/>
              </a:rPr>
              <a:t>narrativo.</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7844" y="3140968"/>
            <a:ext cx="2880320" cy="2788495"/>
          </a:xfrm>
          <a:prstGeom prst="rect">
            <a:avLst/>
          </a:prstGeom>
        </p:spPr>
      </p:pic>
    </p:spTree>
    <p:extLst>
      <p:ext uri="{BB962C8B-B14F-4D97-AF65-F5344CB8AC3E}">
        <p14:creationId xmlns:p14="http://schemas.microsoft.com/office/powerpoint/2010/main" val="2595560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buFont typeface="Wingdings" panose="05000000000000000000" pitchFamily="2" charset="2"/>
              <a:buChar char="Ø"/>
            </a:pPr>
            <a:r>
              <a:rPr lang="pt-BR" sz="2400" b="1" dirty="0" smtClean="0">
                <a:latin typeface="Times New Roman" panose="02020603050405020304" pitchFamily="18" charset="0"/>
                <a:cs typeface="Times New Roman" panose="02020603050405020304" pitchFamily="18" charset="0"/>
              </a:rPr>
              <a:t>Tópico frasal: </a:t>
            </a:r>
            <a:r>
              <a:rPr lang="pt-BR" sz="2400" dirty="0">
                <a:latin typeface="Times New Roman" panose="02020603050405020304" pitchFamily="18" charset="0"/>
                <a:cs typeface="Times New Roman" panose="02020603050405020304" pitchFamily="18" charset="0"/>
              </a:rPr>
              <a:t>é a </a:t>
            </a:r>
            <a:r>
              <a:rPr lang="pt-BR" sz="2400" b="1" dirty="0">
                <a:latin typeface="Times New Roman" panose="02020603050405020304" pitchFamily="18" charset="0"/>
                <a:cs typeface="Times New Roman" panose="02020603050405020304" pitchFamily="18" charset="0"/>
              </a:rPr>
              <a:t>parte inicial</a:t>
            </a:r>
            <a:r>
              <a:rPr lang="pt-BR" sz="2400" dirty="0">
                <a:latin typeface="Times New Roman" panose="02020603050405020304" pitchFamily="18" charset="0"/>
                <a:cs typeface="Times New Roman" panose="02020603050405020304" pitchFamily="18" charset="0"/>
              </a:rPr>
              <a:t> dos parágrafos </a:t>
            </a:r>
            <a:r>
              <a:rPr lang="pt-BR" sz="2400" dirty="0" smtClean="0">
                <a:latin typeface="Times New Roman" panose="02020603050405020304" pitchFamily="18" charset="0"/>
                <a:cs typeface="Times New Roman" panose="02020603050405020304" pitchFamily="18" charset="0"/>
              </a:rPr>
              <a:t>que </a:t>
            </a:r>
            <a:r>
              <a:rPr lang="pt-BR" sz="2400" dirty="0">
                <a:latin typeface="Times New Roman" panose="02020603050405020304" pitchFamily="18" charset="0"/>
                <a:cs typeface="Times New Roman" panose="02020603050405020304" pitchFamily="18" charset="0"/>
              </a:rPr>
              <a:t>contém a </a:t>
            </a:r>
            <a:r>
              <a:rPr lang="pt-BR" sz="2400" b="1" dirty="0">
                <a:latin typeface="Times New Roman" panose="02020603050405020304" pitchFamily="18" charset="0"/>
                <a:cs typeface="Times New Roman" panose="02020603050405020304" pitchFamily="18" charset="0"/>
              </a:rPr>
              <a:t>ideia central</a:t>
            </a:r>
            <a:r>
              <a:rPr lang="pt-BR" sz="2400" dirty="0">
                <a:latin typeface="Times New Roman" panose="02020603050405020304" pitchFamily="18" charset="0"/>
                <a:cs typeface="Times New Roman" panose="02020603050405020304" pitchFamily="18" charset="0"/>
              </a:rPr>
              <a:t> deles, ou seja, é quase como se fosse um </a:t>
            </a:r>
            <a:r>
              <a:rPr lang="pt-BR" sz="2400" b="1" dirty="0" err="1">
                <a:latin typeface="Times New Roman" panose="02020603050405020304" pitchFamily="18" charset="0"/>
                <a:cs typeface="Times New Roman" panose="02020603050405020304" pitchFamily="18" charset="0"/>
              </a:rPr>
              <a:t>resumão</a:t>
            </a:r>
            <a:r>
              <a:rPr lang="pt-BR" sz="2400" dirty="0">
                <a:latin typeface="Times New Roman" panose="02020603050405020304" pitchFamily="18" charset="0"/>
                <a:cs typeface="Times New Roman" panose="02020603050405020304" pitchFamily="18" charset="0"/>
              </a:rPr>
              <a:t> do parágrafo.</a:t>
            </a: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3768" y="3429000"/>
            <a:ext cx="3871879" cy="2168252"/>
          </a:xfrm>
          <a:prstGeom prst="rect">
            <a:avLst/>
          </a:prstGeom>
        </p:spPr>
      </p:pic>
    </p:spTree>
    <p:extLst>
      <p:ext uri="{BB962C8B-B14F-4D97-AF65-F5344CB8AC3E}">
        <p14:creationId xmlns:p14="http://schemas.microsoft.com/office/powerpoint/2010/main" val="3415510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buFont typeface="Wingdings" panose="05000000000000000000" pitchFamily="2" charset="2"/>
              <a:buChar char="Ø"/>
            </a:pPr>
            <a:r>
              <a:rPr lang="pt-BR" sz="2400" b="1" dirty="0" smtClean="0">
                <a:latin typeface="Times New Roman" panose="02020603050405020304" pitchFamily="18" charset="0"/>
                <a:cs typeface="Times New Roman" panose="02020603050405020304" pitchFamily="18" charset="0"/>
              </a:rPr>
              <a:t>Tópico frasal: </a:t>
            </a:r>
            <a:r>
              <a:rPr lang="pt-BR" sz="2400" b="1" dirty="0">
                <a:latin typeface="Times New Roman" panose="02020603050405020304" pitchFamily="18" charset="0"/>
                <a:cs typeface="Times New Roman" panose="02020603050405020304" pitchFamily="18" charset="0"/>
              </a:rPr>
              <a:t>todos </a:t>
            </a:r>
            <a:r>
              <a:rPr lang="pt-BR" sz="2400" dirty="0">
                <a:latin typeface="Times New Roman" panose="02020603050405020304" pitchFamily="18" charset="0"/>
                <a:cs typeface="Times New Roman" panose="02020603050405020304" pitchFamily="18" charset="0"/>
              </a:rPr>
              <a:t>os</a:t>
            </a:r>
            <a:r>
              <a:rPr lang="pt-BR" sz="2400" b="1" dirty="0">
                <a:latin typeface="Times New Roman" panose="02020603050405020304" pitchFamily="18" charset="0"/>
                <a:cs typeface="Times New Roman" panose="02020603050405020304" pitchFamily="18" charset="0"/>
              </a:rPr>
              <a:t> parágrafos </a:t>
            </a:r>
            <a:r>
              <a:rPr lang="pt-BR" sz="2400" dirty="0">
                <a:latin typeface="Times New Roman" panose="02020603050405020304" pitchFamily="18" charset="0"/>
                <a:cs typeface="Times New Roman" panose="02020603050405020304" pitchFamily="18" charset="0"/>
              </a:rPr>
              <a:t>precisam ter um </a:t>
            </a:r>
            <a:r>
              <a:rPr lang="pt-BR" sz="2400" b="1" dirty="0">
                <a:latin typeface="Times New Roman" panose="02020603050405020304" pitchFamily="18" charset="0"/>
                <a:cs typeface="Times New Roman" panose="02020603050405020304" pitchFamily="18" charset="0"/>
              </a:rPr>
              <a:t>tópico frasal</a:t>
            </a:r>
            <a:r>
              <a:rPr lang="pt-BR" sz="2400" dirty="0">
                <a:latin typeface="Times New Roman" panose="02020603050405020304" pitchFamily="18" charset="0"/>
                <a:cs typeface="Times New Roman" panose="02020603050405020304" pitchFamily="18" charset="0"/>
              </a:rPr>
              <a:t> e </a:t>
            </a:r>
            <a:r>
              <a:rPr lang="pt-BR" sz="2400" b="1" dirty="0">
                <a:latin typeface="Times New Roman" panose="02020603050405020304" pitchFamily="18" charset="0"/>
                <a:cs typeface="Times New Roman" panose="02020603050405020304" pitchFamily="18" charset="0"/>
              </a:rPr>
              <a:t>tudo mais que for escrito ao longo do parágrafo</a:t>
            </a:r>
            <a:r>
              <a:rPr lang="pt-BR" sz="2400" dirty="0">
                <a:latin typeface="Times New Roman" panose="02020603050405020304" pitchFamily="18" charset="0"/>
                <a:cs typeface="Times New Roman" panose="02020603050405020304" pitchFamily="18" charset="0"/>
              </a:rPr>
              <a:t> (ideias secundárias) </a:t>
            </a:r>
            <a:r>
              <a:rPr lang="pt-BR" sz="2400" b="1" dirty="0">
                <a:latin typeface="Times New Roman" panose="02020603050405020304" pitchFamily="18" charset="0"/>
                <a:cs typeface="Times New Roman" panose="02020603050405020304" pitchFamily="18" charset="0"/>
              </a:rPr>
              <a:t>girará em torno do tópico frasal</a:t>
            </a:r>
            <a:r>
              <a:rPr lang="pt-BR" sz="2400" dirty="0">
                <a:latin typeface="Times New Roman" panose="02020603050405020304" pitchFamily="18" charset="0"/>
                <a:cs typeface="Times New Roman" panose="02020603050405020304" pitchFamily="18" charset="0"/>
              </a:rPr>
              <a:t>, já que ele contém o assunto principal.</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5816" y="3573016"/>
            <a:ext cx="3582072" cy="2383706"/>
          </a:xfrm>
          <a:prstGeom prst="rect">
            <a:avLst/>
          </a:prstGeom>
        </p:spPr>
      </p:pic>
    </p:spTree>
    <p:extLst>
      <p:ext uri="{BB962C8B-B14F-4D97-AF65-F5344CB8AC3E}">
        <p14:creationId xmlns:p14="http://schemas.microsoft.com/office/powerpoint/2010/main" val="2385517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fontScale="92500" lnSpcReduction="20000"/>
          </a:bodyPr>
          <a:lstStyle/>
          <a:p>
            <a:pPr algn="just">
              <a:lnSpc>
                <a:spcPct val="150000"/>
              </a:lnSpc>
              <a:spcBef>
                <a:spcPts val="0"/>
              </a:spcBef>
              <a:buFont typeface="Wingdings" panose="05000000000000000000" pitchFamily="2" charset="2"/>
              <a:buChar char="Ø"/>
            </a:pPr>
            <a:r>
              <a:rPr lang="pt-BR" sz="2400" b="1" dirty="0" smtClean="0">
                <a:latin typeface="Times New Roman" panose="02020603050405020304" pitchFamily="18" charset="0"/>
                <a:cs typeface="Times New Roman" panose="02020603050405020304" pitchFamily="18" charset="0"/>
              </a:rPr>
              <a:t>Exemplo de parágrafo: </a:t>
            </a:r>
            <a:r>
              <a:rPr lang="pt-BR" sz="2400" b="1" dirty="0" smtClean="0">
                <a:solidFill>
                  <a:srgbClr val="FFC000"/>
                </a:solidFill>
                <a:latin typeface="Times New Roman" panose="02020603050405020304" pitchFamily="18" charset="0"/>
                <a:cs typeface="Times New Roman" panose="02020603050405020304" pitchFamily="18" charset="0"/>
              </a:rPr>
              <a:t>conectivo +</a:t>
            </a:r>
            <a:r>
              <a:rPr lang="pt-BR" sz="2400" b="1" dirty="0" smtClean="0">
                <a:latin typeface="Times New Roman" panose="02020603050405020304" pitchFamily="18" charset="0"/>
                <a:cs typeface="Times New Roman" panose="02020603050405020304" pitchFamily="18" charset="0"/>
              </a:rPr>
              <a:t> </a:t>
            </a:r>
            <a:r>
              <a:rPr lang="pt-BR" sz="2400" b="1" dirty="0" smtClean="0">
                <a:solidFill>
                  <a:srgbClr val="FF0000"/>
                </a:solidFill>
                <a:latin typeface="Times New Roman" panose="02020603050405020304" pitchFamily="18" charset="0"/>
                <a:cs typeface="Times New Roman" panose="02020603050405020304" pitchFamily="18" charset="0"/>
              </a:rPr>
              <a:t>tópico frasal </a:t>
            </a:r>
            <a:r>
              <a:rPr lang="pt-BR" sz="2400" b="1" dirty="0" smtClean="0">
                <a:solidFill>
                  <a:srgbClr val="00B050"/>
                </a:solidFill>
                <a:latin typeface="Times New Roman" panose="02020603050405020304" pitchFamily="18" charset="0"/>
                <a:cs typeface="Times New Roman" panose="02020603050405020304" pitchFamily="18" charset="0"/>
              </a:rPr>
              <a:t>+ comprovação </a:t>
            </a:r>
            <a:r>
              <a:rPr lang="pt-BR" sz="2400" b="1" dirty="0" smtClean="0">
                <a:solidFill>
                  <a:schemeClr val="accent4">
                    <a:lumMod val="75000"/>
                  </a:schemeClr>
                </a:solidFill>
                <a:latin typeface="Times New Roman" panose="02020603050405020304" pitchFamily="18" charset="0"/>
                <a:cs typeface="Times New Roman" panose="02020603050405020304" pitchFamily="18" charset="0"/>
              </a:rPr>
              <a:t>+ conclusão</a:t>
            </a:r>
            <a:r>
              <a:rPr lang="pt-BR" sz="2400" b="1" dirty="0" smtClean="0">
                <a:latin typeface="Times New Roman" panose="02020603050405020304" pitchFamily="18" charset="0"/>
                <a:cs typeface="Times New Roman" panose="02020603050405020304" pitchFamily="18" charset="0"/>
              </a:rPr>
              <a:t>.</a:t>
            </a:r>
            <a:endParaRPr lang="pt-BR" sz="2400" b="1"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Ø"/>
            </a:pPr>
            <a:r>
              <a:rPr lang="pt-BR" sz="2400" dirty="0" smtClean="0">
                <a:solidFill>
                  <a:srgbClr val="FFC000"/>
                </a:solidFill>
                <a:latin typeface="Times New Roman" panose="02020603050405020304" pitchFamily="18" charset="0"/>
                <a:cs typeface="Times New Roman" panose="02020603050405020304" pitchFamily="18" charset="0"/>
              </a:rPr>
              <a:t>A princípio, cabe ressaltar que</a:t>
            </a:r>
            <a:r>
              <a:rPr lang="pt-BR" sz="2400" dirty="0" smtClean="0">
                <a:solidFill>
                  <a:srgbClr val="FF0000"/>
                </a:solidFill>
                <a:latin typeface="Times New Roman" panose="02020603050405020304" pitchFamily="18" charset="0"/>
                <a:cs typeface="Times New Roman" panose="02020603050405020304" pitchFamily="18" charset="0"/>
              </a:rPr>
              <a:t> a falta de assistência social adequada aos miseráveis sempre esteve presente na história do país e</a:t>
            </a:r>
            <a:r>
              <a:rPr lang="pt-BR" sz="2400" dirty="0" smtClean="0">
                <a:latin typeface="Times New Roman" panose="02020603050405020304" pitchFamily="18" charset="0"/>
                <a:cs typeface="Times New Roman" panose="02020603050405020304" pitchFamily="18" charset="0"/>
              </a:rPr>
              <a:t> </a:t>
            </a:r>
            <a:r>
              <a:rPr lang="pt-BR" sz="2400" dirty="0" smtClean="0">
                <a:solidFill>
                  <a:srgbClr val="00B050"/>
                </a:solidFill>
                <a:latin typeface="Times New Roman" panose="02020603050405020304" pitchFamily="18" charset="0"/>
                <a:cs typeface="Times New Roman" panose="02020603050405020304" pitchFamily="18" charset="0"/>
              </a:rPr>
              <a:t>foi retratada por diversos escritores pátrios, como os sertanejos famintos do Arraial de Canudos, em “Os Sertões”, de Euclides da Cunha, as crianças abandonadas nas ruas de Salvador, em “Capitães da Areia”, de Jorge Amado, ou a fome amarela das favelas de São Paulo, no clássico “Quarto de Despejo”, de Carolina Maria de Jesus. </a:t>
            </a:r>
            <a:r>
              <a:rPr lang="pt-BR" sz="2400" dirty="0" smtClean="0">
                <a:solidFill>
                  <a:schemeClr val="accent4">
                    <a:lumMod val="75000"/>
                  </a:schemeClr>
                </a:solidFill>
                <a:latin typeface="Times New Roman" panose="02020603050405020304" pitchFamily="18" charset="0"/>
                <a:cs typeface="Times New Roman" panose="02020603050405020304" pitchFamily="18" charset="0"/>
              </a:rPr>
              <a:t>Se é verdade que o Brasil mudou muito de lá para cá, não é menos verdade que a miséria, o abandono e a fome infelizmente continuam a existir.</a:t>
            </a:r>
            <a:endParaRPr lang="pt-BR" sz="2400" dirty="0">
              <a:solidFill>
                <a:schemeClr val="accent4">
                  <a:lumMod val="75000"/>
                </a:schemeClr>
              </a:solidFill>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27536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Tipos de tópico frasal – 1) Declaração Inicial: </a:t>
            </a:r>
            <a:r>
              <a:rPr lang="pt-BR" sz="2400" dirty="0" smtClean="0">
                <a:latin typeface="Times New Roman" panose="02020603050405020304" pitchFamily="18" charset="0"/>
              </a:rPr>
              <a:t>na </a:t>
            </a:r>
            <a:r>
              <a:rPr lang="pt-BR" sz="2400" dirty="0">
                <a:latin typeface="Times New Roman" panose="02020603050405020304" pitchFamily="18" charset="0"/>
              </a:rPr>
              <a:t>forma </a:t>
            </a:r>
            <a:r>
              <a:rPr lang="pt-BR" sz="2400" b="1" dirty="0">
                <a:latin typeface="Times New Roman" panose="02020603050405020304" pitchFamily="18" charset="0"/>
              </a:rPr>
              <a:t>positiva</a:t>
            </a:r>
            <a:r>
              <a:rPr lang="pt-BR" sz="2400" dirty="0">
                <a:latin typeface="Times New Roman" panose="02020603050405020304" pitchFamily="18" charset="0"/>
              </a:rPr>
              <a:t> </a:t>
            </a:r>
            <a:r>
              <a:rPr lang="pt-BR" sz="2400" dirty="0" smtClean="0">
                <a:latin typeface="Times New Roman" panose="02020603050405020304" pitchFamily="18" charset="0"/>
              </a:rPr>
              <a:t>ou </a:t>
            </a:r>
            <a:r>
              <a:rPr lang="pt-BR" sz="2400" b="1" dirty="0" smtClean="0">
                <a:latin typeface="Times New Roman" panose="02020603050405020304" pitchFamily="18" charset="0"/>
              </a:rPr>
              <a:t>negativa</a:t>
            </a:r>
            <a:r>
              <a:rPr lang="pt-BR" sz="2400" dirty="0">
                <a:latin typeface="Times New Roman" panose="02020603050405020304" pitchFamily="18" charset="0"/>
              </a:rPr>
              <a:t>, o tópico frasal </a:t>
            </a:r>
            <a:r>
              <a:rPr lang="pt-BR" sz="2400" dirty="0" smtClean="0">
                <a:latin typeface="Times New Roman" panose="02020603050405020304" pitchFamily="18" charset="0"/>
              </a:rPr>
              <a:t>traz </a:t>
            </a:r>
            <a:r>
              <a:rPr lang="pt-BR" sz="2400" dirty="0">
                <a:latin typeface="Times New Roman" panose="02020603050405020304" pitchFamily="18" charset="0"/>
              </a:rPr>
              <a:t>uma </a:t>
            </a:r>
            <a:r>
              <a:rPr lang="pt-BR" sz="2400" b="1" dirty="0">
                <a:latin typeface="Times New Roman" panose="02020603050405020304" pitchFamily="18" charset="0"/>
              </a:rPr>
              <a:t>ideia muito forte</a:t>
            </a:r>
            <a:r>
              <a:rPr lang="pt-BR" sz="2400" dirty="0">
                <a:latin typeface="Times New Roman" panose="02020603050405020304" pitchFamily="18" charset="0"/>
              </a:rPr>
              <a:t>, </a:t>
            </a:r>
            <a:r>
              <a:rPr lang="pt-BR" sz="2400" dirty="0" smtClean="0">
                <a:latin typeface="Times New Roman" panose="02020603050405020304" pitchFamily="18" charset="0"/>
              </a:rPr>
              <a:t>que causa </a:t>
            </a:r>
            <a:r>
              <a:rPr lang="pt-BR" sz="2400" b="1" dirty="0" smtClean="0">
                <a:latin typeface="Times New Roman" panose="02020603050405020304" pitchFamily="18" charset="0"/>
              </a:rPr>
              <a:t>impacto ao leitor</a:t>
            </a:r>
            <a:r>
              <a:rPr lang="pt-BR" sz="2400" dirty="0" smtClean="0">
                <a:latin typeface="Times New Roman" panose="02020603050405020304" pitchFamily="18" charset="0"/>
              </a:rPr>
              <a:t>. Porém, quando </a:t>
            </a:r>
            <a:r>
              <a:rPr lang="pt-BR" sz="2400" dirty="0">
                <a:latin typeface="Times New Roman" panose="02020603050405020304" pitchFamily="18" charset="0"/>
              </a:rPr>
              <a:t>um parágrafo é iniciado por declaração inicial, espera-se que as </a:t>
            </a:r>
            <a:r>
              <a:rPr lang="pt-BR" sz="2400" b="1" dirty="0">
                <a:latin typeface="Times New Roman" panose="02020603050405020304" pitchFamily="18" charset="0"/>
              </a:rPr>
              <a:t>ideias secundárias</a:t>
            </a:r>
            <a:r>
              <a:rPr lang="pt-BR" sz="2400" dirty="0">
                <a:latin typeface="Times New Roman" panose="02020603050405020304" pitchFamily="18" charset="0"/>
              </a:rPr>
              <a:t>, mesmo que estejam em segundo lugar, também </a:t>
            </a:r>
            <a:r>
              <a:rPr lang="pt-BR" sz="2400" b="1" dirty="0">
                <a:latin typeface="Times New Roman" panose="02020603050405020304" pitchFamily="18" charset="0"/>
              </a:rPr>
              <a:t>sejam bastante relevantes</a:t>
            </a:r>
            <a:r>
              <a:rPr lang="pt-BR" sz="2400" dirty="0">
                <a:latin typeface="Times New Roman" panose="02020603050405020304" pitchFamily="18" charset="0"/>
              </a:rPr>
              <a:t> com relação ao assunto do texto.</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8316" y="4581128"/>
            <a:ext cx="2619375" cy="1543230"/>
          </a:xfrm>
          <a:prstGeom prst="rect">
            <a:avLst/>
          </a:prstGeom>
        </p:spPr>
      </p:pic>
    </p:spTree>
    <p:extLst>
      <p:ext uri="{BB962C8B-B14F-4D97-AF65-F5344CB8AC3E}">
        <p14:creationId xmlns:p14="http://schemas.microsoft.com/office/powerpoint/2010/main" val="2853385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4800" b="1" dirty="0" smtClean="0">
                <a:solidFill>
                  <a:srgbClr val="FF0000"/>
                </a:solidFill>
                <a:latin typeface="Times New Roman" panose="02020603050405020304" pitchFamily="18" charset="0"/>
                <a:cs typeface="Times New Roman" panose="02020603050405020304" pitchFamily="18" charset="0"/>
              </a:rPr>
              <a:t>Estrutura do Parágrafo</a:t>
            </a:r>
            <a:endParaRPr lang="pt-BR" sz="48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856984" cy="5044058"/>
          </a:xfrm>
        </p:spPr>
        <p:txBody>
          <a:bodyPr>
            <a:normAutofit/>
          </a:bodyPr>
          <a:lstStyle/>
          <a:p>
            <a:pPr algn="just">
              <a:spcBef>
                <a:spcPts val="0"/>
              </a:spcBef>
            </a:pPr>
            <a:r>
              <a:rPr lang="pt-BR" sz="2400" b="1" dirty="0" smtClean="0">
                <a:latin typeface="Times New Roman" panose="02020603050405020304" pitchFamily="18" charset="0"/>
                <a:cs typeface="Times New Roman" panose="02020603050405020304" pitchFamily="18" charset="0"/>
              </a:rPr>
              <a:t>Exemplo de tópico frasal por declaração inicial em redação nota mil do ENEM:</a:t>
            </a:r>
          </a:p>
          <a:p>
            <a:pPr algn="just">
              <a:spcBef>
                <a:spcPts val="0"/>
              </a:spcBef>
            </a:pPr>
            <a:endParaRPr lang="pt-BR" sz="2400" b="1" dirty="0">
              <a:latin typeface="Times New Roman" panose="02020603050405020304" pitchFamily="18" charset="0"/>
              <a:cs typeface="Times New Roman" panose="02020603050405020304" pitchFamily="18" charset="0"/>
            </a:endParaRPr>
          </a:p>
          <a:p>
            <a:pPr algn="just">
              <a:spcBef>
                <a:spcPts val="0"/>
              </a:spcBef>
            </a:pPr>
            <a:r>
              <a:rPr lang="pt-BR" sz="2400" b="1" dirty="0">
                <a:latin typeface="Times New Roman" panose="02020603050405020304" pitchFamily="18" charset="0"/>
                <a:cs typeface="Times New Roman" panose="02020603050405020304" pitchFamily="18" charset="0"/>
              </a:rPr>
              <a:t>Não há ligação direta entre a violência urbana e a pobreza ou o racismo</a:t>
            </a:r>
            <a:r>
              <a:rPr lang="pt-BR" sz="2400" dirty="0">
                <a:latin typeface="Times New Roman" panose="02020603050405020304" pitchFamily="18" charset="0"/>
                <a:cs typeface="Times New Roman" panose="02020603050405020304" pitchFamily="18" charset="0"/>
              </a:rPr>
              <a:t>. Suas raízes estão lançadas, na verdade, sobre uma sociedade desigual, que privilegia uma minoria, deixando todos os demais à margem da sociedade, distante de oportunidades </a:t>
            </a:r>
            <a:r>
              <a:rPr lang="pt-BR" sz="2400" dirty="0" smtClean="0">
                <a:latin typeface="Times New Roman" panose="02020603050405020304" pitchFamily="18" charset="0"/>
                <a:cs typeface="Times New Roman" panose="02020603050405020304" pitchFamily="18" charset="0"/>
              </a:rPr>
              <a:t>iguais. Nesse sentido, o </a:t>
            </a:r>
            <a:r>
              <a:rPr lang="pt-BR" sz="2400" dirty="0">
                <a:latin typeface="Times New Roman" panose="02020603050405020304" pitchFamily="18" charset="0"/>
                <a:cs typeface="Times New Roman" panose="02020603050405020304" pitchFamily="18" charset="0"/>
              </a:rPr>
              <a:t>Relatório de Desenvolvimento Humano </a:t>
            </a:r>
            <a:r>
              <a:rPr lang="pt-BR" sz="2400" dirty="0" smtClean="0">
                <a:latin typeface="Times New Roman" panose="02020603050405020304" pitchFamily="18" charset="0"/>
                <a:cs typeface="Times New Roman" panose="02020603050405020304" pitchFamily="18" charset="0"/>
              </a:rPr>
              <a:t>da </a:t>
            </a:r>
            <a:r>
              <a:rPr lang="pt-BR" sz="2400" dirty="0">
                <a:latin typeface="Times New Roman" panose="02020603050405020304" pitchFamily="18" charset="0"/>
                <a:cs typeface="Times New Roman" panose="02020603050405020304" pitchFamily="18" charset="0"/>
              </a:rPr>
              <a:t>Organização das Nações Unidas (</a:t>
            </a:r>
            <a:r>
              <a:rPr lang="pt-BR" sz="2400" dirty="0" smtClean="0">
                <a:latin typeface="Times New Roman" panose="02020603050405020304" pitchFamily="18" charset="0"/>
                <a:cs typeface="Times New Roman" panose="02020603050405020304" pitchFamily="18" charset="0"/>
              </a:rPr>
              <a:t>ONU) aponta que o Brasil apresenta a segunda maior concentração de renda do mundo e que a parcela </a:t>
            </a:r>
            <a:r>
              <a:rPr lang="pt-BR" sz="2400" dirty="0">
                <a:latin typeface="Times New Roman" panose="02020603050405020304" pitchFamily="18" charset="0"/>
                <a:cs typeface="Times New Roman" panose="02020603050405020304" pitchFamily="18" charset="0"/>
              </a:rPr>
              <a:t>mais </a:t>
            </a:r>
            <a:r>
              <a:rPr lang="pt-BR" sz="2400" dirty="0" smtClean="0">
                <a:latin typeface="Times New Roman" panose="02020603050405020304" pitchFamily="18" charset="0"/>
                <a:cs typeface="Times New Roman" panose="02020603050405020304" pitchFamily="18" charset="0"/>
              </a:rPr>
              <a:t>rica (1%) da população </a:t>
            </a:r>
            <a:r>
              <a:rPr lang="pt-BR" sz="2400" dirty="0">
                <a:latin typeface="Times New Roman" panose="02020603050405020304" pitchFamily="18" charset="0"/>
                <a:cs typeface="Times New Roman" panose="02020603050405020304" pitchFamily="18" charset="0"/>
              </a:rPr>
              <a:t>concentra 28,3% da renda total do </a:t>
            </a:r>
            <a:r>
              <a:rPr lang="pt-BR" sz="2400" dirty="0" smtClean="0">
                <a:latin typeface="Times New Roman" panose="02020603050405020304" pitchFamily="18" charset="0"/>
                <a:cs typeface="Times New Roman" panose="02020603050405020304" pitchFamily="18" charset="0"/>
              </a:rPr>
              <a:t>país, o que demostra que a grande luta do país é contra a desigualdade.</a:t>
            </a:r>
            <a:endParaRPr lang="pt-BR" sz="2400" dirty="0">
              <a:latin typeface="Times New Roman" panose="02020603050405020304" pitchFamily="18" charset="0"/>
              <a:cs typeface="Times New Roman" panose="02020603050405020304" pitchFamily="18" charset="0"/>
            </a:endParaRPr>
          </a:p>
          <a:p>
            <a:pPr algn="just">
              <a:spcBef>
                <a:spcPts val="0"/>
              </a:spcBef>
            </a:pPr>
            <a:endParaRPr lang="pt-BR" sz="2400" dirty="0">
              <a:latin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18081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3466</TotalTime>
  <Words>2424</Words>
  <Application>Microsoft Office PowerPoint</Application>
  <PresentationFormat>Apresentação na tela (4:3)</PresentationFormat>
  <Paragraphs>209</Paragraphs>
  <Slides>27</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27</vt:i4>
      </vt:variant>
    </vt:vector>
  </HeadingPairs>
  <TitlesOfParts>
    <vt:vector size="33" baseType="lpstr">
      <vt:lpstr>SimSun</vt:lpstr>
      <vt:lpstr>Arial</vt:lpstr>
      <vt:lpstr>Calibri</vt:lpstr>
      <vt:lpstr>Times New Roman</vt:lpstr>
      <vt:lpstr>Wingdings</vt:lpstr>
      <vt:lpstr>Tema do Office</vt:lpstr>
      <vt:lpstr>O que é uma dissertação?</vt:lpstr>
      <vt:lpstr>Estrutura da Dissertação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Estrutura do Parágrafo</vt:lpstr>
      <vt:lpstr>Praticando</vt:lpstr>
      <vt:lpstr>Praticando</vt:lpstr>
      <vt:lpstr>Praticando</vt:lpstr>
      <vt:lpstr>Praticando</vt:lpstr>
      <vt:lpstr>Praticando</vt:lpstr>
      <vt:lpstr>Praticando</vt:lpstr>
      <vt:lpstr>Praticando</vt:lpstr>
      <vt:lpstr>Praticando</vt:lpstr>
      <vt:lpstr>Praticando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PREVIDÊNCIA COMPLEMENTAR</dc:title>
  <dc:creator>Usuário</dc:creator>
  <cp:lastModifiedBy>ARTHUR VINÍCIUS FEITOSA FURTADO</cp:lastModifiedBy>
  <cp:revision>333</cp:revision>
  <dcterms:created xsi:type="dcterms:W3CDTF">2018-05-26T12:30:19Z</dcterms:created>
  <dcterms:modified xsi:type="dcterms:W3CDTF">2020-12-09T08:16:32Z</dcterms:modified>
</cp:coreProperties>
</file>