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488" r:id="rId2"/>
    <p:sldId id="489" r:id="rId3"/>
    <p:sldId id="490" r:id="rId4"/>
    <p:sldId id="491" r:id="rId5"/>
    <p:sldId id="492" r:id="rId6"/>
    <p:sldId id="493" r:id="rId7"/>
    <p:sldId id="494" r:id="rId8"/>
    <p:sldId id="497" r:id="rId9"/>
    <p:sldId id="498" r:id="rId10"/>
    <p:sldId id="495" r:id="rId11"/>
    <p:sldId id="496" r:id="rId12"/>
    <p:sldId id="499" r:id="rId13"/>
    <p:sldId id="500" r:id="rId14"/>
    <p:sldId id="501" r:id="rId15"/>
    <p:sldId id="502" r:id="rId16"/>
    <p:sldId id="504" r:id="rId17"/>
    <p:sldId id="505" r:id="rId18"/>
    <p:sldId id="506" r:id="rId19"/>
    <p:sldId id="507" r:id="rId20"/>
    <p:sldId id="508" r:id="rId21"/>
    <p:sldId id="509" r:id="rId22"/>
    <p:sldId id="510" r:id="rId23"/>
    <p:sldId id="511" r:id="rId24"/>
    <p:sldId id="512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07/04/2019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07/04/2019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Podem variar no grau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no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comparativo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uma qualidade ou qualificação entre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dois seres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ou duas qualidades de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mesmo ser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é mais magro do que Pedro.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é mais engraçado do que esperto.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429309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34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Aponte a forma superlativa absoluta sintética dos adjetivos abaixo: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Alto: 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Ágil: 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Amargo: 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Baixo: 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Doce: 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Frágil: 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Frio: 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Magro: </a:t>
            </a:r>
          </a:p>
          <a:p>
            <a:pPr marL="514350" indent="-514350" algn="just">
              <a:buAutoNum type="roman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Pobre: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   Sábio: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39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Aponte a forma superlativa absoluta sintética dos adjetivos abaixo: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Alto: altíssimo.</a:t>
            </a:r>
          </a:p>
          <a:p>
            <a:pPr marL="457200" indent="-457200" algn="just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gil: agilíssimo.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Amargo: amarguíssimo ou amaríssimo.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Baixo: baixíssimo ou ínfimo.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Doce: Docíssimo ou dulcíssimo.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Frágil: Fragílimo ou fragilíssimo.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Frio: Frigidíssimo ou friíssimo.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Magro: macérrimo ou magríssimo.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Pobre: paupérrimo ou pobríssimo.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Sábio: sapientíssimo.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58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Aponte a diferença de sentido entre as expressões abaixo: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é um alto funcionário.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  Ele é um funcionário alto.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  O bravo capitão venceu muitas batalhas.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  O capitão bravo venceu muitas batalhas.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   Esta é uma simples questão.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   Esta é uma questão simples.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   Sempre foste um grande homem.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   Sempre foste um homem grande.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   Elisa é uma nova mulher.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Elisa é uma mulher nova.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72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Aponte a diferença de sentido entre as expressões abaixo: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é um alto funcionário (posição, importância).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  Ele é um funcionário alto (altura, comprimento).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  O bravo capitão venceu muitas batalhas (corajoso).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  O capitão bravo venceu muitas batalhas (nervoso).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   Esta é uma simples questão (sem importância).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   Esta é uma questão simples (fácil).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   Sempre foste um grande homem (digno).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   Sempre foste um homem grande (altura, comprimento).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   Elisa é uma nova mulher (renovada).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Elisa é uma mulher nova (jovem).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20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trecho: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os passarinhos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estão mais lentos que a rotação da eternidade, tem-se: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superlativo analítico de lento.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comparativo de superioridade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superlativo absoluto.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comparativo de igualdade.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superlativo relativo de superioridade. </a:t>
            </a: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07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(VUNESP) Assinale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alternativa em que a reescrita do texto altera o sentido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Secaram as pequenas folhas, pensei que fosse morrer.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Secaram as folhas pequenas, pensei que fosse morrer.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alguma coisa de vivo que se afirma com ímpeto e certeza.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É algo de vivo que, com ímpeto e certeza, afirma-se.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em um monte de terra trazido pelo jardineiro...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... em um monte de terra que o jardineiro trouxe.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Anteontem aconteceu o que era inevitável...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Aquilo que era inevitável anteontem aconteceu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 um ignorante, um pobre homem da cidade.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Sou um ignorante, um homem pobre da cidade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45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Casmurro afirma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"José Dias amava os superlativos. Era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modo de dar feição monumental às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ideias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Dentre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vários superlativos empregados por José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única alternativa em que ocorre um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emprego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previsto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pela gramática normativa: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"Se soubesse, não teria falado, mas falei pela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veneração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pela estima, pelo afeto, para cumprir um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amargo,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amaríssimo...”.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"Que ideias é essa? O estado dela é gravíssimo,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é mal de morte, e Deus pode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tudo”.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"Sua mãe é uma santa, seu tio é um cavalheiro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perfeitíssimo”.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"...porque ela é um anjo,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anjíssimo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...”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"Oh! As leis são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belíssimas”.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55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Leia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atentamente, o trecho extraído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Memórias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Póstumas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Brás Cubas,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abaixo transcrito: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"(...) a primeira é que eu não sou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propriamente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defunto, mas um defunto autor, para quem 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foi um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berço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(...)"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Identifique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classificação morfológica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 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defunto: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- No primeiro caso,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 é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defunto é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- No segundo caso,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defunto é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 é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- Em ambos os casos, temos substantivos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compostos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Agora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I e II estão corretas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II e III estão corretas.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 e III estão corretas.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todas estão corretas.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todas estão incorretas. 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17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Marque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item que apresenta um adjetivo no grau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absoluto analítico: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Ele é um dos mais inteligentes alunos da Escola.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cerveja está geladíssima.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 problema da dívida externa é tão importante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achatamento salarial.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 cerimônia de formatura a que assistimos foi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linda,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linda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Naquela festa, o aluno parecia mais desinibido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irmão. 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51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opção em que a inversão da ordem dos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provoca, ao mesmo tempo, alteração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sentido 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mudança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gramatical: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Consideravam-no um homem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santo.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Consideravam-no um santo homem.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Tratava-se de um acordo comum.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Tratava-se de um comum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acordo.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Era, sem dúvida, um grande homem.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Era, sem dúvida, um homem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sido puro capricho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menina.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Tinha sido capricho puro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menina.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18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comparativo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há três tipos de comparativo: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igualdade: Português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divertido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quanto/como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Matemática.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superioridade: Português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divertido (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do) 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Matemática.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inferioridade: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Português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divertido (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do) que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Matemática.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005064"/>
            <a:ext cx="2952328" cy="204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68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adjetivo destacado em “...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manto..." (L. 9), se deslocado para depois do substantivo “manto", sofre alteração de sentido, o que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ocorre 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Passamos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negras situações naquela época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Aquele profissional é um pobre homem.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Ela era uma simples pessoa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Recebi uma única oferta de trabalho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Tornou-se, quando adulto, um grande homem.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23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item abaixo em que a mudança de posição do adjetivo em relação ao substantivo NÃO provoca qualquer alteração no sentido original do segmento é: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Famílias pobres.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Inocente cidadão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Qualquer artista.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Jornais velhos.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Setenta anos.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37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(FEC – Inspetor de Polícia) Todos os adjetivos em destaque estão empregados no texto para fazer a avaliação ou valoração pessoal de um fato, exceto: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(...) sua beleza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singular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(...) formas de integração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as favelas pacificadas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(...)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contingente de pessoas.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(...) variedade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extraordinária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manifestações.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(...) o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melhor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caminho para a adequação espacial dessas comunidades.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60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Classifique os adjetivos segundo o seu grau: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Matheus é mais inteligente do que José.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é menos confiável do que Pedro.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Márcia é tão divertida quanto Sara.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Corinthians é melhor do que Palmeiras.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A ETEC é uma escola muito boa.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O professor Lucas é muito sábio.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O professor Lucas é sapientíssimo.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O professor Lucas é o mais sábio da escola.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Silas é o menos comportado da sala.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Essa modelo está macérrima! 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45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Classifique os adjetivos segundo o seu grau: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Matheus é mais inteligente do que José.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Comparativo de Superioridade.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é menos confiável do que Pedro.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Comparativo de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Inferioridade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Márcia é tão divertida quanto Sara.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Comparativo de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Igualdade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Corinthians é melhor do que Palmeiras.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Comparativo de Superioridade.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A ETEC é uma escola muito boa.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Superlativo absoluto analítico.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O professor Lucas é muito sábio.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Superlativo absoluto analítico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O professor Lucas é sapientíssimo.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Superlativo absoluto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sintético.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O professor Lucas é o mais sábio da escola.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Superlativo relativo de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superiorid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Silas é o menos comportado da sala.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Superlativo relativo de inferioridade.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Essa modelo está macérrima!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Superlativo absoluto sintético.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30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comparativo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atenção: no grau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comparativo de superioridade,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adjetivos abaixo só têm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sintéticas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Errado: Português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bom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que Matemática.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Certo: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Português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melhor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que Matemática.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567577"/>
              </p:ext>
            </p:extLst>
          </p:nvPr>
        </p:nvGraphicFramePr>
        <p:xfrm>
          <a:off x="2627784" y="3356992"/>
          <a:ext cx="4104456" cy="252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>
                  <a:extLst>
                    <a:ext uri="{9D8B030D-6E8A-4147-A177-3AD203B41FA5}">
                      <a16:colId xmlns="" xmlns:a16="http://schemas.microsoft.com/office/drawing/2014/main" val="1826425597"/>
                    </a:ext>
                  </a:extLst>
                </a:gridCol>
                <a:gridCol w="2052228">
                  <a:extLst>
                    <a:ext uri="{9D8B030D-6E8A-4147-A177-3AD203B41FA5}">
                      <a16:colId xmlns="" xmlns:a16="http://schemas.microsoft.com/office/drawing/2014/main" val="2414837635"/>
                    </a:ext>
                  </a:extLst>
                </a:gridCol>
              </a:tblGrid>
              <a:tr h="631230"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Bom</a:t>
                      </a:r>
                      <a:endParaRPr lang="pt-BR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Melhor</a:t>
                      </a:r>
                      <a:endParaRPr lang="pt-BR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3643794"/>
                  </a:ext>
                </a:extLst>
              </a:tr>
              <a:tr h="63123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Mau/Ruim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Pior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73547877"/>
                  </a:ext>
                </a:extLst>
              </a:tr>
              <a:tr h="63123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Grande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Maior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06997941"/>
                  </a:ext>
                </a:extLst>
              </a:tr>
              <a:tr h="63123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Pequeno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Menor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1287731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123" y="3746963"/>
            <a:ext cx="2143125" cy="214312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95693"/>
            <a:ext cx="20669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6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comparativo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Porém, 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comparações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feitas entre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qualidades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mesmo ser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devem-se usar 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formas analíticas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“mais bom, mais mau, mais grande e mais pequeno”. 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Minha casa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grande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que confortável.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Nazaré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boa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pessoa do que má.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593306"/>
            <a:ext cx="2471738" cy="247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92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Superlativo: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ocorre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engrandecimento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intensificação da qualidade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um só ser.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Sheldon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muito inteligente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Sheldon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inteligentíssimo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600672"/>
            <a:ext cx="3366367" cy="228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79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Superlativo: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 dois tipos: absoluto e relativo.</a:t>
            </a: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Absoluto: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Analítico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(advérbio + adjetivo): Sheldon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muito inteligente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Sintético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(adjetivo + sufixo): Sheldon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inteligentíssimo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Sufixos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Grand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íssimo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Paupér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humí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085" y="3861048"/>
            <a:ext cx="3865853" cy="216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36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Superlativo: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 dois tipos: absoluto e relativo.</a:t>
            </a: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Relativo: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superioridade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(enaltece a qualidade de um ser dentre outros seres): Sheldon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mais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inteligente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(dentre)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universidade.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inferioridade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(minimização da qualidade de um ser dentre outros seres): Leonard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menos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inteligente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grupo.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041" y="3946113"/>
            <a:ext cx="3981917" cy="210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75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Superlativo Relativo de Superioridade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atenção: os adjetivos abaixo apresentam formas diversas: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121910"/>
              </p:ext>
            </p:extLst>
          </p:nvPr>
        </p:nvGraphicFramePr>
        <p:xfrm>
          <a:off x="2627784" y="2204864"/>
          <a:ext cx="4104456" cy="3677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>
                  <a:extLst>
                    <a:ext uri="{9D8B030D-6E8A-4147-A177-3AD203B41FA5}">
                      <a16:colId xmlns="" xmlns:a16="http://schemas.microsoft.com/office/drawing/2014/main" val="1826425597"/>
                    </a:ext>
                  </a:extLst>
                </a:gridCol>
                <a:gridCol w="2052228">
                  <a:extLst>
                    <a:ext uri="{9D8B030D-6E8A-4147-A177-3AD203B41FA5}">
                      <a16:colId xmlns="" xmlns:a16="http://schemas.microsoft.com/office/drawing/2014/main" val="2414837635"/>
                    </a:ext>
                  </a:extLst>
                </a:gridCol>
              </a:tblGrid>
              <a:tr h="919262"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Bom</a:t>
                      </a:r>
                      <a:endParaRPr lang="pt-BR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o/a melhor</a:t>
                      </a:r>
                      <a:endParaRPr lang="pt-BR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3643794"/>
                  </a:ext>
                </a:extLst>
              </a:tr>
              <a:tr h="91926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Mau/Ruim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o/a pior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73547877"/>
                  </a:ext>
                </a:extLst>
              </a:tr>
              <a:tr h="91926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Grande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o/a maior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06997941"/>
                  </a:ext>
                </a:extLst>
              </a:tr>
              <a:tr h="91926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Pequeno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o/a menor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1287731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123" y="3746963"/>
            <a:ext cx="2143125" cy="214312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95693"/>
            <a:ext cx="20669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99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 discursivo - atenção: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dependendo da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posição do adjetivo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pode haver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mudança de sentido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até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 gramatical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é um pobre homem (coitado).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é um homem pobre (sem recursos).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Francisca é uma nobre pessoa (digna).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Francisca é uma pessoa nobre (aristocrata).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4221088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14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4250</TotalTime>
  <Words>1801</Words>
  <Application>Microsoft Office PowerPoint</Application>
  <PresentationFormat>Apresentação na tela (4:3)</PresentationFormat>
  <Paragraphs>307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Tema do Office</vt:lpstr>
      <vt:lpstr>ADJETIVO – FLEXÃO DE GRAU</vt:lpstr>
      <vt:lpstr>ADJETIVO – FLEXÃO DE GRAU</vt:lpstr>
      <vt:lpstr>ADJETIVO – FLEXÃO DE GRAU</vt:lpstr>
      <vt:lpstr>ADJETIVO – FLEXÃO DE GRAU</vt:lpstr>
      <vt:lpstr>ADJETIVO – FLEXÃO DE GRAU</vt:lpstr>
      <vt:lpstr>ADJETIVO – FLEXÃO DE GRAU</vt:lpstr>
      <vt:lpstr>ADJETIVO – FLEXÃO DE GRAU</vt:lpstr>
      <vt:lpstr>ADJETIVO – FLEXÃO DE GRAU</vt:lpstr>
      <vt:lpstr>ADJETIVO – FLEXÃO DE GRAU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Usuário</cp:lastModifiedBy>
  <cp:revision>456</cp:revision>
  <dcterms:created xsi:type="dcterms:W3CDTF">2018-05-26T12:30:19Z</dcterms:created>
  <dcterms:modified xsi:type="dcterms:W3CDTF">2019-04-07T12:50:30Z</dcterms:modified>
</cp:coreProperties>
</file>