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61" r:id="rId5"/>
    <p:sldId id="258" r:id="rId6"/>
    <p:sldId id="268" r:id="rId7"/>
    <p:sldId id="256" r:id="rId8"/>
    <p:sldId id="262" r:id="rId9"/>
    <p:sldId id="263" r:id="rId10"/>
    <p:sldId id="265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383F8-DE62-4530-A9CA-A59A321A5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A54F9-E1C5-4CBD-A0A8-E0B3CA72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74923-B7E9-4109-AF23-9DBF4552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E8DC55-D11E-4D28-A0B8-297C8203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CBE1E-FCBE-4E69-9133-8043ED26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42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CD96B-28A6-4918-B72C-5856BCD3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6F2C18-5654-4F1D-8447-C8F20AB2B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3D19BA-1179-452F-9DE4-86A2ED0A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87364-7BB3-4D71-A8E1-E9F0EE1E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A1EE8-DD9A-4686-BFD2-6FED669D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4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2D56A9-055F-4404-A397-8005FC05D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EE93A-A3C1-4F4D-9864-DBD183F6F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1D2CA-9510-454E-BF06-51F8698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1767EB-E966-4C0E-9E45-9510775B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CA84D-6F4E-4757-8DB3-16350700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9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D31B2-CDAD-49F9-9299-0461A74C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6007A6-7A37-4908-8036-13087406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96C19-98F3-4CF6-8D2B-49E2C5BF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043DA-3A1C-4AF1-B354-D9073ACC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9907-C92E-4BA5-A63A-4C2803D8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9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C2730-A1C2-4FDE-9EEF-A436E143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67FA76-D2A9-43D1-B1C0-ACE856BA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BC9A03-C101-4A6D-8771-71F253AA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F59D5-0A6E-490D-8E49-29B72BAB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CCB94D-EEED-4949-B86C-F3C38E26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2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395A6-572E-4716-B4F7-3212CEE7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5AB1FF-05DE-456C-993F-D7B8AF1F2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41C105-130F-4393-A1BC-1647C8A7D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85441C-BAD0-48F0-BB5C-CEC3F85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C7CB03-1EEF-492F-9D90-8B380D5C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D947A2-FA9C-40C7-91D1-F1C7E3C9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7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78DA1-4875-4190-A476-470C0E76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06B0F6-D5F0-401F-8FC2-AEBBBC9CB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597CAA-2ABC-4A92-9BD4-5EA032D13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A46477-197F-4787-B295-F45F5EB1D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BF5E83-8AF8-40B5-9E8C-D7B0B6C56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E4D13D-7416-4A04-90AF-A99DA9A9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31087-43E3-4042-B5E5-0F389CDC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032261-A5F8-45A6-B81E-DBB9B8AA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5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80F87-93E7-4E45-8E0F-8DA54AB8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FBE34E-462A-4EE6-96B6-2B6CBD19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7C2C23-840A-47DF-A97B-D5F6449C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EF6B52-AEE0-4768-92D2-406895A2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15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C0EAF2-068C-4BB3-9AAB-B7F867A0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3502EE-9A06-42B9-85B4-03688775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26F132-9D52-4C5B-A50A-9ED979BF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A089B-27A0-4947-9E80-B821630D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69347B-B96C-4286-90E3-B9C7E2E9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2C644C-EEA8-454A-9C47-94837BE8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0571E0-5516-4F89-94B7-E9E1945B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DB9ACC-09F9-4CA8-BFB6-DC6B404D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10EBC8-7BAA-4445-B1AA-B0A605F9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3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51393-DC2B-4A9D-BECE-58CD890D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60B498-2A09-4C30-A2DD-AABED3D6B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193A2B-FACC-453C-91F3-71B22BD5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E64A4C-E806-4E74-95F7-8BEFF432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FE8032-C081-4AA0-B162-C3AFBC6C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F79FAD-4CD3-44E4-BCAD-B7D960D4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19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CED64F-AB2A-451F-AA1F-81195B23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A6B308-C43C-4459-B3ED-1548035D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118B9-2901-4518-98BB-4A7A3F04D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6A66-19B0-4193-8327-B35DFF566ED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58DA15-CB5E-4FCE-AE77-70447E34C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761FD-5232-4435-9B1C-783B666E9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38BA-CF08-42F6-A2C3-3AF075118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5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7568588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Fala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7568588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da linguagem oral: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Há uma maior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aproximação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emissor e receptor.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Estabelece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contato direto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destinatário.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É mais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espontânea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usufruindo de maior liberdade.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Há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 tolerância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relativamente ao cumprimento da norma culta.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passageira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encontra-se 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permanente renovação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deixando qualquer registro.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Não requer escolarização, sendo um processo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aprendido socialmente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52DF74-9FEA-45E0-8C65-B3D96827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24" y="-8264"/>
            <a:ext cx="4469176" cy="68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7326217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Sonoridade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7326217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muitas pessoas não entendem que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sonoridade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ritmo, som, rima, entonação – é uma das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 importantes 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Essas pessoas acham que um poema é um texto cujas linhas são mais curtas e terminam no meio da folha (verso).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Esquecem que 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primeiros poetas cantavam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seus versos acompanhados por uma lira e que esses textos, até hoje, são feitos para declamação em voz alta.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essencial, assim,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atentar para a sonoridade dos poemas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sob pena de não compreender a beleza do texto.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4570A4-A177-46C6-BD53-C8264EC08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71" y="32974"/>
            <a:ext cx="4634429" cy="68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975"/>
            <a:ext cx="6676222" cy="53990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Ritmo e Som na Poesia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473650"/>
            <a:ext cx="6797407" cy="650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 é fogo que arde sem se ver,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ferida que dói, e não se sente;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contentamento descontente,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dor que desatina sem doer.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não querer mais que bem querer;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andar solitário entre a gente;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nunca contentar-se de contente;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cuidar que ganha em se perder.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querer estar preso por vontade;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servir a quem vence, o vencedor;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ter com quem nos mata, lealdade.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como causar pode seu favor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corações humanos amizade,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tão contrário a si é o mesmo Amor.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EDD72E-4DBE-4EF2-9BE1-6365A17D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07" y="0"/>
            <a:ext cx="539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975"/>
            <a:ext cx="6676222" cy="53990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Ritmo e Som na Poesia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473650"/>
            <a:ext cx="6797407" cy="650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canto de morte,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ouvi: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filho das selvas,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selvas cresci;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descendo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tribo tupi.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tribo pujante,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agora anda errante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fado inconstante,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nasci: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bravo, sou forte,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filho do Norte;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canto de morte,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Guerreiros, ouvi.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7C0F7D-B2E5-42B2-B0EF-A4A5C93B7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3" t="3712" r="6602" b="2569"/>
          <a:stretch/>
        </p:blipFill>
        <p:spPr>
          <a:xfrm>
            <a:off x="6797407" y="-1"/>
            <a:ext cx="53945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5783855" cy="70508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5783855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Assinale o trecho do diálogo que apresenta um registro informal, ou coloquial, da linguagem.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“Tá legal, espertinho! Onde é que você esteve?!”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“E lembre-se: se você disser uma mentira, os seus chifres cairão!”.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“Estou atrasado porque ajudei uma velhinha a atravessar a rua...”.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“...e ela me deu um anel mágico que me levou a um tesouro”.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38AFDE-6CF6-4575-9A8C-A8E607C5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74" y="0"/>
            <a:ext cx="6321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8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6676222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Fala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667622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da linguagem oral: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Usa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extralinguísticos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entonação, gestos, postura e expressões faciais que facilitam a compreensão da mensagem.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Não ocorre sempre linearidade de pensamento, sendo possível a existência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rupturas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desvios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raciocínio.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Apresenta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repetições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não podem ser corrigidos.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Apresenta majoritariamente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vocabulário reduzido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construções frásicas mais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4C2A81-B800-4295-9894-62A459BF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50" y="0"/>
            <a:ext cx="535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0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7777908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Fala é Planificada?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7899094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Esses textos orais podem ser menos ou mais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significa que foram planejados, organizados ou idealizados de alguma forma.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menos planificados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estamos geralmente na presença de textos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espontâneos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melhor, de planificação simultânea à fala,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cotidianos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âmbito da intimidade (amigos, grupo familiar etc.).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planificados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isto é, quando a planificação é anterior à fala, estamos geralmente na presença de textos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formais e públicos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vinculados a contextos acadêmicos, políticos e/ou profissionais.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7DCF43-7D26-48C9-8043-B3D5F436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229" y="-1"/>
            <a:ext cx="419742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6180463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Situações de Uso da Fala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601153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Conversas;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Diálogos;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Apresentações;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Telefonemas;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Aulas;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Entrevistas;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Audiências;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Discursos.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4FFB42-23F4-4532-82C8-96DC65A6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63" y="0"/>
            <a:ext cx="601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7326217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Fala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738055"/>
            <a:ext cx="7326217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Independentemente do registro, quando nos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expressamos oralmente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utilizamos somente o nosso aparelho fonador para articular os fonemas e formar palavras e frases. Incluímos outros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relacionados a: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som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acentuação, entonação e ritmo;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corporal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gestos, postura e movimentos do corpo como um todo;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enunciação verbal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seleção vocabular, tratamento, articulação.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C098A1-DAE5-49B9-B522-0D5AEC3D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975" y="0"/>
            <a:ext cx="4689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75"/>
            <a:ext cx="7326217" cy="56193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PLANO GESTUAL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473650"/>
            <a:ext cx="7513504" cy="626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oral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se desenvolve apenas no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verbal 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desenvolve-se também no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gestual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pois utiliza os signos dos sistemas semióticos não linguísticos: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Meios </a:t>
            </a:r>
            <a:r>
              <a:rPr lang="pt-BR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paralinguísticos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qualidade da voz, melodia, elocução, pausa, respiração, risos, suspiros.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Meios </a:t>
            </a:r>
            <a:r>
              <a:rPr lang="pt-BR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cinésicos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atitudes corporais, movimentos, gestos, olhares, mímicas.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dos locutores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distâncias, contato físico, ocupação de lugares.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 exterior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roupas, penteado, óculos, limpeza.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Disposição dos lugares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lugares, disposição, iluminação, disposição das cadeiras, ordem, ventilação, decoração.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E7FEF3-62DC-49FE-8492-3FDC9864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623" y="-1"/>
            <a:ext cx="4601378" cy="68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" y="106066"/>
            <a:ext cx="6560547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Formal X Informal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1" y="826265"/>
            <a:ext cx="6599104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orais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associados às práticas comunicativas na sociedade contemporânea abrangem um leque de possibilidades que vão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mais informal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como, por exemplo, uma fala espontânea dirigida a um amigo;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mais formal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como, por exemplo, uma fala espontânea dirigida a um membro da direção da escola.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é importante falar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comunicativa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avaliar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adequação do registro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1A2C0C-4373-4EC7-8915-14B7480C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296" y="0"/>
            <a:ext cx="5311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9" y="0"/>
            <a:ext cx="6461394" cy="70508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Formal X Informal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1" y="705080"/>
            <a:ext cx="649995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variações que ocorrem de acordo com o grau de formalismo existente na situação.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orais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debate, palestra, conferência, entrevista.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Informais (coloquiais)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Bate-papo, fofoca, reclamação, redes sociais.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CE1BD8-CAE0-423A-9ECD-E9F41035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912" y="-1"/>
            <a:ext cx="54690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0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21ECE-4AAD-458D-92CC-05BFE5D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" y="121185"/>
            <a:ext cx="6918593" cy="70508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B9895-6753-4360-85B9-7814DC4F27D7}"/>
              </a:ext>
            </a:extLst>
          </p:cNvPr>
          <p:cNvSpPr txBox="1"/>
          <p:nvPr/>
        </p:nvSpPr>
        <p:spPr>
          <a:xfrm>
            <a:off x="0" y="826265"/>
            <a:ext cx="6764357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 do registro informal (coloquial):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Abreviações: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“tá”, “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“pra”.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Gírias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“mano”, “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“falou”;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Marcadores discursivos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“viu?”, “certo?”, “beleza?”, “entendeu?”, “né?”, “tipo assim”, “então”, “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Próclises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“Me passa o pão”.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Desrespeito às normas de concordância e regência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“Vou na escola”.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13350E-6C8F-4E80-8257-D797474E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151" y="-1"/>
            <a:ext cx="52348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1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1063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do Office</vt:lpstr>
      <vt:lpstr>Elementos da Fala</vt:lpstr>
      <vt:lpstr>Elementos da Fala</vt:lpstr>
      <vt:lpstr>A Fala é Planificada?</vt:lpstr>
      <vt:lpstr>Situações de Uso da Fala</vt:lpstr>
      <vt:lpstr>Elementos da Fala</vt:lpstr>
      <vt:lpstr>PLANO GESTUAL</vt:lpstr>
      <vt:lpstr>Formal X Informal</vt:lpstr>
      <vt:lpstr>Formal X Informal</vt:lpstr>
      <vt:lpstr>Informalidade</vt:lpstr>
      <vt:lpstr>Importância da Sonoridade </vt:lpstr>
      <vt:lpstr>Ritmo e Som na Poesia</vt:lpstr>
      <vt:lpstr>Ritmo e Som na Poesia</vt:lpstr>
      <vt:lpstr>Exercício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da Fala</dc:title>
  <dc:creator>ARTHUR VINÍCIUS FEITOSA FURTADO</dc:creator>
  <cp:lastModifiedBy>ARTHUR VINÍCIUS FEITOSA FURTADO</cp:lastModifiedBy>
  <cp:revision>12</cp:revision>
  <dcterms:created xsi:type="dcterms:W3CDTF">2025-05-20T17:36:16Z</dcterms:created>
  <dcterms:modified xsi:type="dcterms:W3CDTF">2025-05-21T13:45:51Z</dcterms:modified>
</cp:coreProperties>
</file>