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9" r:id="rId2"/>
    <p:sldId id="352" r:id="rId3"/>
    <p:sldId id="314" r:id="rId4"/>
    <p:sldId id="353" r:id="rId5"/>
    <p:sldId id="316" r:id="rId6"/>
    <p:sldId id="317" r:id="rId7"/>
    <p:sldId id="315" r:id="rId8"/>
    <p:sldId id="354" r:id="rId9"/>
    <p:sldId id="355" r:id="rId10"/>
    <p:sldId id="356" r:id="rId11"/>
    <p:sldId id="318" r:id="rId12"/>
    <p:sldId id="326" r:id="rId13"/>
    <p:sldId id="32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6" r:id="rId39"/>
    <p:sldId id="310" r:id="rId40"/>
    <p:sldId id="311" r:id="rId41"/>
    <p:sldId id="312" r:id="rId42"/>
    <p:sldId id="313" r:id="rId43"/>
    <p:sldId id="347" r:id="rId44"/>
    <p:sldId id="348" r:id="rId45"/>
    <p:sldId id="349" r:id="rId46"/>
    <p:sldId id="350" r:id="rId47"/>
    <p:sldId id="35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9A61-D953-432A-A8C1-89195B348630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5856-F7AF-4C67-BD0B-246E9C3985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7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0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3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29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0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2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97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963C-AECC-47CC-9C66-44AD8E024035}" type="datetimeFigureOut">
              <a:rPr lang="pt-BR" smtClean="0"/>
              <a:pPr/>
              <a:t>03/02/2025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7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0316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LINGUAGEM E LÍNGUA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78414"/>
            <a:ext cx="8229600" cy="56189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capacidade ou faculdade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expressar o pensamento (ideias, sentimentos, experiências)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interagir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as pessoas.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Usamos a linguagem para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representar o mundo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 e o mundo das ideias,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construindo e organizando a nossa realidade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toda a nossa herança cultural e subjetividade.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26" y="4869160"/>
            <a:ext cx="2411541" cy="18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56147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LINGUAGEM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34245"/>
            <a:ext cx="8229600" cy="58071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(Híbrida)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usa linguagem verbal e não verbal, valendo-se de imagens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palavras em sua constituição, como os quadrinhos.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uário\JEC\Pictures\Educandário\Imagens para aulas\caricatur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1"/>
            <a:ext cx="766882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54114"/>
            <a:ext cx="8229600" cy="54432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processo de comunicação </a:t>
            </a: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envolve</a:t>
            </a: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elementos básicos</a:t>
            </a: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 esses elementos,</a:t>
            </a: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não há comunicação.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Emissor;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Receptor;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Mensagem;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Código;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Referente;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Canal.</a:t>
            </a:r>
            <a:endParaRPr lang="pt-BR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85" y="3356992"/>
            <a:ext cx="4900069" cy="25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estrutura com a presença de seis elementos da comunicação foi divulgada por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Jakobson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linguista russo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um dos grandes teóricos que apresentaram ao mundo estudos referentes à linguagem e à comunicação.</a:t>
            </a: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013176"/>
            <a:ext cx="1800200" cy="16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ou no mau uso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um dos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diz-se que houve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ruído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comunicação, o que significa dizer que ela não foi bem-sucedida.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23891"/>
            <a:ext cx="3298800" cy="24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Emissor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(remetente, transmissor, locutor, falante, primeira pessoa do discurso): aquele que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codifica e emite a mensagem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Quem diz.</a:t>
            </a: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26990"/>
            <a:ext cx="5128200" cy="23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Receptor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(destinatário, recebedor, interlocutor, ouvinte, segunda pessoa do discurso): aquele que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recebe e decodifica a mensagem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94759"/>
            <a:ext cx="5112568" cy="27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63082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57906"/>
            <a:ext cx="8229600" cy="524026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Mensagem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aquilo que é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transmitido pelo emissor (conteúdo transmitido)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ou não verbal propriamente dito, é a estrutura textual.</a:t>
            </a: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71652"/>
            <a:ext cx="3582859" cy="22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45435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Código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conjunto de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signos compartilhados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combinação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usados na transmissão e recepção da mensagem. Ex.: Língua Portuguesa, Língua Inglesa.</a:t>
            </a: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4386221" cy="23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54114"/>
            <a:ext cx="8229600" cy="5044058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Referente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(contexto): é o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assunto da mensagem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elemento extralinguístico dela, a situação comunicativa em que emissor e receptor estão inseridos.</a:t>
            </a: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096"/>
            <a:ext cx="4514807" cy="23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3228" y="92174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91774"/>
            <a:ext cx="8229600" cy="52063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Canal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é o meio, o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veículo transportador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mensagem. Ex.: carta, telefone, e-mail.</a:t>
            </a: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7452145" cy="33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LINGUAGEM E LÍNGUA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54114"/>
            <a:ext cx="8229600" cy="50440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inclui todas as formas de expressão, como a dança, a música, o cinema, o teatro, as placas, os semáforos e a língua.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1465"/>
            <a:ext cx="3786151" cy="35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COMUNICAÇÃO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10756"/>
            <a:ext cx="8229600" cy="53425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João envia um e-mail para Paulo, falando de suas férias na Inglaterra.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Emissor: João.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Receptor: Paulo.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Mensagem: conteúdo no e-mail.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Código: Língua Portuguesa.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Referente: Férias de João.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Canal: E-mail.</a:t>
            </a:r>
            <a:endParaRPr lang="pt-BR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08" y="2064296"/>
            <a:ext cx="3600450" cy="38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8615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806784"/>
            <a:ext cx="8229600" cy="5391388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relevo dado a um dos seis elementos da comunicação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depender da proposta ou do intento do texto.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31894"/>
            <a:ext cx="6571388" cy="36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Função Emotiva (Expressiva):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“eu”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o centro da mensagem, na qual ele destaca seus próprios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emoções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impressões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atitudes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expectativas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É um texto pessoal, repleto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subjetividade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as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músicas românticas,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 líricos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diários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24374"/>
            <a:ext cx="333863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Função Emotiva (Expressiva) – marcas gramaticais: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Verbos e pronomes na primeira pessoa;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Frases exclamativas;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Interjeições.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47" y="3571282"/>
            <a:ext cx="2580109" cy="31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Função Emotiva (Expressiva) – exemplo: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“Eu não tinha este rosto de hoje / assim calmo, assim triste, assim magro (...)”. (Cecília Meireles)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212976"/>
            <a:ext cx="3515699" cy="3376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1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Função Conativa (Apelativa):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qual é o centro da mensagem, na qual é estimulado, provocado, seduzido, amparado e, por vezes,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conduzido a adotar uma postura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Visa à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persuasão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anúncios publicitários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músicas e poemas românticos.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uário\JEC\Pictures\Educandário\Imagens para aulas\anunci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56" y="4398741"/>
            <a:ext cx="3079487" cy="20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Função Conativa (Apelativa) – marcas gramaticais: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Verbos e pronomes na (ou referente à) segunda pessoa;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Verbos no Imperativo;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Perguntas ao interlocutor;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Vocativos.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uário\JEC\Pictures\Educandário\Imagens para aulas\anuncio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 bwMode="auto">
          <a:xfrm>
            <a:off x="4860032" y="3429000"/>
            <a:ext cx="3435313" cy="31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Função Conativa (Apelativa) – exemplo: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Evidências – Chitãozinho e Xororó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53" y="2949252"/>
            <a:ext cx="4687693" cy="35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Função Poética: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na própria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mensagem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como ela é construída, com o objetivo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trabalhá-la esteticamente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nos poemas, prosas poéticas, etc. 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Usuário\JEC\Pictures\Educandário\Imagens para aulas\parnaso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055211"/>
            <a:ext cx="3096344" cy="34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Função Poética</a:t>
            </a:r>
            <a:r>
              <a:rPr lang="pt-BR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marcas gramaticais: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Figuras de linguagem;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Conotação;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Neologismos;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Estruturais não convencionais;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Polissemia.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Assonâncias (sons vocálicos).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Aliterações (sons consonantais).</a:t>
            </a: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 importância ao ritmo, melodia e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sonoridade.</a:t>
            </a: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suário\JEC\Pictures\Educandário\Imagens para aulas\Parnas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54870"/>
            <a:ext cx="1823120" cy="51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LINGUAGEM E LÍNGUA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Língua: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particular de linguagem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consiste em um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convencionado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utilizado pelos homens para se comunicar, sendo comum a um grupo.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Libras, língua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ortuguesa,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íngua inglesa.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869160"/>
            <a:ext cx="1996306" cy="18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Função Poética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exemplo: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suário\JEC\Pictures\Educandário\Imagens para aulas\parnaso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9284"/>
            <a:ext cx="6615714" cy="47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6046" y="202630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Função Metalinguística: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no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usa-se um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signo para explicar ele próprio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Essa função busca esclarecer, refletir, discutir o processo discursivo, em um ato de comunicação em que se usa 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para falar sobre ela própria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em poemas que falam do fazer poético, filmes que discutem o cinema, etc.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Metalinguística – exemplo: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Usuário\JEC\Pictures\Educandário\Imagens para aulas\Atelie do pin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758826"/>
            <a:ext cx="7272808" cy="48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82155" y="124340"/>
            <a:ext cx="8229600" cy="533065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</a:t>
            </a:r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Metalinguística – exemplo:</a:t>
            </a:r>
          </a:p>
          <a:p>
            <a:pPr marL="0" indent="0" algn="ctr">
              <a:buNone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Oficina </a:t>
            </a:r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Irritada (Drummond)</a:t>
            </a:r>
            <a:endParaRPr lang="pt-BR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compor um soneto duro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poeta algum ousara escrever.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pintar um soneto escuro,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Seco, abafado, difícil de ler.</a:t>
            </a:r>
          </a:p>
          <a:p>
            <a:pPr marL="0" indent="0" algn="ctr">
              <a:buNone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Quero que meu soneto, no futuro,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desperte em ninguém nenhum prazer.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que, no seu maligno ar imaturo,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mesmo tempo saiba ser, não ser.</a:t>
            </a:r>
          </a:p>
          <a:p>
            <a:pPr marL="0" indent="0" algn="ctr">
              <a:buNone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meu verbo antipático e impuro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de pungir, há de fazer sofrer,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Tendão de vênus sob o pedicuro.</a:t>
            </a:r>
          </a:p>
          <a:p>
            <a:pPr marL="0" indent="0" algn="ctr">
              <a:buNone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Ninguém o lembrará: tiro no muro,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Cão mijando no caos, enquanto Arcturo,</a:t>
            </a:r>
          </a:p>
          <a:p>
            <a:pPr marL="0" indent="0" algn="ctr">
              <a:buNone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enigma, se deixa surpreender.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Função Referencial (Informativa/Denotativa):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assunto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mensagem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qual deve ser transmitido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clara e objetiva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nos textos jornalísticos, científico, didáticos e afins (não literários).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26461"/>
            <a:ext cx="3070699" cy="27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01315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Função Referencial (Informativa/Denotativa)</a:t>
            </a:r>
            <a:r>
              <a:rPr lang="pt-BR" sz="8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marcas gramaticais: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terceira pessoa;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Denotação;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Impessoalidade;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Precisão vocabular;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Rigor;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Objetividade.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57" y="2997201"/>
            <a:ext cx="3591843" cy="35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7792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Função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Referencial – exemplo: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suário\JEC\Pictures\Educandário\Imagens para aulas\ene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17" y="1439968"/>
            <a:ext cx="4635765" cy="51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Função Fática: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quando a finalidade é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testar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estabelecer ou encerrar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contato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o emissor e o receptor, como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saudações e cumprimentos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Cria a interação verbal.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58456"/>
            <a:ext cx="2799755" cy="27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03647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DA LINGUAGEM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Função </a:t>
            </a:r>
            <a:r>
              <a:rPr lang="pt-BR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Fática – exemplos: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 dia/tarde/noite!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Oi!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Olá!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Fala...!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aí?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Sei...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Tchau!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Pronto?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5776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26" y="3670747"/>
            <a:ext cx="3305100" cy="28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79956"/>
            <a:ext cx="8784976" cy="59614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Enem - adaptada)</a:t>
            </a:r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Desabafo</a:t>
            </a:r>
          </a:p>
          <a:p>
            <a:pPr marL="0" indent="0" algn="just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Desculpem-me, mas não dá pra fazer uma </a:t>
            </a:r>
            <a:r>
              <a:rPr lang="pt-BR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cronicazinha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divertida hoje. Simplesmente não dá. Não tem como disfarçar: esta é uma típica manhã de segunda-feira. A começar pela luz acesa da sala que esqueci ontem à noite. Seis recados para serem respondidos na secretária eletrônica. Recados chatos. Contas para pagar que venceram ontem. Estou nervoso. Estou zangado.</a:t>
            </a:r>
          </a:p>
          <a:p>
            <a:pPr marL="0" indent="0" algn="just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CARNEIRO, J. E. Veja, 11 set. 2002 (fragmento).</a:t>
            </a:r>
          </a:p>
          <a:p>
            <a:pPr marL="0" indent="0" algn="just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textos em geral, é comum a manifestação simultânea de várias funções da linguagem, com o predomínio, entretanto, de uma sobre as outras. No fragmento da crônica </a:t>
            </a:r>
            <a:r>
              <a:rPr lang="pt-BR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Desabafo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função da linguagem predominante é a emotiva ou expressiva, </a:t>
            </a:r>
            <a:r>
              <a:rPr lang="pt-B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</a:t>
            </a:r>
          </a:p>
          <a:p>
            <a:pPr marL="0" indent="0">
              <a:buNone/>
            </a:pPr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discurso do enunciador tem como foco o próprio código.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atitude do enunciador (emissor) sobrepõe-se àquilo que está sendo dito</a:t>
            </a:r>
            <a:r>
              <a:rPr lang="pt-BR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 interlocutor é o foco do enunciador na construção da mensagem.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o referente é o elemento que se sobressai em detrimento dos demais.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o enunciador tem como objetivo principal a manutenção da comunicação.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LINGUAGEM E LÍNGUA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Língua: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 conjunto de palavras regido por normas gramaticais, possuindo um caráter social e cultural, podendo sofrer modificações de acordo com as necessidades dos falantes.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49080"/>
            <a:ext cx="1996306" cy="25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6362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824460"/>
            <a:ext cx="8784976" cy="59169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Enem 2016)</a:t>
            </a: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 não é decifrar, como num jogo de adivinhações, o sentido de um texto. É, a partir do texto, ser capaz de atribuir-lhe significado, conseguir relacioná-lo a todos os outros textos significativos para cada um, reconhecer nele o tipo de leitura que seu autor pretendia e, dono da própria vontade, entregar-se a essa leitura, ou rebelar-se contra ela, propondo uma outra não prevista.</a:t>
            </a: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(LAJOLO, M.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mundo da leitura para a leitura do mundo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Ática, 1993)</a:t>
            </a: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Nesse texto, a autora apresenta reflexões sobre o processo de produção de sentidos, valendo-se da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metalinguagem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Essa função da linguagem torna-se evidente pelo fato de o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  <a:p>
            <a:pPr marL="0" indent="0" algn="just">
              <a:buNone/>
            </a:pP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ressaltar a importância da intertextualidade.</a:t>
            </a: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propor leituras diferentes das previsíveis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apresentar o ponto de vista da autora.</a:t>
            </a: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discorrer sobre o ato da leitura.</a:t>
            </a: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focar a participação do leitor.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5021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823120"/>
            <a:ext cx="8784976" cy="60348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Estabeleça 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as colunas, numerando a segunda de acordo com os elementos do processo de comunicação expressos na primeira: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( 1 ) emissor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( 2 ) receptor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( 3 ) código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( 4 ) canal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( 5 ) mensagem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( 6 ) referente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 ) É quem elabora a mensagem, quem diz.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 ) Conjunto de sinais organizados de maneira que tanto o locutor quanto o interlocutor conheçam e tenham acesso.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 ) Assunto, contexto.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 ) A quem a mensagem é dirigida.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 ) Texto em si.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 ) Meio pelo qual a mensagem chega ao receptor.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3398"/>
            <a:ext cx="8229600" cy="56207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808869"/>
            <a:ext cx="8784976" cy="57884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Estabeleça 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as colunas, numerando a segunda de acordo com os elementos do processo de comunicação expressos na primeira: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( 1 ) emissor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( 2 ) receptor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( 3 ) código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( 4 ) canal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( 5 ) mensagem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( 6 ) referente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 É quem elabora a mensagem, quem diz.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 Conjunto de sinais organizados de maneira que tanto o locutor quanto o interlocutor conheçam e tenham acesso.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 Assunto, contexto.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 A quem a mensagem é dirigida.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 Texto em si.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 Meio pelo qual a mensagem chega ao receptor.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5021"/>
            <a:ext cx="8229600" cy="61220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71526"/>
            <a:ext cx="8784976" cy="59698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(ENEM – Vestibular – 2011)</a:t>
            </a: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Pequeno concerto que virou canção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Não, não há por que mentir ou esconder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dor que foi maior do que é capaz meu coração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Não, nem há por que seguir cantando só para explicar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vai nunca entender de amor quem nunca soube amar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Ah, eu vou voltar pra mim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sozinho assim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Até me consumir ou consumir toda essa dor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Até sentir de novo o coração capaz de amor</a:t>
            </a: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VANDRÉ, G. Disponível em: http://www.letras.terra.com.br. Acesso em: 29 jun. 2011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canção de Geraldo Vandré, tem-se a manifestação da função poética da linguagem, que é percebida na elaboração artística e criativa da mensagem, por meio de combinações sonoras e rítmicas. Pela análise do texto, entretanto, percebe-se também, a presença marcante da função emotiva ou expressiva, por meio da qual o emissor: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</a:p>
          <a:p>
            <a:pPr marL="0" indent="0">
              <a:buNone/>
            </a:pP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imprime à canção as marcas de sua atitude pessoal, seus sentimentos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transmite informações objetivas sobre o tema de que trata a canção;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busca persuadir o receptor da canção a adotar um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certo comportamento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procura explicar a própria linguagem que utiliza para construir a canção;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objetiva verificar ou fortalecer a eficiência da mensagem veiculada.</a:t>
            </a: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4867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14376"/>
            <a:ext cx="8784976" cy="6143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(ENEM – Vestibular – 2010) Predomina no texto a função da linguagem:</a:t>
            </a: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biosfera, que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reúne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todos os ambientes onde se desenvolvem os seres vivos, se divide em unidades menores chamadas ecossistemas, que podem ser uma tem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múltiplos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mecanismos que regulam o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número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organismos dentro dele, controlando sua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reprodução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crescimento e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migrações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DUARTE, M. O guia dos curiosos.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São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Paulo: Companhia das Letras, 1995</a:t>
            </a: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emotiva, porque o autor expressa seu sentimento em relação à ecologia;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fática, porque o texto testa o funcionamento do canal de comunicação;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poética, porque o texto chama a atenção para os recursos de linguagem;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conativa, porque o texto procura orientar comportamentos do leitor;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referencial, porque o texto trata de noções e informações conceituais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4543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Identifique a frase em que a função da linguagem predominante é a função referencial.</a:t>
            </a: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Siga o meu exemplo. Você se sentirá melhor!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Estou muito animada com o meu novo emprego.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Existem três acentos gráficos na língua portuguesa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Sim... Sei… Estou ouvindo, claro.</a:t>
            </a:r>
          </a:p>
          <a:p>
            <a:pPr marL="0" indent="0">
              <a:buNone/>
            </a:pP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COMUNICAÇÃO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4543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pt-BR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a função da linguagem presente na frase: “Ligue agora! Não perca esta oportunidade</a:t>
            </a:r>
            <a:r>
              <a:rPr lang="pt-BR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0" indent="0">
              <a:buNone/>
            </a:pPr>
            <a:endParaRPr lang="pt-BR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Função </a:t>
            </a:r>
            <a:r>
              <a:rPr lang="pt-BR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expressiva.</a:t>
            </a: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Função </a:t>
            </a:r>
            <a:r>
              <a:rPr lang="pt-BR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apelativa</a:t>
            </a:r>
            <a:r>
              <a:rPr lang="pt-BR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Função </a:t>
            </a:r>
            <a:r>
              <a:rPr lang="pt-BR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metalinguística.</a:t>
            </a: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Função </a:t>
            </a:r>
            <a:r>
              <a:rPr lang="pt-BR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fática.</a:t>
            </a:r>
            <a:endParaRPr lang="pt-BR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SIGNO LINGUÍSTICO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Signo linguístico: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qualquer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de uma língua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conjuga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(fala) ou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(escrita) +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ideia/conceito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fim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representar algo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universo interno ou externo do homem. Substituem os objetos e os representam.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96" y="4570353"/>
            <a:ext cx="1570608" cy="22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SIGNO LINGUÍSTICO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54114"/>
            <a:ext cx="8229600" cy="522334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Signo linguístico: </a:t>
            </a:r>
            <a:endParaRPr lang="pt-BR" sz="7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Significante</a:t>
            </a: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imagem mental</a:t>
            </a: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gerada pelo som ou pela forma de uma palavra.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Significado</a:t>
            </a: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é a ideia o conceito, o </a:t>
            </a:r>
            <a:r>
              <a:rPr lang="pt-BR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conteúdo semântico </a:t>
            </a: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palavra que representa algo do mundo do homem.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Referente</a:t>
            </a:r>
            <a:r>
              <a:rPr lang="pt-BR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elemento extralinguístico ao qual o signo linguístico se remete, circunscrito ao nosso mundo biossocial.</a:t>
            </a:r>
            <a:endParaRPr lang="pt-BR" sz="7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SIGNO LINGUÍSTICO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Signo linguístico (tríade):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significante + significado + referente.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416824" cy="44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91482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LINGUAGEM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869580"/>
            <a:ext cx="8229600" cy="57997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erbal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usa palavras em sua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constituição, sejam elas escritas ou faladas. Ex.: livros, revistas, palestras e poemas.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uário\JEC\Pictures\Educandário\Imagens para aulas\caricatur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r="16034" b="5689"/>
          <a:stretch/>
        </p:blipFill>
        <p:spPr bwMode="auto">
          <a:xfrm>
            <a:off x="2483768" y="2924944"/>
            <a:ext cx="4248472" cy="37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LINGUAGEM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 (Icônic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ou Imagética)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usa palavras em sua constituição, valendo-se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signos visuais, como imagens e cores. Ex.: charges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pinturas, fotos, semáforo e dança.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uário\JEC\Pictures\Educandário\Imagens para aulas\caricatu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877711" cy="29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2772</Words>
  <Application>Microsoft Office PowerPoint</Application>
  <PresentationFormat>Apresentação na tela (4:3)</PresentationFormat>
  <Paragraphs>420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Tema do Office</vt:lpstr>
      <vt:lpstr>LINGUAGEM E LÍNGUA</vt:lpstr>
      <vt:lpstr>LINGUAGEM E LÍNGUA</vt:lpstr>
      <vt:lpstr>LINGUAGEM E LÍNGUA</vt:lpstr>
      <vt:lpstr>LINGUAGEM E LÍNGUA</vt:lpstr>
      <vt:lpstr>SIGNO LINGUÍSTICO</vt:lpstr>
      <vt:lpstr>SIGNO LINGUÍSTICO</vt:lpstr>
      <vt:lpstr>SIGNO LINGUÍSTICO</vt:lpstr>
      <vt:lpstr>TIPOS DE LINGUAGEM</vt:lpstr>
      <vt:lpstr>TIPOS DE LINGUAGEM</vt:lpstr>
      <vt:lpstr>TIPOS DE LINGUAGEM</vt:lpstr>
      <vt:lpstr>ELEMENTOS DA COMUNICAÇÃO</vt:lpstr>
      <vt:lpstr>ELEMENTOS DA COMUNICAÇÃO</vt:lpstr>
      <vt:lpstr>ELEMENTOS DA COMUNICAÇÃO</vt:lpstr>
      <vt:lpstr>ELEMENTOS DA COMUNICAÇÃO</vt:lpstr>
      <vt:lpstr>ELEMENTOS DA COMUNICAÇÃO</vt:lpstr>
      <vt:lpstr>ELEMENTOS DA COMUNICAÇÃO</vt:lpstr>
      <vt:lpstr>ELEMENTOS DA COMUNICAÇÃO</vt:lpstr>
      <vt:lpstr>ELEMENTOS DA COMUNICAÇÃO</vt:lpstr>
      <vt:lpstr>ELEMENTOS DA COMUNICAÇÃO</vt:lpstr>
      <vt:lpstr>ELEMENTOS DA COMUNICAÇÃO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FUNÇÕES DA LINGUAGEM</vt:lpstr>
      <vt:lpstr>TEORIA DA COMUNICAÇÃO</vt:lpstr>
      <vt:lpstr>TEORIA DA COMUNICAÇÃO</vt:lpstr>
      <vt:lpstr>TEORIA DA COMUNICAÇÃO</vt:lpstr>
      <vt:lpstr>TEORIA DA COMUNICAÇÃO</vt:lpstr>
      <vt:lpstr>TEORIA DA COMUNICAÇÃO</vt:lpstr>
      <vt:lpstr>TEORIA DA COMUNICAÇÃO</vt:lpstr>
      <vt:lpstr>TEORIA DA COMUNICAÇÃO</vt:lpstr>
      <vt:lpstr>TEORIA DA COMUNICAÇÃO</vt:lpstr>
      <vt:lpstr>TEORIA DA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PREVIDÊNCIA COMPLEMENTAR</dc:title>
  <dc:creator>Usuário</dc:creator>
  <cp:lastModifiedBy>ARTHUR VINÍCIUS FEITOSA FURTADO</cp:lastModifiedBy>
  <cp:revision>349</cp:revision>
  <dcterms:created xsi:type="dcterms:W3CDTF">2018-05-26T12:30:19Z</dcterms:created>
  <dcterms:modified xsi:type="dcterms:W3CDTF">2025-02-03T19:33:46Z</dcterms:modified>
</cp:coreProperties>
</file>