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3" r:id="rId2"/>
    <p:sldId id="366" r:id="rId3"/>
    <p:sldId id="367" r:id="rId4"/>
    <p:sldId id="368" r:id="rId5"/>
    <p:sldId id="359" r:id="rId6"/>
    <p:sldId id="369" r:id="rId7"/>
    <p:sldId id="370" r:id="rId8"/>
    <p:sldId id="371" r:id="rId9"/>
    <p:sldId id="382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3" r:id="rId21"/>
    <p:sldId id="384" r:id="rId22"/>
    <p:sldId id="385" r:id="rId23"/>
    <p:sldId id="386" r:id="rId24"/>
    <p:sldId id="387" r:id="rId25"/>
    <p:sldId id="388" r:id="rId26"/>
    <p:sldId id="389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16/06/2019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179110-0FA9-48DE-9118-5A113ABD3BA4}" type="datetimeFigureOut">
              <a:rPr lang="pt-BR" smtClean="0"/>
              <a:t>16/06/2019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D378B2-69D7-45B2-B927-EE4E8AA171A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 em Portugal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Usuário\JEC\Pictures\Educandário\Imagens para aulas\Portug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20880" cy="45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 em Portugal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Líder do grupo: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Realistas lutavam para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divulgar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suas novas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através de suas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poesias revolucionárias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românticos responderam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meio de publicações que criticavam a nova estética, o que gerou 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C:\Users\Usuário\JEC\Pictures\Educandário\Imagens para aulas\Portuga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146024" cy="23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Polêmica entre literatos portugueses.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Durou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anos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(entre 1865 e 1871).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inicial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movimento Realista em Portugal.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Portuga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485045" cy="23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Românticos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Antônio Feliciano de Castilho e Ramalho Ortigão.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formado por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intelectuais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defendiam sobretudo o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quo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literário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Tinham uma visão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tradicional, </a:t>
            </a:r>
            <a:r>
              <a:rPr lang="pt-B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academicista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formal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146" name="Picture 2" descr="C:\Users\Usuário\JEC\Pictures\Educandário\Imagens para aulas\feliciano de castil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2038879" cy="23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Quental, Teófilo Braga e Vieira de Castro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propunha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denunciar a sociedade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mostrar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maneira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Posicionaram-se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 a postura formal, conservadora e acadêmica da Escola Romântica.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Atacavam o atraso da sociedade portuguesa.</a:t>
            </a: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anterodequ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68" y="4437112"/>
            <a:ext cx="1467696" cy="23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Questão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Coimbrã começa com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ácida crítica de Castilho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os estudantes de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Coimbra, no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posfácio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o “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 da Mocidade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escritor romântico Pinheiro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Chagas.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Castilho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defende os ideais românticos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alega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esses aspirantes literários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destruíam a beleza da literatura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Segundo ele, possuíam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bom senso e de bom gosto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3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resposta,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 escreve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uma das obras mais emblemáticas do Realismo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Português,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intitulada </a:t>
            </a:r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 e Bom </a:t>
            </a:r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“Acabo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ler um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escripto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v.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ex.ª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onde, a proposito de faltas de bom-senso e de bom-gosto, se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falla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censura da chamada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eschola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litteraria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Coimbra, e entre dois nomes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illustres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cita o meu,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quasi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desconhecido e sobre tudo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desambicioso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7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/>
              <a:t>Isto, resumido em poucas palavras, quer dizer: combatem-se os hereges da </a:t>
            </a:r>
            <a:r>
              <a:rPr lang="pt-BR" sz="2800" i="1" dirty="0" err="1"/>
              <a:t>eschola</a:t>
            </a:r>
            <a:r>
              <a:rPr lang="pt-BR" sz="2800" i="1" dirty="0"/>
              <a:t> de Coimbra por causa do negro crime de sua dignidade, do atrevimento de sua </a:t>
            </a:r>
            <a:r>
              <a:rPr lang="pt-BR" sz="2800" i="1" dirty="0" err="1"/>
              <a:t>rectidão</a:t>
            </a:r>
            <a:r>
              <a:rPr lang="pt-BR" sz="2800" i="1" dirty="0"/>
              <a:t> moral, do </a:t>
            </a:r>
            <a:r>
              <a:rPr lang="pt-BR" sz="2800" i="1" dirty="0" err="1"/>
              <a:t>attentado</a:t>
            </a:r>
            <a:r>
              <a:rPr lang="pt-BR" sz="2800" i="1" dirty="0"/>
              <a:t> de sua probidade </a:t>
            </a:r>
            <a:r>
              <a:rPr lang="pt-BR" sz="2800" i="1" dirty="0" err="1"/>
              <a:t>litteraria</a:t>
            </a:r>
            <a:r>
              <a:rPr lang="pt-BR" sz="2800" i="1" dirty="0"/>
              <a:t>, da </a:t>
            </a:r>
            <a:r>
              <a:rPr lang="pt-BR" sz="2800" i="1" dirty="0" err="1"/>
              <a:t>impudencia</a:t>
            </a:r>
            <a:r>
              <a:rPr lang="pt-BR" sz="2800" i="1" dirty="0"/>
              <a:t> e </a:t>
            </a:r>
            <a:r>
              <a:rPr lang="pt-BR" sz="2800" i="1" dirty="0" err="1"/>
              <a:t>miseria</a:t>
            </a:r>
            <a:r>
              <a:rPr lang="pt-BR" sz="2800" i="1" dirty="0"/>
              <a:t> de serem independentes e </a:t>
            </a:r>
            <a:r>
              <a:rPr lang="pt-BR" sz="2800" i="1" dirty="0" smtClean="0"/>
              <a:t>pensarem por </a:t>
            </a:r>
            <a:r>
              <a:rPr lang="pt-BR" sz="2800" i="1" dirty="0"/>
              <a:t>suas cabeças. E combatem-se por faltarem ás virtudes de respeito humilde ás vaidades omnipotentes, de submissão estupida, de baixeza e pequenez moral e </a:t>
            </a:r>
            <a:r>
              <a:rPr lang="pt-BR" sz="2800" i="1" dirty="0" err="1"/>
              <a:t>intellectual</a:t>
            </a:r>
            <a:r>
              <a:rPr lang="pt-BR" sz="2800" i="1" dirty="0"/>
              <a:t>.</a:t>
            </a:r>
            <a:endParaRPr lang="pt-B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4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ex.ª, com a imparcialidade que todos lhe conhecemos, deve confessar que uma guerra assim feita é não só mal feita, mas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tambem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pequena e miseravelmente feita. Mas é que a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eschola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Coimbra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commetteu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effectivamente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alguma cousa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peior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que um crime—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commetteu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uma grande falta: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innovar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Ora, para as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litteraturas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officiaes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as reputações estabelecidas, mais criminoso do que manchar a verdade com a baba dos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sophismas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que envenenar com o erro as fontes do espirito publico, do que pensar mal, do que escrever pessimamente,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peior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que isto é essa falta de querer caminhar por si, de dizer e não repetir, de inventar e não de copiar. (...) </a:t>
            </a:r>
            <a:r>
              <a:rPr lang="pt-B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innovar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dizer aos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prophetas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aos reveladores encartados: «ha alguma cousa que vós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ignoraes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alguma cousa que nunca pensastes nem dissestes; ha mundo além do circulo que se vê com os vossos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oculos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theatro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ha mundo maior do que os vossos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mais profundo do que os vossos folhetins; ha universo um pouco mais extenso e mais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agradavel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tudo do que os vossos livros e os vossos discursos.» Isto, sim, que é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intoleravel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Isto, sim, que é infame e revoltante e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impio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subversivo! Contra isto, sim, ás armas, ergamo-nos na nossa força, mostremos o que somos e o que podemos... escrevamos </a:t>
            </a:r>
            <a:r>
              <a:rPr lang="pt-B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folhetins e um prologo!...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  <a:endParaRPr lang="pt-B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Coimbra 2 de Novembro de 1865.</a:t>
            </a:r>
          </a:p>
          <a:p>
            <a:pPr marL="0" indent="0" algn="just">
              <a:buNone/>
            </a:pP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admirador nem respeitador</a:t>
            </a: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8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Coimbrã – Questão do Bom Senso e Bom Gosto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respostas e ataques se sucederam. Por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conseguinte,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Ramalho Ortigão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escreve o texto “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de Hoje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Esse fato deixou os estudantes descontentes e levou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luta de espadas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travada entre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Antero e Ortigão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Jardim da Arca D’Água no Porto.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Ramalho Ortigão sai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 interfere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pondo fim a Questão Coimbrã e dando início ao Realismo em Portugal.</a:t>
            </a: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170" name="Picture 2" descr="C:\Users\Usuário\JEC\Pictures\Educandário\Imagens para aulas\Duelo Antero e Rama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59" y="4797152"/>
            <a:ext cx="288032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de 70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autores realistas portugueses: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José Maria Eça de Queirós;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Cesário Verde;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Junqueiro;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Teófilo Braga.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chamada de “Geração de 70” ou “Geração de Coimbra”.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 descr="C:\Users\Usuário\JEC\Pictures\Educandário\Imagens para aulas\eç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7" y="2852936"/>
            <a:ext cx="1960754" cy="25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 do Realismo-Naturalismo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Objetivismo;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 voltado ao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exterior;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Materialismo;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Preocupação com 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presente;</a:t>
            </a: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ao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conservadorismo da Igreja;</a:t>
            </a: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ao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tradicionalismo da sociedade burguesa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provida da educação romântica, distante da realidade.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de 70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Eles se preocupavam mais com 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questões sociais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propunham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novas maneiras de fazer literatura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Apresentavam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novas ideias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modelos que chegavam de diversos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países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europeus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Assim, a literatura realista portuguesa veio mostrar que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 estava alicerçado em ideias retrógradas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quais atrapalhavam o desenvolvimento cultural do país.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2" descr="C:\Users\Usuário\JEC\Pictures\Educandário\Imagens para aulas\realism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1740447" cy="189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de 70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esse motivo, essa nova fase literária focou na exposição do realismo, demostrando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vida como ela é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detrimento da visão idealista romântica.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ideias da “Geração de 70” foram essenciais para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avanço da literatura portuguesa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Foram capazes de modificar as posturas e as atitudes,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trazendo à tona temas de caráter social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Picture 4" descr="C:\Users\Usuário\JEC\Pictures\Educandário\Imagens para aulas\realism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72911"/>
            <a:ext cx="1672349" cy="20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apenas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ingressou 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foi estudar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Coimbra,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 se destacou com seu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brilhantismo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1862, com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anos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publicou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seus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primeiros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sonetos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intitulados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Sonetos de Antero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Junto aos poetas portugueses Luís de Camões e Bocage (um de seus amigos íntimos)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formou a tríade dos maiores sonetistas portugueses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218" name="Picture 2" descr="C:\Users\Usuário\JEC\Pictures\Educandário\Imagens para aulas\anterodequent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1506348" cy="20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Viajou pela França, Estados Unidos e Canadá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entretanto, foi em seu país, Portugal, que passou a maior parte de sua vida se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dedicando à literatura e às questões políticas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 foi um dos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introdutores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Portugal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1872, fundou a "Associação Fraternidade Operária", representante em Portugal da 1ª Internacional Operária.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42" name="Picture 2" descr="C:\Users\Usuário\JEC\Pictures\Educandário\Imagens para aulas\comunis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17568"/>
            <a:ext cx="2050926" cy="18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Diagnosticado com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depressão e transtorno bipolar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cometeu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suicídio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sua cidade natal, no dia 11 de setembro de 1891. Disparou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dois tiros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 banco de jardim, onde está inscrito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parede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palavra “Esperança”. Sobre Antero de Quental, o escritor português Eça de Queirós (1845-1900) acrescenta: “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gênio que era um santo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6" name="Picture 2" descr="C:\Users\Usuário\JEC\Pictures\Educandário\Imagens para aulas\anterodequenta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6915"/>
            <a:ext cx="41764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 - Sonetos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3285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um poeta</a:t>
            </a:r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dormes, espírito sereno,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 à sombra dos cedros seculares,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um levita à sombra dos altares,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 da luta e do fragor 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terreno.</a:t>
            </a:r>
          </a:p>
          <a:p>
            <a:pPr marL="0" indent="0" algn="ctr">
              <a:buNone/>
            </a:pPr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Acorda! É tempo! O sol, já alto e pleno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Afugentou as larvas tumulares...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surgir do seio desses mares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mundo novo espera só um aceno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ctr">
              <a:buNone/>
            </a:pPr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Escuta! É a grande voz das multidões!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teus irmãos, que se erguem! São canções...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de guerra... e são vozes de rebate</a:t>
            </a:r>
            <a:r>
              <a:rPr lang="pt-B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pt-B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Ergue-te, pois, soldado do Futuro,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dos raios de luz do sonho puro,</a:t>
            </a:r>
            <a:b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Sonhador, faze espada de combate!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8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Antero de Quental - Sonetos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53732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pt-BR" sz="3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UM CRUCIFIXO</a:t>
            </a:r>
            <a:endParaRPr lang="pt-B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se perdeu teu sangue generoso,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padeceste em vão, quem quer que foste,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Plebeu antigo, que amarrado ao poste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Morreste como vil e faccioso.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 sangue maldito e ignominioso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Surgiu armada uma invencível hoste...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 aos homens e guerra aos deuses! - pôs-te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vão sobre um altar o vulgo ocioso...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pobre que protesta foste a imagem: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povo em ti começa, um homem novo: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ti data essa trágica linhagem.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isso nós, a Plebe, ao pensar nisto,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Lembraremos, herdeiros desse povo,</a:t>
            </a:r>
          </a:p>
          <a:p>
            <a:pPr marL="0" indent="0" algn="ctr">
              <a:buNone/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entre nossos avós se conta Cristo.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1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 do Realismo-Naturalismo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Temas sociais;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Engajamento social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(contra a opressão e a injustiça)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Linguagem comum;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Indiferença à moralidade do leitor;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Antirromantismo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 do Realismo-Naturalismo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Cientificismo (Ciência era a solução):</a:t>
            </a: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Determinismo;</a:t>
            </a: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Positivismo;</a:t>
            </a: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Fisiologismo;</a:t>
            </a: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Evolucionismo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Socialismo Utópico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2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 do Realismo-Naturalismo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Visão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objetiva e natural da realidade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Representação da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contemporânea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todos os seus detalhes significativos;</a:t>
            </a: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Preocupação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reforma da sociedade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democratizar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poder político.</a:t>
            </a:r>
          </a:p>
          <a:p>
            <a:pPr algn="just"/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46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Derivação do Realismo.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Objetivo central: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comprovar as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teses científicas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Positivismo e defender o Racionalismo.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Busca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explicar o comportamento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personagens pela influência de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fatores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como a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hereditariedade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 social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Seus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eram l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aboratórios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que pretendiam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provar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teoria de que determinados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vivendo em certo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dadas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circunstâncias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determinada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carga genética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obrigatoriamente 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agiriam de determinada forma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1266" name="Picture 2" descr="C:\Users\Usuário\JEC\Pictures\Educandário\Imagens para aulas\cortiç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37520"/>
            <a:ext cx="4958273" cy="19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 em Portugal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Portugal, o movimento ocorreu entre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1865 e 1890.</a:t>
            </a: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realistas foram introduzidas por um grupo de jovens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estudantes de Coimbra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influenciados pela poesia social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pelas ideologias de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Marx e Engels.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 descr="C:\Users\Usuário\JEC\Pictures\Educandário\Imagens para aulas\Portug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3376836" cy="22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Realismo-Naturalismo em Portugal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 em crise: revolta dos camponeses e soldados;</a:t>
            </a: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Dependência econômica da Inglaterra;</a:t>
            </a:r>
          </a:p>
          <a:p>
            <a:pPr algn="just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Rotatividade no poder do Partido Regenerador (conservador) e Partido Reformista (mais liberal);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da classe média urbana;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 continua nas mãos da elite agrária, mas a burguesia luta por mais espaço;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Rei Luís I, O Bom. </a:t>
            </a:r>
          </a:p>
          <a:p>
            <a:pPr algn="just"/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0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450</TotalTime>
  <Words>1537</Words>
  <Application>Microsoft Office PowerPoint</Application>
  <PresentationFormat>Apresentação na tela (4:3)</PresentationFormat>
  <Paragraphs>352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Capa Dura</vt:lpstr>
      <vt:lpstr>Realismo-Naturalismo em Portugal</vt:lpstr>
      <vt:lpstr>Principais características do Realismo-Naturalismo</vt:lpstr>
      <vt:lpstr>Principais características do Realismo-Naturalismo</vt:lpstr>
      <vt:lpstr>Principais características do Realismo-Naturalismo</vt:lpstr>
      <vt:lpstr>Principais características do Realismo-Naturalismo</vt:lpstr>
      <vt:lpstr>Naturalismo</vt:lpstr>
      <vt:lpstr>Naturalismo</vt:lpstr>
      <vt:lpstr>Realismo-Naturalismo em Portugal</vt:lpstr>
      <vt:lpstr>Realismo-Naturalismo em Portugal</vt:lpstr>
      <vt:lpstr>Realismo-Naturalismo em Portugal</vt:lpstr>
      <vt:lpstr>Questão Coimbrã – Questão do Bom Senso e Bom Gosto</vt:lpstr>
      <vt:lpstr>Questão Coimbrã – Questão do Bom Senso e Bom Gosto</vt:lpstr>
      <vt:lpstr>Questão Coimbrã – Questão do Bom Senso e Bom Gosto</vt:lpstr>
      <vt:lpstr>Questão Coimbrã – Questão do Bom Senso e Bom Gosto</vt:lpstr>
      <vt:lpstr>Questão Coimbrã – Questão do Bom Senso e Bom Gosto</vt:lpstr>
      <vt:lpstr>Questão Coimbrã – Questão do Bom Senso e Bom Gosto</vt:lpstr>
      <vt:lpstr>Questão Coimbrã – Questão do Bom Senso e Bom Gosto</vt:lpstr>
      <vt:lpstr>Questão Coimbrã – Questão do Bom Senso e Bom Gosto</vt:lpstr>
      <vt:lpstr>Geração de 70</vt:lpstr>
      <vt:lpstr>Geração de 70</vt:lpstr>
      <vt:lpstr>Geração de 70</vt:lpstr>
      <vt:lpstr>Antero de Quental</vt:lpstr>
      <vt:lpstr>Antero de Quental</vt:lpstr>
      <vt:lpstr>Antero de Quental</vt:lpstr>
      <vt:lpstr>Antero de Quental - Sonetos</vt:lpstr>
      <vt:lpstr>Antero de Quental - Sonetos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Realismo-Naturalismo</dc:title>
  <dc:creator>Usuário</dc:creator>
  <cp:lastModifiedBy>Usuário</cp:lastModifiedBy>
  <cp:revision>38</cp:revision>
  <dcterms:created xsi:type="dcterms:W3CDTF">2018-06-26T17:36:36Z</dcterms:created>
  <dcterms:modified xsi:type="dcterms:W3CDTF">2019-06-16T12:33:34Z</dcterms:modified>
</cp:coreProperties>
</file>