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09" r:id="rId2"/>
    <p:sldId id="323" r:id="rId3"/>
    <p:sldId id="310" r:id="rId4"/>
    <p:sldId id="311" r:id="rId5"/>
    <p:sldId id="312" r:id="rId6"/>
    <p:sldId id="313" r:id="rId7"/>
    <p:sldId id="319" r:id="rId8"/>
    <p:sldId id="314" r:id="rId9"/>
    <p:sldId id="315" r:id="rId10"/>
    <p:sldId id="316" r:id="rId11"/>
    <p:sldId id="317" r:id="rId12"/>
    <p:sldId id="318" r:id="rId13"/>
    <p:sldId id="324" r:id="rId14"/>
    <p:sldId id="320" r:id="rId15"/>
    <p:sldId id="325" r:id="rId16"/>
    <p:sldId id="321" r:id="rId17"/>
    <p:sldId id="326" r:id="rId18"/>
    <p:sldId id="322" r:id="rId19"/>
    <p:sldId id="327" r:id="rId20"/>
    <p:sldId id="353" r:id="rId21"/>
    <p:sldId id="328" r:id="rId22"/>
    <p:sldId id="329" r:id="rId23"/>
    <p:sldId id="345" r:id="rId24"/>
    <p:sldId id="346" r:id="rId25"/>
    <p:sldId id="347" r:id="rId26"/>
    <p:sldId id="348" r:id="rId27"/>
    <p:sldId id="330" r:id="rId28"/>
    <p:sldId id="331" r:id="rId29"/>
    <p:sldId id="332" r:id="rId30"/>
    <p:sldId id="333" r:id="rId31"/>
    <p:sldId id="335" r:id="rId32"/>
    <p:sldId id="342" r:id="rId33"/>
    <p:sldId id="336" r:id="rId34"/>
    <p:sldId id="337" r:id="rId35"/>
    <p:sldId id="338" r:id="rId36"/>
    <p:sldId id="339" r:id="rId37"/>
    <p:sldId id="340" r:id="rId38"/>
    <p:sldId id="343" r:id="rId39"/>
    <p:sldId id="344" r:id="rId40"/>
    <p:sldId id="349" r:id="rId41"/>
    <p:sldId id="350" r:id="rId42"/>
    <p:sldId id="351" r:id="rId43"/>
    <p:sldId id="352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29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89A61-D953-432A-A8C1-89195B348630}" type="datetimeFigureOut">
              <a:rPr lang="pt-BR" smtClean="0"/>
              <a:pPr/>
              <a:t>02/03/2021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C5856-F7AF-4C67-BD0B-246E9C3985E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87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07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31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00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29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18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05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02/03/2021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11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02/03/2021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7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02/03/2021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3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27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97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C963C-AECC-47CC-9C66-44AD8E024035}" type="datetimeFigureOut">
              <a:rPr lang="pt-BR" smtClean="0"/>
              <a:pPr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07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3JU9lvy8WPU" TargetMode="External"/><Relationship Id="rId4" Type="http://schemas.openxmlformats.org/officeDocument/2006/relationships/hyperlink" Target="https://www.youtube.com/watch?v=Q_1EDSpz-f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Trovadorismo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403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Trovadorismo – Primeira Época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Medieval: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Período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Idade Média (Séculos XII a XIV)</a:t>
            </a:r>
          </a:p>
          <a:p>
            <a:pPr algn="just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Inicial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Cantiga da Ribeirinha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Cantiga da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Guarvaia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Paio Soares de Taveirós, de 1189 ou 1198.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21088"/>
            <a:ext cx="3456384" cy="173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1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6882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Trovadorismo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996158"/>
            <a:ext cx="8640960" cy="520201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Regras do amor cortês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pt-B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submissão </a:t>
            </a: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absoluta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dama; </a:t>
            </a:r>
          </a:p>
          <a:p>
            <a:pPr algn="just"/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vassalagem </a:t>
            </a: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humilde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paciente;</a:t>
            </a:r>
          </a:p>
          <a:p>
            <a:pPr algn="just"/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promessa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honrar e servir a dama com </a:t>
            </a:r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fidelidade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prudência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não abalar a reputação da dama (discrição com relação aos sentimentos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amada é vista como </a:t>
            </a: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mais bela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todas 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 ela, o trovador despreza todos os títulos e riquezas. 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42" y="4668264"/>
            <a:ext cx="2430116" cy="145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Trovadorismo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838650"/>
              </p:ext>
            </p:extLst>
          </p:nvPr>
        </p:nvGraphicFramePr>
        <p:xfrm>
          <a:off x="467544" y="1659634"/>
          <a:ext cx="8219255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9206">
                  <a:extLst>
                    <a:ext uri="{9D8B030D-6E8A-4147-A177-3AD203B41FA5}">
                      <a16:colId xmlns:a16="http://schemas.microsoft.com/office/drawing/2014/main" val="2523132946"/>
                    </a:ext>
                  </a:extLst>
                </a:gridCol>
                <a:gridCol w="4110049">
                  <a:extLst>
                    <a:ext uri="{9D8B030D-6E8A-4147-A177-3AD203B41FA5}">
                      <a16:colId xmlns:a16="http://schemas.microsoft.com/office/drawing/2014/main" val="3436796461"/>
                    </a:ext>
                  </a:extLst>
                </a:gridCol>
              </a:tblGrid>
              <a:tr h="5415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Cantigas de Escárnio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Cantigas de Maldizer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113058"/>
                  </a:ext>
                </a:extLst>
              </a:tr>
              <a:tr h="5415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nome da pessoa satirizada não é revelado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nome da pessoa satirizada é revelado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470854"/>
                  </a:ext>
                </a:extLst>
              </a:tr>
              <a:tr h="5415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Sátira indireta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Sátira direta (zombaria)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2632622"/>
                  </a:ext>
                </a:extLst>
              </a:tr>
              <a:tr h="1147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Linguagem irônica, repleta de sutilezas, trocadilhos e ambiguidades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Linguagem grosseira e, por vezes, obscena. São comuns a agressão verbal e os palavrões 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6785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86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Trovadorismo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Cantiga de Amigo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Dom Dinis</a:t>
            </a:r>
          </a:p>
          <a:p>
            <a:pPr marL="0" indent="0" algn="ctr">
              <a:buNone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"Ai flores, ai flores do verde pino,</a:t>
            </a:r>
            <a:b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sabedes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novas do meu amigo!</a:t>
            </a:r>
            <a:b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Deus, e u é?</a:t>
            </a:r>
          </a:p>
          <a:p>
            <a:pPr marL="0" indent="0" algn="ctr">
              <a:buNone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flores, ai flores do verde ramo,</a:t>
            </a:r>
            <a:b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sabedes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novas do meu amado!</a:t>
            </a:r>
            <a:b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Deus, e u é? (...)</a:t>
            </a: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8" y="1464686"/>
            <a:ext cx="1567488" cy="397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1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Trovadorismo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2570"/>
            <a:ext cx="8229600" cy="462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Trovadorismo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Cantiga de Amor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Afonso Fernandes</a:t>
            </a:r>
          </a:p>
          <a:p>
            <a:pPr marL="0" indent="0" algn="ctr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“Senhora minha, desde que vos vi,</a:t>
            </a:r>
            <a:b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lutei para ocultar esta paixão</a:t>
            </a:r>
            <a:b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me tomou inteiro o coração;</a:t>
            </a:r>
            <a:b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não o posso mais e decidi</a:t>
            </a:r>
            <a:b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saibam todos o meu grande amor,</a:t>
            </a:r>
            <a:b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tristeza que tenho, a imensa dor</a:t>
            </a:r>
            <a:b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sofro desde o dia em que vos vi.” 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8825"/>
            <a:ext cx="1331640" cy="363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5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Trovadorismo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6" y="1093180"/>
            <a:ext cx="8541776" cy="48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Trovadorismo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40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pt-BR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Cantiga de Escárnio - 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João Garcia de </a:t>
            </a:r>
            <a:r>
              <a:rPr lang="pt-BR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Guilhade</a:t>
            </a:r>
            <a:endParaRPr lang="pt-BR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"Ai dona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Foste-vos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queixar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vos nunca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louv'en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meu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trobar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ora quero fazer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cantar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vos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loarei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toda via;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vedes como vos quero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loar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Dona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velha e sandia!</a:t>
            </a:r>
          </a:p>
          <a:p>
            <a:pPr marL="0" indent="0" algn="ctr">
              <a:buNone/>
            </a:pPr>
            <a:endParaRPr lang="pt-BR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dona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Se Deus mi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pardon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pois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havedes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coraçon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vos eu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loe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esta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razon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Vos quero já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loar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toda via;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vedes qual será a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loaçon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Dona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velha e sandia!</a:t>
            </a: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71601"/>
            <a:ext cx="1331640" cy="475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Trovadorismo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7373"/>
            <a:ext cx="8229600" cy="447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Trovadorismo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614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Cantiga de Maldizer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Afonso Eanes de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Coton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Marinha, o teu folgar </a:t>
            </a:r>
          </a:p>
          <a:p>
            <a:pPr marL="0" indent="0" algn="ctr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tenho eu por desacertado, </a:t>
            </a:r>
          </a:p>
          <a:p>
            <a:pPr marL="0" indent="0" algn="ctr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ando maravilhado </a:t>
            </a:r>
          </a:p>
          <a:p>
            <a:pPr marL="0" indent="0" algn="ctr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te não ver rebentar; </a:t>
            </a:r>
          </a:p>
          <a:p>
            <a:pPr marL="0" indent="0" algn="ctr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 tapo com esta minha </a:t>
            </a:r>
          </a:p>
          <a:p>
            <a:pPr marL="0" indent="0" algn="ctr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boca, a tua boca, Marinha; </a:t>
            </a:r>
          </a:p>
          <a:p>
            <a:pPr marL="0" indent="0" algn="ctr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com este nariz meu, </a:t>
            </a:r>
          </a:p>
          <a:p>
            <a:pPr marL="0" indent="0" algn="ctr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tapo eu, Marinha, o teu; </a:t>
            </a:r>
          </a:p>
          <a:p>
            <a:pPr marL="0" indent="0" algn="ctr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as mãos tapo as orelhas, </a:t>
            </a:r>
          </a:p>
          <a:p>
            <a:pPr marL="0" indent="0" algn="ctr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olhos e as sobrancelhas, </a:t>
            </a:r>
          </a:p>
          <a:p>
            <a:pPr marL="0" indent="0" algn="ctr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tapo-te ao primeiro sono; </a:t>
            </a:r>
          </a:p>
          <a:p>
            <a:pPr marL="0" indent="0" algn="ctr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a minha piça o teu 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cono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ctr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como o não faz nenhum, </a:t>
            </a:r>
          </a:p>
          <a:p>
            <a:pPr marL="0" indent="0" algn="ctr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os colhões te tapo o cu. </a:t>
            </a:r>
          </a:p>
          <a:p>
            <a:pPr marL="0" indent="0" algn="ctr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não rebentas, Marinha?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10380"/>
            <a:ext cx="1331640" cy="441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Trovadorismo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32830"/>
            <a:ext cx="8136954" cy="4916450"/>
          </a:xfrm>
        </p:spPr>
      </p:pic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31656"/>
            <a:ext cx="8229600" cy="705056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Trovadorismo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937924"/>
            <a:ext cx="8640960" cy="5260248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Inicial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Cantiga da Ribeirinha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Cantiga da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Guarvaia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Paio Soares de Taveirós, de 1189 ou 1198.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06370"/>
            <a:ext cx="669674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3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Trovadorismo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Vídeos:</a:t>
            </a:r>
          </a:p>
          <a:p>
            <a:r>
              <a:rPr lang="pt-BR" dirty="0">
                <a:hlinkClick r:id="rId4"/>
              </a:rPr>
              <a:t>https://</a:t>
            </a:r>
            <a:r>
              <a:rPr lang="pt-BR" dirty="0" smtClean="0">
                <a:hlinkClick r:id="rId4"/>
              </a:rPr>
              <a:t>www.youtube.com/watch?v=Q_1EDSpz-fE</a:t>
            </a:r>
            <a:r>
              <a:rPr lang="pt-BR" dirty="0" smtClean="0"/>
              <a:t> </a:t>
            </a:r>
          </a:p>
          <a:p>
            <a:r>
              <a:rPr lang="pt-BR" dirty="0">
                <a:hlinkClick r:id="rId5"/>
              </a:rPr>
              <a:t>https://</a:t>
            </a:r>
            <a:r>
              <a:rPr lang="pt-BR" dirty="0" smtClean="0">
                <a:hlinkClick r:id="rId5"/>
              </a:rPr>
              <a:t>www.youtube.com/watch?v=3JU9lvy8WPU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14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Trovadorismo - Exercício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3"/>
          <a:stretch/>
        </p:blipFill>
        <p:spPr>
          <a:xfrm>
            <a:off x="467544" y="1244115"/>
            <a:ext cx="7920880" cy="4421771"/>
          </a:xfrm>
        </p:spPr>
      </p:pic>
    </p:spTree>
    <p:extLst>
      <p:ext uri="{BB962C8B-B14F-4D97-AF65-F5344CB8AC3E}">
        <p14:creationId xmlns:p14="http://schemas.microsoft.com/office/powerpoint/2010/main" val="37586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Trovadorismo - Exercício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11350"/>
            <a:ext cx="8229600" cy="5014814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Sobre a cantiga lida, responda:</a:t>
            </a: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Que tipo de cantiga é essa?</a:t>
            </a: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Quais são as suas principais características?</a:t>
            </a: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Há presença de paralelismo?</a:t>
            </a: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Há presença do amor cortês? Comprove a sua resposta com trechos retirados do texto.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Trovadorismo - Exercício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11350"/>
            <a:ext cx="8229600" cy="501481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(Mackenzie) Assinale a alternativa INCORRETA a respeito das cantigas de amor.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O ambiente é rural ou familiar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O trovador assume o eu-lírico masculino: é o homem quem fala.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Têm origem provençal.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Expressam a 'coita' amorosa do trovador, por amar uma dama inacessível.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A mulher é um ser superior, normalmente pertencente a uma categoria social mais elevada que a do trovador.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Trovadorismo - Exercício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11350"/>
            <a:ext cx="8229600" cy="501481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(Mackenzie) Sobre a poesia trovadoresca em Portugal, é INCORRETO afirmar que: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refletiu o pensamento da época, marcada pelo teocentrismo, o feudalismo e valores altamente moralistas.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representou um claro apelo popular à arte, que passou a ser representada por setores mais baixos da sociedade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pode ser dividida em lírica e satírica.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em boa parte de sua realização, teve influência provençal.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as cantigas de amigo, apesar de escritas por trovadores, expressam o eu-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Iírico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feminino.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Trovadorismo - Exercício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11350"/>
            <a:ext cx="8229600" cy="501481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Espcex-Aman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É correto afirmar sobre o Trovadorismo que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os poemas são produzidos para ser encenados.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as cantigas de escárnio e maldizer têm temáticas amorosas.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nas cantigas de amigo, o eu lírico é sempre feminino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as cantigas de amigo têm estrutura poética complicada.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as cantigas de amor são de origem nitidamente popular.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0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Trovadorismo - Exercício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2894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(ESPM) O amor cortês foi um gênero praticado desde os trovadores medievais europeus. Nele a devoção masculina por uma figura feminina inacessível foi uma atitude cons­tante. A opção cujos versos confirmam o exposto é:</a:t>
            </a:r>
          </a:p>
          <a:p>
            <a:pPr marL="0" indent="0">
              <a:buNone/>
            </a:pP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Eras na vida a pomba predileta (...) Eras o idílio de um amor sublime. Eras a glória, - a inspiração, - a pátria, O porvir de teu pai! (Fagundes Varela)</a:t>
            </a:r>
            <a:b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Carnais, sejam carnais tantos desejos, Carnais sejam carnais tantos anseios, Palpitações e frêmitos e enleios Das harpas da emoção tantos arpejos... (Cruz e Sousa)</a:t>
            </a:r>
            <a:b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Quando em meu peito rebentar-se a fibra, Que o espírito enlaça à dor vivente, Não derramem por mim nenhuma lágrima Em pálpebra demente. (Álvares de Azevedo)</a:t>
            </a:r>
            <a:b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Em teu louvor, Senhora, estes meus versos E a minha Alma aos teus pés para cantar-te, E os meus olhos mortais, em dor imersos, Para </a:t>
            </a:r>
            <a:r>
              <a:rPr lang="pt-B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seguir-lhe</a:t>
            </a: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vulto em toda a parte</a:t>
            </a:r>
            <a:r>
              <a:rPr lang="pt-B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(Alphonsus de Guimaraens)</a:t>
            </a:r>
            <a:b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Que pode uma criatura senão, entre criaturas, amar? amar e esquecer amar e </a:t>
            </a:r>
            <a:r>
              <a:rPr lang="pt-B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malamar</a:t>
            </a: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amar, desamar, amar? (Manuel Bandeira)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38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Teatro de Gil Vicente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2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Segunda Época Medieval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Período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Idade Média (Século XV e início do XVI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Época marcada pela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transição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mundo medieval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o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mundo moderno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se inicia com o Renascimento (Séc. XVI).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4005064"/>
            <a:ext cx="3528392" cy="197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Teatro de Gil Vicente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289452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da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época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inclui: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Poesia Palaciana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afasta-se da música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é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elaborada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as cantigas, apresenta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redondilhas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 ou 7 sílabas poéticas), ambiguidades, aliterações e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figuras de linguagem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 plano amoroso, pode apresentar tanto sensualidade e intimidade com a mulher amada, como também uma visão idealizada e platônica.</a:t>
            </a: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Prosa historiográfica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crônicas históricas de Portugal.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2" y="4581128"/>
            <a:ext cx="2847975" cy="154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Teatro de Gil Vicente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145436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da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época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inclui: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Teatro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teve início o teatro leigo, com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Gil Vicente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qual se voltou não mais para Deus, mas para os homens,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retratando 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sociedade portuguesa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sua diversidade de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classes e grupos sociais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como o fidalgo, o rei, o sacerdote, o burguês, o médico incompetente, o juiz desonesto,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16759"/>
            <a:ext cx="3384376" cy="188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7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Trovadorismo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403"/>
          </a:xfrm>
        </p:spPr>
        <p:txBody>
          <a:bodyPr>
            <a:normAutofit/>
          </a:bodyPr>
          <a:lstStyle/>
          <a:p>
            <a:pPr algn="just"/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Embora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 houvesse </a:t>
            </a: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prosa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(novelas de cavalaria e hagiografias) e </a:t>
            </a: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teatro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(autos, milagres e mistérios) em Portugal, a </a:t>
            </a: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poesia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difundiu muito mais, pois poucos sabiam ler e escrever, e os </a:t>
            </a: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poemas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podiam ser memorizados e </a:t>
            </a: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difundidos oralmente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73" y="4293096"/>
            <a:ext cx="3250853" cy="17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Teatro de Gil Vicente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6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da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época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inclui: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Teatro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Dessa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forma, embora escreva peças de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fundo religioso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seu objetivo não é difundir a religião, mas, sim,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reformar e moralizar a sociedade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sua época, demonstrando como o ser humano, independentemente de classe, raça, sexo ou religião, é egoísta, falso, mentiroso, orgulhoso e tendente aos apelos carnais e pecuniários.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87" y="4631880"/>
            <a:ext cx="2790825" cy="149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Teatro de Gil Vicente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11350"/>
            <a:ext cx="8229600" cy="5014814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Gil Vicente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(1465/1536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é considerado o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primeiro grande dramaturgo português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além de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poeta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renome.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Enquanto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homem de teatro, parece ter também desempenhado as tarefas de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músico, ator e encenador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É considerado o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 do teatro português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ou mesmo do teatro ibérico, já que também escreveu em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castelhano.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422108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Teatro de Gil Vicente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11350"/>
            <a:ext cx="8229600" cy="5014814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Gil Vicente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vicentina é tida como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reflexo da mudança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tempos e da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passagem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Idade Média para o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Renascimento;</a:t>
            </a: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incorporou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elementos populares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sua escrita que influenciou, por sua vez, a cultura popular portuguesa.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422108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Teatro de Gil Vicente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11350"/>
            <a:ext cx="8229600" cy="5014814"/>
          </a:xfrm>
        </p:spPr>
        <p:txBody>
          <a:bodyPr>
            <a:norm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obras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Barca do 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Inferno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(1516); </a:t>
            </a:r>
          </a:p>
          <a:p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Purgatório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(1518);</a:t>
            </a:r>
          </a:p>
          <a:p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Barca da Glória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(1519);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Farsa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Inês 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Pereira (1523)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22" y="1692239"/>
            <a:ext cx="1743075" cy="38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Teatro de Gil Vicente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913129"/>
            <a:ext cx="8640960" cy="5213035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composição teatral típica da época medieval, de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linguagem simples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extensão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(normalmente, compõe-se de um único ato), os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sua maioria, têm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elementos cômicos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intenção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moralizadora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3519646"/>
            <a:ext cx="3528392" cy="241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Teatro de Gil Vicente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972907"/>
            <a:ext cx="8229600" cy="5153257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 da Barca do Inferno (1517)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à margem de um rio,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dois barcos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aguardam para levar os passageiros para o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céu ou o inferno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acordo com o julgamento de um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anjo e do diabo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Apenas o parvo (bobo) e os quatro cruzados vão para o paraíso, enquanto todos os demais são condenados ao inferno, como o frade, o sapateiro, o judeu, a alcoviteira e o enforcado.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83" y="4221088"/>
            <a:ext cx="3200355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Teatro de Gil Vicente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11350"/>
            <a:ext cx="8229600" cy="5014814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personagens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são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tipos sociais (alegóricas)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 características psicológicas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pessoais, servindo como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 de comportamento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determinados setores da sociedade portuguesa medieval.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96" y="3789040"/>
            <a:ext cx="4514807" cy="22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Teatro de Gil Vicente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11350"/>
            <a:ext cx="8229600" cy="5014814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alegorias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são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imagens que servem de símbolo a interpretações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como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representações de uma situação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de um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setor social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Nessa peça, por exemplo, um fidalgo, com um pajem e uma cadeira, é uma alegoria para toda a nobreza ociosa de Portugal.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01008"/>
            <a:ext cx="3547832" cy="247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Teatro de Gil Vicente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1294"/>
            <a:ext cx="8136954" cy="4562475"/>
          </a:xfrm>
        </p:spPr>
      </p:pic>
    </p:spTree>
    <p:extLst>
      <p:ext uri="{BB962C8B-B14F-4D97-AF65-F5344CB8AC3E}">
        <p14:creationId xmlns:p14="http://schemas.microsoft.com/office/powerpoint/2010/main" val="189955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Teatro de Gil Vicente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30655"/>
            <a:ext cx="8147298" cy="4873385"/>
          </a:xfrm>
        </p:spPr>
      </p:pic>
    </p:spTree>
    <p:extLst>
      <p:ext uri="{BB962C8B-B14F-4D97-AF65-F5344CB8AC3E}">
        <p14:creationId xmlns:p14="http://schemas.microsoft.com/office/powerpoint/2010/main" val="21977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Trovadorismo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5145435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poemas eram sempre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cantados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acompanhados de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instrumentos musicais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de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dança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sendo apresentados para o seleto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público das cortes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Por serem cantados, receberam o nome de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cantigas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Os seus autores, geralmente nobres ou religiosos, eram os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trovadores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(pessoas que faziam trovas, rimas), o que originou o nome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Trovadorismo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25144"/>
            <a:ext cx="2592287" cy="13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0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Teatro de Gil Vicente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11350"/>
            <a:ext cx="8229600" cy="5014814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FUVEST) Aponte a alternativa correta em relação a Gil Vicente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Compôs peças de caráter sacro e satírico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Introduziu a lírica trovadoresca em Portugal.</a:t>
            </a:r>
            <a:b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Escreveu a novela Amadis de Gaula.</a:t>
            </a:r>
            <a:b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Só escreveu peças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português.</a:t>
            </a:r>
            <a:b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Representa o melhor do teatro clássico português.</a:t>
            </a: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Teatro de Gil Vicente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11350"/>
            <a:ext cx="8229600" cy="5014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(FUVEST-SP) Caracteriza o teatro de Gil Vicente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 revolta contra o cristianismo.</a:t>
            </a:r>
            <a:b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 obra escrita em prosa.</a:t>
            </a:r>
            <a:b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A elaboração requintada dos quadros e cenários apresentados.</a:t>
            </a:r>
            <a:b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A preocupação com o homem e com a religião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A busca de conceitos universais.</a:t>
            </a:r>
          </a:p>
          <a:p>
            <a:pPr marL="0" indent="0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Teatro de Gil Vicente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11350"/>
            <a:ext cx="8229600" cy="501481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(FUVEST-SP) Indique a afirmação correta sobre o Auto da Barca do Inferno, de Gil Vicente:</a:t>
            </a:r>
          </a:p>
          <a:p>
            <a:pPr marL="0" indent="0" algn="just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É intricada a estruturação de suas cenas, que surpreendem o público com a inesperado de cada situação.</a:t>
            </a:r>
            <a:b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O moralismo vicentino localiza os vícios, não nas instituições, mas nos indivíduos que as fazem viciosas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É complexa a critica aos costumes da época, já que o autor primeiro a relativizar a distinção entre Bem e o Mal.</a:t>
            </a:r>
            <a:b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A ênfase desta sátira recai sobre as personagens populares mais ridicularizadas e as mais severamente punidas.</a:t>
            </a:r>
            <a:b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A sátira é aqui demolidora e indiscriminada, não fazendo referência a qualquer exemplo de valor positivo.</a:t>
            </a:r>
          </a:p>
          <a:p>
            <a:pPr marL="0" indent="0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Teatro de Gil Vicente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14543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(FUVEST-SP) Diabo, Companheiro do Diabo, Anjo, Fidalgo, Onzeneiro, Parvo, Sapateiro, Frade, Florença, </a:t>
            </a:r>
            <a:r>
              <a:rPr lang="pt-B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Brísida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Vaz, Judeu, Corregedor, Procurador, Enforcado e Quatro Cavaleiros são personagens do Auto da Barca do Inferno, de Gil Vicente</a:t>
            </a: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Analise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informações abaixo e selecione a alternativa incorreta cujas características não descrevam</a:t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adequadamente a personagem.</a:t>
            </a:r>
          </a:p>
          <a:p>
            <a:pPr marL="0" indent="0" algn="just">
              <a:buNone/>
            </a:pP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O Onzeneiro idolatra o dinheiro, é agiota e usurário; de tudo que juntara, nada leva para a morte, ou</a:t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melhor, leva a bolsa vazia.</a:t>
            </a:r>
          </a:p>
          <a:p>
            <a:pPr marL="0" indent="0" algn="just">
              <a:buNone/>
            </a:pP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O Frade representa o clero decadente e é subjugado por suas fraquezas: mulher e esporte; leva a amante e as armas de esgrima.</a:t>
            </a:r>
          </a:p>
          <a:p>
            <a:pPr marL="0" indent="0" algn="just">
              <a:buNone/>
            </a:pP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O Diabo, capitão da barca do inferno, é quem apressa o embarque dos condenados; é dissimulado e irônico.</a:t>
            </a:r>
          </a:p>
          <a:p>
            <a:pPr marL="0" indent="0" algn="just">
              <a:buNone/>
            </a:pP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O Anjo, capitão da barca do céu, é quem elogia a morte pela fé; é austero e inflexível.</a:t>
            </a:r>
          </a:p>
          <a:p>
            <a:pPr marL="0" indent="0" algn="just">
              <a:buNone/>
            </a:pP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O Corregedor representa a justiça e luta pela aplicação integra e exata das leis; leva papéis e processos</a:t>
            </a: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7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Trovadorismo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1340768"/>
            <a:ext cx="8735888" cy="485740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cantigas chegaram até nós por meio dos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cancioneiros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coletâneas (reuniões) de poemas de vários tipos. Os mais importantes são: 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Cancioneiro 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Ajuda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(Séc. XIII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pt-B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Cancioneiro 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Vaticana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(Séc. XV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pt-B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Cancioneiro 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Biblioteca Nacional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Séc.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XIV);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564904"/>
            <a:ext cx="2635299" cy="331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Trovadorismo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403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Atenção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até o Século XV, a língua falada em Portugal era 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galego-português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qual deu origem ao português e ao galego modernos. Por esse motivo, as cantigas eram escritas nessa língua.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05064"/>
            <a:ext cx="3744416" cy="202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Trovadorismo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403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cantigas satíricas são um importante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registro histórico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 costumes e valores da sociedade medieval portuguesa. Voltavam-se para a crítica dos costumes, tendo como alvo clérigos devassos, cavaleiros e nobres covardes, prostitutas,  mulheres de má reputação, etc.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73428"/>
            <a:ext cx="3064617" cy="203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1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Trovadorismo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403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Existem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tipos de cantigas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gênero lírico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há as cantigas de amigo e de amor;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gênero satírico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cantigas de escárnio e de maldizer.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85" y="4293096"/>
            <a:ext cx="3749030" cy="158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Trovadorismo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8574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_Etec color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58"/>
            <a:ext cx="11239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-novo-cps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0775"/>
            <a:ext cx="36004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alt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353189"/>
              </p:ext>
            </p:extLst>
          </p:nvPr>
        </p:nvGraphicFramePr>
        <p:xfrm>
          <a:off x="323529" y="1154115"/>
          <a:ext cx="8280970" cy="4651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0062">
                  <a:extLst>
                    <a:ext uri="{9D8B030D-6E8A-4147-A177-3AD203B41FA5}">
                      <a16:colId xmlns:a16="http://schemas.microsoft.com/office/drawing/2014/main" val="740477843"/>
                    </a:ext>
                  </a:extLst>
                </a:gridCol>
                <a:gridCol w="4140908">
                  <a:extLst>
                    <a:ext uri="{9D8B030D-6E8A-4147-A177-3AD203B41FA5}">
                      <a16:colId xmlns:a16="http://schemas.microsoft.com/office/drawing/2014/main" val="2882796747"/>
                    </a:ext>
                  </a:extLst>
                </a:gridCol>
              </a:tblGrid>
              <a:tr h="4138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Cantigas de Amigo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Cantigas de Amor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3933944"/>
                  </a:ext>
                </a:extLst>
              </a:tr>
              <a:tr h="4138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lírico feminino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lírico masculino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2795543"/>
                  </a:ext>
                </a:extLst>
              </a:tr>
              <a:tr h="4138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Linguagem e estrutura simples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Linguagem mais elaborada e argumentativa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4756709"/>
                  </a:ext>
                </a:extLst>
              </a:tr>
              <a:tr h="4138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Presença de paralelismos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Ausência de paralelismos de par de estrofes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7916230"/>
                  </a:ext>
                </a:extLst>
              </a:tr>
              <a:tr h="4138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Predomínio da musicalidade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Predomínio das ideias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3772901"/>
                  </a:ext>
                </a:extLst>
              </a:tr>
              <a:tr h="13404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Assunto principal: o lamento da moça cujo namorado partiu para a guerra contra os mouros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Assunto principal: o sofrimento amoroso do eu lírico perante uma mulher idealizada e distante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950815"/>
                  </a:ext>
                </a:extLst>
              </a:tr>
              <a:tr h="4138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Amor natural e espontâneo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Amor cortês: convencionalismo amoroso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6626332"/>
                  </a:ext>
                </a:extLst>
              </a:tr>
              <a:tr h="4138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Ambientação popular rural ou urbana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Ambientação aristocrática das cortes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9848038"/>
                  </a:ext>
                </a:extLst>
              </a:tr>
              <a:tr h="4138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Influência da tradição oral ibérica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Forte influência provençal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1591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1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</TotalTime>
  <Words>2711</Words>
  <Application>Microsoft Office PowerPoint</Application>
  <PresentationFormat>Apresentação na tela (4:3)</PresentationFormat>
  <Paragraphs>305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7" baseType="lpstr">
      <vt:lpstr>Arial</vt:lpstr>
      <vt:lpstr>Calibri</vt:lpstr>
      <vt:lpstr>Times New Roman</vt:lpstr>
      <vt:lpstr>Tema do Office</vt:lpstr>
      <vt:lpstr>Trovadorismo</vt:lpstr>
      <vt:lpstr>Trovadorismo</vt:lpstr>
      <vt:lpstr>Trovadorismo</vt:lpstr>
      <vt:lpstr>Trovadorismo</vt:lpstr>
      <vt:lpstr>Trovadorismo</vt:lpstr>
      <vt:lpstr>Trovadorismo</vt:lpstr>
      <vt:lpstr>Trovadorismo</vt:lpstr>
      <vt:lpstr>Trovadorismo</vt:lpstr>
      <vt:lpstr>Trovadorismo</vt:lpstr>
      <vt:lpstr>Trovadorismo</vt:lpstr>
      <vt:lpstr>Trovadorismo</vt:lpstr>
      <vt:lpstr>Trovadorismo</vt:lpstr>
      <vt:lpstr>Trovadorismo</vt:lpstr>
      <vt:lpstr>Trovadorismo</vt:lpstr>
      <vt:lpstr>Trovadorismo</vt:lpstr>
      <vt:lpstr>Trovadorismo</vt:lpstr>
      <vt:lpstr>Trovadorismo</vt:lpstr>
      <vt:lpstr>Trovadorismo</vt:lpstr>
      <vt:lpstr>Trovadorismo</vt:lpstr>
      <vt:lpstr>Trovadorismo</vt:lpstr>
      <vt:lpstr>Trovadorismo - Exercício</vt:lpstr>
      <vt:lpstr>Trovadorismo - Exercício</vt:lpstr>
      <vt:lpstr>Trovadorismo - Exercício</vt:lpstr>
      <vt:lpstr>Trovadorismo - Exercício</vt:lpstr>
      <vt:lpstr>Trovadorismo - Exercício</vt:lpstr>
      <vt:lpstr>Trovadorismo - Exercício</vt:lpstr>
      <vt:lpstr>Teatro de Gil Vicente</vt:lpstr>
      <vt:lpstr>Teatro de Gil Vicente</vt:lpstr>
      <vt:lpstr>Teatro de Gil Vicente</vt:lpstr>
      <vt:lpstr>Teatro de Gil Vicente</vt:lpstr>
      <vt:lpstr>Teatro de Gil Vicente</vt:lpstr>
      <vt:lpstr>Teatro de Gil Vicente</vt:lpstr>
      <vt:lpstr>Teatro de Gil Vicente</vt:lpstr>
      <vt:lpstr>Teatro de Gil Vicente</vt:lpstr>
      <vt:lpstr>Teatro de Gil Vicente</vt:lpstr>
      <vt:lpstr>Teatro de Gil Vicente</vt:lpstr>
      <vt:lpstr>Teatro de Gil Vicente</vt:lpstr>
      <vt:lpstr>Teatro de Gil Vicente</vt:lpstr>
      <vt:lpstr>Teatro de Gil Vicente</vt:lpstr>
      <vt:lpstr>Teatro de Gil Vicente</vt:lpstr>
      <vt:lpstr>Teatro de Gil Vicente</vt:lpstr>
      <vt:lpstr>Teatro de Gil Vicente</vt:lpstr>
      <vt:lpstr>Teatro de Gil Vicente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PREVIDÊNCIA COMPLEMENTAR</dc:title>
  <dc:creator>Usuário</dc:creator>
  <cp:lastModifiedBy>ARTHUR VINÍCIUS FEITOSA FURTADO</cp:lastModifiedBy>
  <cp:revision>266</cp:revision>
  <dcterms:created xsi:type="dcterms:W3CDTF">2018-05-26T12:30:19Z</dcterms:created>
  <dcterms:modified xsi:type="dcterms:W3CDTF">2021-03-02T20:17:22Z</dcterms:modified>
</cp:coreProperties>
</file>