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9" r:id="rId2"/>
    <p:sldId id="310" r:id="rId3"/>
    <p:sldId id="311" r:id="rId4"/>
    <p:sldId id="312" r:id="rId5"/>
    <p:sldId id="313" r:id="rId6"/>
    <p:sldId id="314" r:id="rId7"/>
    <p:sldId id="316" r:id="rId8"/>
    <p:sldId id="337" r:id="rId9"/>
    <p:sldId id="317" r:id="rId10"/>
    <p:sldId id="339" r:id="rId11"/>
    <p:sldId id="338" r:id="rId12"/>
    <p:sldId id="318" r:id="rId13"/>
    <p:sldId id="319" r:id="rId14"/>
    <p:sldId id="331" r:id="rId15"/>
    <p:sldId id="320" r:id="rId16"/>
    <p:sldId id="321" r:id="rId17"/>
    <p:sldId id="322" r:id="rId18"/>
    <p:sldId id="323" r:id="rId19"/>
    <p:sldId id="324" r:id="rId20"/>
    <p:sldId id="325" r:id="rId21"/>
    <p:sldId id="326" r:id="rId22"/>
    <p:sldId id="328" r:id="rId23"/>
    <p:sldId id="329" r:id="rId24"/>
    <p:sldId id="330" r:id="rId25"/>
    <p:sldId id="332" r:id="rId26"/>
    <p:sldId id="333" r:id="rId27"/>
    <p:sldId id="341" r:id="rId28"/>
    <p:sldId id="342" r:id="rId29"/>
    <p:sldId id="334" r:id="rId30"/>
    <p:sldId id="343" r:id="rId31"/>
    <p:sldId id="335" r:id="rId32"/>
    <p:sldId id="336" r:id="rId3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29" autoAdjust="0"/>
  </p:normalViewPr>
  <p:slideViewPr>
    <p:cSldViewPr>
      <p:cViewPr varScale="1">
        <p:scale>
          <a:sx n="81" d="100"/>
          <a:sy n="81" d="100"/>
        </p:scale>
        <p:origin x="44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689A61-D953-432A-A8C1-89195B348630}" type="datetimeFigureOut">
              <a:rPr lang="pt-BR" smtClean="0"/>
              <a:pPr/>
              <a:t>18/08/2020</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CC5856-F7AF-4C67-BD0B-246E9C3985E5}" type="slidenum">
              <a:rPr lang="pt-BR" smtClean="0"/>
              <a:pPr/>
              <a:t>‹nº›</a:t>
            </a:fld>
            <a:endParaRPr lang="pt-BR"/>
          </a:p>
        </p:txBody>
      </p:sp>
    </p:spTree>
    <p:extLst>
      <p:ext uri="{BB962C8B-B14F-4D97-AF65-F5344CB8AC3E}">
        <p14:creationId xmlns:p14="http://schemas.microsoft.com/office/powerpoint/2010/main" val="1492878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136C963C-AECC-47CC-9C66-44AD8E024035}" type="datetimeFigureOut">
              <a:rPr lang="pt-BR" smtClean="0"/>
              <a:pPr/>
              <a:t>18/08/2020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3287073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36C963C-AECC-47CC-9C66-44AD8E024035}" type="datetimeFigureOut">
              <a:rPr lang="pt-BR" smtClean="0"/>
              <a:pPr/>
              <a:t>18/08/2020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1070317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36C963C-AECC-47CC-9C66-44AD8E024035}" type="datetimeFigureOut">
              <a:rPr lang="pt-BR" smtClean="0"/>
              <a:pPr/>
              <a:t>18/08/2020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912002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136C963C-AECC-47CC-9C66-44AD8E024035}" type="datetimeFigureOut">
              <a:rPr lang="pt-BR" smtClean="0"/>
              <a:pPr/>
              <a:t>18/08/2020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1985298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136C963C-AECC-47CC-9C66-44AD8E024035}" type="datetimeFigureOut">
              <a:rPr lang="pt-BR" smtClean="0"/>
              <a:pPr/>
              <a:t>18/08/2020</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2364180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136C963C-AECC-47CC-9C66-44AD8E024035}" type="datetimeFigureOut">
              <a:rPr lang="pt-BR" smtClean="0"/>
              <a:pPr/>
              <a:t>18/08/2020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42440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136C963C-AECC-47CC-9C66-44AD8E024035}" type="datetimeFigureOut">
              <a:rPr lang="pt-BR" smtClean="0"/>
              <a:pPr/>
              <a:t>18/08/2020</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2507118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136C963C-AECC-47CC-9C66-44AD8E024035}" type="datetimeFigureOut">
              <a:rPr lang="pt-BR" smtClean="0"/>
              <a:pPr/>
              <a:t>18/08/2020</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172172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136C963C-AECC-47CC-9C66-44AD8E024035}" type="datetimeFigureOut">
              <a:rPr lang="pt-BR" smtClean="0"/>
              <a:pPr/>
              <a:t>18/08/2020</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267538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36C963C-AECC-47CC-9C66-44AD8E024035}" type="datetimeFigureOut">
              <a:rPr lang="pt-BR" smtClean="0"/>
              <a:pPr/>
              <a:t>18/08/2020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3029277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136C963C-AECC-47CC-9C66-44AD8E024035}" type="datetimeFigureOut">
              <a:rPr lang="pt-BR" smtClean="0"/>
              <a:pPr/>
              <a:t>18/08/2020</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4556EE7-B639-424B-94EE-7D9D39349134}" type="slidenum">
              <a:rPr lang="pt-BR" smtClean="0"/>
              <a:pPr/>
              <a:t>‹nº›</a:t>
            </a:fld>
            <a:endParaRPr lang="pt-BR"/>
          </a:p>
        </p:txBody>
      </p:sp>
    </p:spTree>
    <p:extLst>
      <p:ext uri="{BB962C8B-B14F-4D97-AF65-F5344CB8AC3E}">
        <p14:creationId xmlns:p14="http://schemas.microsoft.com/office/powerpoint/2010/main" val="844971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6C963C-AECC-47CC-9C66-44AD8E024035}" type="datetimeFigureOut">
              <a:rPr lang="pt-BR" smtClean="0"/>
              <a:pPr/>
              <a:t>18/08/2020</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556EE7-B639-424B-94EE-7D9D39349134}" type="slidenum">
              <a:rPr lang="pt-BR" smtClean="0"/>
              <a:pPr/>
              <a:t>‹nº›</a:t>
            </a:fld>
            <a:endParaRPr lang="pt-BR"/>
          </a:p>
        </p:txBody>
      </p:sp>
    </p:spTree>
    <p:extLst>
      <p:ext uri="{BB962C8B-B14F-4D97-AF65-F5344CB8AC3E}">
        <p14:creationId xmlns:p14="http://schemas.microsoft.com/office/powerpoint/2010/main" val="3373071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Estrutura do Parágrafo</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79512" y="1154114"/>
            <a:ext cx="8856984" cy="5044058"/>
          </a:xfrm>
        </p:spPr>
        <p:txBody>
          <a:bodyPr>
            <a:normAutofit fontScale="25000" lnSpcReduction="20000"/>
          </a:bodyPr>
          <a:lstStyle/>
          <a:p>
            <a:pPr marL="0" indent="0" algn="just">
              <a:lnSpc>
                <a:spcPct val="150000"/>
              </a:lnSpc>
              <a:spcBef>
                <a:spcPts val="0"/>
              </a:spcBef>
              <a:buNone/>
            </a:pPr>
            <a:endParaRPr lang="pt-BR" sz="8000" dirty="0" smtClean="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pt-BR" sz="8000" b="1" dirty="0" smtClean="0">
                <a:latin typeface="Times New Roman" panose="02020603050405020304" pitchFamily="18" charset="0"/>
                <a:cs typeface="Times New Roman" panose="02020603050405020304" pitchFamily="18" charset="0"/>
              </a:rPr>
              <a:t>	</a:t>
            </a:r>
            <a:r>
              <a:rPr lang="pt-BR" sz="8000" b="1" dirty="0">
                <a:latin typeface="Times New Roman" panose="02020603050405020304" pitchFamily="18" charset="0"/>
                <a:cs typeface="Times New Roman" panose="02020603050405020304" pitchFamily="18" charset="0"/>
              </a:rPr>
              <a:t>	</a:t>
            </a:r>
            <a:r>
              <a:rPr lang="pt-BR" sz="8000" b="1" dirty="0" smtClean="0">
                <a:latin typeface="Times New Roman" panose="02020603050405020304" pitchFamily="18" charset="0"/>
                <a:cs typeface="Times New Roman" panose="02020603050405020304" pitchFamily="18" charset="0"/>
              </a:rPr>
              <a:t>Título</a:t>
            </a:r>
            <a:r>
              <a:rPr lang="pt-BR" sz="8000" dirty="0" smtClean="0">
                <a:latin typeface="Times New Roman" panose="02020603050405020304" pitchFamily="18" charset="0"/>
                <a:cs typeface="Times New Roman" panose="02020603050405020304" pitchFamily="18" charset="0"/>
              </a:rPr>
              <a:t>: opcional no ENEM e obrigatório na FUVEST	</a:t>
            </a:r>
            <a:endParaRPr lang="pt-BR" sz="8000" dirty="0" smtClean="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pt-BR" sz="8000" dirty="0" smtClean="0">
                <a:latin typeface="Times New Roman" panose="02020603050405020304" pitchFamily="18" charset="0"/>
                <a:cs typeface="Times New Roman" panose="02020603050405020304" pitchFamily="18" charset="0"/>
              </a:rPr>
              <a:t>                             </a:t>
            </a:r>
            <a:r>
              <a:rPr lang="pt-BR" sz="8000" b="1" dirty="0" smtClean="0">
                <a:latin typeface="Times New Roman" panose="02020603050405020304" pitchFamily="18" charset="0"/>
                <a:cs typeface="Times New Roman" panose="02020603050405020304" pitchFamily="18" charset="0"/>
              </a:rPr>
              <a:t>Introdução</a:t>
            </a:r>
            <a:r>
              <a:rPr lang="pt-BR" sz="8000" dirty="0" smtClean="0">
                <a:latin typeface="Times New Roman" panose="02020603050405020304" pitchFamily="18" charset="0"/>
                <a:cs typeface="Times New Roman" panose="02020603050405020304" pitchFamily="18" charset="0"/>
              </a:rPr>
              <a:t>: tema + tese (argumento 1 + argumento 2 +   	            		argumento 3) </a:t>
            </a:r>
            <a:endParaRPr lang="pt-BR" sz="8000" dirty="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pt-BR" sz="8000" dirty="0" smtClean="0">
                <a:latin typeface="Times New Roman" panose="02020603050405020304" pitchFamily="18" charset="0"/>
                <a:cs typeface="Times New Roman" panose="02020603050405020304" pitchFamily="18" charset="0"/>
              </a:rPr>
              <a:t>	              </a:t>
            </a:r>
            <a:r>
              <a:rPr lang="pt-BR" sz="8000" b="1" dirty="0" smtClean="0">
                <a:latin typeface="Times New Roman" panose="02020603050405020304" pitchFamily="18" charset="0"/>
                <a:cs typeface="Times New Roman" panose="02020603050405020304" pitchFamily="18" charset="0"/>
              </a:rPr>
              <a:t>Argumento 1</a:t>
            </a:r>
            <a:r>
              <a:rPr lang="pt-BR" sz="8000" dirty="0" smtClean="0">
                <a:latin typeface="Times New Roman" panose="02020603050405020304" pitchFamily="18" charset="0"/>
                <a:cs typeface="Times New Roman" panose="02020603050405020304" pitchFamily="18" charset="0"/>
              </a:rPr>
              <a:t>: conectivo inicial + tópico frasal + dados			fatos/exemplos.	</a:t>
            </a:r>
          </a:p>
          <a:p>
            <a:pPr marL="0" indent="0">
              <a:lnSpc>
                <a:spcPct val="150000"/>
              </a:lnSpc>
              <a:spcBef>
                <a:spcPts val="0"/>
              </a:spcBef>
              <a:buNone/>
            </a:pPr>
            <a:r>
              <a:rPr lang="pt-BR" sz="8000" b="1" dirty="0" smtClean="0">
                <a:solidFill>
                  <a:srgbClr val="FF0000"/>
                </a:solidFill>
                <a:latin typeface="Times New Roman" panose="02020603050405020304" pitchFamily="18" charset="0"/>
                <a:cs typeface="Times New Roman" panose="02020603050405020304" pitchFamily="18" charset="0"/>
              </a:rPr>
              <a:t>Dissertação</a:t>
            </a:r>
            <a:r>
              <a:rPr lang="pt-BR" sz="8000" dirty="0" smtClean="0">
                <a:latin typeface="Times New Roman" panose="02020603050405020304" pitchFamily="18" charset="0"/>
                <a:cs typeface="Times New Roman" panose="02020603050405020304" pitchFamily="18" charset="0"/>
              </a:rPr>
              <a:t>         </a:t>
            </a:r>
            <a:r>
              <a:rPr lang="pt-BR" sz="8000" b="1" dirty="0" smtClean="0">
                <a:latin typeface="Times New Roman" panose="02020603050405020304" pitchFamily="18" charset="0"/>
                <a:cs typeface="Times New Roman" panose="02020603050405020304" pitchFamily="18" charset="0"/>
              </a:rPr>
              <a:t>Argumento 2</a:t>
            </a:r>
            <a:r>
              <a:rPr lang="pt-BR" sz="8000" dirty="0" smtClean="0">
                <a:latin typeface="Times New Roman" panose="02020603050405020304" pitchFamily="18" charset="0"/>
                <a:cs typeface="Times New Roman" panose="02020603050405020304" pitchFamily="18" charset="0"/>
              </a:rPr>
              <a:t>: conectivo aditivo </a:t>
            </a:r>
            <a:r>
              <a:rPr lang="pt-BR" sz="8000" dirty="0">
                <a:latin typeface="Times New Roman" panose="02020603050405020304" pitchFamily="18" charset="0"/>
                <a:cs typeface="Times New Roman" panose="02020603050405020304" pitchFamily="18" charset="0"/>
              </a:rPr>
              <a:t>+ tópico frasal + dados			fatos/exemplos.	</a:t>
            </a:r>
          </a:p>
          <a:p>
            <a:pPr marL="0" indent="0">
              <a:lnSpc>
                <a:spcPct val="150000"/>
              </a:lnSpc>
              <a:spcBef>
                <a:spcPts val="0"/>
              </a:spcBef>
              <a:buNone/>
            </a:pPr>
            <a:r>
              <a:rPr lang="pt-BR" sz="8000" b="1" dirty="0" smtClean="0">
                <a:latin typeface="Times New Roman" panose="02020603050405020304" pitchFamily="18" charset="0"/>
                <a:cs typeface="Times New Roman" panose="02020603050405020304" pitchFamily="18" charset="0"/>
              </a:rPr>
              <a:t>	              Argumento 3</a:t>
            </a:r>
            <a:r>
              <a:rPr lang="pt-BR" sz="8000" dirty="0" smtClean="0">
                <a:latin typeface="Times New Roman" panose="02020603050405020304" pitchFamily="18" charset="0"/>
                <a:cs typeface="Times New Roman" panose="02020603050405020304" pitchFamily="18" charset="0"/>
              </a:rPr>
              <a:t>: </a:t>
            </a:r>
            <a:r>
              <a:rPr lang="pt-BR" sz="8000" dirty="0">
                <a:latin typeface="Times New Roman" panose="02020603050405020304" pitchFamily="18" charset="0"/>
                <a:cs typeface="Times New Roman" panose="02020603050405020304" pitchFamily="18" charset="0"/>
              </a:rPr>
              <a:t>conectivo + tópico frasal + dados			</a:t>
            </a:r>
            <a:r>
              <a:rPr lang="pt-BR" sz="8000" dirty="0" smtClean="0">
                <a:latin typeface="Times New Roman" panose="02020603050405020304" pitchFamily="18" charset="0"/>
                <a:cs typeface="Times New Roman" panose="02020603050405020304" pitchFamily="18" charset="0"/>
              </a:rPr>
              <a:t>	fatos/exemplos</a:t>
            </a:r>
            <a:r>
              <a:rPr lang="pt-BR" sz="8000" dirty="0">
                <a:latin typeface="Times New Roman" panose="02020603050405020304" pitchFamily="18" charset="0"/>
                <a:cs typeface="Times New Roman" panose="02020603050405020304" pitchFamily="18" charset="0"/>
              </a:rPr>
              <a:t>.	</a:t>
            </a:r>
            <a:endParaRPr lang="pt-BR" sz="8000" dirty="0" smtClean="0">
              <a:latin typeface="Times New Roman" panose="02020603050405020304" pitchFamily="18" charset="0"/>
              <a:cs typeface="Times New Roman" panose="02020603050405020304" pitchFamily="18" charset="0"/>
            </a:endParaRPr>
          </a:p>
          <a:p>
            <a:pPr marL="0" indent="0">
              <a:lnSpc>
                <a:spcPct val="150000"/>
              </a:lnSpc>
              <a:spcBef>
                <a:spcPts val="0"/>
              </a:spcBef>
              <a:buNone/>
            </a:pPr>
            <a:r>
              <a:rPr lang="pt-BR" sz="8000" dirty="0">
                <a:latin typeface="Times New Roman" panose="02020603050405020304" pitchFamily="18" charset="0"/>
                <a:cs typeface="Times New Roman" panose="02020603050405020304" pitchFamily="18" charset="0"/>
              </a:rPr>
              <a:t>	 </a:t>
            </a:r>
            <a:r>
              <a:rPr lang="pt-BR" sz="8000" dirty="0" smtClean="0">
                <a:latin typeface="Times New Roman" panose="02020603050405020304" pitchFamily="18" charset="0"/>
                <a:cs typeface="Times New Roman" panose="02020603050405020304" pitchFamily="18" charset="0"/>
              </a:rPr>
              <a:t>             </a:t>
            </a:r>
            <a:r>
              <a:rPr lang="pt-BR" sz="8000" b="1" dirty="0" smtClean="0">
                <a:latin typeface="Times New Roman" panose="02020603050405020304" pitchFamily="18" charset="0"/>
                <a:cs typeface="Times New Roman" panose="02020603050405020304" pitchFamily="18" charset="0"/>
              </a:rPr>
              <a:t>Conclusão</a:t>
            </a:r>
            <a:r>
              <a:rPr lang="pt-BR" sz="8000" dirty="0" smtClean="0">
                <a:latin typeface="Times New Roman" panose="02020603050405020304" pitchFamily="18" charset="0"/>
                <a:cs typeface="Times New Roman" panose="02020603050405020304" pitchFamily="18" charset="0"/>
              </a:rPr>
              <a:t>: conectivo conclusivo + breve retomada +     	           		proposta detalhada de solução do problema + fecho.</a:t>
            </a:r>
            <a:r>
              <a:rPr lang="pt-BR" sz="8000" dirty="0" smtClean="0">
                <a:latin typeface="Times New Roman" panose="02020603050405020304" pitchFamily="18" charset="0"/>
                <a:cs typeface="Times New Roman" panose="02020603050405020304" pitchFamily="18" charset="0"/>
              </a:rPr>
              <a:t> </a:t>
            </a:r>
            <a:endParaRPr lang="pt-BR" sz="8000" dirty="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Chave Esquerda 8"/>
          <p:cNvSpPr/>
          <p:nvPr/>
        </p:nvSpPr>
        <p:spPr>
          <a:xfrm>
            <a:off x="1835696" y="1589086"/>
            <a:ext cx="288032" cy="4432202"/>
          </a:xfrm>
          <a:prstGeom prst="leftBrace">
            <a:avLst>
              <a:gd name="adj1" fmla="val 20702"/>
              <a:gd name="adj2" fmla="val 4955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7034194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Estrutura do Parágrafo</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79512" y="1154114"/>
            <a:ext cx="8856984" cy="5044058"/>
          </a:xfrm>
        </p:spPr>
        <p:txBody>
          <a:bodyPr>
            <a:normAutofit fontScale="85000" lnSpcReduction="10000"/>
          </a:bodyPr>
          <a:lstStyle/>
          <a:p>
            <a:pPr algn="just">
              <a:lnSpc>
                <a:spcPct val="150000"/>
              </a:lnSpc>
              <a:spcBef>
                <a:spcPts val="0"/>
              </a:spcBef>
              <a:buFont typeface="Wingdings" panose="05000000000000000000" pitchFamily="2" charset="2"/>
              <a:buChar char="Ø"/>
            </a:pPr>
            <a:r>
              <a:rPr lang="pt-BR" sz="2400" b="1" dirty="0" smtClean="0">
                <a:latin typeface="Times New Roman" panose="02020603050405020304" pitchFamily="18" charset="0"/>
                <a:cs typeface="Times New Roman" panose="02020603050405020304" pitchFamily="18" charset="0"/>
              </a:rPr>
              <a:t>Exemplo de parágrafo: </a:t>
            </a:r>
            <a:r>
              <a:rPr lang="pt-BR" sz="2400" b="1" dirty="0" smtClean="0">
                <a:solidFill>
                  <a:srgbClr val="FFC000"/>
                </a:solidFill>
                <a:latin typeface="Times New Roman" panose="02020603050405020304" pitchFamily="18" charset="0"/>
                <a:cs typeface="Times New Roman" panose="02020603050405020304" pitchFamily="18" charset="0"/>
              </a:rPr>
              <a:t>conectivo +</a:t>
            </a:r>
            <a:r>
              <a:rPr lang="pt-BR" sz="2400" b="1" dirty="0" smtClean="0">
                <a:latin typeface="Times New Roman" panose="02020603050405020304" pitchFamily="18" charset="0"/>
                <a:cs typeface="Times New Roman" panose="02020603050405020304" pitchFamily="18" charset="0"/>
              </a:rPr>
              <a:t> </a:t>
            </a:r>
            <a:r>
              <a:rPr lang="pt-BR" sz="2400" b="1" dirty="0" smtClean="0">
                <a:solidFill>
                  <a:srgbClr val="FF0000"/>
                </a:solidFill>
                <a:latin typeface="Times New Roman" panose="02020603050405020304" pitchFamily="18" charset="0"/>
                <a:cs typeface="Times New Roman" panose="02020603050405020304" pitchFamily="18" charset="0"/>
              </a:rPr>
              <a:t>tópico frasal </a:t>
            </a:r>
            <a:r>
              <a:rPr lang="pt-BR" sz="2400" b="1" dirty="0" smtClean="0">
                <a:solidFill>
                  <a:srgbClr val="00B050"/>
                </a:solidFill>
                <a:latin typeface="Times New Roman" panose="02020603050405020304" pitchFamily="18" charset="0"/>
                <a:cs typeface="Times New Roman" panose="02020603050405020304" pitchFamily="18" charset="0"/>
              </a:rPr>
              <a:t>+ comprovação </a:t>
            </a:r>
            <a:r>
              <a:rPr lang="pt-BR" sz="2400" b="1" dirty="0" smtClean="0">
                <a:solidFill>
                  <a:schemeClr val="accent4">
                    <a:lumMod val="75000"/>
                  </a:schemeClr>
                </a:solidFill>
                <a:latin typeface="Times New Roman" panose="02020603050405020304" pitchFamily="18" charset="0"/>
                <a:cs typeface="Times New Roman" panose="02020603050405020304" pitchFamily="18" charset="0"/>
              </a:rPr>
              <a:t>+ conclusão</a:t>
            </a:r>
            <a:r>
              <a:rPr lang="pt-BR" sz="2400" b="1" dirty="0" smtClean="0">
                <a:latin typeface="Times New Roman" panose="02020603050405020304" pitchFamily="18" charset="0"/>
                <a:cs typeface="Times New Roman" panose="02020603050405020304" pitchFamily="18" charset="0"/>
              </a:rPr>
              <a:t>.</a:t>
            </a:r>
            <a:endParaRPr lang="pt-BR" sz="2400" b="1" dirty="0">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endParaRPr lang="pt-BR" sz="2400" dirty="0" smtClean="0">
              <a:solidFill>
                <a:srgbClr val="FFC000"/>
              </a:solidFill>
              <a:latin typeface="Times New Roman" panose="02020603050405020304" pitchFamily="18" charset="0"/>
              <a:cs typeface="Times New Roman" panose="02020603050405020304" pitchFamily="18" charset="0"/>
            </a:endParaRPr>
          </a:p>
          <a:p>
            <a:pPr marL="82296" indent="0" algn="just">
              <a:lnSpc>
                <a:spcPct val="150000"/>
              </a:lnSpc>
              <a:spcBef>
                <a:spcPts val="0"/>
              </a:spcBef>
              <a:buNone/>
            </a:pPr>
            <a:r>
              <a:rPr lang="pt-BR" sz="2400" dirty="0" smtClean="0">
                <a:solidFill>
                  <a:srgbClr val="FFC000"/>
                </a:solidFill>
                <a:latin typeface="Times New Roman" panose="02020603050405020304" pitchFamily="18" charset="0"/>
                <a:cs typeface="Times New Roman" panose="02020603050405020304" pitchFamily="18" charset="0"/>
              </a:rPr>
              <a:t>Nesse </a:t>
            </a:r>
            <a:r>
              <a:rPr lang="pt-BR" sz="2400" dirty="0">
                <a:solidFill>
                  <a:srgbClr val="FFC000"/>
                </a:solidFill>
                <a:latin typeface="Times New Roman" panose="02020603050405020304" pitchFamily="18" charset="0"/>
                <a:cs typeface="Times New Roman" panose="02020603050405020304" pitchFamily="18" charset="0"/>
              </a:rPr>
              <a:t>sentido, </a:t>
            </a:r>
            <a:r>
              <a:rPr lang="pt-BR" sz="2400" dirty="0">
                <a:solidFill>
                  <a:srgbClr val="00B050"/>
                </a:solidFill>
                <a:latin typeface="Times New Roman" panose="02020603050405020304" pitchFamily="18" charset="0"/>
                <a:cs typeface="Times New Roman" panose="02020603050405020304" pitchFamily="18" charset="0"/>
              </a:rPr>
              <a:t>em plena Alemanha dominada pelo nazismo, com judeus morrendo aos milhares nos campos de concentração diante dos olhos indiferentes de seus compatriotas, o </a:t>
            </a:r>
            <a:r>
              <a:rPr lang="pt-BR" sz="2400" dirty="0" smtClean="0">
                <a:solidFill>
                  <a:srgbClr val="00B050"/>
                </a:solidFill>
                <a:latin typeface="Times New Roman" panose="02020603050405020304" pitchFamily="18" charset="0"/>
                <a:cs typeface="Times New Roman" panose="02020603050405020304" pitchFamily="18" charset="0"/>
              </a:rPr>
              <a:t>industrial Oscar </a:t>
            </a:r>
            <a:r>
              <a:rPr lang="pt-BR" sz="2400" dirty="0">
                <a:solidFill>
                  <a:srgbClr val="00B050"/>
                </a:solidFill>
                <a:latin typeface="Times New Roman" panose="02020603050405020304" pitchFamily="18" charset="0"/>
                <a:cs typeface="Times New Roman" panose="02020603050405020304" pitchFamily="18" charset="0"/>
              </a:rPr>
              <a:t>Schindler ensinou a todos que, </a:t>
            </a:r>
            <a:r>
              <a:rPr lang="pt-BR" sz="2400" dirty="0">
                <a:solidFill>
                  <a:srgbClr val="FF0000"/>
                </a:solidFill>
                <a:latin typeface="Times New Roman" panose="02020603050405020304" pitchFamily="18" charset="0"/>
                <a:cs typeface="Times New Roman" panose="02020603050405020304" pitchFamily="18" charset="0"/>
              </a:rPr>
              <a:t>mesmo nas situações mais adversas, ainda é possível ser corajoso e solidário, fazendo a diferença na vida de outras pessoas. </a:t>
            </a:r>
            <a:r>
              <a:rPr lang="pt-BR" sz="2400" dirty="0">
                <a:solidFill>
                  <a:srgbClr val="00B050"/>
                </a:solidFill>
                <a:latin typeface="Times New Roman" panose="02020603050405020304" pitchFamily="18" charset="0"/>
                <a:cs typeface="Times New Roman" panose="02020603050405020304" pitchFamily="18" charset="0"/>
              </a:rPr>
              <a:t>Ludibriando os seus companheiros do partido Nazista, que se compraziam em fuzilar prisioneiros, ele conseguiu salvar mais de mil seres humanos de origem judaica, escondendo-os em suas fábricas e mentindo que eles eram necessários ao esforço de produzir armamentos para a </a:t>
            </a:r>
            <a:r>
              <a:rPr lang="pt-BR" sz="2400" dirty="0" smtClean="0">
                <a:solidFill>
                  <a:srgbClr val="00B050"/>
                </a:solidFill>
                <a:latin typeface="Times New Roman" panose="02020603050405020304" pitchFamily="18" charset="0"/>
                <a:cs typeface="Times New Roman" panose="02020603050405020304" pitchFamily="18" charset="0"/>
              </a:rPr>
              <a:t>guerra</a:t>
            </a:r>
            <a:r>
              <a:rPr lang="pt-BR" sz="2400" dirty="0" smtClean="0">
                <a:solidFill>
                  <a:srgbClr val="7030A0"/>
                </a:solidFill>
                <a:latin typeface="Times New Roman" panose="02020603050405020304" pitchFamily="18" charset="0"/>
                <a:cs typeface="Times New Roman" panose="02020603050405020304" pitchFamily="18" charset="0"/>
              </a:rPr>
              <a:t>, tornando-se um exemplo de humanidade em meio ao caos e à maldade. </a:t>
            </a:r>
            <a:endParaRPr lang="pt-BR" sz="800" dirty="0">
              <a:solidFill>
                <a:srgbClr val="7030A0"/>
              </a:solidFill>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861253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Estrutura do Parágrafo</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79512" y="1154114"/>
            <a:ext cx="8856984" cy="5044058"/>
          </a:xfrm>
        </p:spPr>
        <p:txBody>
          <a:bodyPr>
            <a:normAutofit/>
          </a:bodyPr>
          <a:lstStyle/>
          <a:p>
            <a:pPr algn="just">
              <a:lnSpc>
                <a:spcPct val="150000"/>
              </a:lnSpc>
              <a:spcBef>
                <a:spcPts val="0"/>
              </a:spcBef>
              <a:buFont typeface="Wingdings" panose="05000000000000000000" pitchFamily="2" charset="2"/>
              <a:buChar char="Ø"/>
            </a:pPr>
            <a:r>
              <a:rPr lang="pt-BR" sz="2400" b="1" dirty="0" smtClean="0">
                <a:latin typeface="Times New Roman" panose="02020603050405020304" pitchFamily="18" charset="0"/>
                <a:cs typeface="Times New Roman" panose="02020603050405020304" pitchFamily="18" charset="0"/>
              </a:rPr>
              <a:t>Exemplo de parágrafo: </a:t>
            </a:r>
            <a:r>
              <a:rPr lang="pt-BR" sz="2400" b="1" dirty="0" smtClean="0">
                <a:solidFill>
                  <a:srgbClr val="FFC000"/>
                </a:solidFill>
                <a:latin typeface="Times New Roman" panose="02020603050405020304" pitchFamily="18" charset="0"/>
                <a:cs typeface="Times New Roman" panose="02020603050405020304" pitchFamily="18" charset="0"/>
              </a:rPr>
              <a:t>conectivo +</a:t>
            </a:r>
            <a:r>
              <a:rPr lang="pt-BR" sz="2400" b="1" dirty="0" smtClean="0">
                <a:latin typeface="Times New Roman" panose="02020603050405020304" pitchFamily="18" charset="0"/>
                <a:cs typeface="Times New Roman" panose="02020603050405020304" pitchFamily="18" charset="0"/>
              </a:rPr>
              <a:t> </a:t>
            </a:r>
            <a:r>
              <a:rPr lang="pt-BR" sz="2400" b="1" dirty="0" smtClean="0">
                <a:solidFill>
                  <a:srgbClr val="FF0000"/>
                </a:solidFill>
                <a:latin typeface="Times New Roman" panose="02020603050405020304" pitchFamily="18" charset="0"/>
                <a:cs typeface="Times New Roman" panose="02020603050405020304" pitchFamily="18" charset="0"/>
              </a:rPr>
              <a:t>tópico frasal </a:t>
            </a:r>
            <a:r>
              <a:rPr lang="pt-BR" sz="2400" b="1" dirty="0" smtClean="0">
                <a:solidFill>
                  <a:srgbClr val="00B050"/>
                </a:solidFill>
                <a:latin typeface="Times New Roman" panose="02020603050405020304" pitchFamily="18" charset="0"/>
                <a:cs typeface="Times New Roman" panose="02020603050405020304" pitchFamily="18" charset="0"/>
              </a:rPr>
              <a:t>+ comprovação </a:t>
            </a:r>
            <a:r>
              <a:rPr lang="pt-BR" sz="2400" b="1" dirty="0" smtClean="0">
                <a:solidFill>
                  <a:schemeClr val="accent4">
                    <a:lumMod val="75000"/>
                  </a:schemeClr>
                </a:solidFill>
                <a:latin typeface="Times New Roman" panose="02020603050405020304" pitchFamily="18" charset="0"/>
                <a:cs typeface="Times New Roman" panose="02020603050405020304" pitchFamily="18" charset="0"/>
              </a:rPr>
              <a:t>+ conclusão</a:t>
            </a:r>
            <a:r>
              <a:rPr lang="pt-BR" sz="2400" b="1" dirty="0" smtClean="0">
                <a:latin typeface="Times New Roman" panose="02020603050405020304" pitchFamily="18" charset="0"/>
                <a:cs typeface="Times New Roman" panose="02020603050405020304" pitchFamily="18" charset="0"/>
              </a:rPr>
              <a:t>.</a:t>
            </a:r>
            <a:endParaRPr lang="pt-BR" sz="2400" b="1" dirty="0">
              <a:latin typeface="Times New Roman" panose="02020603050405020304" pitchFamily="18" charset="0"/>
              <a:cs typeface="Times New Roman" panose="02020603050405020304" pitchFamily="18" charset="0"/>
            </a:endParaRPr>
          </a:p>
          <a:p>
            <a:pPr marL="0" indent="0" algn="just">
              <a:buNone/>
            </a:pPr>
            <a:r>
              <a:rPr lang="pt-BR" sz="2400" dirty="0">
                <a:solidFill>
                  <a:srgbClr val="FFC000"/>
                </a:solidFill>
                <a:latin typeface="Times New Roman" panose="02020603050405020304" pitchFamily="18" charset="0"/>
                <a:cs typeface="Times New Roman" panose="02020603050405020304" pitchFamily="18" charset="0"/>
              </a:rPr>
              <a:t>Além disso, resta claro que</a:t>
            </a:r>
            <a:r>
              <a:rPr lang="pt-BR" sz="2400" dirty="0">
                <a:latin typeface="Times New Roman" panose="02020603050405020304" pitchFamily="18" charset="0"/>
                <a:cs typeface="Times New Roman" panose="02020603050405020304" pitchFamily="18" charset="0"/>
              </a:rPr>
              <a:t> </a:t>
            </a:r>
            <a:r>
              <a:rPr lang="pt-BR" sz="2400" dirty="0">
                <a:solidFill>
                  <a:srgbClr val="FF0000"/>
                </a:solidFill>
                <a:latin typeface="Times New Roman" panose="02020603050405020304" pitchFamily="18" charset="0"/>
                <a:cs typeface="Times New Roman" panose="02020603050405020304" pitchFamily="18" charset="0"/>
              </a:rPr>
              <a:t>não bastam leis punitivas e maior policiamento</a:t>
            </a:r>
            <a:r>
              <a:rPr lang="pt-BR" sz="2400" dirty="0">
                <a:latin typeface="Times New Roman" panose="02020603050405020304" pitchFamily="18" charset="0"/>
                <a:cs typeface="Times New Roman" panose="02020603050405020304" pitchFamily="18" charset="0"/>
              </a:rPr>
              <a:t>, </a:t>
            </a:r>
            <a:r>
              <a:rPr lang="pt-BR" sz="2400" dirty="0">
                <a:solidFill>
                  <a:srgbClr val="00B050"/>
                </a:solidFill>
                <a:latin typeface="Times New Roman" panose="02020603050405020304" pitchFamily="18" charset="0"/>
                <a:cs typeface="Times New Roman" panose="02020603050405020304" pitchFamily="18" charset="0"/>
              </a:rPr>
              <a:t>mas se faz necessário um amplo trabalho de conscientização, que deve começar na escola e na família, a fim de incentivar a substituição progressiva de comportamentos machistas, misóginos e sexistas por condutas de igualdade de gênero e respeito às mulheres e outras minorias</a:t>
            </a:r>
            <a:r>
              <a:rPr lang="pt-BR" sz="2400" dirty="0">
                <a:latin typeface="Times New Roman" panose="02020603050405020304" pitchFamily="18" charset="0"/>
                <a:cs typeface="Times New Roman" panose="02020603050405020304" pitchFamily="18" charset="0"/>
              </a:rPr>
              <a:t>. </a:t>
            </a:r>
            <a:r>
              <a:rPr lang="pt-BR" sz="2400" dirty="0">
                <a:solidFill>
                  <a:srgbClr val="7030A0"/>
                </a:solidFill>
                <a:latin typeface="Times New Roman" panose="02020603050405020304" pitchFamily="18" charset="0"/>
                <a:cs typeface="Times New Roman" panose="02020603050405020304" pitchFamily="18" charset="0"/>
              </a:rPr>
              <a:t>Infelizmente, ainda é comum o tratamento desigual entre meninos e meninas, inclusive no seio familiar, o que só contribui para essas </a:t>
            </a:r>
            <a:r>
              <a:rPr lang="pt-BR" sz="2400" dirty="0" smtClean="0">
                <a:solidFill>
                  <a:srgbClr val="7030A0"/>
                </a:solidFill>
                <a:latin typeface="Times New Roman" panose="02020603050405020304" pitchFamily="18" charset="0"/>
                <a:cs typeface="Times New Roman" panose="02020603050405020304" pitchFamily="18" charset="0"/>
              </a:rPr>
              <a:t>agressões e para falsa sensação de superioridade ostentada por muitos homens.</a:t>
            </a:r>
            <a:endParaRPr lang="pt-BR" sz="2400" dirty="0">
              <a:solidFill>
                <a:srgbClr val="7030A0"/>
              </a:solidFill>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75426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Estrutura do Parágrafo</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79512" y="1154114"/>
            <a:ext cx="8856984" cy="5044058"/>
          </a:xfrm>
        </p:spPr>
        <p:txBody>
          <a:bodyPr>
            <a:normAutofit/>
          </a:bodyPr>
          <a:lstStyle/>
          <a:p>
            <a:pPr algn="just">
              <a:lnSpc>
                <a:spcPct val="150000"/>
              </a:lnSpc>
              <a:spcBef>
                <a:spcPts val="0"/>
              </a:spcBef>
            </a:pPr>
            <a:r>
              <a:rPr lang="pt-BR" sz="2400" b="1" dirty="0" smtClean="0">
                <a:latin typeface="Times New Roman" panose="02020603050405020304" pitchFamily="18" charset="0"/>
                <a:cs typeface="Times New Roman" panose="02020603050405020304" pitchFamily="18" charset="0"/>
              </a:rPr>
              <a:t>Tipos de tópico frasal – 1) Declaração Inicial: </a:t>
            </a:r>
            <a:r>
              <a:rPr lang="pt-BR" sz="2400" dirty="0" smtClean="0">
                <a:latin typeface="Times New Roman" panose="02020603050405020304" pitchFamily="18" charset="0"/>
              </a:rPr>
              <a:t>na </a:t>
            </a:r>
            <a:r>
              <a:rPr lang="pt-BR" sz="2400" dirty="0">
                <a:latin typeface="Times New Roman" panose="02020603050405020304" pitchFamily="18" charset="0"/>
              </a:rPr>
              <a:t>forma </a:t>
            </a:r>
            <a:r>
              <a:rPr lang="pt-BR" sz="2400" b="1" dirty="0">
                <a:latin typeface="Times New Roman" panose="02020603050405020304" pitchFamily="18" charset="0"/>
              </a:rPr>
              <a:t>positiva</a:t>
            </a:r>
            <a:r>
              <a:rPr lang="pt-BR" sz="2400" dirty="0">
                <a:latin typeface="Times New Roman" panose="02020603050405020304" pitchFamily="18" charset="0"/>
              </a:rPr>
              <a:t> </a:t>
            </a:r>
            <a:r>
              <a:rPr lang="pt-BR" sz="2400" dirty="0" smtClean="0">
                <a:latin typeface="Times New Roman" panose="02020603050405020304" pitchFamily="18" charset="0"/>
              </a:rPr>
              <a:t>ou </a:t>
            </a:r>
            <a:r>
              <a:rPr lang="pt-BR" sz="2400" b="1" dirty="0" smtClean="0">
                <a:latin typeface="Times New Roman" panose="02020603050405020304" pitchFamily="18" charset="0"/>
              </a:rPr>
              <a:t>negativa</a:t>
            </a:r>
            <a:r>
              <a:rPr lang="pt-BR" sz="2400" dirty="0">
                <a:latin typeface="Times New Roman" panose="02020603050405020304" pitchFamily="18" charset="0"/>
              </a:rPr>
              <a:t>, o tópico frasal </a:t>
            </a:r>
            <a:r>
              <a:rPr lang="pt-BR" sz="2400" dirty="0" smtClean="0">
                <a:latin typeface="Times New Roman" panose="02020603050405020304" pitchFamily="18" charset="0"/>
              </a:rPr>
              <a:t>traz </a:t>
            </a:r>
            <a:r>
              <a:rPr lang="pt-BR" sz="2400" dirty="0">
                <a:latin typeface="Times New Roman" panose="02020603050405020304" pitchFamily="18" charset="0"/>
              </a:rPr>
              <a:t>uma </a:t>
            </a:r>
            <a:r>
              <a:rPr lang="pt-BR" sz="2400" b="1" dirty="0">
                <a:latin typeface="Times New Roman" panose="02020603050405020304" pitchFamily="18" charset="0"/>
              </a:rPr>
              <a:t>ideia muito forte</a:t>
            </a:r>
            <a:r>
              <a:rPr lang="pt-BR" sz="2400" dirty="0">
                <a:latin typeface="Times New Roman" panose="02020603050405020304" pitchFamily="18" charset="0"/>
              </a:rPr>
              <a:t>, </a:t>
            </a:r>
            <a:r>
              <a:rPr lang="pt-BR" sz="2400" dirty="0" smtClean="0">
                <a:latin typeface="Times New Roman" panose="02020603050405020304" pitchFamily="18" charset="0"/>
              </a:rPr>
              <a:t>que causa </a:t>
            </a:r>
            <a:r>
              <a:rPr lang="pt-BR" sz="2400" b="1" dirty="0" smtClean="0">
                <a:latin typeface="Times New Roman" panose="02020603050405020304" pitchFamily="18" charset="0"/>
              </a:rPr>
              <a:t>impacto ao leitor</a:t>
            </a:r>
            <a:r>
              <a:rPr lang="pt-BR" sz="2400" dirty="0" smtClean="0">
                <a:latin typeface="Times New Roman" panose="02020603050405020304" pitchFamily="18" charset="0"/>
              </a:rPr>
              <a:t>. Porém, quando </a:t>
            </a:r>
            <a:r>
              <a:rPr lang="pt-BR" sz="2400" dirty="0">
                <a:latin typeface="Times New Roman" panose="02020603050405020304" pitchFamily="18" charset="0"/>
              </a:rPr>
              <a:t>um parágrafo é iniciado por declaração inicial, espera-se que as </a:t>
            </a:r>
            <a:r>
              <a:rPr lang="pt-BR" sz="2400" b="1" dirty="0">
                <a:latin typeface="Times New Roman" panose="02020603050405020304" pitchFamily="18" charset="0"/>
              </a:rPr>
              <a:t>ideias secundárias</a:t>
            </a:r>
            <a:r>
              <a:rPr lang="pt-BR" sz="2400" dirty="0">
                <a:latin typeface="Times New Roman" panose="02020603050405020304" pitchFamily="18" charset="0"/>
              </a:rPr>
              <a:t>, mesmo que estejam em segundo lugar, também </a:t>
            </a:r>
            <a:r>
              <a:rPr lang="pt-BR" sz="2400" b="1" dirty="0">
                <a:latin typeface="Times New Roman" panose="02020603050405020304" pitchFamily="18" charset="0"/>
              </a:rPr>
              <a:t>sejam bastante relevantes</a:t>
            </a:r>
            <a:r>
              <a:rPr lang="pt-BR" sz="2400" dirty="0">
                <a:latin typeface="Times New Roman" panose="02020603050405020304" pitchFamily="18" charset="0"/>
              </a:rPr>
              <a:t> com relação ao assunto do texto.</a:t>
            </a:r>
          </a:p>
          <a:p>
            <a:pPr marL="0" indent="0" algn="just">
              <a:lnSpc>
                <a:spcPct val="150000"/>
              </a:lnSpc>
              <a:spcBef>
                <a:spcPts val="0"/>
              </a:spcBef>
              <a:buNone/>
            </a:pP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8316" y="4581128"/>
            <a:ext cx="2619375" cy="1543230"/>
          </a:xfrm>
          <a:prstGeom prst="rect">
            <a:avLst/>
          </a:prstGeom>
        </p:spPr>
      </p:pic>
    </p:spTree>
    <p:extLst>
      <p:ext uri="{BB962C8B-B14F-4D97-AF65-F5344CB8AC3E}">
        <p14:creationId xmlns:p14="http://schemas.microsoft.com/office/powerpoint/2010/main" val="2853385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Estrutura do Parágrafo</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79512" y="1154114"/>
            <a:ext cx="8856984" cy="5044058"/>
          </a:xfrm>
        </p:spPr>
        <p:txBody>
          <a:bodyPr>
            <a:normAutofit/>
          </a:bodyPr>
          <a:lstStyle/>
          <a:p>
            <a:pPr algn="just">
              <a:spcBef>
                <a:spcPts val="0"/>
              </a:spcBef>
            </a:pPr>
            <a:r>
              <a:rPr lang="pt-BR" sz="2400" b="1" dirty="0" smtClean="0">
                <a:latin typeface="Times New Roman" panose="02020603050405020304" pitchFamily="18" charset="0"/>
                <a:cs typeface="Times New Roman" panose="02020603050405020304" pitchFamily="18" charset="0"/>
              </a:rPr>
              <a:t>Exemplo de tópico frasal por declaração inicial em redação nota mil do ENEM:</a:t>
            </a:r>
          </a:p>
          <a:p>
            <a:pPr algn="just">
              <a:spcBef>
                <a:spcPts val="0"/>
              </a:spcBef>
            </a:pPr>
            <a:endParaRPr lang="pt-BR" sz="2400" b="1" dirty="0">
              <a:latin typeface="Times New Roman" panose="02020603050405020304" pitchFamily="18" charset="0"/>
              <a:cs typeface="Times New Roman" panose="02020603050405020304" pitchFamily="18" charset="0"/>
            </a:endParaRPr>
          </a:p>
          <a:p>
            <a:pPr algn="just">
              <a:spcBef>
                <a:spcPts val="0"/>
              </a:spcBef>
            </a:pPr>
            <a:r>
              <a:rPr lang="pt-BR" sz="2400" b="1" dirty="0">
                <a:latin typeface="Times New Roman" panose="02020603050405020304" pitchFamily="18" charset="0"/>
                <a:cs typeface="Times New Roman" panose="02020603050405020304" pitchFamily="18" charset="0"/>
              </a:rPr>
              <a:t>Não há ligação direta entre a violência urbana e a pobreza ou o racismo</a:t>
            </a:r>
            <a:r>
              <a:rPr lang="pt-BR" sz="2400" dirty="0">
                <a:latin typeface="Times New Roman" panose="02020603050405020304" pitchFamily="18" charset="0"/>
                <a:cs typeface="Times New Roman" panose="02020603050405020304" pitchFamily="18" charset="0"/>
              </a:rPr>
              <a:t>. Suas raízes estão lançadas, na verdade, sobre uma sociedade desigual, que privilegia uma minoria, deixando todos os demais à margem da sociedade, distante de oportunidades </a:t>
            </a:r>
            <a:r>
              <a:rPr lang="pt-BR" sz="2400" dirty="0" smtClean="0">
                <a:latin typeface="Times New Roman" panose="02020603050405020304" pitchFamily="18" charset="0"/>
                <a:cs typeface="Times New Roman" panose="02020603050405020304" pitchFamily="18" charset="0"/>
              </a:rPr>
              <a:t>iguais. Nesse sentido, o </a:t>
            </a:r>
            <a:r>
              <a:rPr lang="pt-BR" sz="2400" dirty="0">
                <a:latin typeface="Times New Roman" panose="02020603050405020304" pitchFamily="18" charset="0"/>
                <a:cs typeface="Times New Roman" panose="02020603050405020304" pitchFamily="18" charset="0"/>
              </a:rPr>
              <a:t>Relatório de Desenvolvimento Humano </a:t>
            </a:r>
            <a:r>
              <a:rPr lang="pt-BR" sz="2400" dirty="0" smtClean="0">
                <a:latin typeface="Times New Roman" panose="02020603050405020304" pitchFamily="18" charset="0"/>
                <a:cs typeface="Times New Roman" panose="02020603050405020304" pitchFamily="18" charset="0"/>
              </a:rPr>
              <a:t>da </a:t>
            </a:r>
            <a:r>
              <a:rPr lang="pt-BR" sz="2400" dirty="0">
                <a:latin typeface="Times New Roman" panose="02020603050405020304" pitchFamily="18" charset="0"/>
                <a:cs typeface="Times New Roman" panose="02020603050405020304" pitchFamily="18" charset="0"/>
              </a:rPr>
              <a:t>Organização das Nações Unidas (</a:t>
            </a:r>
            <a:r>
              <a:rPr lang="pt-BR" sz="2400" dirty="0" smtClean="0">
                <a:latin typeface="Times New Roman" panose="02020603050405020304" pitchFamily="18" charset="0"/>
                <a:cs typeface="Times New Roman" panose="02020603050405020304" pitchFamily="18" charset="0"/>
              </a:rPr>
              <a:t>ONU) aponta que o Brasil apresenta a segunda maior concentração de renda do mundo e que a parcela </a:t>
            </a:r>
            <a:r>
              <a:rPr lang="pt-BR" sz="2400" dirty="0">
                <a:latin typeface="Times New Roman" panose="02020603050405020304" pitchFamily="18" charset="0"/>
                <a:cs typeface="Times New Roman" panose="02020603050405020304" pitchFamily="18" charset="0"/>
              </a:rPr>
              <a:t>mais </a:t>
            </a:r>
            <a:r>
              <a:rPr lang="pt-BR" sz="2400" dirty="0" smtClean="0">
                <a:latin typeface="Times New Roman" panose="02020603050405020304" pitchFamily="18" charset="0"/>
                <a:cs typeface="Times New Roman" panose="02020603050405020304" pitchFamily="18" charset="0"/>
              </a:rPr>
              <a:t>rica (1%) da população </a:t>
            </a:r>
            <a:r>
              <a:rPr lang="pt-BR" sz="2400" dirty="0">
                <a:latin typeface="Times New Roman" panose="02020603050405020304" pitchFamily="18" charset="0"/>
                <a:cs typeface="Times New Roman" panose="02020603050405020304" pitchFamily="18" charset="0"/>
              </a:rPr>
              <a:t>concentra 28,3% da renda total do </a:t>
            </a:r>
            <a:r>
              <a:rPr lang="pt-BR" sz="2400" dirty="0" smtClean="0">
                <a:latin typeface="Times New Roman" panose="02020603050405020304" pitchFamily="18" charset="0"/>
                <a:cs typeface="Times New Roman" panose="02020603050405020304" pitchFamily="18" charset="0"/>
              </a:rPr>
              <a:t>país.</a:t>
            </a:r>
            <a:endParaRPr lang="pt-BR" sz="2400" dirty="0">
              <a:latin typeface="Times New Roman" panose="02020603050405020304" pitchFamily="18" charset="0"/>
              <a:cs typeface="Times New Roman" panose="02020603050405020304" pitchFamily="18" charset="0"/>
            </a:endParaRPr>
          </a:p>
          <a:p>
            <a:pPr algn="just">
              <a:spcBef>
                <a:spcPts val="0"/>
              </a:spcBef>
            </a:pPr>
            <a:endParaRPr lang="pt-BR" sz="2400" dirty="0">
              <a:latin typeface="Times New Roman" panose="02020603050405020304" pitchFamily="18" charset="0"/>
            </a:endParaRPr>
          </a:p>
          <a:p>
            <a:pPr marL="0" indent="0" algn="just">
              <a:lnSpc>
                <a:spcPct val="150000"/>
              </a:lnSpc>
              <a:spcBef>
                <a:spcPts val="0"/>
              </a:spcBef>
              <a:buNone/>
            </a:pP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180816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Estrutura do Parágrafo</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79512" y="1154114"/>
            <a:ext cx="8856984" cy="5044058"/>
          </a:xfrm>
        </p:spPr>
        <p:txBody>
          <a:bodyPr>
            <a:normAutofit lnSpcReduction="10000"/>
          </a:bodyPr>
          <a:lstStyle/>
          <a:p>
            <a:pPr algn="just">
              <a:spcBef>
                <a:spcPts val="0"/>
              </a:spcBef>
            </a:pPr>
            <a:r>
              <a:rPr lang="pt-BR" sz="2400" b="1" dirty="0" smtClean="0">
                <a:latin typeface="Times New Roman" panose="02020603050405020304" pitchFamily="18" charset="0"/>
                <a:cs typeface="Times New Roman" panose="02020603050405020304" pitchFamily="18" charset="0"/>
              </a:rPr>
              <a:t>Exemplo de tópico frasal por declaração inicial em redação nota mil do ENEM:</a:t>
            </a:r>
          </a:p>
          <a:p>
            <a:pPr algn="just">
              <a:spcBef>
                <a:spcPts val="0"/>
              </a:spcBef>
            </a:pPr>
            <a:endParaRPr lang="pt-BR" sz="2400" b="1" dirty="0">
              <a:latin typeface="Times New Roman" panose="02020603050405020304" pitchFamily="18" charset="0"/>
              <a:cs typeface="Times New Roman" panose="02020603050405020304" pitchFamily="18" charset="0"/>
            </a:endParaRPr>
          </a:p>
          <a:p>
            <a:pPr algn="just">
              <a:spcBef>
                <a:spcPts val="0"/>
              </a:spcBef>
            </a:pPr>
            <a:r>
              <a:rPr lang="pt-BR" sz="2400" b="1" dirty="0">
                <a:latin typeface="Times New Roman" panose="02020603050405020304" pitchFamily="18" charset="0"/>
                <a:cs typeface="Times New Roman" panose="02020603050405020304" pitchFamily="18" charset="0"/>
              </a:rPr>
              <a:t>Em primeiro lugar, é preciso analisar a realidade capitalista </a:t>
            </a:r>
            <a:r>
              <a:rPr lang="pt-BR" sz="2400" b="1" dirty="0" smtClean="0">
                <a:latin typeface="Times New Roman" panose="02020603050405020304" pitchFamily="18" charset="0"/>
                <a:cs typeface="Times New Roman" panose="02020603050405020304" pitchFamily="18" charset="0"/>
              </a:rPr>
              <a:t>atual. </a:t>
            </a:r>
            <a:r>
              <a:rPr lang="pt-BR" sz="2400" b="1" dirty="0">
                <a:latin typeface="Times New Roman" panose="02020603050405020304" pitchFamily="18" charset="0"/>
                <a:cs typeface="Times New Roman" panose="02020603050405020304" pitchFamily="18" charset="0"/>
              </a:rPr>
              <a:t>Nela, a maximização dos lucros é o principal objetivo, ainda que isso ocorra às custas da destruição do meio ambiente. </a:t>
            </a:r>
            <a:r>
              <a:rPr lang="pt-BR" sz="2400" dirty="0">
                <a:latin typeface="Times New Roman" panose="02020603050405020304" pitchFamily="18" charset="0"/>
                <a:cs typeface="Times New Roman" panose="02020603050405020304" pitchFamily="18" charset="0"/>
              </a:rPr>
              <a:t>Visando o enriquecimento das maiores potências mundiais, Governos fecham os olhos para o problema, culminando em situações como a recusa do então presidente americano George </a:t>
            </a:r>
            <a:r>
              <a:rPr lang="pt-BR" sz="2400" dirty="0" smtClean="0">
                <a:latin typeface="Times New Roman" panose="02020603050405020304" pitchFamily="18" charset="0"/>
                <a:cs typeface="Times New Roman" panose="02020603050405020304" pitchFamily="18" charset="0"/>
              </a:rPr>
              <a:t>Bush </a:t>
            </a:r>
            <a:r>
              <a:rPr lang="pt-BR" sz="2400" dirty="0">
                <a:latin typeface="Times New Roman" panose="02020603050405020304" pitchFamily="18" charset="0"/>
                <a:cs typeface="Times New Roman" panose="02020603050405020304" pitchFamily="18" charset="0"/>
              </a:rPr>
              <a:t>em assinar o Protocolo de Kyoto, que visava a redução da emissão de gases poluentes na atmosfera. Somente o desenvolvimento inteligente e sustentável pode assegurar que o crescimento econômico das nações se dê sem que seja preciso destruir o espaço em que vivemos.</a:t>
            </a:r>
          </a:p>
          <a:p>
            <a:pPr marL="0" indent="0" algn="just">
              <a:lnSpc>
                <a:spcPct val="150000"/>
              </a:lnSpc>
              <a:spcBef>
                <a:spcPts val="0"/>
              </a:spcBef>
              <a:buNone/>
            </a:pP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296826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Estrutura do Parágrafo</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79512" y="1154114"/>
            <a:ext cx="8856984" cy="5044058"/>
          </a:xfrm>
        </p:spPr>
        <p:txBody>
          <a:bodyPr>
            <a:normAutofit/>
          </a:bodyPr>
          <a:lstStyle/>
          <a:p>
            <a:pPr algn="just">
              <a:lnSpc>
                <a:spcPct val="150000"/>
              </a:lnSpc>
              <a:spcBef>
                <a:spcPts val="0"/>
              </a:spcBef>
            </a:pPr>
            <a:r>
              <a:rPr lang="pt-BR" sz="2400" b="1" dirty="0" smtClean="0">
                <a:latin typeface="Times New Roman" panose="02020603050405020304" pitchFamily="18" charset="0"/>
                <a:cs typeface="Times New Roman" panose="02020603050405020304" pitchFamily="18" charset="0"/>
              </a:rPr>
              <a:t>Tipos de tópico frasal – 2) Definição: </a:t>
            </a:r>
            <a:r>
              <a:rPr lang="pt-BR" sz="2400" dirty="0" smtClean="0">
                <a:latin typeface="Times New Roman" panose="02020603050405020304" pitchFamily="18" charset="0"/>
                <a:cs typeface="Times New Roman" panose="02020603050405020304" pitchFamily="18" charset="0"/>
              </a:rPr>
              <a:t>é </a:t>
            </a:r>
            <a:r>
              <a:rPr lang="pt-BR" sz="2400" dirty="0">
                <a:latin typeface="Times New Roman" panose="02020603050405020304" pitchFamily="18" charset="0"/>
                <a:cs typeface="Times New Roman" panose="02020603050405020304" pitchFamily="18" charset="0"/>
              </a:rPr>
              <a:t>aquele que apresenta o </a:t>
            </a:r>
            <a:r>
              <a:rPr lang="pt-BR" sz="2400" b="1" dirty="0">
                <a:latin typeface="Times New Roman" panose="02020603050405020304" pitchFamily="18" charset="0"/>
                <a:cs typeface="Times New Roman" panose="02020603050405020304" pitchFamily="18" charset="0"/>
              </a:rPr>
              <a:t>sentido de uma palavra que seja extremamente relevante </a:t>
            </a:r>
            <a:r>
              <a:rPr lang="pt-BR" sz="2400" dirty="0">
                <a:latin typeface="Times New Roman" panose="02020603050405020304" pitchFamily="18" charset="0"/>
                <a:cs typeface="Times New Roman" panose="02020603050405020304" pitchFamily="18" charset="0"/>
              </a:rPr>
              <a:t>para o tema</a:t>
            </a:r>
            <a:r>
              <a:rPr lang="pt-BR" sz="2400" dirty="0" smtClean="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Essa definição precisa ter ligação com o tema e te </a:t>
            </a:r>
            <a:r>
              <a:rPr lang="pt-BR" sz="2400" b="1" dirty="0">
                <a:latin typeface="Times New Roman" panose="02020603050405020304" pitchFamily="18" charset="0"/>
                <a:cs typeface="Times New Roman" panose="02020603050405020304" pitchFamily="18" charset="0"/>
              </a:rPr>
              <a:t>ajudar a desenvolvê-lo</a:t>
            </a:r>
            <a:r>
              <a:rPr lang="pt-BR" sz="2400" dirty="0">
                <a:latin typeface="Times New Roman" panose="02020603050405020304" pitchFamily="18" charset="0"/>
                <a:cs typeface="Times New Roman" panose="02020603050405020304" pitchFamily="18" charset="0"/>
              </a:rPr>
              <a:t> de alguma forma.</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3645024"/>
            <a:ext cx="2326692" cy="2326692"/>
          </a:xfrm>
          <a:prstGeom prst="rect">
            <a:avLst/>
          </a:prstGeom>
        </p:spPr>
      </p:pic>
    </p:spTree>
    <p:extLst>
      <p:ext uri="{BB962C8B-B14F-4D97-AF65-F5344CB8AC3E}">
        <p14:creationId xmlns:p14="http://schemas.microsoft.com/office/powerpoint/2010/main" val="32527717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Estrutura do Parágrafo</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79512" y="1154114"/>
            <a:ext cx="8856984" cy="5044058"/>
          </a:xfrm>
        </p:spPr>
        <p:txBody>
          <a:bodyPr>
            <a:normAutofit/>
          </a:bodyPr>
          <a:lstStyle/>
          <a:p>
            <a:pPr algn="just">
              <a:spcBef>
                <a:spcPts val="0"/>
              </a:spcBef>
            </a:pPr>
            <a:r>
              <a:rPr lang="pt-BR" sz="2400" b="1" dirty="0" smtClean="0">
                <a:latin typeface="Times New Roman" panose="02020603050405020304" pitchFamily="18" charset="0"/>
                <a:cs typeface="Times New Roman" panose="02020603050405020304" pitchFamily="18" charset="0"/>
              </a:rPr>
              <a:t>Exemplo de tópico frasal por definição em redação nota mil do ENEM:</a:t>
            </a:r>
          </a:p>
          <a:p>
            <a:pPr marL="0" indent="0" algn="just">
              <a:spcBef>
                <a:spcPts val="0"/>
              </a:spcBef>
              <a:buNone/>
            </a:pPr>
            <a:endParaRPr lang="pt-BR" sz="2400" b="1" dirty="0">
              <a:latin typeface="Times New Roman" panose="02020603050405020304" pitchFamily="18" charset="0"/>
              <a:cs typeface="Times New Roman" panose="02020603050405020304" pitchFamily="18" charset="0"/>
            </a:endParaRPr>
          </a:p>
          <a:p>
            <a:pPr algn="just"/>
            <a:r>
              <a:rPr lang="pt-BR" sz="2400" b="1" dirty="0">
                <a:latin typeface="Times New Roman" panose="02020603050405020304" pitchFamily="18" charset="0"/>
                <a:cs typeface="Times New Roman" panose="02020603050405020304" pitchFamily="18" charset="0"/>
              </a:rPr>
              <a:t>A palavra intolerância tem o sentido de falta de habilidade ou vontade de reconhecer as diferenças como válidas</a:t>
            </a:r>
            <a:r>
              <a:rPr lang="pt-BR" sz="2400" dirty="0">
                <a:latin typeface="Times New Roman" panose="02020603050405020304" pitchFamily="18" charset="0"/>
                <a:cs typeface="Times New Roman" panose="02020603050405020304" pitchFamily="18" charset="0"/>
              </a:rPr>
              <a:t>, mas sua aplicação mais comum tem acontecido com o significado de rejeição, separação, diferenciação, preconceito</a:t>
            </a:r>
            <a:r>
              <a:rPr lang="pt-BR" sz="2400" dirty="0" smtClean="0">
                <a:latin typeface="Times New Roman" panose="02020603050405020304" pitchFamily="18" charset="0"/>
                <a:cs typeface="Times New Roman" panose="02020603050405020304" pitchFamily="18" charset="0"/>
              </a:rPr>
              <a:t>. No cotidiano das redes sociais, são inúmeros os exemplos de intolerância com as opiniões alheias e com a diversidade religiosa, sexual e política.</a:t>
            </a:r>
            <a:endParaRPr lang="pt-BR" sz="2400" dirty="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294060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Estrutura do Parágrafo</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79512" y="1154114"/>
            <a:ext cx="8856984" cy="5044058"/>
          </a:xfrm>
        </p:spPr>
        <p:txBody>
          <a:bodyPr>
            <a:normAutofit/>
          </a:bodyPr>
          <a:lstStyle/>
          <a:p>
            <a:pPr algn="just">
              <a:lnSpc>
                <a:spcPct val="150000"/>
              </a:lnSpc>
              <a:spcBef>
                <a:spcPts val="0"/>
              </a:spcBef>
            </a:pPr>
            <a:r>
              <a:rPr lang="pt-BR" sz="2400" b="1" dirty="0" smtClean="0">
                <a:latin typeface="Times New Roman" panose="02020603050405020304" pitchFamily="18" charset="0"/>
                <a:cs typeface="Times New Roman" panose="02020603050405020304" pitchFamily="18" charset="0"/>
              </a:rPr>
              <a:t>Tipos de tópico frasal – 3) Contraste ou comparação: </a:t>
            </a:r>
            <a:r>
              <a:rPr lang="pt-BR" sz="2400" dirty="0">
                <a:latin typeface="Times New Roman" panose="02020603050405020304" pitchFamily="18" charset="0"/>
                <a:cs typeface="Times New Roman" panose="02020603050405020304" pitchFamily="18" charset="0"/>
              </a:rPr>
              <a:t>colocar </a:t>
            </a:r>
            <a:r>
              <a:rPr lang="pt-BR" sz="2400" b="1" dirty="0">
                <a:latin typeface="Times New Roman" panose="02020603050405020304" pitchFamily="18" charset="0"/>
                <a:cs typeface="Times New Roman" panose="02020603050405020304" pitchFamily="18" charset="0"/>
              </a:rPr>
              <a:t>dois</a:t>
            </a:r>
            <a:r>
              <a:rPr lang="pt-BR" sz="2400" dirty="0">
                <a:latin typeface="Times New Roman" panose="02020603050405020304" pitchFamily="18" charset="0"/>
                <a:cs typeface="Times New Roman" panose="02020603050405020304" pitchFamily="18" charset="0"/>
              </a:rPr>
              <a:t> ou mais assuntos </a:t>
            </a:r>
            <a:r>
              <a:rPr lang="pt-BR" sz="2400" b="1" dirty="0">
                <a:latin typeface="Times New Roman" panose="02020603050405020304" pitchFamily="18" charset="0"/>
                <a:cs typeface="Times New Roman" panose="02020603050405020304" pitchFamily="18" charset="0"/>
              </a:rPr>
              <a:t>lado a lado</a:t>
            </a:r>
            <a:r>
              <a:rPr lang="pt-BR" sz="2400" dirty="0">
                <a:latin typeface="Times New Roman" panose="02020603050405020304" pitchFamily="18" charset="0"/>
                <a:cs typeface="Times New Roman" panose="02020603050405020304" pitchFamily="18" charset="0"/>
              </a:rPr>
              <a:t> para </a:t>
            </a:r>
            <a:r>
              <a:rPr lang="pt-BR" sz="2400" b="1" dirty="0">
                <a:latin typeface="Times New Roman" panose="02020603050405020304" pitchFamily="18" charset="0"/>
                <a:cs typeface="Times New Roman" panose="02020603050405020304" pitchFamily="18" charset="0"/>
              </a:rPr>
              <a:t>diferenciá-los</a:t>
            </a:r>
            <a:r>
              <a:rPr lang="pt-BR" sz="2400" dirty="0">
                <a:latin typeface="Times New Roman" panose="02020603050405020304" pitchFamily="18" charset="0"/>
                <a:cs typeface="Times New Roman" panose="02020603050405020304" pitchFamily="18" charset="0"/>
              </a:rPr>
              <a:t> ou para </a:t>
            </a:r>
            <a:r>
              <a:rPr lang="pt-BR" sz="2400" b="1" dirty="0">
                <a:latin typeface="Times New Roman" panose="02020603050405020304" pitchFamily="18" charset="0"/>
                <a:cs typeface="Times New Roman" panose="02020603050405020304" pitchFamily="18" charset="0"/>
              </a:rPr>
              <a:t>apontar a semelhança</a:t>
            </a:r>
            <a:r>
              <a:rPr lang="pt-BR" sz="2400" dirty="0">
                <a:latin typeface="Times New Roman" panose="02020603050405020304" pitchFamily="18" charset="0"/>
                <a:cs typeface="Times New Roman" panose="02020603050405020304" pitchFamily="18" charset="0"/>
              </a:rPr>
              <a:t> entre </a:t>
            </a:r>
            <a:r>
              <a:rPr lang="pt-BR" sz="2400" dirty="0" smtClean="0">
                <a:latin typeface="Times New Roman" panose="02020603050405020304" pitchFamily="18" charset="0"/>
                <a:cs typeface="Times New Roman" panose="02020603050405020304" pitchFamily="18" charset="0"/>
              </a:rPr>
              <a:t>eles, desde que haja um </a:t>
            </a:r>
            <a:r>
              <a:rPr lang="pt-BR" sz="2400" dirty="0">
                <a:latin typeface="Times New Roman" panose="02020603050405020304" pitchFamily="18" charset="0"/>
                <a:cs typeface="Times New Roman" panose="02020603050405020304" pitchFamily="18" charset="0"/>
              </a:rPr>
              <a:t>propósito com isso, uma razão que ficará clara ao longo do desenvolvimento do </a:t>
            </a:r>
            <a:r>
              <a:rPr lang="pt-BR" sz="2400" dirty="0" smtClean="0">
                <a:latin typeface="Times New Roman" panose="02020603050405020304" pitchFamily="18" charset="0"/>
                <a:cs typeface="Times New Roman" panose="02020603050405020304" pitchFamily="18" charset="0"/>
              </a:rPr>
              <a:t>parágrafo.</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3933056"/>
            <a:ext cx="2343264" cy="2047113"/>
          </a:xfrm>
          <a:prstGeom prst="rect">
            <a:avLst/>
          </a:prstGeom>
        </p:spPr>
      </p:pic>
    </p:spTree>
    <p:extLst>
      <p:ext uri="{BB962C8B-B14F-4D97-AF65-F5344CB8AC3E}">
        <p14:creationId xmlns:p14="http://schemas.microsoft.com/office/powerpoint/2010/main" val="1118841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Estrutura do Parágrafo</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79512" y="1154114"/>
            <a:ext cx="8856984" cy="5044058"/>
          </a:xfrm>
        </p:spPr>
        <p:txBody>
          <a:bodyPr>
            <a:normAutofit/>
          </a:bodyPr>
          <a:lstStyle/>
          <a:p>
            <a:pPr algn="just">
              <a:spcBef>
                <a:spcPts val="0"/>
              </a:spcBef>
            </a:pPr>
            <a:r>
              <a:rPr lang="pt-BR" sz="2400" b="1" dirty="0" smtClean="0">
                <a:latin typeface="Times New Roman" panose="02020603050405020304" pitchFamily="18" charset="0"/>
                <a:cs typeface="Times New Roman" panose="02020603050405020304" pitchFamily="18" charset="0"/>
              </a:rPr>
              <a:t>Exemplo de tópico frasal por contraste ou comparação em redação nota mil do ENEM:</a:t>
            </a:r>
          </a:p>
          <a:p>
            <a:pPr marL="0" indent="0" algn="just">
              <a:spcBef>
                <a:spcPts val="0"/>
              </a:spcBef>
              <a:buNone/>
            </a:pPr>
            <a:endParaRPr lang="pt-BR" sz="2400" b="1" dirty="0">
              <a:latin typeface="Times New Roman" panose="02020603050405020304" pitchFamily="18" charset="0"/>
              <a:cs typeface="Times New Roman" panose="02020603050405020304" pitchFamily="18" charset="0"/>
            </a:endParaRPr>
          </a:p>
          <a:p>
            <a:pPr algn="just"/>
            <a:r>
              <a:rPr lang="pt-BR" sz="2400" b="1" dirty="0">
                <a:latin typeface="Times New Roman" panose="02020603050405020304" pitchFamily="18" charset="0"/>
                <a:cs typeface="Times New Roman" panose="02020603050405020304" pitchFamily="18" charset="0"/>
              </a:rPr>
              <a:t>Num oposto, alunos desinteressados, desmotivados, no outro oposto, professores cansados, esgotados, sem força para mais nada</a:t>
            </a:r>
            <a:r>
              <a:rPr lang="pt-BR" sz="2400" dirty="0">
                <a:latin typeface="Times New Roman" panose="02020603050405020304" pitchFamily="18" charset="0"/>
                <a:cs typeface="Times New Roman" panose="02020603050405020304" pitchFamily="18" charset="0"/>
              </a:rPr>
              <a:t>. Esse é o retrato de grande parte das relações educacionais </a:t>
            </a:r>
            <a:r>
              <a:rPr lang="pt-BR" sz="2400" dirty="0" smtClean="0">
                <a:latin typeface="Times New Roman" panose="02020603050405020304" pitchFamily="18" charset="0"/>
                <a:cs typeface="Times New Roman" panose="02020603050405020304" pitchFamily="18" charset="0"/>
              </a:rPr>
              <a:t>atuais, o que é confirmado por pesquisa do Instituto Brasileiro de Geografia e Estatística (IBGE), a qual aponta que 36,5% dos brasileiros de dezenove anos não concluíram o Ensino Médio, bem como pelos dados da Secretaria de Educação do Estado de São Paulo, que demonstram que trinta mil docentes faltam ao trabalho diariamente por conta de estresse.</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614657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Estrutura do Parágrafo</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79512" y="1154114"/>
            <a:ext cx="8856984" cy="5044058"/>
          </a:xfrm>
        </p:spPr>
        <p:txBody>
          <a:bodyPr>
            <a:normAutofit/>
          </a:bodyPr>
          <a:lstStyle/>
          <a:p>
            <a:pPr algn="just">
              <a:lnSpc>
                <a:spcPct val="150000"/>
              </a:lnSpc>
            </a:pPr>
            <a:r>
              <a:rPr lang="pt-BR" sz="2400" b="1" dirty="0" smtClean="0">
                <a:latin typeface="Times New Roman" panose="02020603050405020304" pitchFamily="18" charset="0"/>
                <a:cs typeface="Times New Roman" panose="02020603050405020304" pitchFamily="18" charset="0"/>
              </a:rPr>
              <a:t>Tipos de tópico frasal – 4) Divisão: </a:t>
            </a:r>
            <a:r>
              <a:rPr lang="pt-BR" sz="2400" b="1" dirty="0">
                <a:latin typeface="Times New Roman" panose="02020603050405020304" pitchFamily="18" charset="0"/>
                <a:cs typeface="Times New Roman" panose="02020603050405020304" pitchFamily="18" charset="0"/>
              </a:rPr>
              <a:t>separar ideias</a:t>
            </a:r>
            <a:r>
              <a:rPr lang="pt-BR" sz="2400" dirty="0">
                <a:latin typeface="Times New Roman" panose="02020603050405020304" pitchFamily="18" charset="0"/>
                <a:cs typeface="Times New Roman" panose="02020603050405020304" pitchFamily="18" charset="0"/>
              </a:rPr>
              <a:t> que estão </a:t>
            </a:r>
            <a:r>
              <a:rPr lang="pt-BR" sz="2400" b="1" dirty="0">
                <a:latin typeface="Times New Roman" panose="02020603050405020304" pitchFamily="18" charset="0"/>
                <a:cs typeface="Times New Roman" panose="02020603050405020304" pitchFamily="18" charset="0"/>
              </a:rPr>
              <a:t>ligadas</a:t>
            </a:r>
            <a:r>
              <a:rPr lang="pt-BR" sz="2400" dirty="0">
                <a:latin typeface="Times New Roman" panose="02020603050405020304" pitchFamily="18" charset="0"/>
                <a:cs typeface="Times New Roman" panose="02020603050405020304" pitchFamily="18" charset="0"/>
              </a:rPr>
              <a:t> a um </a:t>
            </a:r>
            <a:r>
              <a:rPr lang="pt-BR" sz="2400" b="1" dirty="0">
                <a:latin typeface="Times New Roman" panose="02020603050405020304" pitchFamily="18" charset="0"/>
                <a:cs typeface="Times New Roman" panose="02020603050405020304" pitchFamily="18" charset="0"/>
              </a:rPr>
              <a:t>mesmo assunto</a:t>
            </a:r>
            <a:r>
              <a:rPr lang="pt-BR" sz="2400" dirty="0">
                <a:latin typeface="Times New Roman" panose="02020603050405020304" pitchFamily="18" charset="0"/>
                <a:cs typeface="Times New Roman" panose="02020603050405020304" pitchFamily="18" charset="0"/>
              </a:rPr>
              <a:t>, porém com a função de </a:t>
            </a:r>
            <a:r>
              <a:rPr lang="pt-BR" sz="2400" b="1" dirty="0">
                <a:latin typeface="Times New Roman" panose="02020603050405020304" pitchFamily="18" charset="0"/>
                <a:cs typeface="Times New Roman" panose="02020603050405020304" pitchFamily="18" charset="0"/>
              </a:rPr>
              <a:t>acrescentar clareza a quem lê</a:t>
            </a:r>
            <a:r>
              <a:rPr lang="pt-BR" sz="2400" dirty="0" smtClean="0">
                <a:latin typeface="Times New Roman" panose="02020603050405020304" pitchFamily="18" charset="0"/>
                <a:cs typeface="Times New Roman" panose="02020603050405020304" pitchFamily="18" charset="0"/>
              </a:rPr>
              <a:t>. A </a:t>
            </a:r>
            <a:r>
              <a:rPr lang="pt-BR" sz="2400" dirty="0">
                <a:latin typeface="Times New Roman" panose="02020603050405020304" pitchFamily="18" charset="0"/>
                <a:cs typeface="Times New Roman" panose="02020603050405020304" pitchFamily="18" charset="0"/>
              </a:rPr>
              <a:t>técnica da divisão é muito usada em temas que possuem </a:t>
            </a:r>
            <a:r>
              <a:rPr lang="pt-BR" sz="2400" b="1" dirty="0">
                <a:latin typeface="Times New Roman" panose="02020603050405020304" pitchFamily="18" charset="0"/>
                <a:cs typeface="Times New Roman" panose="02020603050405020304" pitchFamily="18" charset="0"/>
              </a:rPr>
              <a:t>etapas de realização</a:t>
            </a:r>
            <a:r>
              <a:rPr lang="pt-BR" sz="2400" dirty="0">
                <a:latin typeface="Times New Roman" panose="02020603050405020304" pitchFamily="18" charset="0"/>
                <a:cs typeface="Times New Roman" panose="02020603050405020304" pitchFamily="18" charset="0"/>
              </a:rPr>
              <a:t>, por isso, ele aparece com menor frequência nas redações.</a:t>
            </a: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1880" y="4043991"/>
            <a:ext cx="2558126" cy="2047286"/>
          </a:xfrm>
          <a:prstGeom prst="rect">
            <a:avLst/>
          </a:prstGeom>
        </p:spPr>
      </p:pic>
    </p:spTree>
    <p:extLst>
      <p:ext uri="{BB962C8B-B14F-4D97-AF65-F5344CB8AC3E}">
        <p14:creationId xmlns:p14="http://schemas.microsoft.com/office/powerpoint/2010/main" val="2315912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116632"/>
            <a:ext cx="8229600" cy="396921"/>
          </a:xfrm>
        </p:spPr>
        <p:txBody>
          <a:bodyPr>
            <a:noAutofit/>
          </a:bodyPr>
          <a:lstStyle/>
          <a:p>
            <a:r>
              <a:rPr lang="pt-BR" sz="1600" b="1" dirty="0" smtClean="0">
                <a:solidFill>
                  <a:srgbClr val="FF0000"/>
                </a:solidFill>
                <a:latin typeface="Times New Roman" panose="02020603050405020304" pitchFamily="18" charset="0"/>
                <a:cs typeface="Times New Roman" panose="02020603050405020304" pitchFamily="18" charset="0"/>
              </a:rPr>
              <a:t>O vírus da violência e da opressão</a:t>
            </a:r>
            <a:endParaRPr lang="pt-BR" sz="16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07504" y="513553"/>
            <a:ext cx="8928992" cy="5684619"/>
          </a:xfrm>
        </p:spPr>
        <p:txBody>
          <a:bodyPr>
            <a:normAutofit fontScale="25000" lnSpcReduction="20000"/>
          </a:bodyPr>
          <a:lstStyle/>
          <a:p>
            <a:pPr marL="0" indent="0" algn="just">
              <a:buNone/>
            </a:pPr>
            <a:r>
              <a:rPr lang="pt-BR" sz="6600" dirty="0">
                <a:latin typeface="Times New Roman" panose="02020603050405020304" pitchFamily="18" charset="0"/>
                <a:cs typeface="Times New Roman" panose="02020603050405020304" pitchFamily="18" charset="0"/>
              </a:rPr>
              <a:t>A violência contra as </a:t>
            </a:r>
            <a:r>
              <a:rPr lang="pt-BR" sz="6600" dirty="0" smtClean="0">
                <a:latin typeface="Times New Roman" panose="02020603050405020304" pitchFamily="18" charset="0"/>
                <a:cs typeface="Times New Roman" panose="02020603050405020304" pitchFamily="18" charset="0"/>
              </a:rPr>
              <a:t>mulheres vem </a:t>
            </a:r>
            <a:r>
              <a:rPr lang="pt-BR" sz="6600" dirty="0">
                <a:latin typeface="Times New Roman" panose="02020603050405020304" pitchFamily="18" charset="0"/>
                <a:cs typeface="Times New Roman" panose="02020603050405020304" pitchFamily="18" charset="0"/>
              </a:rPr>
              <a:t>crescendo bastante durante o período de isolamento social decorrente da </a:t>
            </a:r>
            <a:r>
              <a:rPr lang="pt-BR" sz="6600" dirty="0" smtClean="0">
                <a:latin typeface="Times New Roman" panose="02020603050405020304" pitchFamily="18" charset="0"/>
                <a:cs typeface="Times New Roman" panose="02020603050405020304" pitchFamily="18" charset="0"/>
              </a:rPr>
              <a:t>pandemia. </a:t>
            </a:r>
            <a:r>
              <a:rPr lang="pt-BR" sz="6600" dirty="0">
                <a:latin typeface="Times New Roman" panose="02020603050405020304" pitchFamily="18" charset="0"/>
                <a:cs typeface="Times New Roman" panose="02020603050405020304" pitchFamily="18" charset="0"/>
              </a:rPr>
              <a:t>Trata-se de um grave problema social que pode atingir todas as </a:t>
            </a:r>
            <a:r>
              <a:rPr lang="pt-BR" sz="6600" dirty="0" smtClean="0">
                <a:latin typeface="Times New Roman" panose="02020603050405020304" pitchFamily="18" charset="0"/>
                <a:cs typeface="Times New Roman" panose="02020603050405020304" pitchFamily="18" charset="0"/>
              </a:rPr>
              <a:t>mulheres </a:t>
            </a:r>
            <a:r>
              <a:rPr lang="pt-BR" sz="6600" dirty="0">
                <a:latin typeface="Times New Roman" panose="02020603050405020304" pitchFamily="18" charset="0"/>
                <a:cs typeface="Times New Roman" panose="02020603050405020304" pitchFamily="18" charset="0"/>
              </a:rPr>
              <a:t>e é agravado pelo abuso do álcool, convivência forçada em </a:t>
            </a:r>
            <a:r>
              <a:rPr lang="pt-BR" sz="6600" dirty="0" smtClean="0">
                <a:latin typeface="Times New Roman" panose="02020603050405020304" pitchFamily="18" charset="0"/>
                <a:cs typeface="Times New Roman" panose="02020603050405020304" pitchFamily="18" charset="0"/>
              </a:rPr>
              <a:t>casa </a:t>
            </a:r>
            <a:r>
              <a:rPr lang="pt-BR" sz="6600" dirty="0">
                <a:latin typeface="Times New Roman" panose="02020603050405020304" pitchFamily="18" charset="0"/>
                <a:cs typeface="Times New Roman" panose="02020603050405020304" pitchFamily="18" charset="0"/>
              </a:rPr>
              <a:t>e a ineficiência do </a:t>
            </a:r>
            <a:r>
              <a:rPr lang="pt-BR" sz="6600" dirty="0" smtClean="0">
                <a:latin typeface="Times New Roman" panose="02020603050405020304" pitchFamily="18" charset="0"/>
                <a:cs typeface="Times New Roman" panose="02020603050405020304" pitchFamily="18" charset="0"/>
              </a:rPr>
              <a:t>Estado.</a:t>
            </a:r>
            <a:endParaRPr lang="pt-BR" sz="6600" dirty="0">
              <a:latin typeface="Times New Roman" panose="02020603050405020304" pitchFamily="18" charset="0"/>
              <a:cs typeface="Times New Roman" panose="02020603050405020304" pitchFamily="18" charset="0"/>
            </a:endParaRPr>
          </a:p>
          <a:p>
            <a:pPr marL="0" indent="0" algn="just">
              <a:buNone/>
            </a:pPr>
            <a:r>
              <a:rPr lang="pt-BR" sz="6600" b="1" dirty="0">
                <a:latin typeface="Times New Roman" panose="02020603050405020304" pitchFamily="18" charset="0"/>
                <a:cs typeface="Times New Roman" panose="02020603050405020304" pitchFamily="18" charset="0"/>
              </a:rPr>
              <a:t>A princípio, cabe ressaltar</a:t>
            </a:r>
            <a:r>
              <a:rPr lang="pt-BR" sz="6600" dirty="0">
                <a:latin typeface="Times New Roman" panose="02020603050405020304" pitchFamily="18" charset="0"/>
                <a:cs typeface="Times New Roman" panose="02020603050405020304" pitchFamily="18" charset="0"/>
              </a:rPr>
              <a:t> </a:t>
            </a:r>
            <a:r>
              <a:rPr lang="pt-BR" sz="6600" b="1" dirty="0">
                <a:latin typeface="Times New Roman" panose="02020603050405020304" pitchFamily="18" charset="0"/>
                <a:cs typeface="Times New Roman" panose="02020603050405020304" pitchFamily="18" charset="0"/>
              </a:rPr>
              <a:t>que</a:t>
            </a:r>
            <a:r>
              <a:rPr lang="pt-BR" sz="6600" dirty="0">
                <a:latin typeface="Times New Roman" panose="02020603050405020304" pitchFamily="18" charset="0"/>
                <a:cs typeface="Times New Roman" panose="02020603050405020304" pitchFamily="18" charset="0"/>
              </a:rPr>
              <a:t> a sociedade brasileira é estruturalmente machista e patriarcal, submetendo todas as mulheres, independente de sua condição social, </a:t>
            </a:r>
            <a:r>
              <a:rPr lang="pt-BR" sz="6600" dirty="0" smtClean="0">
                <a:latin typeface="Times New Roman" panose="02020603050405020304" pitchFamily="18" charset="0"/>
                <a:cs typeface="Times New Roman" panose="02020603050405020304" pitchFamily="18" charset="0"/>
              </a:rPr>
              <a:t>a todo tipo de </a:t>
            </a:r>
            <a:r>
              <a:rPr lang="pt-BR" sz="6600" dirty="0">
                <a:latin typeface="Times New Roman" panose="02020603050405020304" pitchFamily="18" charset="0"/>
                <a:cs typeface="Times New Roman" panose="02020603050405020304" pitchFamily="18" charset="0"/>
              </a:rPr>
              <a:t>violência. Das mulheres da favela, retratadas por Carolina Maria de Jesus, no clássico “Quarto de Despejo”, a artistas célebres como Luísa Brunet, sãos inúmeros os casos de espancamento e </a:t>
            </a:r>
            <a:r>
              <a:rPr lang="pt-BR" sz="6600" dirty="0" err="1">
                <a:latin typeface="Times New Roman" panose="02020603050405020304" pitchFamily="18" charset="0"/>
                <a:cs typeface="Times New Roman" panose="02020603050405020304" pitchFamily="18" charset="0"/>
              </a:rPr>
              <a:t>feminicídio</a:t>
            </a:r>
            <a:r>
              <a:rPr lang="pt-BR" sz="6600" dirty="0">
                <a:latin typeface="Times New Roman" panose="02020603050405020304" pitchFamily="18" charset="0"/>
                <a:cs typeface="Times New Roman" panose="02020603050405020304" pitchFamily="18" charset="0"/>
              </a:rPr>
              <a:t>, </a:t>
            </a:r>
            <a:r>
              <a:rPr lang="pt-BR" sz="6600" b="1" dirty="0">
                <a:latin typeface="Times New Roman" panose="02020603050405020304" pitchFamily="18" charset="0"/>
                <a:cs typeface="Times New Roman" panose="02020603050405020304" pitchFamily="18" charset="0"/>
              </a:rPr>
              <a:t>o que demonstra</a:t>
            </a:r>
            <a:r>
              <a:rPr lang="pt-BR" sz="6600" dirty="0">
                <a:latin typeface="Times New Roman" panose="02020603050405020304" pitchFamily="18" charset="0"/>
                <a:cs typeface="Times New Roman" panose="02020603050405020304" pitchFamily="18" charset="0"/>
              </a:rPr>
              <a:t> a extensão do problema, o cultivo de noções tóxicas de masculinidade e a </a:t>
            </a:r>
            <a:r>
              <a:rPr lang="pt-BR" sz="6600" dirty="0" smtClean="0">
                <a:latin typeface="Times New Roman" panose="02020603050405020304" pitchFamily="18" charset="0"/>
                <a:cs typeface="Times New Roman" panose="02020603050405020304" pitchFamily="18" charset="0"/>
              </a:rPr>
              <a:t>completa inação </a:t>
            </a:r>
            <a:r>
              <a:rPr lang="pt-BR" sz="6600" dirty="0">
                <a:latin typeface="Times New Roman" panose="02020603050405020304" pitchFamily="18" charset="0"/>
                <a:cs typeface="Times New Roman" panose="02020603050405020304" pitchFamily="18" charset="0"/>
              </a:rPr>
              <a:t>dos órgãos governamentais. </a:t>
            </a:r>
          </a:p>
          <a:p>
            <a:pPr marL="0" indent="0" algn="just">
              <a:buNone/>
            </a:pPr>
            <a:r>
              <a:rPr lang="pt-BR" sz="6600" b="1" dirty="0">
                <a:latin typeface="Times New Roman" panose="02020603050405020304" pitchFamily="18" charset="0"/>
                <a:cs typeface="Times New Roman" panose="02020603050405020304" pitchFamily="18" charset="0"/>
              </a:rPr>
              <a:t>Ademais</a:t>
            </a:r>
            <a:r>
              <a:rPr lang="pt-BR" sz="6600" dirty="0">
                <a:latin typeface="Times New Roman" panose="02020603050405020304" pitchFamily="18" charset="0"/>
                <a:cs typeface="Times New Roman" panose="02020603050405020304" pitchFamily="18" charset="0"/>
              </a:rPr>
              <a:t>, durante a </a:t>
            </a:r>
            <a:r>
              <a:rPr lang="pt-BR" sz="6600" dirty="0" smtClean="0">
                <a:latin typeface="Times New Roman" panose="02020603050405020304" pitchFamily="18" charset="0"/>
                <a:cs typeface="Times New Roman" panose="02020603050405020304" pitchFamily="18" charset="0"/>
              </a:rPr>
              <a:t>quarentena</a:t>
            </a:r>
            <a:r>
              <a:rPr lang="pt-BR" sz="6600" dirty="0">
                <a:latin typeface="Times New Roman" panose="02020603050405020304" pitchFamily="18" charset="0"/>
                <a:cs typeface="Times New Roman" panose="02020603050405020304" pitchFamily="18" charset="0"/>
              </a:rPr>
              <a:t>, fruto da pandemia do COVID 19, a situação se agravou. Nesse sentido, pesquisa realizada pelo Fórum Brasileiro de Segurança Pública </a:t>
            </a:r>
            <a:r>
              <a:rPr lang="pt-BR" sz="6600" dirty="0" smtClean="0">
                <a:latin typeface="Times New Roman" panose="02020603050405020304" pitchFamily="18" charset="0"/>
                <a:cs typeface="Times New Roman" panose="02020603050405020304" pitchFamily="18" charset="0"/>
              </a:rPr>
              <a:t>aponta </a:t>
            </a:r>
            <a:r>
              <a:rPr lang="pt-BR" sz="6600" dirty="0">
                <a:latin typeface="Times New Roman" panose="02020603050405020304" pitchFamily="18" charset="0"/>
                <a:cs typeface="Times New Roman" panose="02020603050405020304" pitchFamily="18" charset="0"/>
              </a:rPr>
              <a:t>que a violência contra a mulher, </a:t>
            </a:r>
            <a:r>
              <a:rPr lang="pt-BR" sz="6600" b="1" dirty="0">
                <a:latin typeface="Times New Roman" panose="02020603050405020304" pitchFamily="18" charset="0"/>
                <a:cs typeface="Times New Roman" panose="02020603050405020304" pitchFamily="18" charset="0"/>
              </a:rPr>
              <a:t>a qual</a:t>
            </a:r>
            <a:r>
              <a:rPr lang="pt-BR" sz="6600" dirty="0">
                <a:latin typeface="Times New Roman" panose="02020603050405020304" pitchFamily="18" charset="0"/>
                <a:cs typeface="Times New Roman" panose="02020603050405020304" pitchFamily="18" charset="0"/>
              </a:rPr>
              <a:t> sempre foi elevada, aumentou ainda mais em seis estados, em comparação com o ano anterior, o que pode ser explicado, mas não justificado, pela convivência prolongada entre quatro paredes e pelo abuso de substâncias químicas, especialmente de bebidas alcoólicas.</a:t>
            </a:r>
          </a:p>
          <a:p>
            <a:pPr marL="0" indent="0" algn="just">
              <a:buNone/>
            </a:pPr>
            <a:r>
              <a:rPr lang="pt-BR" sz="6600" b="1" dirty="0">
                <a:latin typeface="Times New Roman" panose="02020603050405020304" pitchFamily="18" charset="0"/>
                <a:cs typeface="Times New Roman" panose="02020603050405020304" pitchFamily="18" charset="0"/>
              </a:rPr>
              <a:t>Antes e durante o isolamento social</a:t>
            </a:r>
            <a:r>
              <a:rPr lang="pt-BR" sz="6600" dirty="0">
                <a:latin typeface="Times New Roman" panose="02020603050405020304" pitchFamily="18" charset="0"/>
                <a:cs typeface="Times New Roman" panose="02020603050405020304" pitchFamily="18" charset="0"/>
              </a:rPr>
              <a:t>, as instituições e as leis brasileiras já se mostravam muito falhas no combate </a:t>
            </a:r>
            <a:r>
              <a:rPr lang="pt-BR" sz="6600" dirty="0" smtClean="0">
                <a:latin typeface="Times New Roman" panose="02020603050405020304" pitchFamily="18" charset="0"/>
                <a:cs typeface="Times New Roman" panose="02020603050405020304" pitchFamily="18" charset="0"/>
              </a:rPr>
              <a:t>aos abusos </a:t>
            </a:r>
            <a:r>
              <a:rPr lang="pt-BR" sz="6600" dirty="0">
                <a:latin typeface="Times New Roman" panose="02020603050405020304" pitchFamily="18" charset="0"/>
                <a:cs typeface="Times New Roman" panose="02020603050405020304" pitchFamily="18" charset="0"/>
              </a:rPr>
              <a:t>perpetrados contra as mulheres, </a:t>
            </a:r>
            <a:r>
              <a:rPr lang="pt-BR" sz="6600" b="1" dirty="0">
                <a:latin typeface="Times New Roman" panose="02020603050405020304" pitchFamily="18" charset="0"/>
                <a:cs typeface="Times New Roman" panose="02020603050405020304" pitchFamily="18" charset="0"/>
              </a:rPr>
              <a:t>uma vez que</a:t>
            </a:r>
            <a:r>
              <a:rPr lang="pt-BR" sz="6600" dirty="0">
                <a:latin typeface="Times New Roman" panose="02020603050405020304" pitchFamily="18" charset="0"/>
                <a:cs typeface="Times New Roman" panose="02020603050405020304" pitchFamily="18" charset="0"/>
              </a:rPr>
              <a:t> as medidas protetivas são lentas, brandas e ineficazes, não impedindo a aproximação dos agressores das suas vítimas. Falta fiscalização e apoio social, psicológico e financeiro às mulheres que passam por esse problema, além das dificuldades para denunciar os companheiros violentos. </a:t>
            </a:r>
          </a:p>
          <a:p>
            <a:pPr marL="0" indent="0" algn="just">
              <a:buNone/>
            </a:pPr>
            <a:r>
              <a:rPr lang="pt-BR" sz="6600" b="1" dirty="0">
                <a:latin typeface="Times New Roman" panose="02020603050405020304" pitchFamily="18" charset="0"/>
                <a:cs typeface="Times New Roman" panose="02020603050405020304" pitchFamily="18" charset="0"/>
              </a:rPr>
              <a:t>Dessa forma</a:t>
            </a:r>
            <a:r>
              <a:rPr lang="pt-BR" sz="6600" dirty="0">
                <a:latin typeface="Times New Roman" panose="02020603050405020304" pitchFamily="18" charset="0"/>
                <a:cs typeface="Times New Roman" panose="02020603050405020304" pitchFamily="18" charset="0"/>
              </a:rPr>
              <a:t>, para que as instituições e a legislação pátrias sejam mais eficientes, os estados, por meio das secretarias de segurança pública, devem investir no aprimoramento da fiscalização das medidas protetivas, </a:t>
            </a:r>
            <a:r>
              <a:rPr lang="pt-BR" sz="6600" b="1" dirty="0">
                <a:latin typeface="Times New Roman" panose="02020603050405020304" pitchFamily="18" charset="0"/>
                <a:cs typeface="Times New Roman" panose="02020603050405020304" pitchFamily="18" charset="0"/>
              </a:rPr>
              <a:t>como</a:t>
            </a:r>
            <a:r>
              <a:rPr lang="pt-BR" sz="6600" dirty="0">
                <a:latin typeface="Times New Roman" panose="02020603050405020304" pitchFamily="18" charset="0"/>
                <a:cs typeface="Times New Roman" panose="02020603050405020304" pitchFamily="18" charset="0"/>
              </a:rPr>
              <a:t> o uso de tornozeleiras eletrônicas e o monitoramento de agressores notórios, além de incrementar o suporte às entidades da sociedade civil que fornecem apoio às vítimas de violência doméstica, pois muitas mulheres, inclusive durante a quarentena, obrigam-se a aguentar seus agressores simplesmente porque não tem aonde ir. </a:t>
            </a:r>
            <a:r>
              <a:rPr lang="pt-BR" sz="6600" b="1" dirty="0">
                <a:latin typeface="Times New Roman" panose="02020603050405020304" pitchFamily="18" charset="0"/>
                <a:cs typeface="Times New Roman" panose="02020603050405020304" pitchFamily="18" charset="0"/>
              </a:rPr>
              <a:t>Assim,</a:t>
            </a:r>
            <a:r>
              <a:rPr lang="pt-BR" sz="6600" dirty="0">
                <a:latin typeface="Times New Roman" panose="02020603050405020304" pitchFamily="18" charset="0"/>
                <a:cs typeface="Times New Roman" panose="02020603050405020304" pitchFamily="18" charset="0"/>
              </a:rPr>
              <a:t> combatem-se dois vírus fatais ao mesmo tempo, o da COVID e o da opressão feminina.  </a:t>
            </a: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48478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752415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Estrutura do Parágrafo</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79512" y="1154114"/>
            <a:ext cx="8856984" cy="5044058"/>
          </a:xfrm>
        </p:spPr>
        <p:txBody>
          <a:bodyPr>
            <a:normAutofit/>
          </a:bodyPr>
          <a:lstStyle/>
          <a:p>
            <a:pPr algn="just">
              <a:spcBef>
                <a:spcPts val="0"/>
              </a:spcBef>
            </a:pPr>
            <a:r>
              <a:rPr lang="pt-BR" sz="2400" b="1" dirty="0" smtClean="0">
                <a:latin typeface="Times New Roman" panose="02020603050405020304" pitchFamily="18" charset="0"/>
                <a:cs typeface="Times New Roman" panose="02020603050405020304" pitchFamily="18" charset="0"/>
              </a:rPr>
              <a:t>Exemplo de tópico frasal por divisão em redação nota mil do ENEM:</a:t>
            </a:r>
          </a:p>
          <a:p>
            <a:pPr marL="0" indent="0" algn="just">
              <a:spcBef>
                <a:spcPts val="0"/>
              </a:spcBef>
              <a:buNone/>
            </a:pPr>
            <a:endParaRPr lang="pt-BR" sz="2400" b="1" dirty="0">
              <a:latin typeface="Times New Roman" panose="02020603050405020304" pitchFamily="18" charset="0"/>
              <a:cs typeface="Times New Roman" panose="02020603050405020304" pitchFamily="18" charset="0"/>
            </a:endParaRPr>
          </a:p>
          <a:p>
            <a:pPr algn="just">
              <a:lnSpc>
                <a:spcPct val="150000"/>
              </a:lnSpc>
              <a:spcBef>
                <a:spcPts val="0"/>
              </a:spcBef>
            </a:pPr>
            <a:r>
              <a:rPr lang="pt-BR" sz="2400" b="1" dirty="0">
                <a:latin typeface="Times New Roman" panose="02020603050405020304" pitchFamily="18" charset="0"/>
                <a:cs typeface="Times New Roman" panose="02020603050405020304" pitchFamily="18" charset="0"/>
              </a:rPr>
              <a:t>A vida dos homens divide-se três fases diferentes: infância, adolescência e idade adulta.</a:t>
            </a:r>
            <a:r>
              <a:rPr lang="pt-BR" sz="2400" dirty="0">
                <a:latin typeface="Times New Roman" panose="02020603050405020304" pitchFamily="18" charset="0"/>
                <a:cs typeface="Times New Roman" panose="02020603050405020304" pitchFamily="18" charset="0"/>
              </a:rPr>
              <a:t> Cada uma delas tem seus desafios, bem como seus pontos positivos.</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410617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Estrutura do Parágrafo</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79512" y="1154114"/>
            <a:ext cx="8856984" cy="5044058"/>
          </a:xfrm>
        </p:spPr>
        <p:txBody>
          <a:bodyPr>
            <a:normAutofit/>
          </a:bodyPr>
          <a:lstStyle/>
          <a:p>
            <a:pPr algn="just">
              <a:lnSpc>
                <a:spcPct val="150000"/>
              </a:lnSpc>
            </a:pPr>
            <a:r>
              <a:rPr lang="pt-BR" sz="2400" b="1" dirty="0" smtClean="0">
                <a:latin typeface="Times New Roman" panose="02020603050405020304" pitchFamily="18" charset="0"/>
                <a:cs typeface="Times New Roman" panose="02020603050405020304" pitchFamily="18" charset="0"/>
              </a:rPr>
              <a:t>Tipos de tópico frasal – 5) Alusão histórica: </a:t>
            </a:r>
            <a:r>
              <a:rPr lang="pt-BR" sz="2400" dirty="0" smtClean="0">
                <a:latin typeface="Times New Roman" panose="02020603050405020304" pitchFamily="18" charset="0"/>
                <a:cs typeface="Times New Roman" panose="02020603050405020304" pitchFamily="18" charset="0"/>
              </a:rPr>
              <a:t>iniciar </a:t>
            </a:r>
            <a:r>
              <a:rPr lang="pt-BR" sz="2400" dirty="0">
                <a:latin typeface="Times New Roman" panose="02020603050405020304" pitchFamily="18" charset="0"/>
                <a:cs typeface="Times New Roman" panose="02020603050405020304" pitchFamily="18" charset="0"/>
              </a:rPr>
              <a:t>um parágrafo utilizando uma alusão histórica faz com que o </a:t>
            </a:r>
            <a:r>
              <a:rPr lang="pt-BR" sz="2400" b="1" dirty="0">
                <a:latin typeface="Times New Roman" panose="02020603050405020304" pitchFamily="18" charset="0"/>
                <a:cs typeface="Times New Roman" panose="02020603050405020304" pitchFamily="18" charset="0"/>
              </a:rPr>
              <a:t>leitor se situe no tempo e no espaço</a:t>
            </a:r>
            <a:r>
              <a:rPr lang="pt-BR" sz="2400" dirty="0">
                <a:latin typeface="Times New Roman" panose="02020603050405020304" pitchFamily="18" charset="0"/>
                <a:cs typeface="Times New Roman" panose="02020603050405020304" pitchFamily="18" charset="0"/>
              </a:rPr>
              <a:t>, compreendendo de forma mais aprofundada o caminho que você quer dar ao texto</a:t>
            </a:r>
            <a:r>
              <a:rPr lang="pt-BR" sz="2400" dirty="0" smtClean="0">
                <a:latin typeface="Times New Roman" panose="02020603050405020304" pitchFamily="18" charset="0"/>
                <a:cs typeface="Times New Roman" panose="02020603050405020304" pitchFamily="18" charset="0"/>
              </a:rPr>
              <a:t>. A </a:t>
            </a:r>
            <a:r>
              <a:rPr lang="pt-BR" sz="2400" dirty="0">
                <a:latin typeface="Times New Roman" panose="02020603050405020304" pitchFamily="18" charset="0"/>
                <a:cs typeface="Times New Roman" panose="02020603050405020304" pitchFamily="18" charset="0"/>
              </a:rPr>
              <a:t>alusão histórica </a:t>
            </a:r>
            <a:r>
              <a:rPr lang="pt-BR" sz="2400" dirty="0" smtClean="0">
                <a:latin typeface="Times New Roman" panose="02020603050405020304" pitchFamily="18" charset="0"/>
                <a:cs typeface="Times New Roman" panose="02020603050405020304" pitchFamily="18" charset="0"/>
              </a:rPr>
              <a:t>precisa </a:t>
            </a:r>
            <a:r>
              <a:rPr lang="pt-BR" sz="2400" dirty="0">
                <a:latin typeface="Times New Roman" panose="02020603050405020304" pitchFamily="18" charset="0"/>
                <a:cs typeface="Times New Roman" panose="02020603050405020304" pitchFamily="18" charset="0"/>
              </a:rPr>
              <a:t>ser </a:t>
            </a:r>
            <a:r>
              <a:rPr lang="pt-BR" sz="2400" dirty="0" smtClean="0">
                <a:latin typeface="Times New Roman" panose="02020603050405020304" pitchFamily="18" charset="0"/>
                <a:cs typeface="Times New Roman" panose="02020603050405020304" pitchFamily="18" charset="0"/>
              </a:rPr>
              <a:t>usada </a:t>
            </a:r>
            <a:r>
              <a:rPr lang="pt-BR" sz="2400" dirty="0">
                <a:latin typeface="Times New Roman" panose="02020603050405020304" pitchFamily="18" charset="0"/>
                <a:cs typeface="Times New Roman" panose="02020603050405020304" pitchFamily="18" charset="0"/>
              </a:rPr>
              <a:t>como </a:t>
            </a:r>
            <a:r>
              <a:rPr lang="pt-BR" sz="2400" b="1" dirty="0">
                <a:latin typeface="Times New Roman" panose="02020603050405020304" pitchFamily="18" charset="0"/>
                <a:cs typeface="Times New Roman" panose="02020603050405020304" pitchFamily="18" charset="0"/>
              </a:rPr>
              <a:t>explicação ou sustentação de um ponto de vista </a:t>
            </a:r>
            <a:r>
              <a:rPr lang="pt-BR" sz="2400" dirty="0">
                <a:latin typeface="Times New Roman" panose="02020603050405020304" pitchFamily="18" charset="0"/>
                <a:cs typeface="Times New Roman" panose="02020603050405020304" pitchFamily="18" charset="0"/>
              </a:rPr>
              <a:t>e não como um enfeite.</a:t>
            </a: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Imagem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6696" y="4553750"/>
            <a:ext cx="2009440" cy="1570608"/>
          </a:xfrm>
          <a:prstGeom prst="rect">
            <a:avLst/>
          </a:prstGeom>
        </p:spPr>
      </p:pic>
    </p:spTree>
    <p:extLst>
      <p:ext uri="{BB962C8B-B14F-4D97-AF65-F5344CB8AC3E}">
        <p14:creationId xmlns:p14="http://schemas.microsoft.com/office/powerpoint/2010/main" val="7943358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Estrutura do Parágrafo</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79512" y="1154114"/>
            <a:ext cx="8856984" cy="5044058"/>
          </a:xfrm>
        </p:spPr>
        <p:txBody>
          <a:bodyPr>
            <a:normAutofit/>
          </a:bodyPr>
          <a:lstStyle/>
          <a:p>
            <a:pPr algn="just">
              <a:lnSpc>
                <a:spcPct val="150000"/>
              </a:lnSpc>
              <a:spcBef>
                <a:spcPts val="0"/>
              </a:spcBef>
            </a:pPr>
            <a:r>
              <a:rPr lang="pt-BR" sz="2400" b="1" dirty="0" smtClean="0">
                <a:latin typeface="Times New Roman" panose="02020603050405020304" pitchFamily="18" charset="0"/>
                <a:cs typeface="Times New Roman" panose="02020603050405020304" pitchFamily="18" charset="0"/>
              </a:rPr>
              <a:t>Exemplo de tópico frasal por alusão histórica em redação nota mil do ENEM:</a:t>
            </a:r>
          </a:p>
          <a:p>
            <a:pPr marL="0" indent="0" algn="just">
              <a:lnSpc>
                <a:spcPct val="150000"/>
              </a:lnSpc>
              <a:spcBef>
                <a:spcPts val="0"/>
              </a:spcBef>
              <a:buNone/>
            </a:pPr>
            <a:endParaRPr lang="pt-BR" sz="2400" b="1" dirty="0">
              <a:latin typeface="Times New Roman" panose="02020603050405020304" pitchFamily="18" charset="0"/>
              <a:cs typeface="Times New Roman" panose="02020603050405020304" pitchFamily="18" charset="0"/>
            </a:endParaRPr>
          </a:p>
          <a:p>
            <a:pPr algn="just">
              <a:lnSpc>
                <a:spcPct val="150000"/>
              </a:lnSpc>
              <a:spcBef>
                <a:spcPts val="0"/>
              </a:spcBef>
            </a:pPr>
            <a:r>
              <a:rPr lang="pt-BR" sz="2400" b="1" dirty="0">
                <a:latin typeface="Times New Roman" panose="02020603050405020304" pitchFamily="18" charset="0"/>
                <a:cs typeface="Times New Roman" panose="02020603050405020304" pitchFamily="18" charset="0"/>
              </a:rPr>
              <a:t>Após </a:t>
            </a:r>
            <a:r>
              <a:rPr lang="pt-BR" sz="2400" b="1" dirty="0" smtClean="0">
                <a:latin typeface="Times New Roman" panose="02020603050405020304" pitchFamily="18" charset="0"/>
                <a:cs typeface="Times New Roman" panose="02020603050405020304" pitchFamily="18" charset="0"/>
              </a:rPr>
              <a:t>o atentado às Torres Gêmeas, em </a:t>
            </a:r>
            <a:r>
              <a:rPr lang="pt-BR" sz="2400" b="1" dirty="0">
                <a:latin typeface="Times New Roman" panose="02020603050405020304" pitchFamily="18" charset="0"/>
                <a:cs typeface="Times New Roman" panose="02020603050405020304" pitchFamily="18" charset="0"/>
              </a:rPr>
              <a:t>11 de </a:t>
            </a:r>
            <a:r>
              <a:rPr lang="pt-BR" sz="2400" b="1" dirty="0" smtClean="0">
                <a:latin typeface="Times New Roman" panose="02020603050405020304" pitchFamily="18" charset="0"/>
                <a:cs typeface="Times New Roman" panose="02020603050405020304" pitchFamily="18" charset="0"/>
              </a:rPr>
              <a:t>setembro de 2001</a:t>
            </a:r>
            <a:r>
              <a:rPr lang="pt-BR" sz="2400" dirty="0" smtClean="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não só os Estados Unidos, mas o mundo ficou sob alerta diante de tão grande ato de violência contra a </a:t>
            </a:r>
            <a:r>
              <a:rPr lang="pt-BR" sz="2400" dirty="0" smtClean="0">
                <a:latin typeface="Times New Roman" panose="02020603050405020304" pitchFamily="18" charset="0"/>
                <a:cs typeface="Times New Roman" panose="02020603050405020304" pitchFamily="18" charset="0"/>
              </a:rPr>
              <a:t>humanidade, o qual gerou guerras, preconceito contra mulçumanos, aumento da xenofobia, perseguição mundial aos terroristas e abusos de toda a sorte.</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775451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Estrutura do Parágrafo</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79512" y="1154114"/>
            <a:ext cx="8856984" cy="5044058"/>
          </a:xfrm>
        </p:spPr>
        <p:txBody>
          <a:bodyPr>
            <a:normAutofit/>
          </a:bodyPr>
          <a:lstStyle/>
          <a:p>
            <a:pPr algn="just">
              <a:lnSpc>
                <a:spcPct val="150000"/>
              </a:lnSpc>
              <a:spcBef>
                <a:spcPts val="0"/>
              </a:spcBef>
            </a:pPr>
            <a:r>
              <a:rPr lang="pt-BR" sz="2400" b="1" dirty="0" smtClean="0">
                <a:latin typeface="Times New Roman" panose="02020603050405020304" pitchFamily="18" charset="0"/>
                <a:cs typeface="Times New Roman" panose="02020603050405020304" pitchFamily="18" charset="0"/>
              </a:rPr>
              <a:t>Tipos de tópico frasal – 6) Interrogação: </a:t>
            </a:r>
            <a:r>
              <a:rPr lang="pt-BR" sz="2400" dirty="0" smtClean="0">
                <a:latin typeface="Times New Roman" panose="02020603050405020304" pitchFamily="18" charset="0"/>
                <a:cs typeface="Times New Roman" panose="02020603050405020304" pitchFamily="18" charset="0"/>
              </a:rPr>
              <a:t>é </a:t>
            </a:r>
            <a:r>
              <a:rPr lang="pt-BR" sz="2400" dirty="0">
                <a:latin typeface="Times New Roman" panose="02020603050405020304" pitchFamily="18" charset="0"/>
                <a:cs typeface="Times New Roman" panose="02020603050405020304" pitchFamily="18" charset="0"/>
              </a:rPr>
              <a:t>possível construir um tópico frasal </a:t>
            </a:r>
            <a:r>
              <a:rPr lang="pt-BR" sz="2400" b="1" dirty="0">
                <a:latin typeface="Times New Roman" panose="02020603050405020304" pitchFamily="18" charset="0"/>
                <a:cs typeface="Times New Roman" panose="02020603050405020304" pitchFamily="18" charset="0"/>
              </a:rPr>
              <a:t>utilizando uma pergunta</a:t>
            </a:r>
            <a:r>
              <a:rPr lang="pt-BR" sz="2400" dirty="0">
                <a:latin typeface="Times New Roman" panose="02020603050405020304" pitchFamily="18" charset="0"/>
                <a:cs typeface="Times New Roman" panose="02020603050405020304" pitchFamily="18" charset="0"/>
              </a:rPr>
              <a:t>. A interrogação faz com que o leitor “entre no texto”, pois ele se sente questionado</a:t>
            </a:r>
            <a:r>
              <a:rPr lang="pt-BR" sz="2400" dirty="0" smtClean="0">
                <a:latin typeface="Times New Roman" panose="02020603050405020304" pitchFamily="18" charset="0"/>
                <a:cs typeface="Times New Roman" panose="02020603050405020304" pitchFamily="18" charset="0"/>
              </a:rPr>
              <a:t>. Não </a:t>
            </a:r>
            <a:r>
              <a:rPr lang="pt-BR" sz="2400" dirty="0">
                <a:latin typeface="Times New Roman" panose="02020603050405020304" pitchFamily="18" charset="0"/>
                <a:cs typeface="Times New Roman" panose="02020603050405020304" pitchFamily="18" charset="0"/>
              </a:rPr>
              <a:t>se esqueça jamais: </a:t>
            </a:r>
            <a:r>
              <a:rPr lang="pt-BR" sz="2400" b="1" dirty="0">
                <a:latin typeface="Times New Roman" panose="02020603050405020304" pitchFamily="18" charset="0"/>
                <a:cs typeface="Times New Roman" panose="02020603050405020304" pitchFamily="18" charset="0"/>
              </a:rPr>
              <a:t>todas as perguntas </a:t>
            </a:r>
            <a:r>
              <a:rPr lang="pt-BR" sz="2400" dirty="0">
                <a:latin typeface="Times New Roman" panose="02020603050405020304" pitchFamily="18" charset="0"/>
                <a:cs typeface="Times New Roman" panose="02020603050405020304" pitchFamily="18" charset="0"/>
              </a:rPr>
              <a:t>que forem feitas ao longo do texto </a:t>
            </a:r>
            <a:r>
              <a:rPr lang="pt-BR" sz="2400" b="1" dirty="0">
                <a:latin typeface="Times New Roman" panose="02020603050405020304" pitchFamily="18" charset="0"/>
                <a:cs typeface="Times New Roman" panose="02020603050405020304" pitchFamily="18" charset="0"/>
              </a:rPr>
              <a:t>precisam ser respondidas </a:t>
            </a:r>
            <a:r>
              <a:rPr lang="pt-BR" sz="2400" dirty="0">
                <a:latin typeface="Times New Roman" panose="02020603050405020304" pitchFamily="18" charset="0"/>
                <a:cs typeface="Times New Roman" panose="02020603050405020304" pitchFamily="18" charset="0"/>
              </a:rPr>
              <a:t>dentro do texto. </a:t>
            </a: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5896" y="4077072"/>
            <a:ext cx="2232248" cy="1872208"/>
          </a:xfrm>
          <a:prstGeom prst="rect">
            <a:avLst/>
          </a:prstGeom>
        </p:spPr>
      </p:pic>
    </p:spTree>
    <p:extLst>
      <p:ext uri="{BB962C8B-B14F-4D97-AF65-F5344CB8AC3E}">
        <p14:creationId xmlns:p14="http://schemas.microsoft.com/office/powerpoint/2010/main" val="30218033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Estrutura do Parágrafo</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79512" y="1154114"/>
            <a:ext cx="8856984" cy="5044058"/>
          </a:xfrm>
        </p:spPr>
        <p:txBody>
          <a:bodyPr>
            <a:normAutofit fontScale="92500"/>
          </a:bodyPr>
          <a:lstStyle/>
          <a:p>
            <a:pPr algn="just">
              <a:lnSpc>
                <a:spcPct val="150000"/>
              </a:lnSpc>
              <a:spcBef>
                <a:spcPts val="0"/>
              </a:spcBef>
            </a:pPr>
            <a:r>
              <a:rPr lang="pt-BR" sz="2400" b="1" dirty="0" smtClean="0">
                <a:latin typeface="Times New Roman" panose="02020603050405020304" pitchFamily="18" charset="0"/>
                <a:cs typeface="Times New Roman" panose="02020603050405020304" pitchFamily="18" charset="0"/>
              </a:rPr>
              <a:t>Exemplo de tópico frasal por interrogação em redação nota mil do ENEM:</a:t>
            </a:r>
          </a:p>
          <a:p>
            <a:pPr marL="0" indent="0" algn="just">
              <a:lnSpc>
                <a:spcPct val="150000"/>
              </a:lnSpc>
              <a:spcBef>
                <a:spcPts val="0"/>
              </a:spcBef>
              <a:buNone/>
            </a:pPr>
            <a:endParaRPr lang="pt-BR" sz="2400" b="1" dirty="0">
              <a:latin typeface="Times New Roman" panose="02020603050405020304" pitchFamily="18" charset="0"/>
              <a:cs typeface="Times New Roman" panose="02020603050405020304" pitchFamily="18" charset="0"/>
            </a:endParaRPr>
          </a:p>
          <a:p>
            <a:pPr algn="just">
              <a:lnSpc>
                <a:spcPct val="150000"/>
              </a:lnSpc>
              <a:spcBef>
                <a:spcPts val="0"/>
              </a:spcBef>
            </a:pPr>
            <a:r>
              <a:rPr lang="pt-BR" sz="2400" b="1" dirty="0">
                <a:latin typeface="Times New Roman" panose="02020603050405020304" pitchFamily="18" charset="0"/>
                <a:cs typeface="Times New Roman" panose="02020603050405020304" pitchFamily="18" charset="0"/>
              </a:rPr>
              <a:t>As medidas tomadas pela reforma da Previdência vão de fato ajudar o Brasil? </a:t>
            </a:r>
            <a:r>
              <a:rPr lang="pt-BR" sz="2400" dirty="0">
                <a:latin typeface="Times New Roman" panose="02020603050405020304" pitchFamily="18" charset="0"/>
                <a:cs typeface="Times New Roman" panose="02020603050405020304" pitchFamily="18" charset="0"/>
              </a:rPr>
              <a:t>Índices econômicos apontam que sim, mas há muitas evidências que demonstram que a solução pode não ser </a:t>
            </a:r>
            <a:r>
              <a:rPr lang="pt-BR" sz="2400" dirty="0" smtClean="0">
                <a:latin typeface="Times New Roman" panose="02020603050405020304" pitchFamily="18" charset="0"/>
                <a:cs typeface="Times New Roman" panose="02020603050405020304" pitchFamily="18" charset="0"/>
              </a:rPr>
              <a:t>efetiva, uma vez que, segundo dados levantados pelo próprio Ministério da Economia, persistirá um déficit elevado, pois não entraram na reforma os militares e muitos funcionários públicos estaduais e municipais.</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6222056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Exercícios</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79512" y="1154114"/>
            <a:ext cx="8856984" cy="5044058"/>
          </a:xfrm>
        </p:spPr>
        <p:txBody>
          <a:bodyPr>
            <a:normAutofit/>
          </a:bodyPr>
          <a:lstStyle/>
          <a:p>
            <a:pPr marL="457200" indent="-457200" algn="just">
              <a:lnSpc>
                <a:spcPct val="150000"/>
              </a:lnSpc>
              <a:spcBef>
                <a:spcPts val="0"/>
              </a:spcBef>
              <a:buAutoNum type="arabicParenR"/>
            </a:pPr>
            <a:r>
              <a:rPr lang="pt-BR" sz="2400" b="1" dirty="0" smtClean="0">
                <a:latin typeface="Times New Roman" panose="02020603050405020304" pitchFamily="18" charset="0"/>
                <a:cs typeface="Times New Roman" panose="02020603050405020304" pitchFamily="18" charset="0"/>
              </a:rPr>
              <a:t>Identifique </a:t>
            </a:r>
            <a:r>
              <a:rPr lang="pt-BR" sz="2400" b="1" dirty="0">
                <a:latin typeface="Times New Roman" panose="02020603050405020304" pitchFamily="18" charset="0"/>
                <a:cs typeface="Times New Roman" panose="02020603050405020304" pitchFamily="18" charset="0"/>
              </a:rPr>
              <a:t>no parágrafo de desenvolvimento abaixo, retirado de uma dissertação modelo ENEM, o tópico frasal</a:t>
            </a:r>
            <a:r>
              <a:rPr lang="pt-BR" sz="2400" b="1" dirty="0" smtClean="0">
                <a:latin typeface="Times New Roman" panose="02020603050405020304" pitchFamily="18" charset="0"/>
                <a:cs typeface="Times New Roman" panose="02020603050405020304" pitchFamily="18" charset="0"/>
              </a:rPr>
              <a:t>. </a:t>
            </a:r>
          </a:p>
          <a:p>
            <a:pPr marL="0"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Diante </a:t>
            </a:r>
            <a:r>
              <a:rPr lang="pt-BR" sz="2400" dirty="0">
                <a:latin typeface="Times New Roman" panose="02020603050405020304" pitchFamily="18" charset="0"/>
                <a:cs typeface="Times New Roman" panose="02020603050405020304" pitchFamily="18" charset="0"/>
              </a:rPr>
              <a:t>do caos instaurado pela intolerância religiosa, foi preciso criar meios para combater e criminalizar essas ações de desrespeito. Fez-se necessária a criação de uma lei que busca proteger cultos religiosos de matriz africana, os quais são mais discriminados no Brasil. Além disso, </a:t>
            </a:r>
            <a:r>
              <a:rPr lang="pt-BR" sz="2400" dirty="0" smtClean="0">
                <a:latin typeface="Times New Roman" panose="02020603050405020304" pitchFamily="18" charset="0"/>
                <a:cs typeface="Times New Roman" panose="02020603050405020304" pitchFamily="18" charset="0"/>
              </a:rPr>
              <a:t>estipulou penalidades contra a intolerância, uma vez que </a:t>
            </a:r>
            <a:r>
              <a:rPr lang="pt-BR" sz="2400" dirty="0">
                <a:latin typeface="Times New Roman" panose="02020603050405020304" pitchFamily="18" charset="0"/>
                <a:cs typeface="Times New Roman" panose="02020603050405020304" pitchFamily="18" charset="0"/>
              </a:rPr>
              <a:t>não cabe julgar, discriminar ou hostilizar a fé alheia.</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251651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Exercícios</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79512" y="1154114"/>
            <a:ext cx="8856984" cy="5044058"/>
          </a:xfrm>
        </p:spPr>
        <p:txBody>
          <a:bodyPr>
            <a:normAutofit/>
          </a:bodyPr>
          <a:lstStyle/>
          <a:p>
            <a:pPr marL="457200" indent="-457200" algn="just">
              <a:lnSpc>
                <a:spcPct val="150000"/>
              </a:lnSpc>
              <a:spcBef>
                <a:spcPts val="0"/>
              </a:spcBef>
              <a:buAutoNum type="arabicParenR"/>
            </a:pPr>
            <a:r>
              <a:rPr lang="pt-BR" sz="2400" dirty="0" smtClean="0">
                <a:latin typeface="Times New Roman" panose="02020603050405020304" pitchFamily="18" charset="0"/>
                <a:cs typeface="Times New Roman" panose="02020603050405020304" pitchFamily="18" charset="0"/>
              </a:rPr>
              <a:t>Identifique </a:t>
            </a:r>
            <a:r>
              <a:rPr lang="pt-BR" sz="2400" dirty="0">
                <a:latin typeface="Times New Roman" panose="02020603050405020304" pitchFamily="18" charset="0"/>
                <a:cs typeface="Times New Roman" panose="02020603050405020304" pitchFamily="18" charset="0"/>
              </a:rPr>
              <a:t>no parágrafo de desenvolvimento abaixo, retirado de uma dissertação modelo ENEM, o tópico frasal</a:t>
            </a:r>
            <a:r>
              <a:rPr lang="pt-BR" sz="2400" dirty="0" smtClean="0">
                <a:latin typeface="Times New Roman" panose="02020603050405020304" pitchFamily="18" charset="0"/>
                <a:cs typeface="Times New Roman" panose="02020603050405020304" pitchFamily="18" charset="0"/>
              </a:rPr>
              <a:t>. </a:t>
            </a:r>
          </a:p>
          <a:p>
            <a:pPr marL="0" indent="0" algn="just">
              <a:lnSpc>
                <a:spcPct val="150000"/>
              </a:lnSpc>
              <a:spcBef>
                <a:spcPts val="0"/>
              </a:spcBef>
              <a:buNone/>
            </a:pPr>
            <a:r>
              <a:rPr lang="pt-BR" sz="2400" b="1" dirty="0" smtClean="0">
                <a:latin typeface="Times New Roman" panose="02020603050405020304" pitchFamily="18" charset="0"/>
                <a:cs typeface="Times New Roman" panose="02020603050405020304" pitchFamily="18" charset="0"/>
              </a:rPr>
              <a:t>Diante </a:t>
            </a:r>
            <a:r>
              <a:rPr lang="pt-BR" sz="2400" b="1" dirty="0">
                <a:latin typeface="Times New Roman" panose="02020603050405020304" pitchFamily="18" charset="0"/>
                <a:cs typeface="Times New Roman" panose="02020603050405020304" pitchFamily="18" charset="0"/>
              </a:rPr>
              <a:t>do caos instaurado pela intolerância religiosa, foi preciso criar meios para combater e criminalizar essas ações de desrespeito</a:t>
            </a:r>
            <a:r>
              <a:rPr lang="pt-BR" sz="2400" dirty="0">
                <a:latin typeface="Times New Roman" panose="02020603050405020304" pitchFamily="18" charset="0"/>
                <a:cs typeface="Times New Roman" panose="02020603050405020304" pitchFamily="18" charset="0"/>
              </a:rPr>
              <a:t>. Fez-se necessária a criação de uma lei que busca proteger cultos religiosos de matriz africana, os quais são mais discriminados no Brasil. </a:t>
            </a:r>
            <a:r>
              <a:rPr lang="pt-BR" sz="2400" dirty="0">
                <a:latin typeface="Times New Roman" panose="02020603050405020304" pitchFamily="18" charset="0"/>
                <a:cs typeface="Times New Roman" panose="02020603050405020304" pitchFamily="18" charset="0"/>
              </a:rPr>
              <a:t>Além disso, estipulou penalidades contra a intolerância, uma vez que não cabe julgar, discriminar ou hostilizar a fé alheia.</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450948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0"/>
            <a:ext cx="8229600" cy="657225"/>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Exercícios</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79512" y="771526"/>
            <a:ext cx="8856984" cy="5426646"/>
          </a:xfrm>
        </p:spPr>
        <p:txBody>
          <a:bodyPr>
            <a:noAutofit/>
          </a:bodyPr>
          <a:lstStyle/>
          <a:p>
            <a:pPr marL="0" indent="0" algn="just">
              <a:lnSpc>
                <a:spcPct val="150000"/>
              </a:lnSpc>
              <a:spcBef>
                <a:spcPts val="0"/>
              </a:spcBef>
              <a:buNone/>
            </a:pPr>
            <a:r>
              <a:rPr lang="pt-BR" sz="1800" dirty="0" smtClean="0">
                <a:latin typeface="Times New Roman" panose="02020603050405020304" pitchFamily="18" charset="0"/>
                <a:cs typeface="Times New Roman" panose="02020603050405020304" pitchFamily="18" charset="0"/>
              </a:rPr>
              <a:t>2) </a:t>
            </a:r>
            <a:r>
              <a:rPr lang="pt-BR" sz="1800" b="1" dirty="0" smtClean="0">
                <a:latin typeface="Times New Roman" panose="02020603050405020304" pitchFamily="18" charset="0"/>
                <a:cs typeface="Times New Roman" panose="02020603050405020304" pitchFamily="18" charset="0"/>
              </a:rPr>
              <a:t>Identifique </a:t>
            </a:r>
            <a:r>
              <a:rPr lang="pt-BR" sz="1800" b="1" dirty="0">
                <a:latin typeface="Times New Roman" panose="02020603050405020304" pitchFamily="18" charset="0"/>
                <a:cs typeface="Times New Roman" panose="02020603050405020304" pitchFamily="18" charset="0"/>
              </a:rPr>
              <a:t>no parágrafo </a:t>
            </a:r>
            <a:r>
              <a:rPr lang="pt-BR" sz="1800" b="1" dirty="0" smtClean="0">
                <a:latin typeface="Times New Roman" panose="02020603050405020304" pitchFamily="18" charset="0"/>
                <a:cs typeface="Times New Roman" panose="02020603050405020304" pitchFamily="18" charset="0"/>
              </a:rPr>
              <a:t>o </a:t>
            </a:r>
            <a:r>
              <a:rPr lang="pt-BR" sz="1800" b="1" dirty="0">
                <a:latin typeface="Times New Roman" panose="02020603050405020304" pitchFamily="18" charset="0"/>
                <a:cs typeface="Times New Roman" panose="02020603050405020304" pitchFamily="18" charset="0"/>
              </a:rPr>
              <a:t>tópico frasal</a:t>
            </a:r>
            <a:r>
              <a:rPr lang="pt-BR" sz="1800" b="1" dirty="0" smtClean="0">
                <a:latin typeface="Times New Roman" panose="02020603050405020304" pitchFamily="18" charset="0"/>
                <a:cs typeface="Times New Roman" panose="02020603050405020304" pitchFamily="18" charset="0"/>
              </a:rPr>
              <a:t>. </a:t>
            </a:r>
          </a:p>
          <a:p>
            <a:pPr marL="0" indent="0" algn="just">
              <a:lnSpc>
                <a:spcPct val="150000"/>
              </a:lnSpc>
              <a:spcBef>
                <a:spcPts val="0"/>
              </a:spcBef>
              <a:buNone/>
            </a:pPr>
            <a:r>
              <a:rPr lang="pt-BR" sz="1800" dirty="0">
                <a:latin typeface="Times New Roman" panose="02020603050405020304" pitchFamily="18" charset="0"/>
                <a:cs typeface="Times New Roman" panose="02020603050405020304" pitchFamily="18" charset="0"/>
              </a:rPr>
              <a:t>Embora não tenha produzido resultados expressivos no combate ao aquecimento global, a reunião dos líderes mundiais em Copenhague , nas últimas </a:t>
            </a:r>
            <a:r>
              <a:rPr lang="pt-BR" sz="1800" dirty="0" err="1">
                <a:latin typeface="Times New Roman" panose="02020603050405020304" pitchFamily="18" charset="0"/>
                <a:cs typeface="Times New Roman" panose="02020603050405020304" pitchFamily="18" charset="0"/>
              </a:rPr>
              <a:t>duassemanas</a:t>
            </a:r>
            <a:r>
              <a:rPr lang="pt-BR" sz="1800" dirty="0">
                <a:latin typeface="Times New Roman" panose="02020603050405020304" pitchFamily="18" charset="0"/>
                <a:cs typeface="Times New Roman" panose="02020603050405020304" pitchFamily="18" charset="0"/>
              </a:rPr>
              <a:t>, serviu de cenário para o lançamento de uma simpática novidade tecnológica. Um aparelho em forma de disco desenvolvido pelo Instituto de Tecnologia de Massachusetts (MIT), dos Estados Unidos, em parceria com o governo italiano, transforma a bicicleta comum num veículo híbrido, com um pequeno motor movido a energia elétrica. Para isso, basta encaixá-lo na roda traseira da bicicleta, ligando-o à coroa dentada menor. A adaptação resulta num veículo bem diferente das bicicletas elétricas tradicionais, com seu emaranhado de fios e baterias. O aparelho permite que a bicicleta atinja a velocidade de 25 quilômetros por hora sem o auxílio dos pedais -e ajuda bastante a enfrentar ladeiras íngremes. Os idealizadores do protótipo apresentado na Dinamarca, batizado de Roda de Copenhague, esperam que o veículo incentive o uso dos meios de transporte não poluentes no dia a dia.</a:t>
            </a: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006881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0"/>
            <a:ext cx="8229600" cy="657225"/>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Exercícios</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79512" y="771526"/>
            <a:ext cx="8856984" cy="5426646"/>
          </a:xfrm>
        </p:spPr>
        <p:txBody>
          <a:bodyPr>
            <a:noAutofit/>
          </a:bodyPr>
          <a:lstStyle/>
          <a:p>
            <a:pPr marL="0" indent="0" algn="just">
              <a:lnSpc>
                <a:spcPct val="150000"/>
              </a:lnSpc>
              <a:spcBef>
                <a:spcPts val="0"/>
              </a:spcBef>
              <a:buNone/>
            </a:pPr>
            <a:r>
              <a:rPr lang="pt-BR" sz="1800" dirty="0" smtClean="0">
                <a:latin typeface="Times New Roman" panose="02020603050405020304" pitchFamily="18" charset="0"/>
                <a:cs typeface="Times New Roman" panose="02020603050405020304" pitchFamily="18" charset="0"/>
              </a:rPr>
              <a:t>2) </a:t>
            </a:r>
            <a:r>
              <a:rPr lang="pt-BR" sz="1800" b="1" dirty="0" smtClean="0">
                <a:latin typeface="Times New Roman" panose="02020603050405020304" pitchFamily="18" charset="0"/>
                <a:cs typeface="Times New Roman" panose="02020603050405020304" pitchFamily="18" charset="0"/>
              </a:rPr>
              <a:t>Identifique </a:t>
            </a:r>
            <a:r>
              <a:rPr lang="pt-BR" sz="1800" b="1" dirty="0">
                <a:latin typeface="Times New Roman" panose="02020603050405020304" pitchFamily="18" charset="0"/>
                <a:cs typeface="Times New Roman" panose="02020603050405020304" pitchFamily="18" charset="0"/>
              </a:rPr>
              <a:t>no parágrafo </a:t>
            </a:r>
            <a:r>
              <a:rPr lang="pt-BR" sz="1800" b="1" dirty="0" smtClean="0">
                <a:latin typeface="Times New Roman" panose="02020603050405020304" pitchFamily="18" charset="0"/>
                <a:cs typeface="Times New Roman" panose="02020603050405020304" pitchFamily="18" charset="0"/>
              </a:rPr>
              <a:t>o </a:t>
            </a:r>
            <a:r>
              <a:rPr lang="pt-BR" sz="1800" b="1" dirty="0">
                <a:latin typeface="Times New Roman" panose="02020603050405020304" pitchFamily="18" charset="0"/>
                <a:cs typeface="Times New Roman" panose="02020603050405020304" pitchFamily="18" charset="0"/>
              </a:rPr>
              <a:t>tópico frasal</a:t>
            </a:r>
            <a:r>
              <a:rPr lang="pt-BR" sz="1800" b="1" dirty="0" smtClean="0">
                <a:latin typeface="Times New Roman" panose="02020603050405020304" pitchFamily="18" charset="0"/>
                <a:cs typeface="Times New Roman" panose="02020603050405020304" pitchFamily="18" charset="0"/>
              </a:rPr>
              <a:t>. </a:t>
            </a:r>
          </a:p>
          <a:p>
            <a:pPr marL="0" indent="0" algn="just">
              <a:lnSpc>
                <a:spcPct val="150000"/>
              </a:lnSpc>
              <a:spcBef>
                <a:spcPts val="0"/>
              </a:spcBef>
              <a:buNone/>
            </a:pPr>
            <a:r>
              <a:rPr lang="pt-BR" sz="1800" dirty="0">
                <a:latin typeface="Times New Roman" panose="02020603050405020304" pitchFamily="18" charset="0"/>
                <a:cs typeface="Times New Roman" panose="02020603050405020304" pitchFamily="18" charset="0"/>
              </a:rPr>
              <a:t>Embora não tenha produzido resultados expressivos no combate ao aquecimento global, a reunião dos líderes mundiais em Copenhague , nas últimas </a:t>
            </a:r>
            <a:r>
              <a:rPr lang="pt-BR" sz="1800" dirty="0" smtClean="0">
                <a:latin typeface="Times New Roman" panose="02020603050405020304" pitchFamily="18" charset="0"/>
                <a:cs typeface="Times New Roman" panose="02020603050405020304" pitchFamily="18" charset="0"/>
              </a:rPr>
              <a:t>duas semanas</a:t>
            </a:r>
            <a:r>
              <a:rPr lang="pt-BR" sz="1800" dirty="0">
                <a:latin typeface="Times New Roman" panose="02020603050405020304" pitchFamily="18" charset="0"/>
                <a:cs typeface="Times New Roman" panose="02020603050405020304" pitchFamily="18" charset="0"/>
              </a:rPr>
              <a:t>, serviu de cenário para </a:t>
            </a:r>
            <a:r>
              <a:rPr lang="pt-BR" sz="1800" b="1" dirty="0">
                <a:latin typeface="Times New Roman" panose="02020603050405020304" pitchFamily="18" charset="0"/>
                <a:cs typeface="Times New Roman" panose="02020603050405020304" pitchFamily="18" charset="0"/>
              </a:rPr>
              <a:t>o lançamento de uma simpática novidade tecnológica. Um aparelho em forma de disco desenvolvido pelo Instituto de Tecnologia de Massachusetts (MIT), dos Estados Unidos, em parceria com o governo italiano, transforma a bicicleta comum num veículo híbrido, com um pequeno motor movido a energia elétrica</a:t>
            </a:r>
            <a:r>
              <a:rPr lang="pt-BR" sz="1800" dirty="0">
                <a:latin typeface="Times New Roman" panose="02020603050405020304" pitchFamily="18" charset="0"/>
                <a:cs typeface="Times New Roman" panose="02020603050405020304" pitchFamily="18" charset="0"/>
              </a:rPr>
              <a:t>. Para isso, basta encaixá-lo na roda traseira da bicicleta, ligando-o à coroa dentada menor. A adaptação resulta num veículo bem diferente das bicicletas elétricas tradicionais, com seu emaranhado de fios e baterias. O aparelho permite que a bicicleta atinja a velocidade de 25 quilômetros por hora sem o auxílio dos pedais -e ajuda bastante a enfrentar ladeiras íngremes. Os idealizadores do protótipo apresentado na Dinamarca, batizado de Roda de Copenhague, esperam que o veículo incentive o uso dos meios de transporte não poluentes no dia a dia.</a:t>
            </a: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249246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Exercícios</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79512" y="1154114"/>
            <a:ext cx="8856984" cy="5044058"/>
          </a:xfrm>
        </p:spPr>
        <p:txBody>
          <a:bodyPr>
            <a:normAutofit/>
          </a:bodyPr>
          <a:lstStyle/>
          <a:p>
            <a:pPr marL="0" indent="0" algn="just">
              <a:lnSpc>
                <a:spcPct val="150000"/>
              </a:lnSpc>
              <a:spcBef>
                <a:spcPts val="0"/>
              </a:spcBef>
              <a:buNone/>
            </a:pPr>
            <a:r>
              <a:rPr lang="pt-BR" sz="2400" dirty="0">
                <a:latin typeface="Times New Roman" panose="02020603050405020304" pitchFamily="18" charset="0"/>
                <a:cs typeface="Times New Roman" panose="02020603050405020304" pitchFamily="18" charset="0"/>
              </a:rPr>
              <a:t>3</a:t>
            </a:r>
            <a:r>
              <a:rPr lang="pt-BR" sz="2400" dirty="0" smtClean="0">
                <a:latin typeface="Times New Roman" panose="02020603050405020304" pitchFamily="18" charset="0"/>
                <a:cs typeface="Times New Roman" panose="02020603050405020304" pitchFamily="18" charset="0"/>
              </a:rPr>
              <a:t>) </a:t>
            </a:r>
            <a:r>
              <a:rPr lang="pt-BR" sz="2400" b="1" dirty="0">
                <a:latin typeface="Times New Roman" panose="02020603050405020304" pitchFamily="18" charset="0"/>
                <a:cs typeface="Times New Roman" panose="02020603050405020304" pitchFamily="18" charset="0"/>
              </a:rPr>
              <a:t>Ordene os períodos abaixo de forma que eles construam um parágrafo argumentativo coeso e coerente</a:t>
            </a:r>
            <a:r>
              <a:rPr lang="pt-BR" sz="2400" b="1" dirty="0" smtClean="0">
                <a:latin typeface="Times New Roman" panose="02020603050405020304" pitchFamily="18" charset="0"/>
                <a:cs typeface="Times New Roman" panose="02020603050405020304" pitchFamily="18" charset="0"/>
              </a:rPr>
              <a:t>:</a:t>
            </a:r>
          </a:p>
          <a:p>
            <a:pPr marL="0"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a) Alguns </a:t>
            </a:r>
            <a:r>
              <a:rPr lang="pt-BR" sz="2400" dirty="0">
                <a:latin typeface="Times New Roman" panose="02020603050405020304" pitchFamily="18" charset="0"/>
                <a:cs typeface="Times New Roman" panose="02020603050405020304" pitchFamily="18" charset="0"/>
              </a:rPr>
              <a:t>pensam apenas em diversão e esquecem da segurança. </a:t>
            </a:r>
            <a:endParaRPr lang="pt-BR" sz="2400" dirty="0" smtClean="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b) Essa </a:t>
            </a:r>
            <a:r>
              <a:rPr lang="pt-BR" sz="2400" dirty="0">
                <a:latin typeface="Times New Roman" panose="02020603050405020304" pitchFamily="18" charset="0"/>
                <a:cs typeface="Times New Roman" panose="02020603050405020304" pitchFamily="18" charset="0"/>
              </a:rPr>
              <a:t>individualidade também é vista na teoria do </a:t>
            </a:r>
            <a:r>
              <a:rPr lang="pt-BR" sz="2400" dirty="0" smtClean="0">
                <a:latin typeface="Times New Roman" panose="02020603050405020304" pitchFamily="18" charset="0"/>
                <a:cs typeface="Times New Roman" panose="02020603050405020304" pitchFamily="18" charset="0"/>
              </a:rPr>
              <a:t>Super-Homem</a:t>
            </a:r>
            <a:r>
              <a:rPr lang="pt-BR" sz="2400" dirty="0">
                <a:latin typeface="Times New Roman" panose="02020603050405020304" pitchFamily="18" charset="0"/>
                <a:cs typeface="Times New Roman" panose="02020603050405020304" pitchFamily="18" charset="0"/>
              </a:rPr>
              <a:t>, de Nietzsche, </a:t>
            </a:r>
            <a:endParaRPr lang="pt-BR" sz="2400" dirty="0" smtClean="0">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c) Na qual </a:t>
            </a:r>
            <a:r>
              <a:rPr lang="pt-BR" sz="2400" dirty="0">
                <a:latin typeface="Times New Roman" panose="02020603050405020304" pitchFamily="18" charset="0"/>
                <a:cs typeface="Times New Roman" panose="02020603050405020304" pitchFamily="18" charset="0"/>
              </a:rPr>
              <a:t>é tratada a vida do homem apenas em suas próprias vontades</a:t>
            </a:r>
            <a:r>
              <a:rPr lang="pt-BR" sz="2400" dirty="0" smtClean="0">
                <a:latin typeface="Times New Roman" panose="02020603050405020304" pitchFamily="18" charset="0"/>
                <a:cs typeface="Times New Roman" panose="02020603050405020304" pitchFamily="18" charset="0"/>
              </a:rPr>
              <a:t>.</a:t>
            </a:r>
          </a:p>
          <a:p>
            <a:pPr marL="0" indent="0" algn="just">
              <a:lnSpc>
                <a:spcPct val="150000"/>
              </a:lnSpc>
              <a:spcBef>
                <a:spcPts val="0"/>
              </a:spcBef>
              <a:buNone/>
            </a:pPr>
            <a:r>
              <a:rPr lang="pt-BR" sz="2400" dirty="0" smtClean="0">
                <a:latin typeface="Times New Roman" panose="02020603050405020304" pitchFamily="18" charset="0"/>
                <a:cs typeface="Times New Roman" panose="02020603050405020304" pitchFamily="18" charset="0"/>
              </a:rPr>
              <a:t>d) Visto </a:t>
            </a:r>
            <a:r>
              <a:rPr lang="pt-BR" sz="2400" dirty="0">
                <a:latin typeface="Times New Roman" panose="02020603050405020304" pitchFamily="18" charset="0"/>
                <a:cs typeface="Times New Roman" panose="02020603050405020304" pitchFamily="18" charset="0"/>
              </a:rPr>
              <a:t>isso, não se preocupam com a vida de outros que também </a:t>
            </a:r>
            <a:r>
              <a:rPr lang="pt-BR" sz="2400" dirty="0" smtClean="0">
                <a:latin typeface="Times New Roman" panose="02020603050405020304" pitchFamily="18" charset="0"/>
                <a:cs typeface="Times New Roman" panose="02020603050405020304" pitchFamily="18" charset="0"/>
              </a:rPr>
              <a:t>estão sujeitos </a:t>
            </a:r>
            <a:r>
              <a:rPr lang="pt-BR" sz="2400" dirty="0">
                <a:latin typeface="Times New Roman" panose="02020603050405020304" pitchFamily="18" charset="0"/>
                <a:cs typeface="Times New Roman" panose="02020603050405020304" pitchFamily="18" charset="0"/>
              </a:rPr>
              <a:t>a</a:t>
            </a:r>
            <a:r>
              <a:rPr lang="pt-BR" sz="2400" dirty="0" smtClean="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riscos.</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379224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Estrutura do Parágrafo</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79512" y="1154114"/>
            <a:ext cx="8856984" cy="5044058"/>
          </a:xfrm>
        </p:spPr>
        <p:txBody>
          <a:bodyPr>
            <a:normAutofit/>
          </a:bodyPr>
          <a:lstStyle/>
          <a:p>
            <a:pPr algn="just">
              <a:lnSpc>
                <a:spcPct val="150000"/>
              </a:lnSpc>
              <a:spcBef>
                <a:spcPts val="0"/>
              </a:spcBef>
              <a:buFont typeface="Wingdings" panose="05000000000000000000" pitchFamily="2" charset="2"/>
              <a:buChar char="Ø"/>
            </a:pPr>
            <a:r>
              <a:rPr lang="pt-BR" sz="2400" dirty="0" smtClean="0">
                <a:latin typeface="Times New Roman" panose="02020603050405020304" pitchFamily="18" charset="0"/>
                <a:cs typeface="Times New Roman" panose="02020603050405020304" pitchFamily="18" charset="0"/>
              </a:rPr>
              <a:t>Porém, mesmo esclarecida a estrutura do texto dissertativo, muitos alunos ainda permanecem com dúvidas, pois encontram dificuldades para redigir os parágrafos. </a:t>
            </a:r>
          </a:p>
          <a:p>
            <a:pPr algn="just">
              <a:lnSpc>
                <a:spcPct val="150000"/>
              </a:lnSpc>
              <a:spcBef>
                <a:spcPts val="0"/>
              </a:spcBef>
              <a:buFont typeface="Wingdings" panose="05000000000000000000" pitchFamily="2" charset="2"/>
              <a:buChar char="Ø"/>
            </a:pPr>
            <a:r>
              <a:rPr lang="pt-BR" sz="2400" b="1" dirty="0" smtClean="0">
                <a:solidFill>
                  <a:schemeClr val="accent4">
                    <a:lumMod val="75000"/>
                  </a:schemeClr>
                </a:solidFill>
                <a:latin typeface="Times New Roman" panose="02020603050405020304" pitchFamily="18" charset="0"/>
                <a:cs typeface="Times New Roman" panose="02020603050405020304" pitchFamily="18" charset="0"/>
              </a:rPr>
              <a:t>Como construir um parágrafo claro, direto e eficiente?</a:t>
            </a:r>
            <a:endParaRPr lang="pt-BR" sz="2400" b="1" dirty="0">
              <a:solidFill>
                <a:schemeClr val="accent4">
                  <a:lumMod val="75000"/>
                </a:schemeClr>
              </a:solidFill>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7864" y="3644353"/>
            <a:ext cx="2133600" cy="2133600"/>
          </a:xfrm>
          <a:prstGeom prst="rect">
            <a:avLst/>
          </a:prstGeom>
        </p:spPr>
      </p:pic>
    </p:spTree>
    <p:extLst>
      <p:ext uri="{BB962C8B-B14F-4D97-AF65-F5344CB8AC3E}">
        <p14:creationId xmlns:p14="http://schemas.microsoft.com/office/powerpoint/2010/main" val="29349355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Exercícios</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79512" y="1154114"/>
            <a:ext cx="8856984" cy="5044058"/>
          </a:xfrm>
        </p:spPr>
        <p:txBody>
          <a:bodyPr>
            <a:normAutofit/>
          </a:bodyPr>
          <a:lstStyle/>
          <a:p>
            <a:pPr marL="0" indent="0" algn="just">
              <a:lnSpc>
                <a:spcPct val="150000"/>
              </a:lnSpc>
              <a:spcBef>
                <a:spcPts val="0"/>
              </a:spcBef>
              <a:buNone/>
            </a:pPr>
            <a:r>
              <a:rPr lang="pt-BR" sz="2400" dirty="0">
                <a:latin typeface="Times New Roman" panose="02020603050405020304" pitchFamily="18" charset="0"/>
                <a:cs typeface="Times New Roman" panose="02020603050405020304" pitchFamily="18" charset="0"/>
              </a:rPr>
              <a:t>3</a:t>
            </a:r>
            <a:r>
              <a:rPr lang="pt-BR" sz="2400" dirty="0" smtClean="0">
                <a:latin typeface="Times New Roman" panose="02020603050405020304" pitchFamily="18" charset="0"/>
                <a:cs typeface="Times New Roman" panose="02020603050405020304" pitchFamily="18" charset="0"/>
              </a:rPr>
              <a:t>) </a:t>
            </a:r>
            <a:r>
              <a:rPr lang="pt-BR" sz="2400" dirty="0">
                <a:latin typeface="Times New Roman" panose="02020603050405020304" pitchFamily="18" charset="0"/>
                <a:cs typeface="Times New Roman" panose="02020603050405020304" pitchFamily="18" charset="0"/>
              </a:rPr>
              <a:t>Alguns pensam apenas em diversão e esquecem da segurança. Visto isso, não se preocupam com a vida de outros que </a:t>
            </a:r>
            <a:r>
              <a:rPr lang="pt-BR" sz="2400" dirty="0" smtClean="0">
                <a:latin typeface="Times New Roman" panose="02020603050405020304" pitchFamily="18" charset="0"/>
                <a:cs typeface="Times New Roman" panose="02020603050405020304" pitchFamily="18" charset="0"/>
              </a:rPr>
              <a:t>também estão sujeitos </a:t>
            </a:r>
            <a:r>
              <a:rPr lang="pt-BR" sz="2400" dirty="0">
                <a:latin typeface="Times New Roman" panose="02020603050405020304" pitchFamily="18" charset="0"/>
                <a:cs typeface="Times New Roman" panose="02020603050405020304" pitchFamily="18" charset="0"/>
              </a:rPr>
              <a:t>a riscos. Essa individualidade também é vista na teoria do </a:t>
            </a:r>
            <a:r>
              <a:rPr lang="pt-BR" sz="2400" dirty="0" smtClean="0">
                <a:latin typeface="Times New Roman" panose="02020603050405020304" pitchFamily="18" charset="0"/>
                <a:cs typeface="Times New Roman" panose="02020603050405020304" pitchFamily="18" charset="0"/>
              </a:rPr>
              <a:t>Super-Homem</a:t>
            </a:r>
            <a:r>
              <a:rPr lang="pt-BR" sz="2400" dirty="0">
                <a:latin typeface="Times New Roman" panose="02020603050405020304" pitchFamily="18" charset="0"/>
                <a:cs typeface="Times New Roman" panose="02020603050405020304" pitchFamily="18" charset="0"/>
              </a:rPr>
              <a:t>, de Nietzsche, </a:t>
            </a:r>
            <a:r>
              <a:rPr lang="pt-BR" sz="2400" dirty="0" smtClean="0">
                <a:latin typeface="Times New Roman" panose="02020603050405020304" pitchFamily="18" charset="0"/>
                <a:cs typeface="Times New Roman" panose="02020603050405020304" pitchFamily="18" charset="0"/>
              </a:rPr>
              <a:t>na qual </a:t>
            </a:r>
            <a:r>
              <a:rPr lang="pt-BR" sz="2400" dirty="0">
                <a:latin typeface="Times New Roman" panose="02020603050405020304" pitchFamily="18" charset="0"/>
                <a:cs typeface="Times New Roman" panose="02020603050405020304" pitchFamily="18" charset="0"/>
              </a:rPr>
              <a:t>é tratada a vida do homem apenas em suas próprias vontades.</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006262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Exercícios</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79512" y="1154114"/>
            <a:ext cx="8856984" cy="5044058"/>
          </a:xfrm>
        </p:spPr>
        <p:txBody>
          <a:bodyPr>
            <a:normAutofit/>
          </a:bodyPr>
          <a:lstStyle/>
          <a:p>
            <a:pPr marL="0" indent="0" algn="just">
              <a:lnSpc>
                <a:spcPct val="150000"/>
              </a:lnSpc>
              <a:spcBef>
                <a:spcPts val="0"/>
              </a:spcBef>
              <a:buNone/>
            </a:pPr>
            <a:r>
              <a:rPr lang="pt-BR" sz="2400" b="1" dirty="0" smtClean="0">
                <a:latin typeface="Times New Roman" panose="02020603050405020304" pitchFamily="18" charset="0"/>
                <a:cs typeface="Times New Roman" panose="02020603050405020304" pitchFamily="18" charset="0"/>
              </a:rPr>
              <a:t>4) Observe os temas abaixo e desenvolva um parágrafo completo para cada um, com: conectivo, tópico frasal, comprovação e conclusão.</a:t>
            </a:r>
          </a:p>
          <a:p>
            <a:pPr marL="514350" indent="-514350" algn="just">
              <a:lnSpc>
                <a:spcPct val="150000"/>
              </a:lnSpc>
              <a:spcBef>
                <a:spcPts val="0"/>
              </a:spcBef>
              <a:buAutoNum type="alphaLcParenR"/>
            </a:pPr>
            <a:r>
              <a:rPr lang="pt-BR" sz="2400" dirty="0" smtClean="0">
                <a:latin typeface="Times New Roman" panose="02020603050405020304" pitchFamily="18" charset="0"/>
                <a:cs typeface="Times New Roman" panose="02020603050405020304" pitchFamily="18" charset="0"/>
              </a:rPr>
              <a:t>A </a:t>
            </a:r>
            <a:r>
              <a:rPr lang="pt-BR" sz="2400" dirty="0">
                <a:latin typeface="Times New Roman" panose="02020603050405020304" pitchFamily="18" charset="0"/>
                <a:cs typeface="Times New Roman" panose="02020603050405020304" pitchFamily="18" charset="0"/>
              </a:rPr>
              <a:t>prática do esporte deve ser incentivada e amparada pelos órgãos públicos. </a:t>
            </a:r>
            <a:endParaRPr lang="pt-BR" sz="2400" dirty="0" smtClean="0">
              <a:latin typeface="Times New Roman" panose="02020603050405020304" pitchFamily="18" charset="0"/>
              <a:cs typeface="Times New Roman" panose="02020603050405020304" pitchFamily="18" charset="0"/>
            </a:endParaRPr>
          </a:p>
          <a:p>
            <a:pPr marL="514350" indent="-514350" algn="just">
              <a:lnSpc>
                <a:spcPct val="150000"/>
              </a:lnSpc>
              <a:spcBef>
                <a:spcPts val="0"/>
              </a:spcBef>
              <a:buAutoNum type="alphaLcParenR"/>
            </a:pPr>
            <a:r>
              <a:rPr lang="pt-BR" sz="2400" dirty="0" smtClean="0">
                <a:latin typeface="Times New Roman" panose="02020603050405020304" pitchFamily="18" charset="0"/>
                <a:cs typeface="Times New Roman" panose="02020603050405020304" pitchFamily="18" charset="0"/>
              </a:rPr>
              <a:t>O </a:t>
            </a:r>
            <a:r>
              <a:rPr lang="pt-BR" sz="2400" dirty="0">
                <a:latin typeface="Times New Roman" panose="02020603050405020304" pitchFamily="18" charset="0"/>
                <a:cs typeface="Times New Roman" panose="02020603050405020304" pitchFamily="18" charset="0"/>
              </a:rPr>
              <a:t>trabalho dignifica o homem, mas o homem não deve viver só para o trabalho. </a:t>
            </a:r>
            <a:endParaRPr lang="pt-BR" sz="2400" dirty="0" smtClean="0">
              <a:latin typeface="Times New Roman" panose="02020603050405020304" pitchFamily="18" charset="0"/>
              <a:cs typeface="Times New Roman" panose="02020603050405020304" pitchFamily="18" charset="0"/>
            </a:endParaRPr>
          </a:p>
          <a:p>
            <a:pPr marL="514350" indent="-514350" algn="just">
              <a:lnSpc>
                <a:spcPct val="150000"/>
              </a:lnSpc>
              <a:spcBef>
                <a:spcPts val="0"/>
              </a:spcBef>
              <a:buAutoNum type="alphaLcParenR"/>
            </a:pPr>
            <a:r>
              <a:rPr lang="pt-BR" sz="2400" dirty="0" smtClean="0">
                <a:latin typeface="Times New Roman" panose="02020603050405020304" pitchFamily="18" charset="0"/>
                <a:cs typeface="Times New Roman" panose="02020603050405020304" pitchFamily="18" charset="0"/>
              </a:rPr>
              <a:t>A </a:t>
            </a:r>
            <a:r>
              <a:rPr lang="pt-BR" sz="2400" dirty="0">
                <a:latin typeface="Times New Roman" panose="02020603050405020304" pitchFamily="18" charset="0"/>
                <a:cs typeface="Times New Roman" panose="02020603050405020304" pitchFamily="18" charset="0"/>
              </a:rPr>
              <a:t>propaganda de cigarros e de bebidas deve ser proibida. </a:t>
            </a:r>
            <a:endParaRPr lang="pt-BR" sz="2400" dirty="0" smtClean="0">
              <a:latin typeface="Times New Roman" panose="02020603050405020304" pitchFamily="18" charset="0"/>
              <a:cs typeface="Times New Roman" panose="02020603050405020304" pitchFamily="18" charset="0"/>
            </a:endParaRPr>
          </a:p>
          <a:p>
            <a:pPr marL="514350" indent="-514350" algn="just">
              <a:lnSpc>
                <a:spcPct val="150000"/>
              </a:lnSpc>
              <a:spcBef>
                <a:spcPts val="0"/>
              </a:spcBef>
              <a:buAutoNum type="alphaLcParenR"/>
            </a:pPr>
            <a:r>
              <a:rPr lang="pt-BR" sz="2400" dirty="0" smtClean="0">
                <a:latin typeface="Times New Roman" panose="02020603050405020304" pitchFamily="18" charset="0"/>
                <a:cs typeface="Times New Roman" panose="02020603050405020304" pitchFamily="18" charset="0"/>
              </a:rPr>
              <a:t>O </a:t>
            </a:r>
            <a:r>
              <a:rPr lang="pt-BR" sz="2400" dirty="0">
                <a:latin typeface="Times New Roman" panose="02020603050405020304" pitchFamily="18" charset="0"/>
                <a:cs typeface="Times New Roman" panose="02020603050405020304" pitchFamily="18" charset="0"/>
              </a:rPr>
              <a:t>direito à cultura é fundamental a qualquer ser humano.</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434140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17488"/>
            <a:ext cx="8229600" cy="617760"/>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Dica Final</a:t>
            </a:r>
            <a:endParaRPr lang="pt-BR" sz="4800" b="1" dirty="0">
              <a:solidFill>
                <a:srgbClr val="FF0000"/>
              </a:solidFill>
              <a:latin typeface="Times New Roman" panose="02020603050405020304" pitchFamily="18" charset="0"/>
              <a:cs typeface="Times New Roman" panose="02020603050405020304" pitchFamily="18" charset="0"/>
            </a:endParaRPr>
          </a:p>
        </p:txBody>
      </p:sp>
      <p:pic>
        <p:nvPicPr>
          <p:cNvPr id="2" name="Espaço Reservado para Conteúdo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980729"/>
            <a:ext cx="8784976" cy="4901182"/>
          </a:xfrm>
        </p:spPr>
      </p:pic>
      <p:pic>
        <p:nvPicPr>
          <p:cNvPr id="1026" name="Picture 2" descr="Logo_Etec colorid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61445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Estrutura do Parágrafo</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79512" y="1154114"/>
            <a:ext cx="8856984" cy="5044058"/>
          </a:xfrm>
        </p:spPr>
        <p:txBody>
          <a:bodyPr>
            <a:normAutofit/>
          </a:bodyPr>
          <a:lstStyle/>
          <a:p>
            <a:pPr algn="just">
              <a:lnSpc>
                <a:spcPct val="150000"/>
              </a:lnSpc>
              <a:spcBef>
                <a:spcPts val="0"/>
              </a:spcBef>
              <a:buFont typeface="Wingdings" panose="05000000000000000000" pitchFamily="2" charset="2"/>
              <a:buChar char="Ø"/>
            </a:pPr>
            <a:r>
              <a:rPr lang="pt-BR" sz="2400" b="1" dirty="0" smtClean="0">
                <a:latin typeface="Times New Roman" panose="02020603050405020304" pitchFamily="18" charset="0"/>
                <a:cs typeface="Times New Roman" panose="02020603050405020304" pitchFamily="18" charset="0"/>
              </a:rPr>
              <a:t>Tópico frasal </a:t>
            </a:r>
            <a:r>
              <a:rPr lang="pt-BR" sz="2400" dirty="0" smtClean="0">
                <a:latin typeface="Times New Roman" panose="02020603050405020304" pitchFamily="18" charset="0"/>
                <a:cs typeface="Times New Roman" panose="02020603050405020304" pitchFamily="18" charset="0"/>
              </a:rPr>
              <a:t>(</a:t>
            </a:r>
            <a:r>
              <a:rPr lang="pt-BR" sz="2400" dirty="0">
                <a:latin typeface="Times New Roman" panose="02020603050405020304" pitchFamily="18" charset="0"/>
                <a:cs typeface="Times New Roman" panose="02020603050405020304" pitchFamily="18" charset="0"/>
              </a:rPr>
              <a:t>Othon Moacyr Garcia</a:t>
            </a:r>
            <a:r>
              <a:rPr lang="pt-BR" sz="2400" dirty="0" smtClean="0">
                <a:latin typeface="Times New Roman" panose="02020603050405020304" pitchFamily="18" charset="0"/>
                <a:cs typeface="Times New Roman" panose="02020603050405020304" pitchFamily="18" charset="0"/>
              </a:rPr>
              <a:t>): </a:t>
            </a:r>
            <a:r>
              <a:rPr lang="pt-BR" sz="2400" b="1" dirty="0">
                <a:latin typeface="Times New Roman" panose="02020603050405020304" pitchFamily="18" charset="0"/>
                <a:cs typeface="Times New Roman" panose="02020603050405020304" pitchFamily="18" charset="0"/>
              </a:rPr>
              <a:t>um ou dois períodos curtos iniciais</a:t>
            </a:r>
            <a:r>
              <a:rPr lang="pt-BR" sz="2400" dirty="0">
                <a:latin typeface="Times New Roman" panose="02020603050405020304" pitchFamily="18" charset="0"/>
                <a:cs typeface="Times New Roman" panose="02020603050405020304" pitchFamily="18" charset="0"/>
              </a:rPr>
              <a:t> que contêm a </a:t>
            </a:r>
            <a:r>
              <a:rPr lang="pt-BR" sz="2400" b="1" dirty="0">
                <a:latin typeface="Times New Roman" panose="02020603050405020304" pitchFamily="18" charset="0"/>
                <a:cs typeface="Times New Roman" panose="02020603050405020304" pitchFamily="18" charset="0"/>
              </a:rPr>
              <a:t>ideia-núcleo do parágrafo</a:t>
            </a:r>
            <a:r>
              <a:rPr lang="pt-BR" sz="2400" dirty="0">
                <a:latin typeface="Times New Roman" panose="02020603050405020304" pitchFamily="18" charset="0"/>
                <a:cs typeface="Times New Roman" panose="02020603050405020304" pitchFamily="18" charset="0"/>
              </a:rPr>
              <a:t> em texto dissertativo, descritivo ou </a:t>
            </a:r>
            <a:r>
              <a:rPr lang="pt-BR" sz="2400" dirty="0" smtClean="0">
                <a:latin typeface="Times New Roman" panose="02020603050405020304" pitchFamily="18" charset="0"/>
                <a:cs typeface="Times New Roman" panose="02020603050405020304" pitchFamily="18" charset="0"/>
              </a:rPr>
              <a:t>narrativo.</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67844" y="3140968"/>
            <a:ext cx="2880320" cy="2788495"/>
          </a:xfrm>
          <a:prstGeom prst="rect">
            <a:avLst/>
          </a:prstGeom>
        </p:spPr>
      </p:pic>
    </p:spTree>
    <p:extLst>
      <p:ext uri="{BB962C8B-B14F-4D97-AF65-F5344CB8AC3E}">
        <p14:creationId xmlns:p14="http://schemas.microsoft.com/office/powerpoint/2010/main" val="2595560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Estrutura do Parágrafo</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79512" y="1154114"/>
            <a:ext cx="8856984" cy="5044058"/>
          </a:xfrm>
        </p:spPr>
        <p:txBody>
          <a:bodyPr>
            <a:normAutofit/>
          </a:bodyPr>
          <a:lstStyle/>
          <a:p>
            <a:pPr algn="just">
              <a:lnSpc>
                <a:spcPct val="150000"/>
              </a:lnSpc>
              <a:spcBef>
                <a:spcPts val="0"/>
              </a:spcBef>
              <a:buFont typeface="Wingdings" panose="05000000000000000000" pitchFamily="2" charset="2"/>
              <a:buChar char="Ø"/>
            </a:pPr>
            <a:r>
              <a:rPr lang="pt-BR" sz="2400" b="1" dirty="0" smtClean="0">
                <a:latin typeface="Times New Roman" panose="02020603050405020304" pitchFamily="18" charset="0"/>
                <a:cs typeface="Times New Roman" panose="02020603050405020304" pitchFamily="18" charset="0"/>
              </a:rPr>
              <a:t>Tópico frasal: </a:t>
            </a:r>
            <a:r>
              <a:rPr lang="pt-BR" sz="2400" dirty="0">
                <a:latin typeface="Times New Roman" panose="02020603050405020304" pitchFamily="18" charset="0"/>
                <a:cs typeface="Times New Roman" panose="02020603050405020304" pitchFamily="18" charset="0"/>
              </a:rPr>
              <a:t>é a </a:t>
            </a:r>
            <a:r>
              <a:rPr lang="pt-BR" sz="2400" b="1" dirty="0">
                <a:latin typeface="Times New Roman" panose="02020603050405020304" pitchFamily="18" charset="0"/>
                <a:cs typeface="Times New Roman" panose="02020603050405020304" pitchFamily="18" charset="0"/>
              </a:rPr>
              <a:t>parte inicial</a:t>
            </a:r>
            <a:r>
              <a:rPr lang="pt-BR" sz="2400" dirty="0">
                <a:latin typeface="Times New Roman" panose="02020603050405020304" pitchFamily="18" charset="0"/>
                <a:cs typeface="Times New Roman" panose="02020603050405020304" pitchFamily="18" charset="0"/>
              </a:rPr>
              <a:t> dos parágrafos </a:t>
            </a:r>
            <a:r>
              <a:rPr lang="pt-BR" sz="2400" dirty="0" smtClean="0">
                <a:latin typeface="Times New Roman" panose="02020603050405020304" pitchFamily="18" charset="0"/>
                <a:cs typeface="Times New Roman" panose="02020603050405020304" pitchFamily="18" charset="0"/>
              </a:rPr>
              <a:t>que </a:t>
            </a:r>
            <a:r>
              <a:rPr lang="pt-BR" sz="2400" dirty="0">
                <a:latin typeface="Times New Roman" panose="02020603050405020304" pitchFamily="18" charset="0"/>
                <a:cs typeface="Times New Roman" panose="02020603050405020304" pitchFamily="18" charset="0"/>
              </a:rPr>
              <a:t>contém a </a:t>
            </a:r>
            <a:r>
              <a:rPr lang="pt-BR" sz="2400" b="1" dirty="0">
                <a:latin typeface="Times New Roman" panose="02020603050405020304" pitchFamily="18" charset="0"/>
                <a:cs typeface="Times New Roman" panose="02020603050405020304" pitchFamily="18" charset="0"/>
              </a:rPr>
              <a:t>ideia central</a:t>
            </a:r>
            <a:r>
              <a:rPr lang="pt-BR" sz="2400" dirty="0">
                <a:latin typeface="Times New Roman" panose="02020603050405020304" pitchFamily="18" charset="0"/>
                <a:cs typeface="Times New Roman" panose="02020603050405020304" pitchFamily="18" charset="0"/>
              </a:rPr>
              <a:t> deles, ou seja, é quase como se fosse um </a:t>
            </a:r>
            <a:r>
              <a:rPr lang="pt-BR" sz="2400" b="1" dirty="0" err="1">
                <a:latin typeface="Times New Roman" panose="02020603050405020304" pitchFamily="18" charset="0"/>
                <a:cs typeface="Times New Roman" panose="02020603050405020304" pitchFamily="18" charset="0"/>
              </a:rPr>
              <a:t>resumão</a:t>
            </a:r>
            <a:r>
              <a:rPr lang="pt-BR" sz="2400" dirty="0">
                <a:latin typeface="Times New Roman" panose="02020603050405020304" pitchFamily="18" charset="0"/>
                <a:cs typeface="Times New Roman" panose="02020603050405020304" pitchFamily="18" charset="0"/>
              </a:rPr>
              <a:t> do parágrafo.</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3" name="Imagem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8" y="3429000"/>
            <a:ext cx="3871879" cy="2168252"/>
          </a:xfrm>
          <a:prstGeom prst="rect">
            <a:avLst/>
          </a:prstGeom>
        </p:spPr>
      </p:pic>
    </p:spTree>
    <p:extLst>
      <p:ext uri="{BB962C8B-B14F-4D97-AF65-F5344CB8AC3E}">
        <p14:creationId xmlns:p14="http://schemas.microsoft.com/office/powerpoint/2010/main" val="34155106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Estrutura do Parágrafo</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79512" y="1154114"/>
            <a:ext cx="8856984" cy="5044058"/>
          </a:xfrm>
        </p:spPr>
        <p:txBody>
          <a:bodyPr>
            <a:normAutofit/>
          </a:bodyPr>
          <a:lstStyle/>
          <a:p>
            <a:pPr algn="just">
              <a:lnSpc>
                <a:spcPct val="150000"/>
              </a:lnSpc>
              <a:spcBef>
                <a:spcPts val="0"/>
              </a:spcBef>
              <a:buFont typeface="Wingdings" panose="05000000000000000000" pitchFamily="2" charset="2"/>
              <a:buChar char="Ø"/>
            </a:pPr>
            <a:r>
              <a:rPr lang="pt-BR" sz="2400" b="1" dirty="0" smtClean="0">
                <a:latin typeface="Times New Roman" panose="02020603050405020304" pitchFamily="18" charset="0"/>
                <a:cs typeface="Times New Roman" panose="02020603050405020304" pitchFamily="18" charset="0"/>
              </a:rPr>
              <a:t>Tópico frasal: </a:t>
            </a:r>
            <a:r>
              <a:rPr lang="pt-BR" sz="2400" dirty="0" smtClean="0">
                <a:latin typeface="Times New Roman" panose="02020603050405020304" pitchFamily="18" charset="0"/>
                <a:cs typeface="Times New Roman" panose="02020603050405020304" pitchFamily="18" charset="0"/>
              </a:rPr>
              <a:t>quando </a:t>
            </a:r>
            <a:r>
              <a:rPr lang="pt-BR" sz="2400" dirty="0">
                <a:latin typeface="Times New Roman" panose="02020603050405020304" pitchFamily="18" charset="0"/>
                <a:cs typeface="Times New Roman" panose="02020603050405020304" pitchFamily="18" charset="0"/>
              </a:rPr>
              <a:t>o </a:t>
            </a:r>
            <a:r>
              <a:rPr lang="pt-BR" sz="2400" b="1" dirty="0">
                <a:latin typeface="Times New Roman" panose="02020603050405020304" pitchFamily="18" charset="0"/>
                <a:cs typeface="Times New Roman" panose="02020603050405020304" pitchFamily="18" charset="0"/>
              </a:rPr>
              <a:t>leitor lê o tópico frasal</a:t>
            </a:r>
            <a:r>
              <a:rPr lang="pt-BR" sz="2400" dirty="0">
                <a:latin typeface="Times New Roman" panose="02020603050405020304" pitchFamily="18" charset="0"/>
                <a:cs typeface="Times New Roman" panose="02020603050405020304" pitchFamily="18" charset="0"/>
              </a:rPr>
              <a:t> de cada parágrafo, ele </a:t>
            </a:r>
            <a:r>
              <a:rPr lang="pt-BR" sz="2400" dirty="0" smtClean="0">
                <a:latin typeface="Times New Roman" panose="02020603050405020304" pitchFamily="18" charset="0"/>
                <a:cs typeface="Times New Roman" panose="02020603050405020304" pitchFamily="18" charset="0"/>
              </a:rPr>
              <a:t>consegue </a:t>
            </a:r>
            <a:r>
              <a:rPr lang="pt-BR" sz="2400" dirty="0">
                <a:latin typeface="Times New Roman" panose="02020603050405020304" pitchFamily="18" charset="0"/>
                <a:cs typeface="Times New Roman" panose="02020603050405020304" pitchFamily="18" charset="0"/>
              </a:rPr>
              <a:t>ter uma </a:t>
            </a:r>
            <a:r>
              <a:rPr lang="pt-BR" sz="2400" b="1" dirty="0">
                <a:latin typeface="Times New Roman" panose="02020603050405020304" pitchFamily="18" charset="0"/>
                <a:cs typeface="Times New Roman" panose="02020603050405020304" pitchFamily="18" charset="0"/>
              </a:rPr>
              <a:t>visão melhor do assunto</a:t>
            </a:r>
            <a:r>
              <a:rPr lang="pt-BR" sz="2400" dirty="0">
                <a:latin typeface="Times New Roman" panose="02020603050405020304" pitchFamily="18" charset="0"/>
                <a:cs typeface="Times New Roman" panose="02020603050405020304" pitchFamily="18" charset="0"/>
              </a:rPr>
              <a:t> que será desenvolvido ali, desde que o tópico frasal tenha sido bem </a:t>
            </a:r>
            <a:r>
              <a:rPr lang="pt-BR" sz="2400" dirty="0" smtClean="0">
                <a:latin typeface="Times New Roman" panose="02020603050405020304" pitchFamily="18" charset="0"/>
                <a:cs typeface="Times New Roman" panose="02020603050405020304" pitchFamily="18" charset="0"/>
              </a:rPr>
              <a:t>construído.</a:t>
            </a: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3768" y="3501008"/>
            <a:ext cx="4499758" cy="2528292"/>
          </a:xfrm>
          <a:prstGeom prst="rect">
            <a:avLst/>
          </a:prstGeom>
        </p:spPr>
      </p:pic>
    </p:spTree>
    <p:extLst>
      <p:ext uri="{BB962C8B-B14F-4D97-AF65-F5344CB8AC3E}">
        <p14:creationId xmlns:p14="http://schemas.microsoft.com/office/powerpoint/2010/main" val="1188109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Estrutura do Parágrafo</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79512" y="1154114"/>
            <a:ext cx="8856984" cy="5044058"/>
          </a:xfrm>
        </p:spPr>
        <p:txBody>
          <a:bodyPr>
            <a:normAutofit/>
          </a:bodyPr>
          <a:lstStyle/>
          <a:p>
            <a:pPr algn="just">
              <a:lnSpc>
                <a:spcPct val="150000"/>
              </a:lnSpc>
              <a:spcBef>
                <a:spcPts val="0"/>
              </a:spcBef>
              <a:buFont typeface="Wingdings" panose="05000000000000000000" pitchFamily="2" charset="2"/>
              <a:buChar char="Ø"/>
            </a:pPr>
            <a:r>
              <a:rPr lang="pt-BR" sz="2400" b="1" dirty="0" smtClean="0">
                <a:latin typeface="Times New Roman" panose="02020603050405020304" pitchFamily="18" charset="0"/>
                <a:cs typeface="Times New Roman" panose="02020603050405020304" pitchFamily="18" charset="0"/>
              </a:rPr>
              <a:t>Tópico frasal: </a:t>
            </a:r>
            <a:r>
              <a:rPr lang="pt-BR" sz="2400" b="1" dirty="0">
                <a:latin typeface="Times New Roman" panose="02020603050405020304" pitchFamily="18" charset="0"/>
                <a:cs typeface="Times New Roman" panose="02020603050405020304" pitchFamily="18" charset="0"/>
              </a:rPr>
              <a:t>todos </a:t>
            </a:r>
            <a:r>
              <a:rPr lang="pt-BR" sz="2400" dirty="0">
                <a:latin typeface="Times New Roman" panose="02020603050405020304" pitchFamily="18" charset="0"/>
                <a:cs typeface="Times New Roman" panose="02020603050405020304" pitchFamily="18" charset="0"/>
              </a:rPr>
              <a:t>os</a:t>
            </a:r>
            <a:r>
              <a:rPr lang="pt-BR" sz="2400" b="1" dirty="0">
                <a:latin typeface="Times New Roman" panose="02020603050405020304" pitchFamily="18" charset="0"/>
                <a:cs typeface="Times New Roman" panose="02020603050405020304" pitchFamily="18" charset="0"/>
              </a:rPr>
              <a:t> parágrafos </a:t>
            </a:r>
            <a:r>
              <a:rPr lang="pt-BR" sz="2400" dirty="0">
                <a:latin typeface="Times New Roman" panose="02020603050405020304" pitchFamily="18" charset="0"/>
                <a:cs typeface="Times New Roman" panose="02020603050405020304" pitchFamily="18" charset="0"/>
              </a:rPr>
              <a:t>precisam ter um </a:t>
            </a:r>
            <a:r>
              <a:rPr lang="pt-BR" sz="2400" b="1" dirty="0">
                <a:latin typeface="Times New Roman" panose="02020603050405020304" pitchFamily="18" charset="0"/>
                <a:cs typeface="Times New Roman" panose="02020603050405020304" pitchFamily="18" charset="0"/>
              </a:rPr>
              <a:t>tópico frasal</a:t>
            </a:r>
            <a:r>
              <a:rPr lang="pt-BR" sz="2400" dirty="0">
                <a:latin typeface="Times New Roman" panose="02020603050405020304" pitchFamily="18" charset="0"/>
                <a:cs typeface="Times New Roman" panose="02020603050405020304" pitchFamily="18" charset="0"/>
              </a:rPr>
              <a:t> e </a:t>
            </a:r>
            <a:r>
              <a:rPr lang="pt-BR" sz="2400" b="1" dirty="0">
                <a:latin typeface="Times New Roman" panose="02020603050405020304" pitchFamily="18" charset="0"/>
                <a:cs typeface="Times New Roman" panose="02020603050405020304" pitchFamily="18" charset="0"/>
              </a:rPr>
              <a:t>tudo mais que for escrito ao longo do parágrafo</a:t>
            </a:r>
            <a:r>
              <a:rPr lang="pt-BR" sz="2400" dirty="0">
                <a:latin typeface="Times New Roman" panose="02020603050405020304" pitchFamily="18" charset="0"/>
                <a:cs typeface="Times New Roman" panose="02020603050405020304" pitchFamily="18" charset="0"/>
              </a:rPr>
              <a:t> (ideias secundárias) </a:t>
            </a:r>
            <a:r>
              <a:rPr lang="pt-BR" sz="2400" b="1" dirty="0">
                <a:latin typeface="Times New Roman" panose="02020603050405020304" pitchFamily="18" charset="0"/>
                <a:cs typeface="Times New Roman" panose="02020603050405020304" pitchFamily="18" charset="0"/>
              </a:rPr>
              <a:t>girará em torno do tópico frasal</a:t>
            </a:r>
            <a:r>
              <a:rPr lang="pt-BR" sz="2400" dirty="0">
                <a:latin typeface="Times New Roman" panose="02020603050405020304" pitchFamily="18" charset="0"/>
                <a:cs typeface="Times New Roman" panose="02020603050405020304" pitchFamily="18" charset="0"/>
              </a:rPr>
              <a:t>, já que ele contém o assunto principal.</a:t>
            </a:r>
            <a:r>
              <a:rPr lang="pt-BR" sz="2400" dirty="0" smtClean="0">
                <a:latin typeface="Times New Roman" panose="02020603050405020304" pitchFamily="18" charset="0"/>
                <a:cs typeface="Times New Roman" panose="02020603050405020304" pitchFamily="18" charset="0"/>
              </a:rPr>
              <a:t>	</a:t>
            </a:r>
            <a:endParaRPr lang="pt-BR" sz="2400" dirty="0">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pic>
        <p:nvPicPr>
          <p:cNvPr id="2" name="Imagem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816" y="3573016"/>
            <a:ext cx="3582072" cy="2383706"/>
          </a:xfrm>
          <a:prstGeom prst="rect">
            <a:avLst/>
          </a:prstGeom>
        </p:spPr>
      </p:pic>
    </p:spTree>
    <p:extLst>
      <p:ext uri="{BB962C8B-B14F-4D97-AF65-F5344CB8AC3E}">
        <p14:creationId xmlns:p14="http://schemas.microsoft.com/office/powerpoint/2010/main" val="2385517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Estrutura do Parágrafo</a:t>
            </a:r>
            <a:endParaRPr lang="pt-BR" sz="4800" b="1"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Espaço Reservado para Conteúdo 10"/>
          <p:cNvSpPr>
            <a:spLocks noGrp="1"/>
          </p:cNvSpPr>
          <p:nvPr>
            <p:ph idx="1"/>
          </p:nvPr>
        </p:nvSpPr>
        <p:spPr>
          <a:xfrm>
            <a:off x="457200" y="1154114"/>
            <a:ext cx="8435280" cy="4972050"/>
          </a:xfrm>
        </p:spPr>
        <p:txBody>
          <a:bodyPr>
            <a:normAutofit lnSpcReduction="10000"/>
          </a:bodyPr>
          <a:lstStyle/>
          <a:p>
            <a:pPr marL="0" indent="0">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Tópico frasal</a:t>
            </a:r>
            <a:r>
              <a:rPr lang="pt-BR" sz="2400" dirty="0" smtClean="0">
                <a:latin typeface="Times New Roman" panose="02020603050405020304" pitchFamily="18" charset="0"/>
                <a:cs typeface="Times New Roman" panose="02020603050405020304" pitchFamily="18" charset="0"/>
              </a:rPr>
              <a:t>: argumento a ser defendido no  			parágrafo.</a:t>
            </a:r>
            <a:endParaRPr lang="pt-BR" sz="2400" dirty="0">
              <a:latin typeface="Times New Roman" panose="02020603050405020304" pitchFamily="18" charset="0"/>
              <a:cs typeface="Times New Roman" panose="02020603050405020304" pitchFamily="18" charset="0"/>
            </a:endParaRPr>
          </a:p>
          <a:p>
            <a:pPr marL="0" indent="0" algn="just">
              <a:buNone/>
            </a:pPr>
            <a:endParaRPr lang="pt-BR" sz="2400" dirty="0" smtClean="0">
              <a:latin typeface="Times New Roman" panose="02020603050405020304" pitchFamily="18" charset="0"/>
              <a:cs typeface="Times New Roman" panose="02020603050405020304" pitchFamily="18" charset="0"/>
            </a:endParaRPr>
          </a:p>
          <a:p>
            <a:pPr marL="0" indent="0" algn="just">
              <a:buNone/>
            </a:pPr>
            <a:r>
              <a:rPr lang="pt-BR" sz="2400" b="1" dirty="0" smtClean="0">
                <a:latin typeface="Times New Roman" panose="02020603050405020304" pitchFamily="18" charset="0"/>
                <a:cs typeface="Times New Roman" panose="02020603050405020304" pitchFamily="18" charset="0"/>
              </a:rPr>
              <a:t>Parágrafo</a:t>
            </a:r>
            <a:r>
              <a:rPr lang="pt-BR" sz="2400" dirty="0" smtClean="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Comprovação</a:t>
            </a:r>
            <a:r>
              <a:rPr lang="pt-BR" sz="2400" dirty="0" smtClean="0">
                <a:latin typeface="Times New Roman" panose="02020603050405020304" pitchFamily="18" charset="0"/>
                <a:cs typeface="Times New Roman" panose="02020603050405020304" pitchFamily="18" charset="0"/>
              </a:rPr>
              <a:t>: são os dados estatísticos, as 				referências históricas, exemplos, filmes, livros, 			citações, tudo o que puder confirmar o seu 				argumento.</a:t>
            </a:r>
          </a:p>
          <a:p>
            <a:pPr marL="0" indent="0" algn="just">
              <a:buNone/>
            </a:pPr>
            <a:endParaRPr lang="pt-BR" sz="2400" dirty="0">
              <a:latin typeface="Times New Roman" panose="02020603050405020304" pitchFamily="18" charset="0"/>
              <a:cs typeface="Times New Roman" panose="02020603050405020304" pitchFamily="18" charset="0"/>
            </a:endParaRPr>
          </a:p>
          <a:p>
            <a:pPr marL="0" indent="0" algn="just">
              <a:buNone/>
            </a:pPr>
            <a:r>
              <a:rPr lang="pt-BR" sz="2400" dirty="0" smtClean="0">
                <a:latin typeface="Times New Roman" panose="02020603050405020304" pitchFamily="18" charset="0"/>
                <a:cs typeface="Times New Roman" panose="02020603050405020304" pitchFamily="18" charset="0"/>
              </a:rPr>
              <a:t>		 </a:t>
            </a:r>
            <a:r>
              <a:rPr lang="pt-BR" sz="2400" b="1" dirty="0" smtClean="0">
                <a:latin typeface="Times New Roman" panose="02020603050405020304" pitchFamily="18" charset="0"/>
                <a:cs typeface="Times New Roman" panose="02020603050405020304" pitchFamily="18" charset="0"/>
              </a:rPr>
              <a:t>Conclusão</a:t>
            </a:r>
            <a:r>
              <a:rPr lang="pt-BR" sz="2400" dirty="0" smtClean="0">
                <a:latin typeface="Times New Roman" panose="02020603050405020304" pitchFamily="18" charset="0"/>
                <a:cs typeface="Times New Roman" panose="02020603050405020304" pitchFamily="18" charset="0"/>
              </a:rPr>
              <a:t>: aqui você vai amarrar o seu argumento, 		dando um final/arremate ao parágrafo, o que pode 			ser feito com uma citação, uma conclamação, uma 		            sugestão de melhoria, frase de efeito, lição, etc.</a:t>
            </a:r>
            <a:endParaRPr lang="pt-BR" sz="2400" dirty="0">
              <a:latin typeface="Times New Roman" panose="02020603050405020304" pitchFamily="18" charset="0"/>
              <a:cs typeface="Times New Roman" panose="02020603050405020304" pitchFamily="18" charset="0"/>
            </a:endParaRPr>
          </a:p>
        </p:txBody>
      </p:sp>
      <p:sp>
        <p:nvSpPr>
          <p:cNvPr id="12" name="Chave Esquerda 11"/>
          <p:cNvSpPr/>
          <p:nvPr/>
        </p:nvSpPr>
        <p:spPr>
          <a:xfrm>
            <a:off x="1907704" y="1484784"/>
            <a:ext cx="504056" cy="4464496"/>
          </a:xfrm>
          <a:prstGeom prst="leftBrace">
            <a:avLst>
              <a:gd name="adj1" fmla="val 8333"/>
              <a:gd name="adj2" fmla="val 3244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2798604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778098"/>
          </a:xfrm>
        </p:spPr>
        <p:txBody>
          <a:bodyPr>
            <a:noAutofit/>
          </a:bodyPr>
          <a:lstStyle/>
          <a:p>
            <a:r>
              <a:rPr lang="pt-BR" sz="4800" b="1" dirty="0" smtClean="0">
                <a:solidFill>
                  <a:srgbClr val="FF0000"/>
                </a:solidFill>
                <a:latin typeface="Times New Roman" panose="02020603050405020304" pitchFamily="18" charset="0"/>
                <a:cs typeface="Times New Roman" panose="02020603050405020304" pitchFamily="18" charset="0"/>
              </a:rPr>
              <a:t>Estrutura do Parágrafo</a:t>
            </a:r>
            <a:endParaRPr lang="pt-BR" sz="4800" b="1" dirty="0">
              <a:solidFill>
                <a:srgbClr val="FF0000"/>
              </a:solidFill>
              <a:latin typeface="Times New Roman" panose="02020603050405020304" pitchFamily="18" charset="0"/>
              <a:cs typeface="Times New Roman" panose="02020603050405020304" pitchFamily="18" charset="0"/>
            </a:endParaRPr>
          </a:p>
        </p:txBody>
      </p:sp>
      <p:sp>
        <p:nvSpPr>
          <p:cNvPr id="5" name="Espaço Reservado para Conteúdo 4"/>
          <p:cNvSpPr>
            <a:spLocks noGrp="1"/>
          </p:cNvSpPr>
          <p:nvPr>
            <p:ph idx="1"/>
          </p:nvPr>
        </p:nvSpPr>
        <p:spPr>
          <a:xfrm>
            <a:off x="179512" y="1154114"/>
            <a:ext cx="8856984" cy="5044058"/>
          </a:xfrm>
        </p:spPr>
        <p:txBody>
          <a:bodyPr>
            <a:normAutofit fontScale="92500" lnSpcReduction="20000"/>
          </a:bodyPr>
          <a:lstStyle/>
          <a:p>
            <a:pPr algn="just">
              <a:lnSpc>
                <a:spcPct val="150000"/>
              </a:lnSpc>
              <a:spcBef>
                <a:spcPts val="0"/>
              </a:spcBef>
              <a:buFont typeface="Wingdings" panose="05000000000000000000" pitchFamily="2" charset="2"/>
              <a:buChar char="Ø"/>
            </a:pPr>
            <a:r>
              <a:rPr lang="pt-BR" sz="2400" b="1" dirty="0" smtClean="0">
                <a:latin typeface="Times New Roman" panose="02020603050405020304" pitchFamily="18" charset="0"/>
                <a:cs typeface="Times New Roman" panose="02020603050405020304" pitchFamily="18" charset="0"/>
              </a:rPr>
              <a:t>Exemplo de parágrafo: </a:t>
            </a:r>
            <a:r>
              <a:rPr lang="pt-BR" sz="2400" b="1" dirty="0" smtClean="0">
                <a:solidFill>
                  <a:srgbClr val="FFC000"/>
                </a:solidFill>
                <a:latin typeface="Times New Roman" panose="02020603050405020304" pitchFamily="18" charset="0"/>
                <a:cs typeface="Times New Roman" panose="02020603050405020304" pitchFamily="18" charset="0"/>
              </a:rPr>
              <a:t>conectivo +</a:t>
            </a:r>
            <a:r>
              <a:rPr lang="pt-BR" sz="2400" b="1" dirty="0" smtClean="0">
                <a:latin typeface="Times New Roman" panose="02020603050405020304" pitchFamily="18" charset="0"/>
                <a:cs typeface="Times New Roman" panose="02020603050405020304" pitchFamily="18" charset="0"/>
              </a:rPr>
              <a:t> </a:t>
            </a:r>
            <a:r>
              <a:rPr lang="pt-BR" sz="2400" b="1" dirty="0" smtClean="0">
                <a:solidFill>
                  <a:srgbClr val="FF0000"/>
                </a:solidFill>
                <a:latin typeface="Times New Roman" panose="02020603050405020304" pitchFamily="18" charset="0"/>
                <a:cs typeface="Times New Roman" panose="02020603050405020304" pitchFamily="18" charset="0"/>
              </a:rPr>
              <a:t>tópico frasal </a:t>
            </a:r>
            <a:r>
              <a:rPr lang="pt-BR" sz="2400" b="1" dirty="0" smtClean="0">
                <a:solidFill>
                  <a:srgbClr val="00B050"/>
                </a:solidFill>
                <a:latin typeface="Times New Roman" panose="02020603050405020304" pitchFamily="18" charset="0"/>
                <a:cs typeface="Times New Roman" panose="02020603050405020304" pitchFamily="18" charset="0"/>
              </a:rPr>
              <a:t>+ comprovação </a:t>
            </a:r>
            <a:r>
              <a:rPr lang="pt-BR" sz="2400" b="1" dirty="0" smtClean="0">
                <a:solidFill>
                  <a:schemeClr val="accent4">
                    <a:lumMod val="75000"/>
                  </a:schemeClr>
                </a:solidFill>
                <a:latin typeface="Times New Roman" panose="02020603050405020304" pitchFamily="18" charset="0"/>
                <a:cs typeface="Times New Roman" panose="02020603050405020304" pitchFamily="18" charset="0"/>
              </a:rPr>
              <a:t>+ conclusão</a:t>
            </a:r>
            <a:r>
              <a:rPr lang="pt-BR" sz="2400" b="1" dirty="0" smtClean="0">
                <a:latin typeface="Times New Roman" panose="02020603050405020304" pitchFamily="18" charset="0"/>
                <a:cs typeface="Times New Roman" panose="02020603050405020304" pitchFamily="18" charset="0"/>
              </a:rPr>
              <a:t>.</a:t>
            </a:r>
            <a:endParaRPr lang="pt-BR" sz="2400" b="1" dirty="0">
              <a:latin typeface="Times New Roman" panose="02020603050405020304" pitchFamily="18" charset="0"/>
              <a:cs typeface="Times New Roman" panose="02020603050405020304" pitchFamily="18" charset="0"/>
            </a:endParaRPr>
          </a:p>
          <a:p>
            <a:pPr algn="just">
              <a:lnSpc>
                <a:spcPct val="150000"/>
              </a:lnSpc>
              <a:spcBef>
                <a:spcPts val="0"/>
              </a:spcBef>
              <a:buFont typeface="Wingdings" panose="05000000000000000000" pitchFamily="2" charset="2"/>
              <a:buChar char="Ø"/>
            </a:pPr>
            <a:r>
              <a:rPr lang="pt-BR" sz="2400" dirty="0" smtClean="0">
                <a:solidFill>
                  <a:srgbClr val="FFC000"/>
                </a:solidFill>
                <a:latin typeface="Times New Roman" panose="02020603050405020304" pitchFamily="18" charset="0"/>
                <a:cs typeface="Times New Roman" panose="02020603050405020304" pitchFamily="18" charset="0"/>
              </a:rPr>
              <a:t>A princípio, cabe ressaltar que</a:t>
            </a:r>
            <a:r>
              <a:rPr lang="pt-BR" sz="2400" dirty="0" smtClean="0">
                <a:solidFill>
                  <a:srgbClr val="FF0000"/>
                </a:solidFill>
                <a:latin typeface="Times New Roman" panose="02020603050405020304" pitchFamily="18" charset="0"/>
                <a:cs typeface="Times New Roman" panose="02020603050405020304" pitchFamily="18" charset="0"/>
              </a:rPr>
              <a:t> a falta de assistência social adequada aos miseráveis sempre esteve presente na história do país e</a:t>
            </a:r>
            <a:r>
              <a:rPr lang="pt-BR" sz="2400" dirty="0" smtClean="0">
                <a:latin typeface="Times New Roman" panose="02020603050405020304" pitchFamily="18" charset="0"/>
                <a:cs typeface="Times New Roman" panose="02020603050405020304" pitchFamily="18" charset="0"/>
              </a:rPr>
              <a:t> </a:t>
            </a:r>
            <a:r>
              <a:rPr lang="pt-BR" sz="2400" dirty="0" smtClean="0">
                <a:solidFill>
                  <a:srgbClr val="00B050"/>
                </a:solidFill>
                <a:latin typeface="Times New Roman" panose="02020603050405020304" pitchFamily="18" charset="0"/>
                <a:cs typeface="Times New Roman" panose="02020603050405020304" pitchFamily="18" charset="0"/>
              </a:rPr>
              <a:t>foi retratada por diversos escritores pátrios, como os sertanejos famintos do Arraial de Canudos, em “Os Sertões”, de Euclides da Cunha, as crianças abandonadas nas ruas de Salvador, em “Capitães da Areia”, de Jorge Amado, ou a fome amarela das favelas de São Paulo, no clássico “Quarto de Despejo”, de Carolina Maria de Jesus. </a:t>
            </a:r>
            <a:r>
              <a:rPr lang="pt-BR" sz="2400" dirty="0" smtClean="0">
                <a:solidFill>
                  <a:schemeClr val="accent4">
                    <a:lumMod val="75000"/>
                  </a:schemeClr>
                </a:solidFill>
                <a:latin typeface="Times New Roman" panose="02020603050405020304" pitchFamily="18" charset="0"/>
                <a:cs typeface="Times New Roman" panose="02020603050405020304" pitchFamily="18" charset="0"/>
              </a:rPr>
              <a:t>Se é verdade que o Brasil mudou muito de lá para cá, não é menos verdade que a miséria, o abandono e a fome infelizmente continuam a existir.</a:t>
            </a:r>
            <a:endParaRPr lang="pt-BR" sz="2400" dirty="0">
              <a:solidFill>
                <a:schemeClr val="accent4">
                  <a:lumMod val="75000"/>
                </a:schemeClr>
              </a:solidFill>
              <a:latin typeface="Times New Roman" panose="02020603050405020304" pitchFamily="18" charset="0"/>
              <a:cs typeface="Times New Roman" panose="02020603050405020304" pitchFamily="18" charset="0"/>
            </a:endParaRPr>
          </a:p>
        </p:txBody>
      </p:sp>
      <p:pic>
        <p:nvPicPr>
          <p:cNvPr id="1026" name="Picture 2" descr="Logo_Etec colorid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6124358"/>
            <a:ext cx="112395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logo-novo-cps-c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6200775"/>
            <a:ext cx="3600450" cy="6572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sp>
        <p:nvSpPr>
          <p:cNvPr id="7" name="Rectangle 4"/>
          <p:cNvSpPr>
            <a:spLocks noChangeArrowheads="1"/>
          </p:cNvSpPr>
          <p:nvPr/>
        </p:nvSpPr>
        <p:spPr bwMode="auto">
          <a:xfrm>
            <a:off x="0" y="7143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5"/>
          <p:cNvSpPr>
            <a:spLocks noChangeArrowheads="1"/>
          </p:cNvSpPr>
          <p:nvPr/>
        </p:nvSpPr>
        <p:spPr bwMode="auto">
          <a:xfrm>
            <a:off x="0" y="1371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r>
            <a:br>
              <a:rPr kumimoji="0" lang="pt-BR" altLang="pt-BR" sz="600" b="0" i="0" u="none" strike="noStrike" cap="none" normalizeH="0" baseline="0" smtClean="0">
                <a:ln>
                  <a:noFill/>
                </a:ln>
                <a:solidFill>
                  <a:schemeClr val="tx1"/>
                </a:solidFill>
                <a:effectLst/>
                <a:latin typeface="Arial" pitchFamily="34" charset="0"/>
                <a:ea typeface="Times New Roman" pitchFamily="18" charset="0"/>
                <a:cs typeface="Arial" pitchFamily="34" charset="0"/>
              </a:rPr>
            </a:br>
            <a:endParaRPr kumimoji="0" lang="pt-BR" altLang="pt-BR"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27536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2785</TotalTime>
  <Words>3071</Words>
  <Application>Microsoft Office PowerPoint</Application>
  <PresentationFormat>Apresentação na tela (4:3)</PresentationFormat>
  <Paragraphs>184</Paragraphs>
  <Slides>32</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32</vt:i4>
      </vt:variant>
    </vt:vector>
  </HeadingPairs>
  <TitlesOfParts>
    <vt:vector size="37" baseType="lpstr">
      <vt:lpstr>Arial</vt:lpstr>
      <vt:lpstr>Calibri</vt:lpstr>
      <vt:lpstr>Times New Roman</vt:lpstr>
      <vt:lpstr>Wingdings</vt:lpstr>
      <vt:lpstr>Tema do Office</vt:lpstr>
      <vt:lpstr>Estrutura do Parágrafo</vt:lpstr>
      <vt:lpstr>O vírus da violência e da opressão</vt:lpstr>
      <vt:lpstr>Estrutura do Parágrafo</vt:lpstr>
      <vt:lpstr>Estrutura do Parágrafo</vt:lpstr>
      <vt:lpstr>Estrutura do Parágrafo</vt:lpstr>
      <vt:lpstr>Estrutura do Parágrafo</vt:lpstr>
      <vt:lpstr>Estrutura do Parágrafo</vt:lpstr>
      <vt:lpstr>Estrutura do Parágrafo</vt:lpstr>
      <vt:lpstr>Estrutura do Parágrafo</vt:lpstr>
      <vt:lpstr>Estrutura do Parágrafo</vt:lpstr>
      <vt:lpstr>Estrutura do Parágrafo</vt:lpstr>
      <vt:lpstr>Estrutura do Parágrafo</vt:lpstr>
      <vt:lpstr>Estrutura do Parágrafo</vt:lpstr>
      <vt:lpstr>Estrutura do Parágrafo</vt:lpstr>
      <vt:lpstr>Estrutura do Parágrafo</vt:lpstr>
      <vt:lpstr>Estrutura do Parágrafo</vt:lpstr>
      <vt:lpstr>Estrutura do Parágrafo</vt:lpstr>
      <vt:lpstr>Estrutura do Parágrafo</vt:lpstr>
      <vt:lpstr>Estrutura do Parágrafo</vt:lpstr>
      <vt:lpstr>Estrutura do Parágrafo</vt:lpstr>
      <vt:lpstr>Estrutura do Parágrafo</vt:lpstr>
      <vt:lpstr>Estrutura do Parágrafo</vt:lpstr>
      <vt:lpstr>Estrutura do Parágrafo</vt:lpstr>
      <vt:lpstr>Estrutura do Parágrafo</vt:lpstr>
      <vt:lpstr>Exercícios</vt:lpstr>
      <vt:lpstr>Exercícios</vt:lpstr>
      <vt:lpstr>Exercícios</vt:lpstr>
      <vt:lpstr>Exercícios</vt:lpstr>
      <vt:lpstr>Exercícios</vt:lpstr>
      <vt:lpstr>Exercícios</vt:lpstr>
      <vt:lpstr>Exercícios</vt:lpstr>
      <vt:lpstr>Dica Final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PREVIDÊNCIA COMPLEMENTAR</dc:title>
  <dc:creator>Usuário</dc:creator>
  <cp:lastModifiedBy>ARTHUR VINÍCIUS FEITOSA FURTADO</cp:lastModifiedBy>
  <cp:revision>308</cp:revision>
  <dcterms:created xsi:type="dcterms:W3CDTF">2018-05-26T12:30:19Z</dcterms:created>
  <dcterms:modified xsi:type="dcterms:W3CDTF">2020-08-19T05:21:08Z</dcterms:modified>
</cp:coreProperties>
</file>