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51"/>
  </p:notesMasterIdLst>
  <p:sldIdLst>
    <p:sldId id="309" r:id="rId2"/>
    <p:sldId id="310" r:id="rId3"/>
    <p:sldId id="311" r:id="rId4"/>
    <p:sldId id="345" r:id="rId5"/>
    <p:sldId id="346" r:id="rId6"/>
    <p:sldId id="349" r:id="rId7"/>
    <p:sldId id="350" r:id="rId8"/>
    <p:sldId id="351" r:id="rId9"/>
    <p:sldId id="352" r:id="rId10"/>
    <p:sldId id="353" r:id="rId11"/>
    <p:sldId id="354" r:id="rId12"/>
    <p:sldId id="355" r:id="rId13"/>
    <p:sldId id="356" r:id="rId14"/>
    <p:sldId id="358" r:id="rId15"/>
    <p:sldId id="359" r:id="rId16"/>
    <p:sldId id="360" r:id="rId17"/>
    <p:sldId id="361" r:id="rId18"/>
    <p:sldId id="362" r:id="rId19"/>
    <p:sldId id="363" r:id="rId20"/>
    <p:sldId id="364" r:id="rId21"/>
    <p:sldId id="365" r:id="rId22"/>
    <p:sldId id="374" r:id="rId23"/>
    <p:sldId id="375" r:id="rId24"/>
    <p:sldId id="376" r:id="rId25"/>
    <p:sldId id="394" r:id="rId26"/>
    <p:sldId id="369" r:id="rId27"/>
    <p:sldId id="371" r:id="rId28"/>
    <p:sldId id="377" r:id="rId29"/>
    <p:sldId id="378" r:id="rId30"/>
    <p:sldId id="367" r:id="rId31"/>
    <p:sldId id="372" r:id="rId32"/>
    <p:sldId id="379" r:id="rId33"/>
    <p:sldId id="380" r:id="rId34"/>
    <p:sldId id="381" r:id="rId35"/>
    <p:sldId id="382" r:id="rId36"/>
    <p:sldId id="383" r:id="rId37"/>
    <p:sldId id="384" r:id="rId38"/>
    <p:sldId id="385" r:id="rId39"/>
    <p:sldId id="386" r:id="rId40"/>
    <p:sldId id="387" r:id="rId41"/>
    <p:sldId id="388" r:id="rId42"/>
    <p:sldId id="389" r:id="rId43"/>
    <p:sldId id="390" r:id="rId44"/>
    <p:sldId id="391" r:id="rId45"/>
    <p:sldId id="393" r:id="rId46"/>
    <p:sldId id="323" r:id="rId47"/>
    <p:sldId id="332" r:id="rId48"/>
    <p:sldId id="342" r:id="rId49"/>
    <p:sldId id="343" r:id="rId5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22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29" autoAdjust="0"/>
  </p:normalViewPr>
  <p:slideViewPr>
    <p:cSldViewPr>
      <p:cViewPr varScale="1">
        <p:scale>
          <a:sx n="107" d="100"/>
          <a:sy n="107" d="100"/>
        </p:scale>
        <p:origin x="-17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89A61-D953-432A-A8C1-89195B348630}" type="datetimeFigureOut">
              <a:rPr lang="pt-BR" smtClean="0"/>
              <a:pPr/>
              <a:t>03/11/2019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C5856-F7AF-4C67-BD0B-246E9C3985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878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03/11/2019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707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03/11/2019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317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03/11/2019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200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03/11/2019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529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03/11/2019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418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03/11/2019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4058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03/11/2019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711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03/11/2019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17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03/11/2019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38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03/11/2019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927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03/11/2019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497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C963C-AECC-47CC-9C66-44AD8E024035}" type="datetimeFigureOut">
              <a:rPr lang="pt-BR" smtClean="0"/>
              <a:pPr/>
              <a:t>03/11/2019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3071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2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jpeg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jpe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jpeg"/><Relationship Id="rId5" Type="http://schemas.openxmlformats.org/officeDocument/2006/relationships/image" Target="../media/image40.jpeg"/><Relationship Id="rId4" Type="http://schemas.openxmlformats.org/officeDocument/2006/relationships/image" Target="../media/image39.jpe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jpeg"/><Relationship Id="rId5" Type="http://schemas.openxmlformats.org/officeDocument/2006/relationships/image" Target="../media/image43.jpeg"/><Relationship Id="rId4" Type="http://schemas.openxmlformats.org/officeDocument/2006/relationships/image" Target="../media/image4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jpeg"/><Relationship Id="rId5" Type="http://schemas.openxmlformats.org/officeDocument/2006/relationships/image" Target="../media/image47.jpeg"/><Relationship Id="rId4" Type="http://schemas.openxmlformats.org/officeDocument/2006/relationships/image" Target="../media/image46.jpe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0.jpe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4.jpe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jpeg"/><Relationship Id="rId5" Type="http://schemas.openxmlformats.org/officeDocument/2006/relationships/image" Target="../media/image52.jpeg"/><Relationship Id="rId4" Type="http://schemas.openxmlformats.org/officeDocument/2006/relationships/image" Target="../media/image51.jpe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4.jpe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5.jpe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6.jpe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7.jpe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8.jpe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Competências da Redação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1) Demonstrar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domínio da norma culta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língua escrita;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2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Compreender a proposta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redação e aplicar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conceitos das várias áreas de conhecimento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para desenvolver o tema;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3) Selecionar, relacionar, organizar e interpretar informações, fatos, opiniões 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argumentos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em defesa de um ponto de vista;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4) Demonstrar conhecimento dos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mecanismos linguísticos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necessários para a construção da argumentação;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5) Elaborar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proposta de solução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o problema abordado, mostrando respeito aos valores humanos e considerando a diversidade.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41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Constituição Federal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24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Dos </a:t>
            </a:r>
            <a:r>
              <a:rPr lang="pt-BR" sz="24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Direitos e Garantias Fundamentais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-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homens e mulheres são iguais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direitos e obrigações, nos termos desta Constituição;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é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livre a manifestação do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pensamento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 - é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inviolável a liberdade de consciência e de crença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sendo assegurado o livre exercício dos cultos religiosos e garantida, na forma da lei, a proteção aos locais de culto e a suas liturgias;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8" name="Picture 2" descr="C:\Users\Usuário\JEC\Pictures\Educandário\Imagens para aulas\a2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8012" y="4797152"/>
            <a:ext cx="2847975" cy="1327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606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Constituição Federal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24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Dos </a:t>
            </a:r>
            <a:r>
              <a:rPr lang="pt-BR" sz="24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Direitos e Garantias Fundamentais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IX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é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livre a expressão da atividade intelectual, artística, científica e de comunicação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independentemente de censura ou licença;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- são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invioláveis a intimidade, a vida privada, a honra e a imagem das pessoas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assegurado o direito a indenização pelo dano material ou moral decorrente de sua violação;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34" name="Picture 2" descr="C:\Users\Usuário\JEC\Pictures\Educandário\Imagens para aulas\ml5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653136"/>
            <a:ext cx="3000375" cy="1471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391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Constituição Federal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24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Dos </a:t>
            </a:r>
            <a:r>
              <a:rPr lang="pt-BR" sz="24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Direitos e Garantias Fundamentais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XLI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 lei punirá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qualquer discriminação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atentatória dos direitos e liberdades fundamentais;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XLII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prática do racismo constitui crime inafiançável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imprescritível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sujeito à pena de reclusão, nos termos da lei;</a:t>
            </a:r>
          </a:p>
          <a:p>
            <a:pPr marL="0" indent="0">
              <a:buNone/>
            </a:pPr>
            <a:r>
              <a:rPr lang="pt-BR" sz="2400" dirty="0"/>
              <a:t> 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0" name="Picture 2" descr="C:\Users\Usuário\JEC\Pictures\Educandário\Imagens para aulas\dh3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077072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1" name="Picture 3" descr="C:\Users\Usuário\JEC\Pictures\Educandário\Imagens para aulas\dh36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077072"/>
            <a:ext cx="214312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62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Constituição Federal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24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Dos </a:t>
            </a:r>
            <a:r>
              <a:rPr lang="pt-BR" sz="24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Direitos e Garantias Fundamentais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XLVII -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haverá penas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morte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salvo em caso de guerra declarada, nos termos do art. 84, XIX;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caráter perpétuo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trabalhos forçados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banimento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cruéis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/>
              <a:t> 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82" name="Picture 2" descr="C:\Users\Usuário\JEC\Pictures\Educandário\Imagens para aulas\a2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2472" y="3284984"/>
            <a:ext cx="2683602" cy="2697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505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Constituição Federal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24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Dos </a:t>
            </a:r>
            <a:r>
              <a:rPr lang="pt-BR" sz="24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Direitos e Garantias Fundamentais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6º São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direitos sociais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educação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saúde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alimentação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trabalho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moradia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transporte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lazer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segurança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previdência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social, 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proteção à maternidade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à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infância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assistência aos desamparados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 forma desta Constituição.</a:t>
            </a:r>
          </a:p>
          <a:p>
            <a:pPr marL="0" indent="0">
              <a:buNone/>
            </a:pPr>
            <a:r>
              <a:rPr lang="pt-BR" sz="2400" dirty="0"/>
              <a:t> 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C:\Users\Usuário\JEC\Pictures\Educandário\Imagens para aulas\a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0754" y="4149080"/>
            <a:ext cx="3048766" cy="1713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108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Constituição Federal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Cláusulas Pétreas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60,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4º: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será objeto de deliberação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proposta de emenda tendente a abolir: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- a forma federativa de Estado;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 - o voto direto, secreto, universal e periódico;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 - a separação dos Poderes;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 - os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direitos e garantias individuais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/>
              <a:t> 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07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Violência Urbana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Lei - Art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5º: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Todos são iguais perante a lei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sem distinção de qualquer natureza, garantindo-se aos brasileiros e aos estrangeiros residentes no País a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inviolabilidade do direito à vida, à liberdade, à igualdade, à segurança e à propriedade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nos termos seguintes:</a:t>
            </a:r>
          </a:p>
          <a:p>
            <a:pPr algn="just"/>
            <a:endParaRPr lang="pt-B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C:\Users\Usuário\JEC\Pictures\Educandário\Imagens para aulas\1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39" y="4077072"/>
            <a:ext cx="3034507" cy="1872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064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UNIÃO – POLÍCIA FEDERAL</a:t>
            </a:r>
            <a:endParaRPr lang="pt-BR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857403"/>
          </a:xfrm>
        </p:spPr>
        <p:txBody>
          <a:bodyPr>
            <a:noAutofit/>
          </a:bodyPr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§ </a:t>
            </a:r>
            <a:r>
              <a:rPr lang="pt-BR" alt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1º A </a:t>
            </a:r>
            <a:r>
              <a:rPr lang="pt-BR" alt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polícia </a:t>
            </a:r>
            <a:r>
              <a:rPr lang="pt-BR" alt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federal </a:t>
            </a:r>
            <a:r>
              <a:rPr lang="pt-BR" alt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destina-se a:           </a:t>
            </a:r>
            <a:endParaRPr lang="pt-BR" alt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pt-BR" alt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apurar </a:t>
            </a:r>
            <a:r>
              <a:rPr lang="pt-BR" alt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infrações penais contra </a:t>
            </a:r>
            <a:r>
              <a:rPr lang="pt-BR" alt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União </a:t>
            </a:r>
            <a:r>
              <a:rPr lang="pt-BR" alt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 </a:t>
            </a:r>
            <a:r>
              <a:rPr lang="pt-BR" alt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outras </a:t>
            </a:r>
            <a:r>
              <a:rPr lang="pt-BR" alt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pt-BR" alt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nfrações</a:t>
            </a:r>
            <a:r>
              <a:rPr lang="pt-BR" alt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cuja prática tenha </a:t>
            </a:r>
            <a:r>
              <a:rPr lang="pt-BR" alt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repercussão interestadual ou internacional </a:t>
            </a:r>
            <a:r>
              <a:rPr lang="pt-BR" alt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exija repressão </a:t>
            </a:r>
            <a:r>
              <a:rPr lang="pt-BR" alt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uniforme;</a:t>
            </a:r>
            <a:endParaRPr lang="pt-BR" alt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 - prevenir e reprimir o </a:t>
            </a:r>
            <a:r>
              <a:rPr lang="pt-BR" alt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tráfico ilícito de </a:t>
            </a:r>
            <a:r>
              <a:rPr lang="pt-BR" alt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entorpecentes</a:t>
            </a:r>
            <a:r>
              <a:rPr lang="pt-BR" alt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 </a:t>
            </a:r>
            <a:r>
              <a:rPr lang="pt-BR" alt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contrabando</a:t>
            </a:r>
            <a:r>
              <a:rPr lang="pt-BR" alt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o </a:t>
            </a:r>
            <a:r>
              <a:rPr lang="pt-BR" alt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descaminho;</a:t>
            </a:r>
            <a:endParaRPr lang="pt-BR" alt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 - exercer as funções de </a:t>
            </a:r>
            <a:r>
              <a:rPr lang="pt-BR" alt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polícia marítima, aérea e de fronteiras</a:t>
            </a:r>
            <a:r>
              <a:rPr lang="pt-BR" alt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pt-BR" alt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   </a:t>
            </a:r>
            <a:endParaRPr lang="pt-BR" alt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/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 descr="C:\Users\Usuário\JEC\Pictures\Educandário\Imagens para aulas\a8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149080"/>
            <a:ext cx="1447031" cy="186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417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UNIÃO –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POLÍCIA RODOVIÁRIA FEDERAL</a:t>
            </a:r>
            <a:endParaRPr lang="pt-BR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857403"/>
          </a:xfrm>
        </p:spPr>
        <p:txBody>
          <a:bodyPr>
            <a:noAutofit/>
          </a:bodyPr>
          <a:lstStyle/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 2º A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polícia rodoviária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federal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destina-se ao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patrulhamento ostensivo das rodovias federais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 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 3º A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polícia ferroviária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federa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 destina-se ao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patrulhamento ostensivo das ferrovias federais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 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Picture 2" descr="C:\Users\Usuário\JEC\Pictures\Educandário\Imagens para aulas\a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3912" y="3645024"/>
            <a:ext cx="3156175" cy="2364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88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ESTADOS – POLÍCIA CIVIL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857403"/>
          </a:xfrm>
        </p:spPr>
        <p:txBody>
          <a:bodyPr>
            <a:noAutofit/>
          </a:bodyPr>
          <a:lstStyle/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 4º Às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polícias civis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dirigidas por delegados de polícia de carreira,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incumbem as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funções de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polícia judiciária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a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apuração de infrações penais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exceto as militares.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0078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218" name="Picture 2" descr="C:\Users\Usuário\JEC\Pictures\Educandário\Imagens para aulas\a1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4750" y="3140968"/>
            <a:ext cx="3194500" cy="2627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656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Competências da Redação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2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Compreender a proposta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redação e aplicar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conceitos das várias áreas de conhecimento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 Zero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fuga do tema;</a:t>
            </a: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 200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Desenvolver o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por meio de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argumentação consistente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 partir de um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repertório sociocultural produtivo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 apresenta excelente domínio do texto dissertativo-argumentativo.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87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ESTADOS – POLÍCIA MILITAR</a:t>
            </a:r>
            <a:endParaRPr lang="pt-BR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85740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 5º Às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polícias militares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cabem a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polícia ostensiva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a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preservação da ordem pública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aos corpos de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bombeiros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militares, além das atribuições definidas em lei, incumbe a execução de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atividades de defesa civil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É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dedicada à vigilância e repressão imediata de atos criminosos ou ilícitos. 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2" name="Picture 2" descr="C:\Users\Usuário\JEC\Pictures\Educandário\Imagens para aulas\a1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149079"/>
            <a:ext cx="4078381" cy="1928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494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MUNICÍPIOS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85740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 8º Os Municípios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poderão constituir guardas municipais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destinadas à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proteção de seus bens, serviços e instalações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conforme dispuser a lei.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6" name="Picture 2" descr="C:\Users\Usuário\JEC\Pictures\Educandário\Imagens para aulas\A1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140968"/>
            <a:ext cx="4261445" cy="2556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273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Violência Urbana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Jean-Paul Sartre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violência, seja qual for a maneira como ela se manifesta, é sempre uma derrota. </a:t>
            </a:r>
            <a:endParaRPr lang="pt-BR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Isaac Asimov: 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violência é o último refúgio do incompetente. </a:t>
            </a:r>
            <a:endParaRPr lang="pt-BR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Gandhi: 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sou contra a violência porque parece fazer bem, mas o bem só é temporário; o mal que faz é que é permanente.</a:t>
            </a:r>
          </a:p>
        </p:txBody>
      </p:sp>
    </p:spTree>
    <p:extLst>
      <p:ext uri="{BB962C8B-B14F-4D97-AF65-F5344CB8AC3E}">
        <p14:creationId xmlns:p14="http://schemas.microsoft.com/office/powerpoint/2010/main" val="178049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Violência Urbana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Usuário\JEC\Pictures\Educandário\Imagens para aulas\13.jpg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144" y="2355540"/>
            <a:ext cx="1790700" cy="2618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Usuário\JEC\Pictures\Educandário\Imagens para aulas\15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2351" y="2355540"/>
            <a:ext cx="1847850" cy="2593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Usuário\JEC\Pictures\Educandário\Imagens para aulas\a4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8822" y="2348880"/>
            <a:ext cx="1762125" cy="260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Usuário\JEC\Pictures\Educandário\Imagens para aulas\a6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1096" y="2348880"/>
            <a:ext cx="1781175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134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Violência Urbana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C:\Users\Usuário\JEC\Pictures\Educandário\Imagens para aulas\b1.jpg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00809"/>
            <a:ext cx="2304256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uário\JEC\Pictures\Educandário\Imagens para aulas\b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175" y="1700809"/>
            <a:ext cx="2121386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Usuário\JEC\Pictures\Educandário\Imagens para aulas\b3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2670" y="1700809"/>
            <a:ext cx="2070854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446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Meio Ambiente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algn="just"/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225. Todos têm direito ao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meio ambiente ecologicamente equilibrado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bem de uso comum do povo e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essencial à sadia qualidade de vida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impondo-se ao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Poder Público e à coletividade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dever de defendê-lo e preservá-lo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as presentes e futuras gerações.</a:t>
            </a:r>
          </a:p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sz="2800" dirty="0"/>
              <a:t>        </a:t>
            </a:r>
          </a:p>
        </p:txBody>
      </p:sp>
      <p:pic>
        <p:nvPicPr>
          <p:cNvPr id="12290" name="Picture 2" descr="C:\Users\Usuário\JEC\Pictures\Educandário\Imagens para aulas\A1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9012" y="4149080"/>
            <a:ext cx="2085975" cy="1830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748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Meio Ambiente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§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1º Para assegurar a efetividade desse direito, incumbe ao Poder Público:</a:t>
            </a:r>
          </a:p>
          <a:p>
            <a:pPr algn="just"/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- preservar e restaurar os processos ecológicos essenciais e prover o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manejo ecológico das espécies e ecossistemas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           </a:t>
            </a:r>
          </a:p>
        </p:txBody>
      </p:sp>
      <p:pic>
        <p:nvPicPr>
          <p:cNvPr id="13314" name="Picture 2" descr="C:\Users\Usuário\JEC\Pictures\Educandário\Imagens para aulas\a1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645024"/>
            <a:ext cx="1981200" cy="2242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002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Meio Ambiente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857403"/>
          </a:xfrm>
        </p:spPr>
        <p:txBody>
          <a:bodyPr>
            <a:noAutofit/>
          </a:bodyPr>
          <a:lstStyle/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controlar a produção, a comercialização e o emprego de técnicas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métodos e substâncias que comportem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risco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a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vida, a qualidade de vida e o meio ambiente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         </a:t>
            </a: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promover a educação ambiental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todos os níveis de ensino e a conscientização pública para a preservação do meio ambiente;</a:t>
            </a: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VII -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proteger a fauna e a flora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vedadas, na forma da lei, as práticas que coloquem em risco sua função ecológica, provoquem a extinção de espécies ou submetam os animais a crueldade.</a:t>
            </a:r>
          </a:p>
          <a:p>
            <a:pPr marL="0" indent="0">
              <a:buNone/>
            </a:pPr>
            <a:endParaRPr lang="pt-BR" sz="2400" dirty="0"/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38" name="Picture 2" descr="C:\Users\Usuário\JEC\Pictures\Educandário\Imagens para aulas\a1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941168"/>
            <a:ext cx="2029768" cy="1183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155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Meio Ambiente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857403"/>
          </a:xfrm>
        </p:spPr>
        <p:txBody>
          <a:bodyPr>
            <a:noAutofit/>
          </a:bodyPr>
          <a:lstStyle/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Lei 9.605/1998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(Lei de Crimes Ambientais) - Art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32: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Praticar ato de abuso, maus-tratos, ferir ou mutilar animais silvestres, domésticos ou domesticados, nativos ou exóticos:</a:t>
            </a: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Pena - detenção, de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três meses a um ano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 multa.</a:t>
            </a: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 1º Incorre nas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mesmas penas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quem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realiza experiência dolorosa ou cruel em animal vivo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ainda que para fins didáticos ou científicos,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quando existirem recursos alternativos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 2º 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pena é aumentada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um sexto a um terço, se ocorre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morte do animal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/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Usuário\JEC\Pictures\Educandário\Imagens para aulas\b4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769442"/>
            <a:ext cx="2258194" cy="1354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263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Meio Ambiente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23. É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competência comum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União, dos Estados, do Distrito Federal e dos Municípios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proteger o meio ambiente e combater a poluição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qualquer de suas formas;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VII -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preservar as florestas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fauna e a flora;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/>
              <a:t> 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6" name="Picture 2" descr="C:\Users\Usuário\JEC\Pictures\Educandário\Imagens para aulas\A2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176950"/>
            <a:ext cx="3114671" cy="17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715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Competências da Redação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5)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Proposta de solução: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 Zero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apresenta proposta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intervenção ou apresenta proposta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relacionado ao tema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 40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Proposta 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intervenção vaga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precária.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 80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Elabora, 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 insuficiente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proposta de intervenção ao tema.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 120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Elabora,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forma mediana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proposta de intervenção ao tema.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160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Elabora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proposta de intervenção.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 200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Elabora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muito bem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proposta de intervenção,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detalhada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relacionada ao tema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articulada à discussão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desenvolvida no texto.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49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Meio Ambiente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Aristóteles: 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natureza não faz nada em </a:t>
            </a: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vão. 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Albert Schweitzer: </a:t>
            </a: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mundo tornou-se perigoso, porque os homens aprenderam a dominar a natureza antes de se dominarem a si mesmos.</a:t>
            </a:r>
            <a:endParaRPr lang="pt-BR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Gandhi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Cada dia a natureza produz o suficiente para nossa carência. Se cada um tomasse o que lhe fosse necessário, não havia pobreza no mundo e ninguém morreria de fome</a:t>
            </a: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43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Meio Ambiente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2" name="Picture 2" descr="C:\Users\Usuário\JEC\Pictures\Educandário\Imagens para aulas\a18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85" r="-10524"/>
          <a:stretch/>
        </p:blipFill>
        <p:spPr bwMode="auto">
          <a:xfrm>
            <a:off x="180000" y="1603103"/>
            <a:ext cx="3492000" cy="3591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3" name="Picture 3" descr="C:\Users\Usuário\JEC\Pictures\Educandário\Imagens para aulas\a19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4071" y="1628800"/>
            <a:ext cx="2595858" cy="3566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Usuário\JEC\Pictures\Educandário\Imagens para aulas\b4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628800"/>
            <a:ext cx="2447612" cy="3566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71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Educação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857403"/>
          </a:xfrm>
        </p:spPr>
        <p:txBody>
          <a:bodyPr>
            <a:noAutofit/>
          </a:bodyPr>
          <a:lstStyle/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205. A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educação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direito de todos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dever do Estado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da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família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será promovida e incentivada com a colaboração da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sociedade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visando ao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pleno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desenvolvimento da pessoa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seu preparo para o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 da cidadania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sua qualificação para o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trabalho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pt-BR" alt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C:\Users\Usuário\JEC\Pictures\Educandário\Imagens para aulas\b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1028" y="3861048"/>
            <a:ext cx="2808312" cy="210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106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073427"/>
          </a:xfrm>
        </p:spPr>
        <p:txBody>
          <a:bodyPr>
            <a:noAutofit/>
          </a:bodyPr>
          <a:lstStyle/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Art. 206. O </a:t>
            </a:r>
            <a:r>
              <a:rPr lang="pt-BR" alt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ensino</a:t>
            </a:r>
            <a:r>
              <a:rPr lang="pt-BR" alt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será ministrado com base nos </a:t>
            </a:r>
            <a:r>
              <a:rPr lang="pt-BR" alt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princípios</a:t>
            </a:r>
            <a:r>
              <a:rPr lang="pt-BR" alt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- </a:t>
            </a:r>
            <a:r>
              <a:rPr lang="pt-BR" alt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igualdade de condições</a:t>
            </a:r>
            <a:r>
              <a:rPr lang="pt-BR" alt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para o </a:t>
            </a:r>
            <a:r>
              <a:rPr lang="pt-BR" alt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acesso</a:t>
            </a:r>
            <a:r>
              <a:rPr lang="pt-BR" alt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pt-BR" alt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permanência</a:t>
            </a:r>
            <a:r>
              <a:rPr lang="pt-BR" alt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 escola;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 - </a:t>
            </a:r>
            <a:r>
              <a:rPr lang="pt-BR" alt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liberdade de aprender, ensinar</a:t>
            </a:r>
            <a:r>
              <a:rPr lang="pt-BR" alt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pesquisar e divulgar o pensamento, a arte e o saber;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 - </a:t>
            </a:r>
            <a:r>
              <a:rPr lang="pt-BR" alt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pluralismo de ideias</a:t>
            </a:r>
            <a:r>
              <a:rPr lang="pt-BR" alt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de concepções pedagógicas, e coexistência de instituições públicas e privadas de ensino;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 - </a:t>
            </a:r>
            <a:r>
              <a:rPr lang="pt-BR" alt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gratuidade do ensino público</a:t>
            </a:r>
            <a:r>
              <a:rPr lang="pt-BR" alt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em estabelecimentos oficiais;</a:t>
            </a:r>
            <a:endParaRPr lang="pt-BR" alt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C:\Users\Usuário\JEC\Pictures\Educandário\Imagens para aulas\b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581128"/>
            <a:ext cx="2466975" cy="1543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354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857403"/>
          </a:xfrm>
        </p:spPr>
        <p:txBody>
          <a:bodyPr>
            <a:noAutofit/>
          </a:bodyPr>
          <a:lstStyle/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pt-BR" alt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alt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valorização dos profissionais do ensino</a:t>
            </a:r>
            <a:r>
              <a:rPr lang="pt-BR" alt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garantido, na forma da lei, </a:t>
            </a:r>
            <a:r>
              <a:rPr lang="pt-BR" alt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plano de carreira</a:t>
            </a:r>
            <a:r>
              <a:rPr lang="pt-BR" alt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 o magistério público, com </a:t>
            </a:r>
            <a:r>
              <a:rPr lang="pt-BR" alt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piso salarial </a:t>
            </a:r>
            <a:r>
              <a:rPr lang="pt-BR" alt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profissional e </a:t>
            </a:r>
            <a:r>
              <a:rPr lang="pt-BR" alt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ingresso</a:t>
            </a:r>
            <a:r>
              <a:rPr lang="pt-BR" alt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exclusivamente por </a:t>
            </a:r>
            <a:r>
              <a:rPr lang="pt-BR" alt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concurso público </a:t>
            </a:r>
            <a:r>
              <a:rPr lang="pt-BR" alt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provas e </a:t>
            </a:r>
            <a:r>
              <a:rPr lang="pt-BR" alt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títulos;</a:t>
            </a:r>
            <a:r>
              <a:rPr lang="pt-BR" alt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 </a:t>
            </a:r>
            <a:r>
              <a:rPr lang="pt-BR" alt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alt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gestão democrática </a:t>
            </a:r>
            <a:r>
              <a:rPr lang="pt-BR" alt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ensino público, na forma da lei;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VII - garantia de </a:t>
            </a:r>
            <a:r>
              <a:rPr lang="pt-BR" alt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padrão de </a:t>
            </a:r>
            <a:r>
              <a:rPr lang="pt-BR" alt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qualidade</a:t>
            </a:r>
            <a:r>
              <a:rPr lang="pt-BR" alt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pt-BR" alt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C:\Users\Usuário\JEC\Pictures\Educandário\Imagens para aulas\b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792402"/>
            <a:ext cx="2376264" cy="2222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803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857403"/>
          </a:xfrm>
        </p:spPr>
        <p:txBody>
          <a:bodyPr>
            <a:noAutofit/>
          </a:bodyPr>
          <a:lstStyle/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211. A União, os Estados, o Distrito Federal e os Municípios organizarão em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regime de colaboração seus sistemas de ensino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§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1º 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União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organizará 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sistema federal 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ensino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financiará as instituições de ensino públicas federais e exercerá, em matéria educacional,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função redistributiva e supletiva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 forma a garantir equalização de oportunidades educacionais e padrão mínimo de qualidade do ensino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mediante assistência técnica e financeira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aos Estados, ao Distrito Federal e aos Municípios; </a:t>
            </a:r>
            <a:r>
              <a:rPr lang="pt-BR" sz="2400" dirty="0"/>
              <a:t>  </a:t>
            </a:r>
            <a:endParaRPr lang="pt-BR" alt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 descr="C:\Users\Usuário\JEC\Pictures\Educandário\Imagens para aulas\b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3" y="4437112"/>
            <a:ext cx="2695575" cy="1623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823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8574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§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2º Os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Municípios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atuarão prioritariamente no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ensino fundamental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na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educação infantil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          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§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3º Os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Estados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o Distrito Federal atuarão prioritariamente no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ensino fundamental e médio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 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Picture 2" descr="C:\Users\Usuário\JEC\Pictures\Educandário\Imagens para aulas\b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212976"/>
            <a:ext cx="3593817" cy="2503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757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85740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212. A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União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aplicará, anualmente, nunca menos de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dezoito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 os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Estados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Distrito Federal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os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Municípios vinte e cinco por cento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 mínimo, da receita resultante de impostos, compreendida a proveniente de transferências, na manutenção e desenvolvimento do ensino.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219" name="Picture 3" descr="C:\Users\Usuário\JEC\Pictures\Educandário\Imagens para aulas\b2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501008"/>
            <a:ext cx="3060041" cy="2292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354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Educação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2" name="Picture 2" descr="C:\Users\Usuário\JEC\Pictures\Educandário\Imagens para aulas\b12.jpg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916833"/>
            <a:ext cx="1868804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3" descr="C:\Users\Usuário\JEC\Pictures\Educandário\Imagens para aulas\b1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690" y="1916832"/>
            <a:ext cx="3072158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C:\Users\Usuário\JEC\Pictures\Educandário\Imagens para aulas\b14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916832"/>
            <a:ext cx="3147778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817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85740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6" name="Picture 2" descr="C:\Users\Usuário\JEC\Pictures\Educandário\Imagens para aulas\b1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15200"/>
            <a:ext cx="2629780" cy="3797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7" name="Picture 3" descr="C:\Users\Usuário\JEC\Pictures\Educandário\Imagens para aulas\b17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615200"/>
            <a:ext cx="2808312" cy="3797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C:\Users\Usuário\JEC\Pictures\Educandário\Imagens para aulas\b15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621380"/>
            <a:ext cx="2806475" cy="3795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9" name="Picture 5" descr="C:\Users\Usuário\JEC\Pictures\Educandário\Imagens para aulas\b18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237" y="86891"/>
            <a:ext cx="1176189" cy="1176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458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Argumentos?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Onde buscar argumentos?	</a:t>
            </a:r>
            <a:endParaRPr lang="pt-BR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C:\Users\Usuário\JEC\Pictures\Educandário\Imagens para aulas\a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839" y="2708920"/>
            <a:ext cx="5286321" cy="2960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474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Educação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290" name="Picture 2" descr="C:\Users\Usuário\JEC\Pictures\Educandário\Imagens para aulas\b19.jpg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96752"/>
            <a:ext cx="3960440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 descr="C:\Users\Usuário\JEC\Pictures\Educandário\Imagens para aulas\b2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0965" y="1196752"/>
            <a:ext cx="3872639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3" name="Picture 5" descr="C:\Users\Usuário\JEC\Pictures\Educandário\Imagens para aulas\b22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735550"/>
            <a:ext cx="3960440" cy="2174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4" name="Picture 6" descr="C:\Users\Usuário\JEC\Pictures\Educandário\Imagens para aulas\b23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3821" y="3735550"/>
            <a:ext cx="3796651" cy="2117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246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Outros Problemas Sociais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23. É competência comum da União, dos Estados, do Distrito Federal e dos Municípios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IX - promover programas de construção de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moradias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melhoria das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condições habitacionais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de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saneamento básico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- combater as causas da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pobreza e os fatores de marginalização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promovendo a integração social dos setores desfavorecidos;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/>
              <a:t> 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4" name="Picture 2" descr="C:\Users\Usuário\JEC\Pictures\Educandário\Imagens para aulas\b2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0912" y="4221087"/>
            <a:ext cx="2162175" cy="186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443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Outros Problemas Sociais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/>
              <a:t> 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38" name="Picture 2" descr="C:\Users\Usuário\JEC\Pictures\Educandário\Imagens para aulas\b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755504"/>
            <a:ext cx="2448272" cy="3427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39" name="Picture 3" descr="C:\Users\Usuário\JEC\Pictures\Educandário\Imagens para aulas\b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872963"/>
            <a:ext cx="2198796" cy="3304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0" name="Picture 4" descr="C:\Users\Usuário\JEC\Pictures\Educandário\Imagens para aulas\b2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413" y="1870717"/>
            <a:ext cx="2273433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566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Outros Problemas Sociais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/>
              <a:t> 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2" name="Picture 2" descr="C:\Users\Usuário\JEC\Pictures\Educandário\Imagens para aulas\b2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1336335"/>
            <a:ext cx="3816425" cy="2308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3" name="Picture 3" descr="C:\Users\Usuário\JEC\Pictures\Educandário\Imagens para aulas\b27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336335"/>
            <a:ext cx="4015677" cy="2308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4" name="Picture 4" descr="C:\Users\Usuário\JEC\Pictures\Educandário\Imagens para aulas\b28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995452"/>
            <a:ext cx="3816425" cy="1840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09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Outros Problemas Sociais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1948, quando começaram a demolir as casas térreas para construir os edifícios, nós, os pobres que residíamos nas habitações coletivas, fomos despejados e ficamos residindo debaixo das pontes. É por isso que eu denomino que a favela é o quarto de despejo de uma cidade. Nós, os pobres, somos os trastes velhos</a:t>
            </a:r>
            <a:r>
              <a:rPr lang="pt-B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(Carolina Maria de Jesus)</a:t>
            </a:r>
            <a:endParaRPr lang="pt-B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classifico São Paulo assim: O Palácio é a sala de visita. A Prefeitura é a sala de jantar e a cidade é o jardim. E a favela é o quintal onde jogam os lixos</a:t>
            </a:r>
            <a:r>
              <a:rPr lang="pt-B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(Carolina Maria de Jesus)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6" name="Picture 2" descr="C:\Users\Usuário\JEC\Pictures\Educandário\Imagens para aulas\b2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893699"/>
            <a:ext cx="1678188" cy="1214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143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/>
              <a:t> 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06" name="Picture 2" descr="C:\Users\Usuário\JEC\Pictures\Educandário\Imagens para aulas\b3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32658"/>
            <a:ext cx="6552728" cy="561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831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Saúde, deficientes e bens culturais</a:t>
            </a:r>
            <a:endParaRPr lang="pt-BR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23. É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competência comum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União, dos Estados, do Distrito Federal e dos Municípios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 - cuidar da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saúde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assistência pública, da proteção e garantia das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pessoas portadoras de deficiência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 - proteger os documentos, as obras e outros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bens de valor histórico, artístico e cultural, os monumentos, as paisagens naturais notáveis e os sítios arqueológicos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/>
              <a:t> 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0" name="Picture 2" descr="C:\Users\Usuário\JEC\Pictures\Educandário\Imagens para aulas\b3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271963"/>
            <a:ext cx="2705100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016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Saúde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001419"/>
          </a:xfrm>
        </p:spPr>
        <p:txBody>
          <a:bodyPr>
            <a:noAutofit/>
          </a:bodyPr>
          <a:lstStyle/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</a:t>
            </a:r>
            <a:r>
              <a:rPr lang="pt-BR" alt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198. </a:t>
            </a:r>
            <a:r>
              <a:rPr lang="pt-BR" alt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§ </a:t>
            </a:r>
            <a:r>
              <a:rPr lang="pt-BR" alt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1º. O </a:t>
            </a:r>
            <a:r>
              <a:rPr lang="pt-BR" alt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sistema único de saúde </a:t>
            </a:r>
            <a:r>
              <a:rPr lang="pt-BR" alt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será financiado, nos termos do art. 195, com recursos do </a:t>
            </a:r>
            <a:r>
              <a:rPr lang="pt-BR" alt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orçamento da seguridade social</a:t>
            </a:r>
            <a:r>
              <a:rPr lang="pt-BR" alt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 </a:t>
            </a:r>
            <a:r>
              <a:rPr lang="pt-BR" alt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União, dos Estados, do Distrito Federal e dos Municípios</a:t>
            </a:r>
            <a:r>
              <a:rPr lang="pt-BR" alt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além de outras fontes.       </a:t>
            </a:r>
            <a:endParaRPr lang="pt-BR" alt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§ 2º,</a:t>
            </a:r>
            <a:r>
              <a:rPr lang="pt-BR" alt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alt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pt-BR" alt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no caso da </a:t>
            </a:r>
            <a:r>
              <a:rPr lang="pt-BR" alt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União</a:t>
            </a:r>
            <a:r>
              <a:rPr lang="pt-BR" alt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receita corrente líquida do respectivo </a:t>
            </a:r>
            <a:r>
              <a:rPr lang="pt-BR" alt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 </a:t>
            </a:r>
            <a:r>
              <a:rPr lang="pt-BR" alt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financeiro, não podendo ser inferior a </a:t>
            </a:r>
            <a:r>
              <a:rPr lang="pt-BR" alt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15%</a:t>
            </a:r>
            <a:r>
              <a:rPr lang="pt-BR" alt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pt-BR" alt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no caso dos </a:t>
            </a:r>
            <a:r>
              <a:rPr lang="pt-BR" alt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Estados e do Distrito Federal</a:t>
            </a:r>
            <a:r>
              <a:rPr lang="pt-BR" alt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 produto da arrecadação dos impostos a que se refere o art. 155 e dos recursos de que tratam os </a:t>
            </a:r>
            <a:r>
              <a:rPr lang="pt-BR" alt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arts</a:t>
            </a:r>
            <a:r>
              <a:rPr lang="pt-BR" alt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157 e 159, inciso I, alínea a, e inciso II, deduzidas as parcelas que forem transferidas aos respectivos Municípios;    </a:t>
            </a:r>
            <a:r>
              <a:rPr lang="pt-BR" altLang="pt-BR" sz="2400" dirty="0">
                <a:latin typeface="Arial" panose="020B0604020202020204" pitchFamily="34" charset="0"/>
              </a:rPr>
              <a:t>   </a:t>
            </a:r>
            <a:endParaRPr lang="pt-BR" altLang="pt-BR" sz="2400" dirty="0" smtClean="0">
              <a:latin typeface="Arial" panose="020B0604020202020204" pitchFamily="34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82" name="Picture 2" descr="C:\Users\Usuário\JEC\Pictures\Educandário\Imagens para aulas\b3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5013176"/>
            <a:ext cx="1856036" cy="1042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969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Família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857403"/>
          </a:xfrm>
        </p:spPr>
        <p:txBody>
          <a:bodyPr>
            <a:noAutofit/>
          </a:bodyPr>
          <a:lstStyle/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226. A família,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 da sociedade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tem especial proteção do Estado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227. É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dever da família, da sociedade e do Estado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assegurar à criança, ao adolescente e ao jovem, com absoluta prioridade, 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direito à vida, à saúde, à alimentação, à educação, ao lazer, à profissionalização, à cultura, à dignidade, ao respeito, à liberdade e à convivência familiar e comunitária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além de colocá-los a salvo de toda forma de negligência, discriminação, exploração, violência, crueldade e opressão.  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34" name="Picture 2" descr="C:\Users\Usuário\JEC\Pictures\Educandário\Imagens para aulas\b3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156" y="4869160"/>
            <a:ext cx="2574020" cy="1176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676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Família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857403"/>
          </a:xfrm>
        </p:spPr>
        <p:txBody>
          <a:bodyPr>
            <a:noAutofit/>
          </a:bodyPr>
          <a:lstStyle/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229. Os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pais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têm 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dever de assistir, criar e educar os filhos menores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 os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filhos maiores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têm 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dever de ajudar e amparar os pais na velhice, carência ou enfermidade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8" name="Picture 2" descr="C:\Users\Usuário\JEC\Pictures\Educandário\Imagens para aulas\b3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6994" y="2852936"/>
            <a:ext cx="3689221" cy="2813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44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Argumentos?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Leis;</a:t>
            </a:r>
          </a:p>
          <a:p>
            <a:pPr marL="0" indent="0">
              <a:buNone/>
            </a:pP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Livros;</a:t>
            </a:r>
          </a:p>
          <a:p>
            <a:pPr marL="0" indent="0">
              <a:buNone/>
            </a:pP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Filmes;</a:t>
            </a:r>
          </a:p>
          <a:p>
            <a:pPr marL="0" indent="0">
              <a:buNone/>
            </a:pP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Citações.</a:t>
            </a:r>
            <a:endParaRPr lang="pt-BR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Usuário\JEC\Pictures\Educandário\Imagens para aulas\a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371600"/>
            <a:ext cx="3816424" cy="4367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021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Constituição Federal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Constituição Federal de 1988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Carta Magna, Constituição Cidadã. • 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Lei maior de um país democrático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contém todos os direitos e garantias fundamentais dos cidadãos, os fundamentos e objetivos do Estado e a sua forma de organização.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C:\Users\Usuário\JEC\Pictures\Educandário\Imagens para aulas\a5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412" y="3645024"/>
            <a:ext cx="1889175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467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Constituição Federal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485740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pt-BR" sz="96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TÍTULO I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96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 Princípios Fundamentais </a:t>
            </a:r>
            <a:endParaRPr lang="pt-BR" sz="9600" b="1" cap="al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1º A 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República Federativa do Brasil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formada pela união indissolúvel dos Estados e Municípios e do Distrito Federal, constitui-se em Estado Democrático de Direito e tem como 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fundamentos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- a soberania;</a:t>
            </a:r>
          </a:p>
          <a:p>
            <a:pPr marL="0" indent="0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 - a cidadania;</a:t>
            </a:r>
          </a:p>
          <a:p>
            <a:pPr marL="0" indent="0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 - 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dignidade da pessoa humana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 - os valores sociais do trabalho e da livre iniciativa;</a:t>
            </a:r>
          </a:p>
          <a:p>
            <a:pPr marL="0" indent="0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- o pluralismo político.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68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Constituição Federal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pt-BR" sz="51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TÍTULO I</a:t>
            </a:r>
            <a:endParaRPr lang="pt-BR" sz="5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51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 Princípios Fundamentais </a:t>
            </a:r>
            <a:endParaRPr lang="pt-BR" sz="5100" b="1" cap="al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5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3º Constituem </a:t>
            </a:r>
            <a:r>
              <a:rPr lang="pt-BR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objetivos fundamentais </a:t>
            </a:r>
            <a:r>
              <a:rPr lang="pt-BR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República Federativa do Brasil</a:t>
            </a: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5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 - </a:t>
            </a:r>
            <a:r>
              <a:rPr lang="pt-BR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construir uma sociedade livre, justa e solidária</a:t>
            </a:r>
            <a:r>
              <a:rPr lang="pt-BR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pt-BR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 - garantir o desenvolvimento nacional;</a:t>
            </a:r>
          </a:p>
          <a:p>
            <a:pPr marL="0" indent="0" algn="just">
              <a:buNone/>
            </a:pPr>
            <a:r>
              <a:rPr lang="pt-BR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 - </a:t>
            </a:r>
            <a:r>
              <a:rPr lang="pt-BR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erradicar a pobreza e a marginalização e reduzir as desigualdades sociais </a:t>
            </a:r>
            <a:r>
              <a:rPr lang="pt-BR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regionais;</a:t>
            </a:r>
          </a:p>
          <a:p>
            <a:pPr marL="0" indent="0" algn="just">
              <a:buNone/>
            </a:pPr>
            <a:r>
              <a:rPr lang="pt-BR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 - promover o bem de todos, </a:t>
            </a:r>
            <a:r>
              <a:rPr lang="pt-BR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 preconceitos de origem, raça, sexo, cor, idade e quaisquer outras formas de discriminação</a:t>
            </a:r>
            <a:r>
              <a:rPr lang="pt-BR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65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Constituição Federal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pt-BR" sz="26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TÍTULO II</a:t>
            </a: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26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 Direitos e Garantias Fundamentais</a:t>
            </a: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CAPÍTULO I</a:t>
            </a:r>
          </a:p>
          <a:p>
            <a:pPr marL="0" indent="0" algn="ctr">
              <a:buNone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 DIREITOS E DEVERES INDIVIDUAIS E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COLETIVOS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5º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Todos são iguais perante a lei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sem distinção de qualquer natureza, garantindo-se aos brasileiros e aos estrangeiros residentes no País a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inviolabilidade do direito à vida, à liberdade, à igualdade, à segurança e à propriedade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nos termos seguintes: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63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2296</TotalTime>
  <Words>2248</Words>
  <Application>Microsoft Office PowerPoint</Application>
  <PresentationFormat>Apresentação na tela (4:3)</PresentationFormat>
  <Paragraphs>304</Paragraphs>
  <Slides>49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49</vt:i4>
      </vt:variant>
    </vt:vector>
  </HeadingPairs>
  <TitlesOfParts>
    <vt:vector size="50" baseType="lpstr">
      <vt:lpstr>Tema do Office</vt:lpstr>
      <vt:lpstr>Competências da Redação</vt:lpstr>
      <vt:lpstr>Competências da Redação</vt:lpstr>
      <vt:lpstr>Competências da Redação</vt:lpstr>
      <vt:lpstr>Argumentos?</vt:lpstr>
      <vt:lpstr>Argumentos?</vt:lpstr>
      <vt:lpstr>Constituição Federal</vt:lpstr>
      <vt:lpstr>Constituição Federal</vt:lpstr>
      <vt:lpstr>Constituição Federal</vt:lpstr>
      <vt:lpstr>Constituição Federal</vt:lpstr>
      <vt:lpstr>Constituição Federal</vt:lpstr>
      <vt:lpstr>Constituição Federal</vt:lpstr>
      <vt:lpstr>Constituição Federal</vt:lpstr>
      <vt:lpstr>Constituição Federal</vt:lpstr>
      <vt:lpstr>Constituição Federal</vt:lpstr>
      <vt:lpstr>Constituição Federal</vt:lpstr>
      <vt:lpstr>Violência Urbana</vt:lpstr>
      <vt:lpstr>UNIÃO – POLÍCIA FEDERAL</vt:lpstr>
      <vt:lpstr>UNIÃO – POLÍCIA RODOVIÁRIA FEDERAL</vt:lpstr>
      <vt:lpstr>ESTADOS – POLÍCIA CIVIL</vt:lpstr>
      <vt:lpstr>ESTADOS – POLÍCIA MILITAR</vt:lpstr>
      <vt:lpstr>MUNICÍPIOS</vt:lpstr>
      <vt:lpstr>Violência Urbana</vt:lpstr>
      <vt:lpstr>Violência Urbana</vt:lpstr>
      <vt:lpstr>Violência Urbana</vt:lpstr>
      <vt:lpstr>Meio Ambiente</vt:lpstr>
      <vt:lpstr>Meio Ambiente</vt:lpstr>
      <vt:lpstr>Meio Ambiente</vt:lpstr>
      <vt:lpstr>Meio Ambiente</vt:lpstr>
      <vt:lpstr>Meio Ambiente</vt:lpstr>
      <vt:lpstr>Meio Ambiente</vt:lpstr>
      <vt:lpstr>Meio Ambiente</vt:lpstr>
      <vt:lpstr>Educação</vt:lpstr>
      <vt:lpstr>Educação</vt:lpstr>
      <vt:lpstr>Educação</vt:lpstr>
      <vt:lpstr>Educação</vt:lpstr>
      <vt:lpstr>Educação</vt:lpstr>
      <vt:lpstr>Educação</vt:lpstr>
      <vt:lpstr>Educação</vt:lpstr>
      <vt:lpstr>Educação</vt:lpstr>
      <vt:lpstr>Educação</vt:lpstr>
      <vt:lpstr>Outros Problemas Sociais</vt:lpstr>
      <vt:lpstr>Outros Problemas Sociais</vt:lpstr>
      <vt:lpstr>Outros Problemas Sociais</vt:lpstr>
      <vt:lpstr>Outros Problemas Sociais</vt:lpstr>
      <vt:lpstr>Apresentação do PowerPoint</vt:lpstr>
      <vt:lpstr>Saúde, deficientes e bens culturais</vt:lpstr>
      <vt:lpstr>Saúde</vt:lpstr>
      <vt:lpstr>Família</vt:lpstr>
      <vt:lpstr>Família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PREVIDÊNCIA COMPLEMENTAR</dc:title>
  <dc:creator>Usuário</dc:creator>
  <cp:lastModifiedBy>Usuário</cp:lastModifiedBy>
  <cp:revision>266</cp:revision>
  <dcterms:created xsi:type="dcterms:W3CDTF">2018-05-26T12:30:19Z</dcterms:created>
  <dcterms:modified xsi:type="dcterms:W3CDTF">2019-11-03T20:11:32Z</dcterms:modified>
</cp:coreProperties>
</file>