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66" r:id="rId3"/>
    <p:sldId id="292" r:id="rId4"/>
    <p:sldId id="267" r:id="rId5"/>
    <p:sldId id="269" r:id="rId6"/>
    <p:sldId id="270" r:id="rId7"/>
    <p:sldId id="271" r:id="rId8"/>
    <p:sldId id="272" r:id="rId9"/>
    <p:sldId id="273" r:id="rId10"/>
    <p:sldId id="274" r:id="rId11"/>
    <p:sldId id="275" r:id="rId12"/>
    <p:sldId id="276" r:id="rId13"/>
    <p:sldId id="277" r:id="rId14"/>
    <p:sldId id="268" r:id="rId15"/>
    <p:sldId id="298" r:id="rId16"/>
    <p:sldId id="297" r:id="rId17"/>
    <p:sldId id="299" r:id="rId18"/>
    <p:sldId id="278" r:id="rId19"/>
    <p:sldId id="291" r:id="rId20"/>
    <p:sldId id="293" r:id="rId21"/>
    <p:sldId id="294" r:id="rId22"/>
    <p:sldId id="295" r:id="rId23"/>
    <p:sldId id="296" r:id="rId24"/>
    <p:sldId id="279" r:id="rId25"/>
    <p:sldId id="300" r:id="rId26"/>
    <p:sldId id="301" r:id="rId27"/>
    <p:sldId id="280" r:id="rId28"/>
    <p:sldId id="281" r:id="rId29"/>
    <p:sldId id="282" r:id="rId30"/>
    <p:sldId id="283" r:id="rId31"/>
    <p:sldId id="284" r:id="rId32"/>
    <p:sldId id="285" r:id="rId33"/>
    <p:sldId id="286" r:id="rId34"/>
    <p:sldId id="304" r:id="rId35"/>
    <p:sldId id="305" r:id="rId36"/>
    <p:sldId id="306" r:id="rId37"/>
    <p:sldId id="307" r:id="rId38"/>
    <p:sldId id="308" r:id="rId39"/>
    <p:sldId id="302" r:id="rId40"/>
    <p:sldId id="303" r:id="rId41"/>
    <p:sldId id="309" r:id="rId42"/>
    <p:sldId id="310" r:id="rId43"/>
    <p:sldId id="311" r:id="rId44"/>
    <p:sldId id="288" r:id="rId45"/>
    <p:sldId id="312" r:id="rId46"/>
    <p:sldId id="313" r:id="rId47"/>
    <p:sldId id="314" r:id="rId48"/>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73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pt-BR" smtClean="0"/>
              <a:t>Clique para editar o título mestre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7C62E64D-E061-44C3-B210-2860599D9A90}" type="datetimeFigureOut">
              <a:rPr lang="pt-BR" smtClean="0"/>
              <a:t>31/10/2019</a:t>
            </a:fld>
            <a:endParaRPr lang="pt-BR"/>
          </a:p>
        </p:txBody>
      </p:sp>
      <p:sp>
        <p:nvSpPr>
          <p:cNvPr id="5" name="Footer Placeholder 4"/>
          <p:cNvSpPr>
            <a:spLocks noGrp="1"/>
          </p:cNvSpPr>
          <p:nvPr>
            <p:ph type="ftr" sz="quarter" idx="11"/>
          </p:nvPr>
        </p:nvSpPr>
        <p:spPr>
          <a:xfrm>
            <a:off x="2396319" y="329308"/>
            <a:ext cx="3086292" cy="309201"/>
          </a:xfrm>
        </p:spPr>
        <p:txBody>
          <a:bodyPr/>
          <a:lstStyle/>
          <a:p>
            <a:endParaRPr lang="pt-BR"/>
          </a:p>
        </p:txBody>
      </p:sp>
      <p:sp>
        <p:nvSpPr>
          <p:cNvPr id="6" name="Slide Number Placeholder 5"/>
          <p:cNvSpPr>
            <a:spLocks noGrp="1"/>
          </p:cNvSpPr>
          <p:nvPr>
            <p:ph type="sldNum" sz="quarter" idx="12"/>
          </p:nvPr>
        </p:nvSpPr>
        <p:spPr>
          <a:xfrm>
            <a:off x="1434703" y="798973"/>
            <a:ext cx="802005" cy="503578"/>
          </a:xfrm>
        </p:spPr>
        <p:txBody>
          <a:bodyPr/>
          <a:lstStyle/>
          <a:p>
            <a:fld id="{9DA96D4E-E211-4E96-8CE1-08064E0EFAD3}" type="slidenum">
              <a:rPr lang="pt-BR" smtClean="0"/>
              <a:t>‹nº›</a:t>
            </a:fld>
            <a:endParaRPr lang="pt-BR"/>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77122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7C62E64D-E061-44C3-B210-2860599D9A90}" type="datetimeFigureOut">
              <a:rPr lang="pt-BR" smtClean="0"/>
              <a:t>31/10/2019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DA96D4E-E211-4E96-8CE1-08064E0EFAD3}" type="slidenum">
              <a:rPr lang="pt-BR" smtClean="0"/>
              <a:t>‹nº›</a:t>
            </a:fld>
            <a:endParaRPr lang="pt-BR"/>
          </a:p>
        </p:txBody>
      </p:sp>
    </p:spTree>
    <p:extLst>
      <p:ext uri="{BB962C8B-B14F-4D97-AF65-F5344CB8AC3E}">
        <p14:creationId xmlns:p14="http://schemas.microsoft.com/office/powerpoint/2010/main" val="3293776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7C62E64D-E061-44C3-B210-2860599D9A90}" type="datetimeFigureOut">
              <a:rPr lang="pt-BR" smtClean="0"/>
              <a:t>31/10/2019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DA96D4E-E211-4E96-8CE1-08064E0EFAD3}" type="slidenum">
              <a:rPr lang="pt-BR" smtClean="0"/>
              <a:t>‹nº›</a:t>
            </a:fld>
            <a:endParaRPr lang="pt-BR"/>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40140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idx="1"/>
          </p:nvPr>
        </p:nvSpPr>
        <p:spPr/>
        <p:txBody>
          <a:bodyPr ancho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7C62E64D-E061-44C3-B210-2860599D9A90}" type="datetimeFigureOut">
              <a:rPr lang="pt-BR" smtClean="0"/>
              <a:t>31/10/2019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DA96D4E-E211-4E96-8CE1-08064E0EFAD3}" type="slidenum">
              <a:rPr lang="pt-BR" smtClean="0"/>
              <a:t>‹nº›</a:t>
            </a:fld>
            <a:endParaRPr lang="pt-B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68825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pt-BR" smtClean="0"/>
              <a:t>Clique para editar o título mestre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pt-BR" smtClean="0"/>
              <a:t>Editar estilos de texto Mestre</a:t>
            </a:r>
          </a:p>
        </p:txBody>
      </p:sp>
      <p:sp>
        <p:nvSpPr>
          <p:cNvPr id="4" name="Date Placeholder 3"/>
          <p:cNvSpPr>
            <a:spLocks noGrp="1"/>
          </p:cNvSpPr>
          <p:nvPr>
            <p:ph type="dt" sz="half" idx="10"/>
          </p:nvPr>
        </p:nvSpPr>
        <p:spPr/>
        <p:txBody>
          <a:bodyPr/>
          <a:lstStyle/>
          <a:p>
            <a:fld id="{7C62E64D-E061-44C3-B210-2860599D9A90}" type="datetimeFigureOut">
              <a:rPr lang="pt-BR" smtClean="0"/>
              <a:t>31/10/2019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DA96D4E-E211-4E96-8CE1-08064E0EFAD3}" type="slidenum">
              <a:rPr lang="pt-BR" smtClean="0"/>
              <a:t>‹nº›</a:t>
            </a:fld>
            <a:endParaRPr lang="pt-BR"/>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50724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7C62E64D-E061-44C3-B210-2860599D9A90}" type="datetimeFigureOut">
              <a:rPr lang="pt-BR" smtClean="0"/>
              <a:t>31/10/2019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DA96D4E-E211-4E96-8CE1-08064E0EFAD3}" type="slidenum">
              <a:rPr lang="pt-BR" smtClean="0"/>
              <a:t>‹nº›</a:t>
            </a:fld>
            <a:endParaRPr lang="pt-B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27504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pt-BR" smtClean="0"/>
              <a:t>Clique para editar o título mestre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smtClean="0"/>
              <a:t>Editar estilos de texto Mestre</a:t>
            </a:r>
          </a:p>
        </p:txBody>
      </p:sp>
      <p:sp>
        <p:nvSpPr>
          <p:cNvPr id="4" name="Content Placeholder 3"/>
          <p:cNvSpPr>
            <a:spLocks noGrp="1"/>
          </p:cNvSpPr>
          <p:nvPr>
            <p:ph sz="half" idx="2"/>
          </p:nvPr>
        </p:nvSpPr>
        <p:spPr>
          <a:xfrm>
            <a:off x="1443491" y="2824270"/>
            <a:ext cx="3125766" cy="2644457"/>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smtClean="0"/>
              <a:t>Editar estilos de texto Mestre</a:t>
            </a:r>
          </a:p>
        </p:txBody>
      </p:sp>
      <p:sp>
        <p:nvSpPr>
          <p:cNvPr id="6" name="Content Placeholder 5"/>
          <p:cNvSpPr>
            <a:spLocks noGrp="1"/>
          </p:cNvSpPr>
          <p:nvPr>
            <p:ph sz="quarter" idx="4"/>
          </p:nvPr>
        </p:nvSpPr>
        <p:spPr>
          <a:xfrm>
            <a:off x="4889182" y="2821491"/>
            <a:ext cx="3125652" cy="2637371"/>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7C62E64D-E061-44C3-B210-2860599D9A90}" type="datetimeFigureOut">
              <a:rPr lang="pt-BR" smtClean="0"/>
              <a:t>31/10/2019</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9DA96D4E-E211-4E96-8CE1-08064E0EFAD3}" type="slidenum">
              <a:rPr lang="pt-BR" smtClean="0"/>
              <a:t>‹nº›</a:t>
            </a:fld>
            <a:endParaRPr lang="pt-BR"/>
          </a:p>
        </p:txBody>
      </p:sp>
    </p:spTree>
    <p:extLst>
      <p:ext uri="{BB962C8B-B14F-4D97-AF65-F5344CB8AC3E}">
        <p14:creationId xmlns:p14="http://schemas.microsoft.com/office/powerpoint/2010/main" val="2143814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7C62E64D-E061-44C3-B210-2860599D9A90}" type="datetimeFigureOut">
              <a:rPr lang="pt-BR" smtClean="0"/>
              <a:t>31/10/2019</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9DA96D4E-E211-4E96-8CE1-08064E0EFAD3}" type="slidenum">
              <a:rPr lang="pt-BR" smtClean="0"/>
              <a:t>‹nº›</a:t>
            </a:fld>
            <a:endParaRPr lang="pt-BR"/>
          </a:p>
        </p:txBody>
      </p:sp>
    </p:spTree>
    <p:extLst>
      <p:ext uri="{BB962C8B-B14F-4D97-AF65-F5344CB8AC3E}">
        <p14:creationId xmlns:p14="http://schemas.microsoft.com/office/powerpoint/2010/main" val="2037523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62E64D-E061-44C3-B210-2860599D9A90}" type="datetimeFigureOut">
              <a:rPr lang="pt-BR" smtClean="0"/>
              <a:t>31/10/2019</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9DA96D4E-E211-4E96-8CE1-08064E0EFAD3}" type="slidenum">
              <a:rPr lang="pt-BR" smtClean="0"/>
              <a:t>‹nº›</a:t>
            </a:fld>
            <a:endParaRPr lang="pt-BR"/>
          </a:p>
        </p:txBody>
      </p:sp>
    </p:spTree>
    <p:extLst>
      <p:ext uri="{BB962C8B-B14F-4D97-AF65-F5344CB8AC3E}">
        <p14:creationId xmlns:p14="http://schemas.microsoft.com/office/powerpoint/2010/main" val="2435613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pt-BR" smtClean="0"/>
              <a:t>Clique para editar o título mestre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smtClean="0"/>
              <a:t>Editar estilos de texto Mestre</a:t>
            </a:r>
          </a:p>
        </p:txBody>
      </p:sp>
      <p:sp>
        <p:nvSpPr>
          <p:cNvPr id="5" name="Date Placeholder 4"/>
          <p:cNvSpPr>
            <a:spLocks noGrp="1"/>
          </p:cNvSpPr>
          <p:nvPr>
            <p:ph type="dt" sz="half" idx="10"/>
          </p:nvPr>
        </p:nvSpPr>
        <p:spPr/>
        <p:txBody>
          <a:bodyPr/>
          <a:lstStyle/>
          <a:p>
            <a:fld id="{7C62E64D-E061-44C3-B210-2860599D9A90}" type="datetimeFigureOut">
              <a:rPr lang="pt-BR" smtClean="0"/>
              <a:t>31/10/2019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DA96D4E-E211-4E96-8CE1-08064E0EFAD3}" type="slidenum">
              <a:rPr lang="pt-BR" smtClean="0"/>
              <a:t>‹nº›</a:t>
            </a:fld>
            <a:endParaRPr lang="pt-BR"/>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19451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smtClean="0"/>
              <a:t>Editar estilos de texto Mestre</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7C62E64D-E061-44C3-B210-2860599D9A90}" type="datetimeFigureOut">
              <a:rPr lang="pt-BR" smtClean="0"/>
              <a:t>31/10/2019</a:t>
            </a:fld>
            <a:endParaRPr lang="pt-BR"/>
          </a:p>
        </p:txBody>
      </p:sp>
      <p:sp>
        <p:nvSpPr>
          <p:cNvPr id="6" name="Footer Placeholder 5"/>
          <p:cNvSpPr>
            <a:spLocks noGrp="1"/>
          </p:cNvSpPr>
          <p:nvPr>
            <p:ph type="ftr" sz="quarter" idx="11"/>
          </p:nvPr>
        </p:nvSpPr>
        <p:spPr>
          <a:xfrm>
            <a:off x="1437530" y="318641"/>
            <a:ext cx="3251553" cy="320931"/>
          </a:xfrm>
        </p:spPr>
        <p:txBody>
          <a:bodyPr/>
          <a:lstStyle/>
          <a:p>
            <a:endParaRPr lang="pt-BR"/>
          </a:p>
        </p:txBody>
      </p:sp>
      <p:sp>
        <p:nvSpPr>
          <p:cNvPr id="7" name="Slide Number Placeholder 6"/>
          <p:cNvSpPr>
            <a:spLocks noGrp="1"/>
          </p:cNvSpPr>
          <p:nvPr>
            <p:ph type="sldNum" sz="quarter" idx="12"/>
          </p:nvPr>
        </p:nvSpPr>
        <p:spPr/>
        <p:txBody>
          <a:bodyPr/>
          <a:lstStyle/>
          <a:p>
            <a:fld id="{9DA96D4E-E211-4E96-8CE1-08064E0EFAD3}" type="slidenum">
              <a:rPr lang="pt-BR" smtClean="0"/>
              <a:t>‹nº›</a:t>
            </a:fld>
            <a:endParaRPr lang="pt-BR"/>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58659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7C62E64D-E061-44C3-B210-2860599D9A90}" type="datetimeFigureOut">
              <a:rPr lang="pt-BR" smtClean="0"/>
              <a:t>31/10/2019</a:t>
            </a:fld>
            <a:endParaRPr lang="pt-BR"/>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9DA96D4E-E211-4E96-8CE1-08064E0EFAD3}" type="slidenum">
              <a:rPr lang="pt-BR" smtClean="0"/>
              <a:t>‹nº›</a:t>
            </a:fld>
            <a:endParaRPr lang="pt-BR"/>
          </a:p>
        </p:txBody>
      </p:sp>
    </p:spTree>
    <p:extLst>
      <p:ext uri="{BB962C8B-B14F-4D97-AF65-F5344CB8AC3E}">
        <p14:creationId xmlns:p14="http://schemas.microsoft.com/office/powerpoint/2010/main" val="33982076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4000" b="1" dirty="0" smtClean="0">
                <a:latin typeface="Times New Roman" panose="02020603050405020304" pitchFamily="18" charset="0"/>
                <a:cs typeface="Times New Roman" panose="02020603050405020304" pitchFamily="18" charset="0"/>
              </a:rPr>
              <a:t>COESÃO E COERÊNCIA</a:t>
            </a:r>
            <a:endParaRPr lang="pt-BR" sz="4000" b="1" dirty="0">
              <a:latin typeface="Times New Roman" panose="02020603050405020304" pitchFamily="18" charset="0"/>
              <a:cs typeface="Times New Roman" panose="02020603050405020304" pitchFamily="18" charset="0"/>
            </a:endParaRPr>
          </a:p>
        </p:txBody>
      </p:sp>
      <p:pic>
        <p:nvPicPr>
          <p:cNvPr id="1026" name="Picture 2" descr="C:\Users\Usuário\JEC\Pictures\Educandário\Imagens para aulas\COESÃO1.jpg"/>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647594" y="2276872"/>
            <a:ext cx="6163135" cy="34513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55239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COERÊNCIA</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556793"/>
            <a:ext cx="8136904" cy="5184576"/>
          </a:xfrm>
        </p:spPr>
        <p:txBody>
          <a:bodyPr>
            <a:normAutofit lnSpcReduction="10000"/>
          </a:bodyPr>
          <a:lstStyle/>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sz="2400" b="1" dirty="0" smtClean="0">
              <a:solidFill>
                <a:schemeClr val="bg1"/>
              </a:solidFill>
            </a:endParaRPr>
          </a:p>
          <a:p>
            <a:pPr algn="just"/>
            <a:endParaRPr lang="pt-BR" sz="2400" b="1" dirty="0">
              <a:solidFill>
                <a:schemeClr val="bg1"/>
              </a:solidFill>
            </a:endParaRPr>
          </a:p>
          <a:p>
            <a:pPr algn="just"/>
            <a:endParaRPr lang="pt-BR" sz="2400" b="1" dirty="0" smtClean="0">
              <a:solidFill>
                <a:schemeClr val="bg1"/>
              </a:solidFill>
            </a:endParaRPr>
          </a:p>
          <a:p>
            <a:pPr algn="just"/>
            <a:endParaRPr lang="pt-BR" sz="2400" b="1" dirty="0">
              <a:solidFill>
                <a:schemeClr val="bg1"/>
              </a:solidFill>
            </a:endParaRPr>
          </a:p>
          <a:p>
            <a:pPr algn="just"/>
            <a:r>
              <a:rPr lang="pt-BR" sz="3100" b="1" dirty="0" smtClean="0">
                <a:solidFill>
                  <a:schemeClr val="bg1"/>
                </a:solidFill>
                <a:latin typeface="Times New Roman" panose="02020603050405020304" pitchFamily="18" charset="0"/>
                <a:cs typeface="Times New Roman" panose="02020603050405020304" pitchFamily="18" charset="0"/>
              </a:rPr>
              <a:t>Exemplos de incoerência:</a:t>
            </a:r>
          </a:p>
          <a:p>
            <a:pPr algn="just"/>
            <a:endParaRPr lang="pt-BR" sz="3100" b="1" dirty="0">
              <a:solidFill>
                <a:schemeClr val="bg1"/>
              </a:solidFill>
              <a:latin typeface="Times New Roman" panose="02020603050405020304" pitchFamily="18" charset="0"/>
              <a:cs typeface="Times New Roman" panose="02020603050405020304" pitchFamily="18" charset="0"/>
            </a:endParaRPr>
          </a:p>
          <a:p>
            <a:pPr algn="just"/>
            <a:endParaRPr lang="pt-BR" sz="3100" b="1" dirty="0" smtClean="0">
              <a:solidFill>
                <a:schemeClr val="bg1"/>
              </a:solidFill>
              <a:latin typeface="Times New Roman" panose="02020603050405020304" pitchFamily="18" charset="0"/>
              <a:cs typeface="Times New Roman" panose="02020603050405020304" pitchFamily="18" charset="0"/>
            </a:endParaRPr>
          </a:p>
          <a:p>
            <a:pPr algn="just"/>
            <a:endParaRPr lang="pt-BR" sz="3100" b="1" dirty="0">
              <a:solidFill>
                <a:schemeClr val="bg1"/>
              </a:solidFill>
              <a:latin typeface="Times New Roman" panose="02020603050405020304" pitchFamily="18" charset="0"/>
              <a:cs typeface="Times New Roman" panose="02020603050405020304" pitchFamily="18" charset="0"/>
            </a:endParaRPr>
          </a:p>
          <a:p>
            <a:pPr algn="just"/>
            <a:endParaRPr lang="pt-BR" sz="3100" b="1"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96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pic>
        <p:nvPicPr>
          <p:cNvPr id="16386" name="Picture 2" descr="C:\Users\Usuário\JEC\Pictures\Educandário\Imagens para aulas\incoerencia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2060848"/>
            <a:ext cx="5832648" cy="38834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6928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COERÊNCIA</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556793"/>
            <a:ext cx="8136904" cy="5184576"/>
          </a:xfrm>
        </p:spPr>
        <p:txBody>
          <a:bodyPr>
            <a:normAutofit lnSpcReduction="10000"/>
          </a:bodyPr>
          <a:lstStyle/>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sz="2400" b="1" dirty="0" smtClean="0">
              <a:solidFill>
                <a:schemeClr val="bg1"/>
              </a:solidFill>
            </a:endParaRPr>
          </a:p>
          <a:p>
            <a:pPr algn="just"/>
            <a:endParaRPr lang="pt-BR" sz="2400" b="1" dirty="0">
              <a:solidFill>
                <a:schemeClr val="bg1"/>
              </a:solidFill>
            </a:endParaRPr>
          </a:p>
          <a:p>
            <a:pPr algn="just"/>
            <a:endParaRPr lang="pt-BR" sz="2400" b="1" dirty="0" smtClean="0">
              <a:solidFill>
                <a:schemeClr val="bg1"/>
              </a:solidFill>
            </a:endParaRPr>
          </a:p>
          <a:p>
            <a:pPr algn="just"/>
            <a:endParaRPr lang="pt-BR" sz="2400" b="1" dirty="0">
              <a:solidFill>
                <a:schemeClr val="bg1"/>
              </a:solidFill>
            </a:endParaRPr>
          </a:p>
          <a:p>
            <a:pPr algn="just"/>
            <a:r>
              <a:rPr lang="pt-BR" sz="3100" b="1" dirty="0" smtClean="0">
                <a:solidFill>
                  <a:schemeClr val="bg1"/>
                </a:solidFill>
                <a:latin typeface="Times New Roman" panose="02020603050405020304" pitchFamily="18" charset="0"/>
                <a:cs typeface="Times New Roman" panose="02020603050405020304" pitchFamily="18" charset="0"/>
              </a:rPr>
              <a:t>Exemplos de incoerência:</a:t>
            </a:r>
          </a:p>
          <a:p>
            <a:pPr algn="just"/>
            <a:endParaRPr lang="pt-BR" sz="3100" b="1" dirty="0">
              <a:solidFill>
                <a:schemeClr val="bg1"/>
              </a:solidFill>
              <a:latin typeface="Times New Roman" panose="02020603050405020304" pitchFamily="18" charset="0"/>
              <a:cs typeface="Times New Roman" panose="02020603050405020304" pitchFamily="18" charset="0"/>
            </a:endParaRPr>
          </a:p>
          <a:p>
            <a:pPr algn="just"/>
            <a:endParaRPr lang="pt-BR" sz="3100" b="1" dirty="0" smtClean="0">
              <a:solidFill>
                <a:schemeClr val="bg1"/>
              </a:solidFill>
              <a:latin typeface="Times New Roman" panose="02020603050405020304" pitchFamily="18" charset="0"/>
              <a:cs typeface="Times New Roman" panose="02020603050405020304" pitchFamily="18" charset="0"/>
            </a:endParaRPr>
          </a:p>
          <a:p>
            <a:pPr algn="just"/>
            <a:endParaRPr lang="pt-BR" sz="3100" b="1" dirty="0">
              <a:solidFill>
                <a:schemeClr val="bg1"/>
              </a:solidFill>
              <a:latin typeface="Times New Roman" panose="02020603050405020304" pitchFamily="18" charset="0"/>
              <a:cs typeface="Times New Roman" panose="02020603050405020304" pitchFamily="18" charset="0"/>
            </a:endParaRPr>
          </a:p>
          <a:p>
            <a:pPr algn="just"/>
            <a:endParaRPr lang="pt-BR" sz="3100" b="1"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96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pic>
        <p:nvPicPr>
          <p:cNvPr id="17410" name="Picture 2" descr="C:\Users\Usuário\JEC\Pictures\Educandário\Imagens para aulas\incoerencia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2132856"/>
            <a:ext cx="6083482" cy="36965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2817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COERÊNCIA</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556793"/>
            <a:ext cx="8136904" cy="5184576"/>
          </a:xfrm>
        </p:spPr>
        <p:txBody>
          <a:bodyPr>
            <a:normAutofit lnSpcReduction="10000"/>
          </a:bodyPr>
          <a:lstStyle/>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sz="2400" b="1" dirty="0" smtClean="0">
              <a:solidFill>
                <a:schemeClr val="bg1"/>
              </a:solidFill>
            </a:endParaRPr>
          </a:p>
          <a:p>
            <a:pPr algn="just"/>
            <a:endParaRPr lang="pt-BR" sz="2400" b="1" dirty="0">
              <a:solidFill>
                <a:schemeClr val="bg1"/>
              </a:solidFill>
            </a:endParaRPr>
          </a:p>
          <a:p>
            <a:pPr algn="just"/>
            <a:endParaRPr lang="pt-BR" sz="2400" b="1" dirty="0" smtClean="0">
              <a:solidFill>
                <a:schemeClr val="bg1"/>
              </a:solidFill>
            </a:endParaRPr>
          </a:p>
          <a:p>
            <a:pPr algn="just"/>
            <a:endParaRPr lang="pt-BR" sz="2400" b="1" dirty="0">
              <a:solidFill>
                <a:schemeClr val="bg1"/>
              </a:solidFill>
            </a:endParaRPr>
          </a:p>
          <a:p>
            <a:pPr algn="just"/>
            <a:r>
              <a:rPr lang="pt-BR" sz="3100" b="1" dirty="0" smtClean="0">
                <a:solidFill>
                  <a:schemeClr val="bg1"/>
                </a:solidFill>
                <a:latin typeface="Times New Roman" panose="02020603050405020304" pitchFamily="18" charset="0"/>
                <a:cs typeface="Times New Roman" panose="02020603050405020304" pitchFamily="18" charset="0"/>
              </a:rPr>
              <a:t>Exemplos de incoerência:</a:t>
            </a:r>
          </a:p>
          <a:p>
            <a:pPr algn="just"/>
            <a:endParaRPr lang="pt-BR" sz="3100" b="1" dirty="0">
              <a:solidFill>
                <a:schemeClr val="bg1"/>
              </a:solidFill>
              <a:latin typeface="Times New Roman" panose="02020603050405020304" pitchFamily="18" charset="0"/>
              <a:cs typeface="Times New Roman" panose="02020603050405020304" pitchFamily="18" charset="0"/>
            </a:endParaRPr>
          </a:p>
          <a:p>
            <a:pPr algn="just"/>
            <a:endParaRPr lang="pt-BR" sz="3100" b="1" dirty="0" smtClean="0">
              <a:solidFill>
                <a:schemeClr val="bg1"/>
              </a:solidFill>
              <a:latin typeface="Times New Roman" panose="02020603050405020304" pitchFamily="18" charset="0"/>
              <a:cs typeface="Times New Roman" panose="02020603050405020304" pitchFamily="18" charset="0"/>
            </a:endParaRPr>
          </a:p>
          <a:p>
            <a:pPr algn="just"/>
            <a:endParaRPr lang="pt-BR" sz="3100" b="1" dirty="0">
              <a:solidFill>
                <a:schemeClr val="bg1"/>
              </a:solidFill>
              <a:latin typeface="Times New Roman" panose="02020603050405020304" pitchFamily="18" charset="0"/>
              <a:cs typeface="Times New Roman" panose="02020603050405020304" pitchFamily="18" charset="0"/>
            </a:endParaRPr>
          </a:p>
          <a:p>
            <a:pPr algn="just"/>
            <a:endParaRPr lang="pt-BR" sz="3100" b="1"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96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pic>
        <p:nvPicPr>
          <p:cNvPr id="18434" name="Picture 2" descr="C:\Users\Usuário\JEC\Pictures\Educandário\Imagens para aulas\incoerencia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3" y="2132856"/>
            <a:ext cx="6199188" cy="38238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76244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COERÊNCIA</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556793"/>
            <a:ext cx="8136904" cy="5184576"/>
          </a:xfrm>
        </p:spPr>
        <p:txBody>
          <a:bodyPr>
            <a:normAutofit lnSpcReduction="10000"/>
          </a:bodyPr>
          <a:lstStyle/>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sz="2400" b="1" dirty="0" smtClean="0">
              <a:solidFill>
                <a:schemeClr val="bg1"/>
              </a:solidFill>
            </a:endParaRPr>
          </a:p>
          <a:p>
            <a:pPr algn="just"/>
            <a:endParaRPr lang="pt-BR" sz="2400" b="1" dirty="0">
              <a:solidFill>
                <a:schemeClr val="bg1"/>
              </a:solidFill>
            </a:endParaRPr>
          </a:p>
          <a:p>
            <a:pPr algn="just"/>
            <a:endParaRPr lang="pt-BR" sz="2400" b="1" dirty="0" smtClean="0">
              <a:solidFill>
                <a:schemeClr val="bg1"/>
              </a:solidFill>
            </a:endParaRPr>
          </a:p>
          <a:p>
            <a:pPr algn="just"/>
            <a:endParaRPr lang="pt-BR" sz="2400" b="1" dirty="0">
              <a:solidFill>
                <a:schemeClr val="bg1"/>
              </a:solidFill>
            </a:endParaRPr>
          </a:p>
          <a:p>
            <a:pPr algn="just"/>
            <a:r>
              <a:rPr lang="pt-BR" sz="3100" b="1" dirty="0" smtClean="0">
                <a:latin typeface="Times New Roman" panose="02020603050405020304" pitchFamily="18" charset="0"/>
                <a:cs typeface="Times New Roman" panose="02020603050405020304" pitchFamily="18" charset="0"/>
              </a:rPr>
              <a:t>Exemplos de incoerência:</a:t>
            </a:r>
          </a:p>
          <a:p>
            <a:pPr algn="just"/>
            <a:endParaRPr lang="pt-BR" sz="3100" b="1" dirty="0">
              <a:solidFill>
                <a:schemeClr val="bg1"/>
              </a:solidFill>
              <a:latin typeface="Times New Roman" panose="02020603050405020304" pitchFamily="18" charset="0"/>
              <a:cs typeface="Times New Roman" panose="02020603050405020304" pitchFamily="18" charset="0"/>
            </a:endParaRPr>
          </a:p>
          <a:p>
            <a:pPr algn="just"/>
            <a:endParaRPr lang="pt-BR" sz="3100" b="1" dirty="0" smtClean="0">
              <a:solidFill>
                <a:schemeClr val="bg1"/>
              </a:solidFill>
              <a:latin typeface="Times New Roman" panose="02020603050405020304" pitchFamily="18" charset="0"/>
              <a:cs typeface="Times New Roman" panose="02020603050405020304" pitchFamily="18" charset="0"/>
            </a:endParaRPr>
          </a:p>
          <a:p>
            <a:pPr algn="just"/>
            <a:endParaRPr lang="pt-BR" sz="3100" b="1" dirty="0">
              <a:solidFill>
                <a:schemeClr val="bg1"/>
              </a:solidFill>
              <a:latin typeface="Times New Roman" panose="02020603050405020304" pitchFamily="18" charset="0"/>
              <a:cs typeface="Times New Roman" panose="02020603050405020304" pitchFamily="18" charset="0"/>
            </a:endParaRPr>
          </a:p>
          <a:p>
            <a:pPr algn="just"/>
            <a:endParaRPr lang="pt-BR" sz="3100" b="1"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96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pic>
        <p:nvPicPr>
          <p:cNvPr id="19458" name="Picture 2" descr="C:\Users\Usuário\JEC\Pictures\Educandário\Imagens para aulas\incoerencia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2107610"/>
            <a:ext cx="5904656" cy="38294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87537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COERÊNCIA</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556793"/>
            <a:ext cx="8136904" cy="5184576"/>
          </a:xfrm>
        </p:spPr>
        <p:txBody>
          <a:bodyPr>
            <a:normAutofit/>
          </a:bodyPr>
          <a:lstStyle/>
          <a:p>
            <a:pPr marL="0" indent="0" algn="just">
              <a:buNone/>
            </a:pPr>
            <a:endParaRPr lang="pt-BR" sz="2400" b="1" dirty="0">
              <a:solidFill>
                <a:schemeClr val="bg1"/>
              </a:solidFill>
            </a:endParaRPr>
          </a:p>
          <a:p>
            <a:pPr algn="just"/>
            <a:r>
              <a:rPr lang="pt-BR" sz="2400" b="1" dirty="0" smtClean="0">
                <a:latin typeface="Times New Roman" panose="02020603050405020304" pitchFamily="18" charset="0"/>
                <a:cs typeface="Times New Roman" panose="02020603050405020304" pitchFamily="18" charset="0"/>
              </a:rPr>
              <a:t>Exemplos de </a:t>
            </a:r>
            <a:r>
              <a:rPr lang="pt-BR" sz="2400" b="1" dirty="0" smtClean="0">
                <a:latin typeface="Times New Roman" panose="02020603050405020304" pitchFamily="18" charset="0"/>
                <a:cs typeface="Times New Roman" panose="02020603050405020304" pitchFamily="18" charset="0"/>
              </a:rPr>
              <a:t>incoerência narrativa:</a:t>
            </a:r>
            <a:endParaRPr lang="pt-BR" sz="2400" dirty="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a:t>
            </a:r>
            <a:r>
              <a:rPr lang="pt-BR" sz="2400" dirty="0">
                <a:latin typeface="Times New Roman" panose="02020603050405020304" pitchFamily="18" charset="0"/>
                <a:cs typeface="Times New Roman" panose="02020603050405020304" pitchFamily="18" charset="0"/>
              </a:rPr>
              <a:t>Carlito partiu no barco verde. O barco era longo e forte. Carlito parou perto da árvore. Era tarde, e Carlito dormia. Acordou e comeu carne de carneiro. Que calor! Vou nadar</a:t>
            </a:r>
            <a:r>
              <a:rPr lang="pt-BR" sz="2400" dirty="0" smtClean="0">
                <a:latin typeface="Times New Roman" panose="02020603050405020304" pitchFamily="18" charset="0"/>
                <a:cs typeface="Times New Roman" panose="02020603050405020304" pitchFamily="18" charset="0"/>
              </a:rPr>
              <a:t>!” </a:t>
            </a:r>
            <a:r>
              <a:rPr lang="pt-BR" sz="2400" dirty="0" smtClean="0">
                <a:latin typeface="Times New Roman" panose="02020603050405020304" pitchFamily="18" charset="0"/>
                <a:cs typeface="Times New Roman" panose="02020603050405020304" pitchFamily="18" charset="0"/>
              </a:rPr>
              <a:t>(...)</a:t>
            </a:r>
            <a:endParaRPr lang="pt-BR" sz="2400" dirty="0">
              <a:latin typeface="Times New Roman" panose="02020603050405020304" pitchFamily="18" charset="0"/>
              <a:cs typeface="Times New Roman" panose="02020603050405020304" pitchFamily="18" charset="0"/>
            </a:endParaRPr>
          </a:p>
          <a:p>
            <a:pPr algn="just"/>
            <a:endParaRPr lang="pt-BR" b="1" dirty="0" smtClean="0">
              <a:solidFill>
                <a:schemeClr val="bg1"/>
              </a:solidFill>
            </a:endParaRPr>
          </a:p>
          <a:p>
            <a:pPr algn="just"/>
            <a:r>
              <a:rPr lang="pt-BR" sz="2400" b="1" dirty="0" smtClean="0">
                <a:latin typeface="Times New Roman" panose="02020603050405020304" pitchFamily="18" charset="0"/>
                <a:cs typeface="Times New Roman" panose="02020603050405020304" pitchFamily="18" charset="0"/>
              </a:rPr>
              <a:t>Por que Carlito dormiu? De onde surgiu esse carneiro?</a:t>
            </a:r>
          </a:p>
          <a:p>
            <a:pPr algn="just"/>
            <a:r>
              <a:rPr lang="pt-BR" sz="2400" b="1" dirty="0" smtClean="0">
                <a:latin typeface="Times New Roman" panose="02020603050405020304" pitchFamily="18" charset="0"/>
                <a:cs typeface="Times New Roman" panose="02020603050405020304" pitchFamily="18" charset="0"/>
              </a:rPr>
              <a:t>Faltam informações para um melhor entendimento.</a:t>
            </a:r>
            <a:endParaRPr lang="pt-BR" sz="2400" b="1" dirty="0">
              <a:latin typeface="Times New Roman" panose="02020603050405020304" pitchFamily="18" charset="0"/>
              <a:cs typeface="Times New Roman" panose="02020603050405020304" pitchFamily="18" charset="0"/>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spTree>
    <p:extLst>
      <p:ext uri="{BB962C8B-B14F-4D97-AF65-F5344CB8AC3E}">
        <p14:creationId xmlns:p14="http://schemas.microsoft.com/office/powerpoint/2010/main" val="35748693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COERÊNCIA</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556793"/>
            <a:ext cx="8136904" cy="5184576"/>
          </a:xfrm>
        </p:spPr>
        <p:txBody>
          <a:bodyPr>
            <a:normAutofit fontScale="25000" lnSpcReduction="20000"/>
          </a:bodyPr>
          <a:lstStyle/>
          <a:p>
            <a:pPr marL="0" indent="0" algn="just">
              <a:buNone/>
            </a:pPr>
            <a:endParaRPr lang="pt-BR" sz="2400" b="1" dirty="0">
              <a:solidFill>
                <a:schemeClr val="bg1"/>
              </a:solidFill>
            </a:endParaRPr>
          </a:p>
          <a:p>
            <a:pPr algn="just"/>
            <a:r>
              <a:rPr lang="pt-BR" sz="9600" b="1" dirty="0" smtClean="0">
                <a:latin typeface="Times New Roman" panose="02020603050405020304" pitchFamily="18" charset="0"/>
                <a:cs typeface="Times New Roman" panose="02020603050405020304" pitchFamily="18" charset="0"/>
              </a:rPr>
              <a:t>Exemplos de </a:t>
            </a:r>
            <a:r>
              <a:rPr lang="pt-BR" sz="9600" b="1" dirty="0" smtClean="0">
                <a:latin typeface="Times New Roman" panose="02020603050405020304" pitchFamily="18" charset="0"/>
                <a:cs typeface="Times New Roman" panose="02020603050405020304" pitchFamily="18" charset="0"/>
              </a:rPr>
              <a:t>coerência narrativa:</a:t>
            </a:r>
            <a:endParaRPr lang="pt-BR" sz="9600" dirty="0">
              <a:latin typeface="Times New Roman" panose="02020603050405020304" pitchFamily="18" charset="0"/>
              <a:cs typeface="Times New Roman" panose="02020603050405020304" pitchFamily="18" charset="0"/>
            </a:endParaRPr>
          </a:p>
          <a:p>
            <a:pPr marL="0" indent="0" algn="just">
              <a:buNone/>
            </a:pPr>
            <a:r>
              <a:rPr lang="pt-BR" sz="9600" dirty="0" smtClean="0">
                <a:latin typeface="Times New Roman" panose="02020603050405020304" pitchFamily="18" charset="0"/>
                <a:cs typeface="Times New Roman" panose="02020603050405020304" pitchFamily="18" charset="0"/>
              </a:rPr>
              <a:t>“Carlito partiu no barco verde, que era longo e forte. O menino aproximou-se da margem e parou perto da árvore. Ficou tarde, e acabou adormecendo. Acordou com uma fome danada, com vontade de comer carne de carneiro. Não comeu porque carneiro não dá em rio. Sobrou a chance de nadar, o que foi bom, porque fazia calor.”</a:t>
            </a:r>
          </a:p>
          <a:p>
            <a:pPr marL="0" indent="0" algn="just">
              <a:buNone/>
            </a:pPr>
            <a:r>
              <a:rPr lang="pt-BR" sz="7200" dirty="0" smtClean="0">
                <a:latin typeface="Times New Roman" panose="02020603050405020304" pitchFamily="18" charset="0"/>
                <a:cs typeface="Times New Roman" panose="02020603050405020304" pitchFamily="18" charset="0"/>
              </a:rPr>
              <a:t>(</a:t>
            </a:r>
            <a:r>
              <a:rPr lang="pt-BR" sz="7200" dirty="0" err="1">
                <a:latin typeface="Times New Roman" panose="02020603050405020304" pitchFamily="18" charset="0"/>
                <a:cs typeface="Times New Roman" panose="02020603050405020304" pitchFamily="18" charset="0"/>
              </a:rPr>
              <a:t>Ponsseti</a:t>
            </a:r>
            <a:r>
              <a:rPr lang="pt-BR" sz="7200" dirty="0">
                <a:latin typeface="Times New Roman" panose="02020603050405020304" pitchFamily="18" charset="0"/>
                <a:cs typeface="Times New Roman" panose="02020603050405020304" pitchFamily="18" charset="0"/>
              </a:rPr>
              <a:t>, Sírio, 2002 – </a:t>
            </a:r>
            <a:r>
              <a:rPr lang="pt-BR" sz="7200" i="1" dirty="0">
                <a:latin typeface="Times New Roman" panose="02020603050405020304" pitchFamily="18" charset="0"/>
                <a:cs typeface="Times New Roman" panose="02020603050405020304" pitchFamily="18" charset="0"/>
              </a:rPr>
              <a:t>Mal Comportadas Línguas</a:t>
            </a:r>
            <a:r>
              <a:rPr lang="pt-BR" sz="7200" dirty="0">
                <a:latin typeface="Times New Roman" panose="02020603050405020304" pitchFamily="18" charset="0"/>
                <a:cs typeface="Times New Roman" panose="02020603050405020304" pitchFamily="18" charset="0"/>
              </a:rPr>
              <a:t>, Curitiba, Criar Edições: 114-115.)</a:t>
            </a: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spTree>
    <p:extLst>
      <p:ext uri="{BB962C8B-B14F-4D97-AF65-F5344CB8AC3E}">
        <p14:creationId xmlns:p14="http://schemas.microsoft.com/office/powerpoint/2010/main" val="18559872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COERÊNCIA</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556793"/>
            <a:ext cx="8136904" cy="5184576"/>
          </a:xfrm>
        </p:spPr>
        <p:txBody>
          <a:bodyPr>
            <a:normAutofit/>
          </a:bodyPr>
          <a:lstStyle/>
          <a:p>
            <a:pPr marL="0" indent="0" algn="just">
              <a:buNone/>
            </a:pPr>
            <a:endParaRPr lang="pt-BR" sz="2400" b="1" dirty="0">
              <a:solidFill>
                <a:schemeClr val="bg1"/>
              </a:solidFill>
            </a:endParaRPr>
          </a:p>
          <a:p>
            <a:pPr algn="just"/>
            <a:r>
              <a:rPr lang="pt-BR" sz="2400" b="1" dirty="0" smtClean="0">
                <a:latin typeface="Times New Roman" panose="02020603050405020304" pitchFamily="18" charset="0"/>
                <a:cs typeface="Times New Roman" panose="02020603050405020304" pitchFamily="18" charset="0"/>
              </a:rPr>
              <a:t>Exemplos de </a:t>
            </a:r>
            <a:r>
              <a:rPr lang="pt-BR" sz="2400" b="1" dirty="0" smtClean="0">
                <a:latin typeface="Times New Roman" panose="02020603050405020304" pitchFamily="18" charset="0"/>
                <a:cs typeface="Times New Roman" panose="02020603050405020304" pitchFamily="18" charset="0"/>
              </a:rPr>
              <a:t>incoerência argumentativa:</a:t>
            </a:r>
            <a:endParaRPr lang="pt-BR" sz="2400" dirty="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 Doença que mais mata no país e que costuma ser associada a pacientes idosos, o acidente vascular cerebral também atinge jovens. </a:t>
            </a:r>
            <a:r>
              <a:rPr lang="pt-BR" sz="2400" b="1" dirty="0" smtClean="0">
                <a:latin typeface="Times New Roman" panose="02020603050405020304" pitchFamily="18" charset="0"/>
                <a:cs typeface="Times New Roman" panose="02020603050405020304" pitchFamily="18" charset="0"/>
              </a:rPr>
              <a:t>Por isso, aqueles precisam investir nos exercícios físicos e na boa alimentação, mas não estes</a:t>
            </a:r>
            <a:r>
              <a:rPr lang="pt-BR" sz="2400" dirty="0" smtClean="0">
                <a:latin typeface="Times New Roman" panose="02020603050405020304" pitchFamily="18" charset="0"/>
                <a:cs typeface="Times New Roman" panose="02020603050405020304" pitchFamily="18" charset="0"/>
              </a:rPr>
              <a:t>.</a:t>
            </a:r>
            <a:endParaRPr lang="pt-BR" sz="2400" dirty="0">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spTree>
    <p:extLst>
      <p:ext uri="{BB962C8B-B14F-4D97-AF65-F5344CB8AC3E}">
        <p14:creationId xmlns:p14="http://schemas.microsoft.com/office/powerpoint/2010/main" val="12287681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COERÊNCIA</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556793"/>
            <a:ext cx="8136904" cy="5184576"/>
          </a:xfrm>
        </p:spPr>
        <p:txBody>
          <a:bodyPr>
            <a:normAutofit/>
          </a:bodyPr>
          <a:lstStyle/>
          <a:p>
            <a:pPr marL="0" indent="0" algn="just">
              <a:buNone/>
            </a:pPr>
            <a:endParaRPr lang="pt-BR" sz="2400" b="1" dirty="0">
              <a:solidFill>
                <a:schemeClr val="bg1"/>
              </a:solidFill>
            </a:endParaRPr>
          </a:p>
          <a:p>
            <a:pPr algn="just"/>
            <a:r>
              <a:rPr lang="pt-BR" sz="2400" b="1" dirty="0" smtClean="0">
                <a:latin typeface="Times New Roman" panose="02020603050405020304" pitchFamily="18" charset="0"/>
                <a:cs typeface="Times New Roman" panose="02020603050405020304" pitchFamily="18" charset="0"/>
              </a:rPr>
              <a:t>Exemplos de </a:t>
            </a:r>
            <a:r>
              <a:rPr lang="pt-BR" sz="2400" b="1" dirty="0" smtClean="0">
                <a:latin typeface="Times New Roman" panose="02020603050405020304" pitchFamily="18" charset="0"/>
                <a:cs typeface="Times New Roman" panose="02020603050405020304" pitchFamily="18" charset="0"/>
              </a:rPr>
              <a:t>coerência argumentativa:</a:t>
            </a:r>
            <a:endParaRPr lang="pt-BR" sz="2400" dirty="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 Doença que mais mata no país e que costuma ser associada a pacientes idosos, o acidente vascular cerebral também atinge jovens. </a:t>
            </a:r>
            <a:r>
              <a:rPr lang="pt-BR" sz="2400" b="1" dirty="0" smtClean="0">
                <a:latin typeface="Times New Roman" panose="02020603050405020304" pitchFamily="18" charset="0"/>
                <a:cs typeface="Times New Roman" panose="02020603050405020304" pitchFamily="18" charset="0"/>
              </a:rPr>
              <a:t>Por isso, ambos os grupos etários precisam investir nos exercícios físicos e na boa alimentação</a:t>
            </a:r>
            <a:r>
              <a:rPr lang="pt-BR" sz="2400" dirty="0" smtClean="0">
                <a:latin typeface="Times New Roman" panose="02020603050405020304" pitchFamily="18" charset="0"/>
                <a:cs typeface="Times New Roman" panose="02020603050405020304" pitchFamily="18" charset="0"/>
              </a:rPr>
              <a:t>.</a:t>
            </a:r>
            <a:endParaRPr lang="pt-BR" sz="2400" dirty="0">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spTree>
    <p:extLst>
      <p:ext uri="{BB962C8B-B14F-4D97-AF65-F5344CB8AC3E}">
        <p14:creationId xmlns:p14="http://schemas.microsoft.com/office/powerpoint/2010/main" val="6699312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COERÊNCIA</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556793"/>
            <a:ext cx="8136904" cy="5184576"/>
          </a:xfrm>
        </p:spPr>
        <p:txBody>
          <a:bodyPr>
            <a:normAutofit fontScale="25000" lnSpcReduction="20000"/>
          </a:bodyPr>
          <a:lstStyle/>
          <a:p>
            <a:pPr algn="just"/>
            <a:endParaRPr lang="pt-BR" b="1" dirty="0" smtClean="0">
              <a:solidFill>
                <a:schemeClr val="bg1"/>
              </a:solidFill>
            </a:endParaRPr>
          </a:p>
          <a:p>
            <a:pPr marL="0" indent="0" algn="just">
              <a:buNone/>
            </a:pPr>
            <a:endParaRPr lang="pt-BR" sz="2000" b="1" dirty="0">
              <a:solidFill>
                <a:schemeClr val="bg1"/>
              </a:solidFill>
              <a:latin typeface="Times New Roman" panose="02020603050405020304" pitchFamily="18" charset="0"/>
              <a:cs typeface="Times New Roman" panose="02020603050405020304" pitchFamily="18" charset="0"/>
            </a:endParaRPr>
          </a:p>
          <a:p>
            <a:pPr algn="just"/>
            <a:r>
              <a:rPr lang="pt-BR" sz="11000" b="1" dirty="0" smtClean="0">
                <a:latin typeface="Times New Roman" panose="02020603050405020304" pitchFamily="18" charset="0"/>
                <a:cs typeface="Times New Roman" panose="02020603050405020304" pitchFamily="18" charset="0"/>
              </a:rPr>
              <a:t>Dicas</a:t>
            </a:r>
            <a:r>
              <a:rPr lang="pt-BR" sz="11000" dirty="0" smtClean="0">
                <a:latin typeface="Times New Roman" panose="02020603050405020304" pitchFamily="18" charset="0"/>
                <a:cs typeface="Times New Roman" panose="02020603050405020304" pitchFamily="18" charset="0"/>
              </a:rPr>
              <a:t> para evitar a incoerência:</a:t>
            </a:r>
          </a:p>
          <a:p>
            <a:pPr algn="just"/>
            <a:r>
              <a:rPr lang="pt-BR" sz="11000" dirty="0" smtClean="0">
                <a:latin typeface="Times New Roman" panose="02020603050405020304" pitchFamily="18" charset="0"/>
                <a:cs typeface="Times New Roman" panose="02020603050405020304" pitchFamily="18" charset="0"/>
              </a:rPr>
              <a:t>Faça </a:t>
            </a:r>
            <a:r>
              <a:rPr lang="pt-BR" sz="11000" dirty="0" smtClean="0">
                <a:latin typeface="Times New Roman" panose="02020603050405020304" pitchFamily="18" charset="0"/>
                <a:cs typeface="Times New Roman" panose="02020603050405020304" pitchFamily="18" charset="0"/>
              </a:rPr>
              <a:t>rascunho e revisão </a:t>
            </a:r>
            <a:r>
              <a:rPr lang="pt-BR" sz="11000" dirty="0" smtClean="0">
                <a:latin typeface="Times New Roman" panose="02020603050405020304" pitchFamily="18" charset="0"/>
                <a:cs typeface="Times New Roman" panose="02020603050405020304" pitchFamily="18" charset="0"/>
              </a:rPr>
              <a:t>sempre;</a:t>
            </a:r>
          </a:p>
          <a:p>
            <a:pPr algn="just"/>
            <a:r>
              <a:rPr lang="pt-BR" sz="11000" dirty="0" smtClean="0">
                <a:latin typeface="Times New Roman" panose="02020603050405020304" pitchFamily="18" charset="0"/>
                <a:cs typeface="Times New Roman" panose="02020603050405020304" pitchFamily="18" charset="0"/>
              </a:rPr>
              <a:t>Fortaleça o seu conhecimento de mundo;</a:t>
            </a:r>
            <a:endParaRPr lang="pt-BR" sz="11000" dirty="0" smtClean="0">
              <a:latin typeface="Times New Roman" panose="02020603050405020304" pitchFamily="18" charset="0"/>
              <a:cs typeface="Times New Roman" panose="02020603050405020304" pitchFamily="18" charset="0"/>
            </a:endParaRPr>
          </a:p>
          <a:p>
            <a:pPr algn="just"/>
            <a:r>
              <a:rPr lang="pt-BR" sz="11000" dirty="0" smtClean="0">
                <a:latin typeface="Times New Roman" panose="02020603050405020304" pitchFamily="18" charset="0"/>
                <a:cs typeface="Times New Roman" panose="02020603050405020304" pitchFamily="18" charset="0"/>
              </a:rPr>
              <a:t>Deixe o título para o final;</a:t>
            </a:r>
          </a:p>
          <a:p>
            <a:pPr algn="just"/>
            <a:r>
              <a:rPr lang="pt-BR" sz="11000" dirty="0" smtClean="0">
                <a:latin typeface="Times New Roman" panose="02020603050405020304" pitchFamily="18" charset="0"/>
                <a:cs typeface="Times New Roman" panose="02020603050405020304" pitchFamily="18" charset="0"/>
              </a:rPr>
              <a:t>Contextualize bem as informações, sempre presumindo que o leitor sabe menos que você.</a:t>
            </a:r>
          </a:p>
          <a:p>
            <a:pPr algn="just"/>
            <a:r>
              <a:rPr lang="pt-BR" sz="11000" dirty="0" smtClean="0">
                <a:latin typeface="Times New Roman" panose="02020603050405020304" pitchFamily="18" charset="0"/>
                <a:cs typeface="Times New Roman" panose="02020603050405020304" pitchFamily="18" charset="0"/>
              </a:rPr>
              <a:t>Em textos longos, retome as informações vitais para o bom entendimento;</a:t>
            </a:r>
          </a:p>
          <a:p>
            <a:pPr algn="just"/>
            <a:r>
              <a:rPr lang="pt-BR" sz="11000" dirty="0" smtClean="0">
                <a:latin typeface="Times New Roman" panose="02020603050405020304" pitchFamily="18" charset="0"/>
                <a:cs typeface="Times New Roman" panose="02020603050405020304" pitchFamily="18" charset="0"/>
              </a:rPr>
              <a:t>Evite pleonasmos viciosos (vídeo);</a:t>
            </a: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spTree>
    <p:extLst>
      <p:ext uri="{BB962C8B-B14F-4D97-AF65-F5344CB8AC3E}">
        <p14:creationId xmlns:p14="http://schemas.microsoft.com/office/powerpoint/2010/main" val="42349675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COERÊNCIA</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179512" y="1556793"/>
            <a:ext cx="8784976" cy="5184576"/>
          </a:xfrm>
        </p:spPr>
        <p:txBody>
          <a:bodyPr>
            <a:normAutofit/>
          </a:bodyPr>
          <a:lstStyle/>
          <a:p>
            <a:pPr marL="0" indent="0" algn="just">
              <a:buNone/>
            </a:pPr>
            <a:endParaRPr lang="pt-BR" sz="2000" b="1" dirty="0">
              <a:solidFill>
                <a:schemeClr val="bg1"/>
              </a:solidFill>
              <a:latin typeface="Times New Roman" panose="02020603050405020304" pitchFamily="18" charset="0"/>
              <a:cs typeface="Times New Roman" panose="02020603050405020304" pitchFamily="18" charset="0"/>
            </a:endParaRPr>
          </a:p>
          <a:p>
            <a:pPr algn="just"/>
            <a:r>
              <a:rPr lang="pt-BR" sz="2400" b="1" dirty="0" smtClean="0">
                <a:latin typeface="Times New Roman" panose="02020603050405020304" pitchFamily="18" charset="0"/>
                <a:cs typeface="Times New Roman" panose="02020603050405020304" pitchFamily="18" charset="0"/>
              </a:rPr>
              <a:t>Manutenção temática</a:t>
            </a:r>
            <a:r>
              <a:rPr lang="pt-BR" sz="2400" dirty="0" smtClean="0">
                <a:latin typeface="Times New Roman" panose="02020603050405020304" pitchFamily="18" charset="0"/>
                <a:cs typeface="Times New Roman" panose="02020603050405020304" pitchFamily="18" charset="0"/>
              </a:rPr>
              <a:t>: não mude de assunto no meio do parágrafo.</a:t>
            </a:r>
            <a:endParaRPr lang="pt-BR" sz="2000" dirty="0">
              <a:solidFill>
                <a:schemeClr val="bg1"/>
              </a:solidFill>
              <a:latin typeface="Times New Roman" panose="02020603050405020304" pitchFamily="18" charset="0"/>
              <a:cs typeface="Times New Roman" panose="02020603050405020304" pitchFamily="18" charset="0"/>
            </a:endParaRPr>
          </a:p>
          <a:p>
            <a:pPr algn="just"/>
            <a:r>
              <a:rPr lang="pt-BR" sz="2400" b="1" dirty="0" smtClean="0">
                <a:latin typeface="Times New Roman" panose="02020603050405020304" pitchFamily="18" charset="0"/>
                <a:cs typeface="Times New Roman" panose="02020603050405020304" pitchFamily="18" charset="0"/>
              </a:rPr>
              <a:t>Ex.: </a:t>
            </a:r>
            <a:r>
              <a:rPr lang="pt-BR" sz="2400" dirty="0" smtClean="0">
                <a:latin typeface="Times New Roman" panose="02020603050405020304" pitchFamily="18" charset="0"/>
                <a:cs typeface="Times New Roman" panose="02020603050405020304" pitchFamily="18" charset="0"/>
              </a:rPr>
              <a:t>O investimento na educação brasileira precisa ser levado a sério, pois há jovens mentes brilhantes apenas esperando ser lapidadas a fim de produzir arte e tecnologia em benefício da sociedade. </a:t>
            </a:r>
            <a:r>
              <a:rPr lang="pt-BR" sz="2400" b="1" dirty="0" smtClean="0">
                <a:latin typeface="Times New Roman" panose="02020603050405020304" pitchFamily="18" charset="0"/>
                <a:cs typeface="Times New Roman" panose="02020603050405020304" pitchFamily="18" charset="0"/>
              </a:rPr>
              <a:t>Por isso, o governo deve desenvolver mais projetos relativos ao esporte, para tornar o país um grande polo esportivo</a:t>
            </a:r>
            <a:r>
              <a:rPr lang="pt-BR" sz="2400" dirty="0" smtClean="0">
                <a:latin typeface="Times New Roman" panose="02020603050405020304" pitchFamily="18" charset="0"/>
                <a:cs typeface="Times New Roman" panose="02020603050405020304" pitchFamily="18" charset="0"/>
              </a:rPr>
              <a:t>.</a:t>
            </a:r>
            <a:endParaRPr lang="pt-BR" sz="2400" b="1" dirty="0">
              <a:latin typeface="Times New Roman" panose="02020603050405020304" pitchFamily="18" charset="0"/>
              <a:cs typeface="Times New Roman" panose="02020603050405020304" pitchFamily="18" charset="0"/>
            </a:endParaRPr>
          </a:p>
          <a:p>
            <a:pPr marL="0" indent="0" algn="just">
              <a:buNone/>
            </a:pPr>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spTree>
    <p:extLst>
      <p:ext uri="{BB962C8B-B14F-4D97-AF65-F5344CB8AC3E}">
        <p14:creationId xmlns:p14="http://schemas.microsoft.com/office/powerpoint/2010/main" val="35931248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COERÊNCIA</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323528" y="1600199"/>
            <a:ext cx="8568952" cy="5141169"/>
          </a:xfrm>
        </p:spPr>
        <p:txBody>
          <a:bodyPr/>
          <a:lstStyle/>
          <a:p>
            <a:pPr algn="just"/>
            <a:endParaRPr lang="pt-BR" b="1" dirty="0" smtClean="0">
              <a:solidFill>
                <a:schemeClr val="bg1"/>
              </a:solidFill>
              <a:latin typeface="Times New Roman" panose="02020603050405020304" pitchFamily="18" charset="0"/>
              <a:cs typeface="Times New Roman" panose="02020603050405020304" pitchFamily="18" charset="0"/>
            </a:endParaRPr>
          </a:p>
          <a:p>
            <a:pPr algn="just"/>
            <a:r>
              <a:rPr lang="pt-BR" b="1" dirty="0" smtClean="0">
                <a:latin typeface="Times New Roman" panose="02020603050405020304" pitchFamily="18" charset="0"/>
                <a:cs typeface="Times New Roman" panose="02020603050405020304" pitchFamily="18" charset="0"/>
              </a:rPr>
              <a:t>Coerência</a:t>
            </a:r>
            <a:r>
              <a:rPr lang="pt-BR" dirty="0">
                <a:latin typeface="Times New Roman" panose="02020603050405020304" pitchFamily="18" charset="0"/>
                <a:cs typeface="Times New Roman" panose="02020603050405020304" pitchFamily="18" charset="0"/>
              </a:rPr>
              <a:t>: Um texto coerente é aquele cujas diversas </a:t>
            </a:r>
            <a:r>
              <a:rPr lang="pt-BR" b="1" dirty="0">
                <a:latin typeface="Times New Roman" panose="02020603050405020304" pitchFamily="18" charset="0"/>
                <a:cs typeface="Times New Roman" panose="02020603050405020304" pitchFamily="18" charset="0"/>
              </a:rPr>
              <a:t>partes não se contradizem</a:t>
            </a:r>
            <a:r>
              <a:rPr lang="pt-BR" dirty="0">
                <a:latin typeface="Times New Roman" panose="02020603050405020304" pitchFamily="18" charset="0"/>
                <a:cs typeface="Times New Roman" panose="02020603050405020304" pitchFamily="18" charset="0"/>
              </a:rPr>
              <a:t>. Coerência é a adequação dos elementos textuais em busca de uma unidade, em que </a:t>
            </a:r>
            <a:r>
              <a:rPr lang="pt-BR" b="1" dirty="0">
                <a:latin typeface="Times New Roman" panose="02020603050405020304" pitchFamily="18" charset="0"/>
                <a:cs typeface="Times New Roman" panose="02020603050405020304" pitchFamily="18" charset="0"/>
              </a:rPr>
              <a:t>as ideias se compatibilizem</a:t>
            </a:r>
            <a:r>
              <a:rPr lang="pt-BR" dirty="0">
                <a:latin typeface="Times New Roman" panose="02020603050405020304" pitchFamily="18" charset="0"/>
                <a:cs typeface="Times New Roman" panose="02020603050405020304" pitchFamily="18" charset="0"/>
              </a:rPr>
              <a:t>. É a coerência textual que “faz com que o texto faça sentido para os usuários (...) é responsável também pela continuidade de sentidos que se percebem num texto, produzindo uma </a:t>
            </a:r>
            <a:r>
              <a:rPr lang="pt-BR" b="1" dirty="0">
                <a:latin typeface="Times New Roman" panose="02020603050405020304" pitchFamily="18" charset="0"/>
                <a:cs typeface="Times New Roman" panose="02020603050405020304" pitchFamily="18" charset="0"/>
              </a:rPr>
              <a:t>conexão de conceitos </a:t>
            </a:r>
            <a:r>
              <a:rPr lang="pt-BR" dirty="0">
                <a:latin typeface="Times New Roman" panose="02020603050405020304" pitchFamily="18" charset="0"/>
                <a:cs typeface="Times New Roman" panose="02020603050405020304" pitchFamily="18" charset="0"/>
              </a:rPr>
              <a:t>entre os elementos do texto” (PETRI, Maria José Constantino. </a:t>
            </a:r>
            <a:r>
              <a:rPr lang="pt-BR" b="1" dirty="0">
                <a:latin typeface="Times New Roman" panose="02020603050405020304" pitchFamily="18" charset="0"/>
                <a:cs typeface="Times New Roman" panose="02020603050405020304" pitchFamily="18" charset="0"/>
              </a:rPr>
              <a:t>Manual de Linguagem Jurídica</a:t>
            </a:r>
            <a:r>
              <a:rPr lang="pt-BR" dirty="0">
                <a:latin typeface="Times New Roman" panose="02020603050405020304" pitchFamily="18" charset="0"/>
                <a:cs typeface="Times New Roman" panose="02020603050405020304" pitchFamily="18" charset="0"/>
              </a:rPr>
              <a:t>. 2ª edição. São Paulo: Editora Saraiva, 2010).</a:t>
            </a:r>
          </a:p>
          <a:p>
            <a:endParaRPr lang="pt-BR" dirty="0" smtClean="0"/>
          </a:p>
          <a:p>
            <a:endParaRPr lang="pt-BR" dirty="0"/>
          </a:p>
          <a:p>
            <a:endParaRPr lang="pt-BR" dirty="0" smtClean="0"/>
          </a:p>
          <a:p>
            <a:endParaRPr lang="pt-BR" dirty="0"/>
          </a:p>
          <a:p>
            <a:endParaRPr lang="pt-BR" dirty="0"/>
          </a:p>
        </p:txBody>
      </p:sp>
      <p:pic>
        <p:nvPicPr>
          <p:cNvPr id="9218" name="Picture 2" descr="C:\Users\Usuário\JEC\Pictures\Educandário\Imagens para aulas\porque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1880" y="4797152"/>
            <a:ext cx="2148830" cy="12033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95101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COERÊNCIA</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179512" y="1556793"/>
            <a:ext cx="8784976" cy="5184576"/>
          </a:xfrm>
        </p:spPr>
        <p:txBody>
          <a:bodyPr>
            <a:normAutofit/>
          </a:bodyPr>
          <a:lstStyle/>
          <a:p>
            <a:pPr marL="0" indent="0" algn="just">
              <a:buNone/>
            </a:pPr>
            <a:endParaRPr lang="pt-BR" sz="2000" b="1" dirty="0">
              <a:solidFill>
                <a:schemeClr val="bg1"/>
              </a:solidFill>
              <a:latin typeface="Times New Roman" panose="02020603050405020304" pitchFamily="18" charset="0"/>
              <a:cs typeface="Times New Roman" panose="02020603050405020304" pitchFamily="18" charset="0"/>
            </a:endParaRPr>
          </a:p>
          <a:p>
            <a:pPr algn="just"/>
            <a:r>
              <a:rPr lang="pt-BR" sz="2400" b="1" dirty="0" smtClean="0">
                <a:latin typeface="Times New Roman" panose="02020603050405020304" pitchFamily="18" charset="0"/>
                <a:cs typeface="Times New Roman" panose="02020603050405020304" pitchFamily="18" charset="0"/>
              </a:rPr>
              <a:t>Manutenção temática</a:t>
            </a:r>
            <a:r>
              <a:rPr lang="pt-BR" sz="2400" dirty="0" smtClean="0">
                <a:latin typeface="Times New Roman" panose="02020603050405020304" pitchFamily="18" charset="0"/>
                <a:cs typeface="Times New Roman" panose="02020603050405020304" pitchFamily="18" charset="0"/>
              </a:rPr>
              <a:t>: não mude de assunto no meio do parágrafo.</a:t>
            </a:r>
            <a:endParaRPr lang="pt-BR" sz="2000" dirty="0">
              <a:solidFill>
                <a:schemeClr val="bg1"/>
              </a:solidFill>
              <a:latin typeface="Times New Roman" panose="02020603050405020304" pitchFamily="18" charset="0"/>
              <a:cs typeface="Times New Roman" panose="02020603050405020304" pitchFamily="18" charset="0"/>
            </a:endParaRPr>
          </a:p>
          <a:p>
            <a:pPr algn="just"/>
            <a:r>
              <a:rPr lang="pt-BR" sz="2400" b="1" dirty="0" smtClean="0">
                <a:latin typeface="Times New Roman" panose="02020603050405020304" pitchFamily="18" charset="0"/>
                <a:cs typeface="Times New Roman" panose="02020603050405020304" pitchFamily="18" charset="0"/>
              </a:rPr>
              <a:t>Ex.: </a:t>
            </a:r>
            <a:r>
              <a:rPr lang="pt-BR" sz="2400" dirty="0" smtClean="0">
                <a:latin typeface="Times New Roman" panose="02020603050405020304" pitchFamily="18" charset="0"/>
                <a:cs typeface="Times New Roman" panose="02020603050405020304" pitchFamily="18" charset="0"/>
              </a:rPr>
              <a:t>O investimento na educação brasileira precisa ser levado a sério, pois há jovens mentes brilhantes apenas esperando ser lapidadas a fim de produzir arte e tecnologia em benefício da sociedade. </a:t>
            </a:r>
            <a:r>
              <a:rPr lang="pt-BR" sz="2400" b="1" dirty="0" smtClean="0">
                <a:latin typeface="Times New Roman" panose="02020603050405020304" pitchFamily="18" charset="0"/>
                <a:cs typeface="Times New Roman" panose="02020603050405020304" pitchFamily="18" charset="0"/>
              </a:rPr>
              <a:t>Por isso, o governo deve desenvolver mais iniciativas de escolas em período integral, além de diversificar as disciplinas oferecidas aos educandos, a fim de aproveitar todo o potencial da juventude brasileira.</a:t>
            </a:r>
            <a:endParaRPr lang="pt-BR" sz="2400" b="1" dirty="0">
              <a:latin typeface="Times New Roman" panose="02020603050405020304" pitchFamily="18" charset="0"/>
              <a:cs typeface="Times New Roman" panose="02020603050405020304" pitchFamily="18" charset="0"/>
            </a:endParaRPr>
          </a:p>
          <a:p>
            <a:pPr marL="0" indent="0" algn="just">
              <a:buNone/>
            </a:pPr>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spTree>
    <p:extLst>
      <p:ext uri="{BB962C8B-B14F-4D97-AF65-F5344CB8AC3E}">
        <p14:creationId xmlns:p14="http://schemas.microsoft.com/office/powerpoint/2010/main" val="32367342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COERÊNCIA</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179512" y="1556793"/>
            <a:ext cx="8784976" cy="5184576"/>
          </a:xfrm>
        </p:spPr>
        <p:txBody>
          <a:bodyPr>
            <a:normAutofit/>
          </a:bodyPr>
          <a:lstStyle/>
          <a:p>
            <a:pPr marL="0" indent="0" algn="just">
              <a:buNone/>
            </a:pPr>
            <a:endParaRPr lang="pt-BR" sz="2000" b="1" dirty="0">
              <a:solidFill>
                <a:schemeClr val="bg1"/>
              </a:solidFill>
              <a:latin typeface="Times New Roman" panose="02020603050405020304" pitchFamily="18" charset="0"/>
              <a:cs typeface="Times New Roman" panose="02020603050405020304" pitchFamily="18" charset="0"/>
            </a:endParaRPr>
          </a:p>
          <a:p>
            <a:pPr algn="just"/>
            <a:r>
              <a:rPr lang="pt-BR" sz="2400" b="1" dirty="0" smtClean="0">
                <a:latin typeface="Times New Roman" panose="02020603050405020304" pitchFamily="18" charset="0"/>
                <a:cs typeface="Times New Roman" panose="02020603050405020304" pitchFamily="18" charset="0"/>
              </a:rPr>
              <a:t>Cuidado com a intertextualidade</a:t>
            </a:r>
            <a:r>
              <a:rPr lang="pt-BR" sz="2400" dirty="0" smtClean="0">
                <a:latin typeface="Times New Roman" panose="02020603050405020304" pitchFamily="18" charset="0"/>
                <a:cs typeface="Times New Roman" panose="02020603050405020304" pitchFamily="18" charset="0"/>
              </a:rPr>
              <a:t>: nem sempre ela corrobora a sua tese.</a:t>
            </a:r>
            <a:endParaRPr lang="pt-BR" sz="2000" dirty="0">
              <a:solidFill>
                <a:schemeClr val="bg1"/>
              </a:solidFill>
              <a:latin typeface="Times New Roman" panose="02020603050405020304" pitchFamily="18" charset="0"/>
              <a:cs typeface="Times New Roman" panose="02020603050405020304" pitchFamily="18" charset="0"/>
            </a:endParaRPr>
          </a:p>
          <a:p>
            <a:pPr algn="just"/>
            <a:r>
              <a:rPr lang="pt-BR" sz="2400" b="1" dirty="0" smtClean="0">
                <a:latin typeface="Times New Roman" panose="02020603050405020304" pitchFamily="18" charset="0"/>
                <a:cs typeface="Times New Roman" panose="02020603050405020304" pitchFamily="18" charset="0"/>
              </a:rPr>
              <a:t>Ex.: </a:t>
            </a:r>
            <a:r>
              <a:rPr lang="pt-BR" sz="2400" dirty="0" smtClean="0">
                <a:latin typeface="Times New Roman" panose="02020603050405020304" pitchFamily="18" charset="0"/>
                <a:cs typeface="Times New Roman" panose="02020603050405020304" pitchFamily="18" charset="0"/>
              </a:rPr>
              <a:t>A falta de comedimento já levou o ser humano a se destruir, individual e coletivamente, muitas vezes. Por isso, ninguém pode se dar ao luxo de pensar que suas atitudes não produzem efeitos nos outros. Nesse sentido, cabe sempre seguir o que </a:t>
            </a:r>
            <a:r>
              <a:rPr lang="pt-BR" sz="2400" b="1" dirty="0" smtClean="0">
                <a:latin typeface="Times New Roman" panose="02020603050405020304" pitchFamily="18" charset="0"/>
                <a:cs typeface="Times New Roman" panose="02020603050405020304" pitchFamily="18" charset="0"/>
              </a:rPr>
              <a:t>dizia o poeta Cazuza: “Até nas coisas mais banais, pra mim é tudo ou nunca mais</a:t>
            </a:r>
            <a:r>
              <a:rPr lang="pt-BR" sz="2400" dirty="0" smtClean="0">
                <a:latin typeface="Times New Roman" panose="02020603050405020304" pitchFamily="18" charset="0"/>
                <a:cs typeface="Times New Roman" panose="02020603050405020304" pitchFamily="18" charset="0"/>
              </a:rPr>
              <a:t>”.</a:t>
            </a:r>
            <a:endParaRPr lang="pt-BR" sz="2400" b="1" dirty="0">
              <a:latin typeface="Times New Roman" panose="02020603050405020304" pitchFamily="18" charset="0"/>
              <a:cs typeface="Times New Roman" panose="02020603050405020304" pitchFamily="18" charset="0"/>
            </a:endParaRPr>
          </a:p>
          <a:p>
            <a:pPr marL="0" indent="0" algn="just">
              <a:buNone/>
            </a:pPr>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spTree>
    <p:extLst>
      <p:ext uri="{BB962C8B-B14F-4D97-AF65-F5344CB8AC3E}">
        <p14:creationId xmlns:p14="http://schemas.microsoft.com/office/powerpoint/2010/main" val="27690861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COERÊNCIA</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179512" y="1556793"/>
            <a:ext cx="8784976" cy="5184576"/>
          </a:xfrm>
        </p:spPr>
        <p:txBody>
          <a:bodyPr>
            <a:normAutofit/>
          </a:bodyPr>
          <a:lstStyle/>
          <a:p>
            <a:pPr marL="0" indent="0" algn="just">
              <a:buNone/>
            </a:pPr>
            <a:endParaRPr lang="pt-BR" sz="2000" b="1" dirty="0">
              <a:solidFill>
                <a:schemeClr val="bg1"/>
              </a:solidFill>
              <a:latin typeface="Times New Roman" panose="02020603050405020304" pitchFamily="18" charset="0"/>
              <a:cs typeface="Times New Roman" panose="02020603050405020304" pitchFamily="18" charset="0"/>
            </a:endParaRPr>
          </a:p>
          <a:p>
            <a:pPr algn="just"/>
            <a:r>
              <a:rPr lang="pt-BR" sz="2400" b="1" dirty="0" smtClean="0">
                <a:latin typeface="Times New Roman" panose="02020603050405020304" pitchFamily="18" charset="0"/>
                <a:cs typeface="Times New Roman" panose="02020603050405020304" pitchFamily="18" charset="0"/>
              </a:rPr>
              <a:t>Cuidado com a intertextualidade</a:t>
            </a:r>
            <a:r>
              <a:rPr lang="pt-BR" sz="2400" dirty="0" smtClean="0">
                <a:latin typeface="Times New Roman" panose="02020603050405020304" pitchFamily="18" charset="0"/>
                <a:cs typeface="Times New Roman" panose="02020603050405020304" pitchFamily="18" charset="0"/>
              </a:rPr>
              <a:t>: nem sempre ela corrobora a sua tese.</a:t>
            </a:r>
            <a:endParaRPr lang="pt-BR" sz="2000" dirty="0">
              <a:solidFill>
                <a:schemeClr val="bg1"/>
              </a:solidFill>
              <a:latin typeface="Times New Roman" panose="02020603050405020304" pitchFamily="18" charset="0"/>
              <a:cs typeface="Times New Roman" panose="02020603050405020304" pitchFamily="18" charset="0"/>
            </a:endParaRPr>
          </a:p>
          <a:p>
            <a:pPr algn="just"/>
            <a:r>
              <a:rPr lang="pt-BR" sz="2400" b="1" dirty="0" smtClean="0">
                <a:latin typeface="Times New Roman" panose="02020603050405020304" pitchFamily="18" charset="0"/>
                <a:cs typeface="Times New Roman" panose="02020603050405020304" pitchFamily="18" charset="0"/>
              </a:rPr>
              <a:t>Ex.: </a:t>
            </a:r>
            <a:r>
              <a:rPr lang="pt-BR" sz="2400" dirty="0" smtClean="0">
                <a:latin typeface="Times New Roman" panose="02020603050405020304" pitchFamily="18" charset="0"/>
                <a:cs typeface="Times New Roman" panose="02020603050405020304" pitchFamily="18" charset="0"/>
              </a:rPr>
              <a:t>A falta de comedimento já levou o ser humano a se destruir, individual e coletivamente, muitas vezes. Por isso, ninguém pode se dar ao luxo de pensar que suas atitudes não produzem efeitos nos outros. Nesse sentido, cabe sempre seguir o que </a:t>
            </a:r>
            <a:r>
              <a:rPr lang="pt-BR" sz="2400" b="1" dirty="0" smtClean="0">
                <a:latin typeface="Times New Roman" panose="02020603050405020304" pitchFamily="18" charset="0"/>
                <a:cs typeface="Times New Roman" panose="02020603050405020304" pitchFamily="18" charset="0"/>
              </a:rPr>
              <a:t>dizia o apóstolo Paulo: “Tudo é permitido, mas nem tudo me convém</a:t>
            </a:r>
            <a:r>
              <a:rPr lang="pt-BR" sz="2400" dirty="0" smtClean="0">
                <a:latin typeface="Times New Roman" panose="02020603050405020304" pitchFamily="18" charset="0"/>
                <a:cs typeface="Times New Roman" panose="02020603050405020304" pitchFamily="18" charset="0"/>
              </a:rPr>
              <a:t>”.</a:t>
            </a:r>
            <a:endParaRPr lang="pt-BR" sz="2400" b="1" dirty="0">
              <a:latin typeface="Times New Roman" panose="02020603050405020304" pitchFamily="18" charset="0"/>
              <a:cs typeface="Times New Roman" panose="02020603050405020304" pitchFamily="18" charset="0"/>
            </a:endParaRPr>
          </a:p>
          <a:p>
            <a:pPr marL="0" indent="0" algn="just">
              <a:buNone/>
            </a:pPr>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spTree>
    <p:extLst>
      <p:ext uri="{BB962C8B-B14F-4D97-AF65-F5344CB8AC3E}">
        <p14:creationId xmlns:p14="http://schemas.microsoft.com/office/powerpoint/2010/main" val="4751731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COERÊNCIA</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179512" y="1556793"/>
            <a:ext cx="8784976" cy="5184576"/>
          </a:xfrm>
        </p:spPr>
        <p:txBody>
          <a:bodyPr>
            <a:normAutofit/>
          </a:bodyPr>
          <a:lstStyle/>
          <a:p>
            <a:pPr marL="0" indent="0" algn="just">
              <a:buNone/>
            </a:pPr>
            <a:endParaRPr lang="pt-BR" sz="2000" b="1" dirty="0">
              <a:solidFill>
                <a:schemeClr val="bg1"/>
              </a:solidFill>
              <a:latin typeface="Times New Roman" panose="02020603050405020304" pitchFamily="18" charset="0"/>
              <a:cs typeface="Times New Roman" panose="02020603050405020304" pitchFamily="18" charset="0"/>
            </a:endParaRPr>
          </a:p>
          <a:p>
            <a:pPr algn="just"/>
            <a:r>
              <a:rPr lang="pt-BR" sz="2400" b="1" dirty="0" smtClean="0">
                <a:latin typeface="Times New Roman" panose="02020603050405020304" pitchFamily="18" charset="0"/>
                <a:cs typeface="Times New Roman" panose="02020603050405020304" pitchFamily="18" charset="0"/>
              </a:rPr>
              <a:t>Intencionalidade</a:t>
            </a:r>
            <a:r>
              <a:rPr lang="pt-BR" sz="2400" dirty="0" smtClean="0">
                <a:latin typeface="Times New Roman" panose="02020603050405020304" pitchFamily="18" charset="0"/>
                <a:cs typeface="Times New Roman" panose="02020603050405020304" pitchFamily="18" charset="0"/>
              </a:rPr>
              <a:t>: é preciso deixar clara a intenção ao interlocutor. </a:t>
            </a:r>
            <a:endParaRPr lang="pt-BR" sz="2000" dirty="0">
              <a:solidFill>
                <a:schemeClr val="bg1"/>
              </a:solidFill>
              <a:latin typeface="Times New Roman" panose="02020603050405020304" pitchFamily="18" charset="0"/>
              <a:cs typeface="Times New Roman" panose="02020603050405020304" pitchFamily="18" charset="0"/>
            </a:endParaRPr>
          </a:p>
          <a:p>
            <a:pPr algn="just"/>
            <a:r>
              <a:rPr lang="pt-BR" sz="2400" b="1" dirty="0" smtClean="0">
                <a:latin typeface="Times New Roman" panose="02020603050405020304" pitchFamily="18" charset="0"/>
                <a:cs typeface="Times New Roman" panose="02020603050405020304" pitchFamily="18" charset="0"/>
              </a:rPr>
              <a:t>Ex.: </a:t>
            </a:r>
            <a:r>
              <a:rPr lang="pt-BR" sz="2400" dirty="0" smtClean="0">
                <a:latin typeface="Times New Roman" panose="02020603050405020304" pitchFamily="18" charset="0"/>
                <a:cs typeface="Times New Roman" panose="02020603050405020304" pitchFamily="18" charset="0"/>
              </a:rPr>
              <a:t>Para manter uma consciência sustentável, o ser humano precisa usar inteligentemente, hoje, os recursos do planeta, pois ninguém mais duvida que estes precisam ser mais bem utilizados. </a:t>
            </a:r>
            <a:r>
              <a:rPr lang="pt-BR" sz="2400" b="1" dirty="0" smtClean="0">
                <a:latin typeface="Times New Roman" panose="02020603050405020304" pitchFamily="18" charset="0"/>
                <a:cs typeface="Times New Roman" panose="02020603050405020304" pitchFamily="18" charset="0"/>
              </a:rPr>
              <a:t>Porém, não se pode negar que há um alarmismo quanto ao esgotamento dos recursos naturais da Terra</a:t>
            </a:r>
            <a:r>
              <a:rPr lang="pt-BR" sz="2400" dirty="0" smtClean="0">
                <a:latin typeface="Times New Roman" panose="02020603050405020304" pitchFamily="18" charset="0"/>
                <a:cs typeface="Times New Roman" panose="02020603050405020304" pitchFamily="18" charset="0"/>
              </a:rPr>
              <a:t>.</a:t>
            </a:r>
          </a:p>
          <a:p>
            <a:pPr algn="just"/>
            <a:r>
              <a:rPr lang="pt-BR" sz="2400" b="1" dirty="0" smtClean="0">
                <a:latin typeface="Times New Roman" panose="02020603050405020304" pitchFamily="18" charset="0"/>
                <a:cs typeface="Times New Roman" panose="02020603050405020304" pitchFamily="18" charset="0"/>
              </a:rPr>
              <a:t>Afinal, os recursos são esgotáveis ou não?</a:t>
            </a:r>
            <a:endParaRPr lang="pt-BR" sz="2400" b="1" dirty="0">
              <a:latin typeface="Times New Roman" panose="02020603050405020304" pitchFamily="18" charset="0"/>
              <a:cs typeface="Times New Roman" panose="02020603050405020304" pitchFamily="18" charset="0"/>
            </a:endParaRPr>
          </a:p>
          <a:p>
            <a:pPr marL="0" indent="0" algn="just">
              <a:buNone/>
            </a:pPr>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spTree>
    <p:extLst>
      <p:ext uri="{BB962C8B-B14F-4D97-AF65-F5344CB8AC3E}">
        <p14:creationId xmlns:p14="http://schemas.microsoft.com/office/powerpoint/2010/main" val="28115216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COESÃO</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556793"/>
            <a:ext cx="8136904" cy="5184576"/>
          </a:xfrm>
        </p:spPr>
        <p:txBody>
          <a:bodyPr>
            <a:normAutofit fontScale="77500" lnSpcReduction="20000"/>
          </a:bodyPr>
          <a:lstStyle/>
          <a:p>
            <a:pPr marL="0" indent="0" algn="just">
              <a:buNone/>
            </a:pPr>
            <a:endParaRPr lang="pt-BR" sz="3800" b="1" dirty="0" smtClean="0">
              <a:solidFill>
                <a:schemeClr val="bg1"/>
              </a:solidFill>
            </a:endParaRPr>
          </a:p>
          <a:p>
            <a:pPr algn="just"/>
            <a:r>
              <a:rPr lang="pt-BR" sz="3400" b="1" dirty="0">
                <a:latin typeface="Times New Roman" panose="02020603050405020304" pitchFamily="18" charset="0"/>
                <a:cs typeface="Times New Roman" panose="02020603050405020304" pitchFamily="18" charset="0"/>
              </a:rPr>
              <a:t>Coesão</a:t>
            </a:r>
            <a:r>
              <a:rPr lang="pt-BR" sz="3400" dirty="0">
                <a:latin typeface="Times New Roman" panose="02020603050405020304" pitchFamily="18" charset="0"/>
                <a:cs typeface="Times New Roman" panose="02020603050405020304" pitchFamily="18" charset="0"/>
              </a:rPr>
              <a:t>: Um texto coeso é aquele que tem </a:t>
            </a:r>
            <a:r>
              <a:rPr lang="pt-BR" sz="3400" b="1" dirty="0">
                <a:latin typeface="Times New Roman" panose="02020603050405020304" pitchFamily="18" charset="0"/>
                <a:cs typeface="Times New Roman" panose="02020603050405020304" pitchFamily="18" charset="0"/>
              </a:rPr>
              <a:t>unidade</a:t>
            </a:r>
            <a:r>
              <a:rPr lang="pt-BR" sz="3400" dirty="0">
                <a:latin typeface="Times New Roman" panose="02020603050405020304" pitchFamily="18" charset="0"/>
                <a:cs typeface="Times New Roman" panose="02020603050405020304" pitchFamily="18" charset="0"/>
              </a:rPr>
              <a:t>, ou seja, apresenta </a:t>
            </a:r>
            <a:r>
              <a:rPr lang="pt-BR" sz="3400" b="1" dirty="0">
                <a:latin typeface="Times New Roman" panose="02020603050405020304" pitchFamily="18" charset="0"/>
                <a:cs typeface="Times New Roman" panose="02020603050405020304" pitchFamily="18" charset="0"/>
              </a:rPr>
              <a:t>nexo sequencial de ideias entrelaçadas</a:t>
            </a:r>
            <a:r>
              <a:rPr lang="pt-BR" sz="3400" dirty="0">
                <a:latin typeface="Times New Roman" panose="02020603050405020304" pitchFamily="18" charset="0"/>
                <a:cs typeface="Times New Roman" panose="02020603050405020304" pitchFamily="18" charset="0"/>
              </a:rPr>
              <a:t>. </a:t>
            </a:r>
            <a:endParaRPr lang="pt-BR" sz="3400" dirty="0" smtClean="0">
              <a:latin typeface="Times New Roman" panose="02020603050405020304" pitchFamily="18" charset="0"/>
              <a:cs typeface="Times New Roman" panose="02020603050405020304" pitchFamily="18" charset="0"/>
            </a:endParaRPr>
          </a:p>
          <a:p>
            <a:pPr algn="just"/>
            <a:endParaRPr lang="pt-BR" sz="3400" dirty="0">
              <a:latin typeface="Times New Roman" panose="02020603050405020304" pitchFamily="18" charset="0"/>
              <a:cs typeface="Times New Roman" panose="02020603050405020304" pitchFamily="18" charset="0"/>
            </a:endParaRPr>
          </a:p>
          <a:p>
            <a:pPr algn="just"/>
            <a:r>
              <a:rPr lang="pt-BR" sz="3400" dirty="0" smtClean="0">
                <a:latin typeface="Times New Roman" panose="02020603050405020304" pitchFamily="18" charset="0"/>
                <a:cs typeface="Times New Roman" panose="02020603050405020304" pitchFamily="18" charset="0"/>
              </a:rPr>
              <a:t>Regina </a:t>
            </a:r>
            <a:r>
              <a:rPr lang="pt-BR" sz="3400" dirty="0">
                <a:latin typeface="Times New Roman" panose="02020603050405020304" pitchFamily="18" charset="0"/>
                <a:cs typeface="Times New Roman" panose="02020603050405020304" pitchFamily="18" charset="0"/>
              </a:rPr>
              <a:t>Toledo </a:t>
            </a:r>
            <a:r>
              <a:rPr lang="pt-BR" sz="3400" dirty="0" smtClean="0">
                <a:latin typeface="Times New Roman" panose="02020603050405020304" pitchFamily="18" charset="0"/>
                <a:cs typeface="Times New Roman" panose="02020603050405020304" pitchFamily="18" charset="0"/>
              </a:rPr>
              <a:t>Damião: o </a:t>
            </a:r>
            <a:r>
              <a:rPr lang="pt-BR" sz="3400" dirty="0">
                <a:latin typeface="Times New Roman" panose="02020603050405020304" pitchFamily="18" charset="0"/>
                <a:cs typeface="Times New Roman" panose="02020603050405020304" pitchFamily="18" charset="0"/>
              </a:rPr>
              <a:t>texto não pode ser um amontoado de palavras desconexas, uma sequência de termos desunidos, soltos, cada qual atirado num canto. Um bom texto deve ser coeso, as suas </a:t>
            </a:r>
            <a:r>
              <a:rPr lang="pt-BR" sz="3400" b="1" dirty="0">
                <a:latin typeface="Times New Roman" panose="02020603050405020304" pitchFamily="18" charset="0"/>
                <a:cs typeface="Times New Roman" panose="02020603050405020304" pitchFamily="18" charset="0"/>
              </a:rPr>
              <a:t>diversas partes devem estar ligadas de maneira harmônica</a:t>
            </a:r>
            <a:r>
              <a:rPr lang="pt-BR" sz="3400" dirty="0">
                <a:latin typeface="Times New Roman" panose="02020603050405020304" pitchFamily="18" charset="0"/>
                <a:cs typeface="Times New Roman" panose="02020603050405020304" pitchFamily="18" charset="0"/>
              </a:rPr>
              <a:t>, o que se dá pelo uso dos chamados </a:t>
            </a:r>
            <a:r>
              <a:rPr lang="pt-BR" sz="3400" b="1" dirty="0">
                <a:latin typeface="Times New Roman" panose="02020603050405020304" pitchFamily="18" charset="0"/>
                <a:cs typeface="Times New Roman" panose="02020603050405020304" pitchFamily="18" charset="0"/>
              </a:rPr>
              <a:t>elos coesivos (conectivos)</a:t>
            </a:r>
            <a:r>
              <a:rPr lang="pt-BR" sz="3400" dirty="0">
                <a:latin typeface="Times New Roman" panose="02020603050405020304" pitchFamily="18" charset="0"/>
                <a:cs typeface="Times New Roman" panose="02020603050405020304" pitchFamily="18" charset="0"/>
              </a:rPr>
              <a:t>.</a:t>
            </a:r>
          </a:p>
          <a:p>
            <a:pPr marL="0" indent="0" algn="just">
              <a:buNone/>
            </a:pPr>
            <a:endParaRPr lang="pt-BR" sz="2000"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pic>
        <p:nvPicPr>
          <p:cNvPr id="2050" name="Picture 2" descr="C:\Users\Usuário\JEC\Pictures\Educandário\Imagens para aulas\agro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18589" y="260648"/>
            <a:ext cx="1442017" cy="1080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04389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COESÃO</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556793"/>
            <a:ext cx="8136904" cy="5184576"/>
          </a:xfrm>
        </p:spPr>
        <p:txBody>
          <a:bodyPr>
            <a:normAutofit/>
          </a:bodyPr>
          <a:lstStyle/>
          <a:p>
            <a:pPr marL="0" indent="0" algn="just">
              <a:buNone/>
            </a:pPr>
            <a:endParaRPr lang="pt-BR" sz="3800" b="1" dirty="0" smtClean="0">
              <a:solidFill>
                <a:schemeClr val="bg1"/>
              </a:solidFill>
            </a:endParaRPr>
          </a:p>
          <a:p>
            <a:pPr marL="0" indent="0" algn="just">
              <a:buNone/>
            </a:pPr>
            <a:endParaRPr lang="pt-BR" sz="2000" dirty="0" smtClean="0">
              <a:solidFill>
                <a:schemeClr val="bg1"/>
              </a:solidFill>
              <a:latin typeface="Times New Roman" panose="02020603050405020304" pitchFamily="18" charset="0"/>
              <a:cs typeface="Times New Roman" panose="02020603050405020304" pitchFamily="18" charset="0"/>
            </a:endParaRPr>
          </a:p>
          <a:p>
            <a:pPr marL="0" indent="0" algn="ctr">
              <a:buNone/>
            </a:pPr>
            <a:r>
              <a:rPr lang="pt-BR" sz="3200" dirty="0" smtClean="0">
                <a:latin typeface="Times New Roman" panose="02020603050405020304" pitchFamily="18" charset="0"/>
                <a:cs typeface="Times New Roman" panose="02020603050405020304" pitchFamily="18" charset="0"/>
              </a:rPr>
              <a:t>Coesão = ligação entre as partes do texto.</a:t>
            </a:r>
            <a:endParaRPr lang="pt-BR" sz="3200" dirty="0" smtClean="0">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pic>
        <p:nvPicPr>
          <p:cNvPr id="2050" name="Picture 2" descr="C:\Users\Usuário\JEC\Pictures\Educandário\Imagens para aulas\agro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1880" y="4149080"/>
            <a:ext cx="2304256" cy="17259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47487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COESÃO</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251520" y="1556793"/>
            <a:ext cx="8712968" cy="5184576"/>
          </a:xfrm>
        </p:spPr>
        <p:txBody>
          <a:bodyPr>
            <a:normAutofit/>
          </a:bodyPr>
          <a:lstStyle/>
          <a:p>
            <a:pPr marL="0" indent="0" algn="just">
              <a:buNone/>
            </a:pPr>
            <a:endParaRPr lang="pt-BR" sz="3800" b="1" dirty="0" smtClean="0">
              <a:solidFill>
                <a:schemeClr val="bg1"/>
              </a:solidFill>
            </a:endParaRPr>
          </a:p>
          <a:p>
            <a:pPr algn="just"/>
            <a:r>
              <a:rPr lang="pt-BR" sz="2400" b="1" dirty="0" smtClean="0">
                <a:latin typeface="Times New Roman" panose="02020603050405020304" pitchFamily="18" charset="0"/>
                <a:cs typeface="Times New Roman" panose="02020603050405020304" pitchFamily="18" charset="0"/>
              </a:rPr>
              <a:t>Exemplo de texto coeso (</a:t>
            </a:r>
            <a:r>
              <a:rPr lang="pt-BR" sz="2400" b="1" dirty="0">
                <a:latin typeface="Times New Roman" panose="02020603050405020304" pitchFamily="18" charset="0"/>
                <a:cs typeface="Times New Roman" panose="02020603050405020304" pitchFamily="18" charset="0"/>
              </a:rPr>
              <a:t>Ú</a:t>
            </a:r>
            <a:r>
              <a:rPr lang="pt-BR" sz="2400" b="1" dirty="0" smtClean="0">
                <a:latin typeface="Times New Roman" panose="02020603050405020304" pitchFamily="18" charset="0"/>
                <a:cs typeface="Times New Roman" panose="02020603050405020304" pitchFamily="18" charset="0"/>
              </a:rPr>
              <a:t>ltimo Recurso, Clarisse Lispector): </a:t>
            </a:r>
            <a:r>
              <a:rPr lang="pt-BR" sz="2400" b="1" i="1" dirty="0" smtClean="0">
                <a:latin typeface="Times New Roman" panose="02020603050405020304" pitchFamily="18" charset="0"/>
                <a:cs typeface="Times New Roman" panose="02020603050405020304" pitchFamily="18" charset="0"/>
              </a:rPr>
              <a:t>Quando</a:t>
            </a:r>
            <a:r>
              <a:rPr lang="pt-BR" sz="2400" i="1" dirty="0" smtClean="0">
                <a:latin typeface="Times New Roman" panose="02020603050405020304" pitchFamily="18" charset="0"/>
                <a:cs typeface="Times New Roman" panose="02020603050405020304" pitchFamily="18" charset="0"/>
              </a:rPr>
              <a:t> fazemos tudo para que nos amem </a:t>
            </a:r>
            <a:r>
              <a:rPr lang="pt-BR" sz="2400" b="1" i="1" dirty="0" smtClean="0">
                <a:latin typeface="Times New Roman" panose="02020603050405020304" pitchFamily="18" charset="0"/>
                <a:cs typeface="Times New Roman" panose="02020603050405020304" pitchFamily="18" charset="0"/>
              </a:rPr>
              <a:t>e</a:t>
            </a:r>
            <a:r>
              <a:rPr lang="pt-BR" sz="2400" i="1" dirty="0" smtClean="0">
                <a:latin typeface="Times New Roman" panose="02020603050405020304" pitchFamily="18" charset="0"/>
                <a:cs typeface="Times New Roman" panose="02020603050405020304" pitchFamily="18" charset="0"/>
              </a:rPr>
              <a:t> não conseguimos, resta-nos um </a:t>
            </a:r>
            <a:r>
              <a:rPr lang="pt-BR" sz="2400" b="1" i="1" dirty="0" smtClean="0">
                <a:latin typeface="Times New Roman" panose="02020603050405020304" pitchFamily="18" charset="0"/>
                <a:cs typeface="Times New Roman" panose="02020603050405020304" pitchFamily="18" charset="0"/>
              </a:rPr>
              <a:t>último recurso:</a:t>
            </a:r>
            <a:r>
              <a:rPr lang="pt-BR" sz="2400" i="1" dirty="0" smtClean="0">
                <a:latin typeface="Times New Roman" panose="02020603050405020304" pitchFamily="18" charset="0"/>
                <a:cs typeface="Times New Roman" panose="02020603050405020304" pitchFamily="18" charset="0"/>
              </a:rPr>
              <a:t> não fazer mais nada. Não fazer esforços inúteis</a:t>
            </a:r>
            <a:r>
              <a:rPr lang="pt-BR" sz="2400" b="1" i="1" dirty="0" smtClean="0">
                <a:latin typeface="Times New Roman" panose="02020603050405020304" pitchFamily="18" charset="0"/>
                <a:cs typeface="Times New Roman" panose="02020603050405020304" pitchFamily="18" charset="0"/>
              </a:rPr>
              <a:t>, pois </a:t>
            </a:r>
            <a:r>
              <a:rPr lang="pt-BR" sz="2400" i="1" dirty="0" smtClean="0">
                <a:latin typeface="Times New Roman" panose="02020603050405020304" pitchFamily="18" charset="0"/>
                <a:cs typeface="Times New Roman" panose="02020603050405020304" pitchFamily="18" charset="0"/>
              </a:rPr>
              <a:t>o amor nasce</a:t>
            </a:r>
            <a:r>
              <a:rPr lang="pt-BR" sz="2400" b="1" i="1" dirty="0" smtClean="0">
                <a:latin typeface="Times New Roman" panose="02020603050405020304" pitchFamily="18" charset="0"/>
                <a:cs typeface="Times New Roman" panose="02020603050405020304" pitchFamily="18" charset="0"/>
              </a:rPr>
              <a:t>, ou </a:t>
            </a:r>
            <a:r>
              <a:rPr lang="pt-BR" sz="2400" i="1" dirty="0" smtClean="0">
                <a:latin typeface="Times New Roman" panose="02020603050405020304" pitchFamily="18" charset="0"/>
                <a:cs typeface="Times New Roman" panose="02020603050405020304" pitchFamily="18" charset="0"/>
              </a:rPr>
              <a:t>não, espontaneamente, </a:t>
            </a:r>
            <a:r>
              <a:rPr lang="pt-BR" sz="2400" b="1" i="1" dirty="0" smtClean="0">
                <a:latin typeface="Times New Roman" panose="02020603050405020304" pitchFamily="18" charset="0"/>
                <a:cs typeface="Times New Roman" panose="02020603050405020304" pitchFamily="18" charset="0"/>
              </a:rPr>
              <a:t>mas</a:t>
            </a:r>
            <a:r>
              <a:rPr lang="pt-BR" sz="2400" i="1" dirty="0" smtClean="0">
                <a:latin typeface="Times New Roman" panose="02020603050405020304" pitchFamily="18" charset="0"/>
                <a:cs typeface="Times New Roman" panose="02020603050405020304" pitchFamily="18" charset="0"/>
              </a:rPr>
              <a:t> nunca por força de imposição. </a:t>
            </a:r>
            <a:r>
              <a:rPr lang="pt-BR" sz="2400" b="1" i="1" dirty="0" smtClean="0">
                <a:latin typeface="Times New Roman" panose="02020603050405020304" pitchFamily="18" charset="0"/>
                <a:cs typeface="Times New Roman" panose="02020603050405020304" pitchFamily="18" charset="0"/>
              </a:rPr>
              <a:t>Às vezes, </a:t>
            </a:r>
            <a:r>
              <a:rPr lang="pt-BR" sz="2400" i="1" dirty="0" smtClean="0">
                <a:latin typeface="Times New Roman" panose="02020603050405020304" pitchFamily="18" charset="0"/>
                <a:cs typeface="Times New Roman" panose="02020603050405020304" pitchFamily="18" charset="0"/>
              </a:rPr>
              <a:t>é </a:t>
            </a:r>
            <a:r>
              <a:rPr lang="pt-BR" sz="2400" i="1" dirty="0">
                <a:latin typeface="Times New Roman" panose="02020603050405020304" pitchFamily="18" charset="0"/>
                <a:cs typeface="Times New Roman" panose="02020603050405020304" pitchFamily="18" charset="0"/>
              </a:rPr>
              <a:t>i</a:t>
            </a:r>
            <a:r>
              <a:rPr lang="pt-BR" sz="2400" i="1" dirty="0" smtClean="0">
                <a:latin typeface="Times New Roman" panose="02020603050405020304" pitchFamily="18" charset="0"/>
                <a:cs typeface="Times New Roman" panose="02020603050405020304" pitchFamily="18" charset="0"/>
              </a:rPr>
              <a:t>nútil esforçar-se demais, nada se consegue</a:t>
            </a:r>
            <a:r>
              <a:rPr lang="pt-BR" sz="2400" b="1" i="1" dirty="0" smtClean="0">
                <a:latin typeface="Times New Roman" panose="02020603050405020304" pitchFamily="18" charset="0"/>
                <a:cs typeface="Times New Roman" panose="02020603050405020304" pitchFamily="18" charset="0"/>
              </a:rPr>
              <a:t>; outras vezes, </a:t>
            </a:r>
            <a:r>
              <a:rPr lang="pt-BR" sz="2400" i="1" dirty="0" smtClean="0">
                <a:latin typeface="Times New Roman" panose="02020603050405020304" pitchFamily="18" charset="0"/>
                <a:cs typeface="Times New Roman" panose="02020603050405020304" pitchFamily="18" charset="0"/>
              </a:rPr>
              <a:t>nada damos </a:t>
            </a:r>
            <a:r>
              <a:rPr lang="pt-BR" sz="2400" b="1" i="1" dirty="0" smtClean="0">
                <a:latin typeface="Times New Roman" panose="02020603050405020304" pitchFamily="18" charset="0"/>
                <a:cs typeface="Times New Roman" panose="02020603050405020304" pitchFamily="18" charset="0"/>
              </a:rPr>
              <a:t>e </a:t>
            </a:r>
            <a:r>
              <a:rPr lang="pt-BR" sz="2400" i="1" dirty="0" smtClean="0">
                <a:latin typeface="Times New Roman" panose="02020603050405020304" pitchFamily="18" charset="0"/>
                <a:cs typeface="Times New Roman" panose="02020603050405020304" pitchFamily="18" charset="0"/>
              </a:rPr>
              <a:t>o amor se rende aos nossos pés.</a:t>
            </a:r>
            <a:endParaRPr lang="pt-BR" sz="2400" i="1" dirty="0">
              <a:latin typeface="Times New Roman" panose="02020603050405020304" pitchFamily="18" charset="0"/>
              <a:cs typeface="Times New Roman" panose="02020603050405020304" pitchFamily="18" charset="0"/>
            </a:endParaRPr>
          </a:p>
          <a:p>
            <a:pPr marL="0" indent="0" algn="just">
              <a:buNone/>
            </a:pPr>
            <a:endParaRPr lang="pt-BR" sz="2000"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pic>
        <p:nvPicPr>
          <p:cNvPr id="2050" name="Picture 2" descr="C:\Users\Usuário\JEC\Pictures\Educandário\Imagens para aulas\agro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18589" y="260648"/>
            <a:ext cx="1442017" cy="1080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903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COESÃO</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556793"/>
            <a:ext cx="8136904" cy="5184576"/>
          </a:xfrm>
        </p:spPr>
        <p:txBody>
          <a:bodyPr>
            <a:normAutofit fontScale="77500" lnSpcReduction="20000"/>
          </a:bodyPr>
          <a:lstStyle/>
          <a:p>
            <a:pPr marL="0" indent="0" algn="just">
              <a:buNone/>
            </a:pPr>
            <a:endParaRPr lang="pt-BR" sz="3800" b="1" dirty="0" smtClean="0">
              <a:solidFill>
                <a:schemeClr val="bg1"/>
              </a:solidFill>
            </a:endParaRPr>
          </a:p>
          <a:p>
            <a:pPr algn="just"/>
            <a:r>
              <a:rPr lang="pt-BR" sz="3600" b="1" dirty="0">
                <a:latin typeface="Times New Roman" panose="02020603050405020304" pitchFamily="18" charset="0"/>
                <a:cs typeface="Times New Roman" panose="02020603050405020304" pitchFamily="18" charset="0"/>
              </a:rPr>
              <a:t>Principais Conectivos</a:t>
            </a:r>
            <a:r>
              <a:rPr lang="pt-BR" sz="3600" dirty="0">
                <a:latin typeface="Times New Roman" panose="02020603050405020304" pitchFamily="18" charset="0"/>
                <a:cs typeface="Times New Roman" panose="02020603050405020304" pitchFamily="18" charset="0"/>
              </a:rPr>
              <a:t>:</a:t>
            </a:r>
          </a:p>
          <a:p>
            <a:pPr marL="0" indent="0" algn="just">
              <a:buNone/>
            </a:pPr>
            <a:endParaRPr lang="pt-BR" sz="3600" dirty="0">
              <a:latin typeface="Times New Roman" panose="02020603050405020304" pitchFamily="18" charset="0"/>
              <a:cs typeface="Times New Roman" panose="02020603050405020304" pitchFamily="18" charset="0"/>
            </a:endParaRPr>
          </a:p>
          <a:p>
            <a:pPr algn="just"/>
            <a:r>
              <a:rPr lang="pt-BR" sz="3600" dirty="0">
                <a:latin typeface="Times New Roman" panose="02020603050405020304" pitchFamily="18" charset="0"/>
                <a:cs typeface="Times New Roman" panose="02020603050405020304" pitchFamily="18" charset="0"/>
              </a:rPr>
              <a:t>A) </a:t>
            </a:r>
            <a:r>
              <a:rPr lang="pt-BR" sz="3600" b="1" dirty="0">
                <a:latin typeface="Times New Roman" panose="02020603050405020304" pitchFamily="18" charset="0"/>
                <a:cs typeface="Times New Roman" panose="02020603050405020304" pitchFamily="18" charset="0"/>
              </a:rPr>
              <a:t>Para organizar melhor a sua </a:t>
            </a:r>
            <a:r>
              <a:rPr lang="pt-BR" sz="3600" b="1" dirty="0" smtClean="0">
                <a:latin typeface="Times New Roman" panose="02020603050405020304" pitchFamily="18" charset="0"/>
                <a:cs typeface="Times New Roman" panose="02020603050405020304" pitchFamily="18" charset="0"/>
              </a:rPr>
              <a:t>narrativa (sequência)</a:t>
            </a:r>
            <a:r>
              <a:rPr lang="pt-BR" sz="3600" dirty="0" smtClean="0">
                <a:latin typeface="Times New Roman" panose="02020603050405020304" pitchFamily="18" charset="0"/>
                <a:cs typeface="Times New Roman" panose="02020603050405020304" pitchFamily="18" charset="0"/>
              </a:rPr>
              <a:t>: </a:t>
            </a:r>
            <a:r>
              <a:rPr lang="pt-BR" sz="3600" dirty="0">
                <a:latin typeface="Times New Roman" panose="02020603050405020304" pitchFamily="18" charset="0"/>
                <a:cs typeface="Times New Roman" panose="02020603050405020304" pitchFamily="18" charset="0"/>
              </a:rPr>
              <a:t>em primeiro lugar, a princípio, primeiramente, inicialmente, em seguida, depois, a seguir, no momento seguinte, então, posteriormente, neste momento, neste instante, desde logo, enquanto isso, ao passo que, à medida que, finalmente, enfim, por fim, afinal.</a:t>
            </a:r>
          </a:p>
          <a:p>
            <a:pPr marL="0" indent="0" algn="just">
              <a:buNone/>
            </a:pPr>
            <a:endParaRPr lang="pt-BR" sz="2000"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pic>
        <p:nvPicPr>
          <p:cNvPr id="3074" name="Picture 2" descr="C:\Users\Usuário\JEC\Pictures\Educandário\Imagens para aulas\agro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268799"/>
            <a:ext cx="1610089" cy="10714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06130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COESÃO</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556793"/>
            <a:ext cx="8136904" cy="5184576"/>
          </a:xfrm>
        </p:spPr>
        <p:txBody>
          <a:bodyPr>
            <a:normAutofit/>
          </a:bodyPr>
          <a:lstStyle/>
          <a:p>
            <a:pPr algn="just"/>
            <a:endParaRPr lang="pt-BR" sz="2400" b="1" dirty="0" smtClean="0">
              <a:latin typeface="Times New Roman" panose="02020603050405020304" pitchFamily="18" charset="0"/>
              <a:cs typeface="Times New Roman" panose="02020603050405020304" pitchFamily="18" charset="0"/>
            </a:endParaRPr>
          </a:p>
          <a:p>
            <a:pPr algn="just"/>
            <a:r>
              <a:rPr lang="pt-BR" sz="2400" b="1" dirty="0" smtClean="0">
                <a:latin typeface="Times New Roman" panose="02020603050405020304" pitchFamily="18" charset="0"/>
                <a:cs typeface="Times New Roman" panose="02020603050405020304" pitchFamily="18" charset="0"/>
              </a:rPr>
              <a:t>Principais </a:t>
            </a:r>
            <a:r>
              <a:rPr lang="pt-BR" sz="2400" b="1" dirty="0">
                <a:latin typeface="Times New Roman" panose="02020603050405020304" pitchFamily="18" charset="0"/>
                <a:cs typeface="Times New Roman" panose="02020603050405020304" pitchFamily="18" charset="0"/>
              </a:rPr>
              <a:t>Conectivos</a:t>
            </a:r>
            <a:r>
              <a:rPr lang="pt-BR" sz="2400" dirty="0">
                <a:latin typeface="Times New Roman" panose="02020603050405020304" pitchFamily="18" charset="0"/>
                <a:cs typeface="Times New Roman" panose="02020603050405020304" pitchFamily="18" charset="0"/>
              </a:rPr>
              <a:t>:</a:t>
            </a:r>
          </a:p>
          <a:p>
            <a:pPr marL="0" indent="0" algn="just">
              <a:buNone/>
            </a:pPr>
            <a:endParaRPr lang="pt-BR" sz="2400" dirty="0">
              <a:latin typeface="Times New Roman" panose="02020603050405020304" pitchFamily="18" charset="0"/>
              <a:cs typeface="Times New Roman" panose="02020603050405020304" pitchFamily="18" charset="0"/>
            </a:endParaRPr>
          </a:p>
          <a:p>
            <a:pPr algn="just"/>
            <a:r>
              <a:rPr lang="pt-BR" sz="2400" dirty="0">
                <a:latin typeface="Times New Roman" panose="02020603050405020304" pitchFamily="18" charset="0"/>
                <a:cs typeface="Times New Roman" panose="02020603050405020304" pitchFamily="18" charset="0"/>
              </a:rPr>
              <a:t>B) </a:t>
            </a:r>
            <a:r>
              <a:rPr lang="pt-BR" sz="2400" b="1" dirty="0">
                <a:latin typeface="Times New Roman" panose="02020603050405020304" pitchFamily="18" charset="0"/>
                <a:cs typeface="Times New Roman" panose="02020603050405020304" pitchFamily="18" charset="0"/>
              </a:rPr>
              <a:t>Para acrescentar novas ideias ao texto</a:t>
            </a:r>
            <a:r>
              <a:rPr lang="pt-BR" sz="2400" dirty="0">
                <a:latin typeface="Times New Roman" panose="02020603050405020304" pitchFamily="18" charset="0"/>
                <a:cs typeface="Times New Roman" panose="02020603050405020304" pitchFamily="18" charset="0"/>
              </a:rPr>
              <a:t>: além disso, ademais, outrossim, ainda, vale lembrar, de modo geral, por iguais razões, em rápidas pinceladas, em outras palavras, além desse fator.</a:t>
            </a:r>
          </a:p>
          <a:p>
            <a:pPr marL="0" indent="0" algn="just">
              <a:buNone/>
            </a:pPr>
            <a:endParaRPr lang="pt-BR" sz="2000"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pic>
        <p:nvPicPr>
          <p:cNvPr id="4098" name="Picture 2" descr="C:\Users\Usuário\JEC\Pictures\Educandário\Imagens para aulas\agro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9912" y="5157192"/>
            <a:ext cx="1701539" cy="842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35067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COESÃO</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556793"/>
            <a:ext cx="8136904" cy="5184576"/>
          </a:xfrm>
        </p:spPr>
        <p:txBody>
          <a:bodyPr>
            <a:normAutofit/>
          </a:bodyPr>
          <a:lstStyle/>
          <a:p>
            <a:pPr algn="just"/>
            <a:endParaRPr lang="pt-BR" sz="2400" b="1" dirty="0" smtClean="0">
              <a:latin typeface="Times New Roman" panose="02020603050405020304" pitchFamily="18" charset="0"/>
              <a:cs typeface="Times New Roman" panose="02020603050405020304" pitchFamily="18" charset="0"/>
            </a:endParaRPr>
          </a:p>
          <a:p>
            <a:pPr algn="just"/>
            <a:r>
              <a:rPr lang="pt-BR" sz="2400" b="1" dirty="0" smtClean="0">
                <a:latin typeface="Times New Roman" panose="02020603050405020304" pitchFamily="18" charset="0"/>
                <a:cs typeface="Times New Roman" panose="02020603050405020304" pitchFamily="18" charset="0"/>
              </a:rPr>
              <a:t>Principais </a:t>
            </a:r>
            <a:r>
              <a:rPr lang="pt-BR" sz="2400" b="1" dirty="0">
                <a:latin typeface="Times New Roman" panose="02020603050405020304" pitchFamily="18" charset="0"/>
                <a:cs typeface="Times New Roman" panose="02020603050405020304" pitchFamily="18" charset="0"/>
              </a:rPr>
              <a:t>Conectivos</a:t>
            </a:r>
            <a:r>
              <a:rPr lang="pt-BR" sz="2400" dirty="0">
                <a:latin typeface="Times New Roman" panose="02020603050405020304" pitchFamily="18" charset="0"/>
                <a:cs typeface="Times New Roman" panose="02020603050405020304" pitchFamily="18" charset="0"/>
              </a:rPr>
              <a:t>:</a:t>
            </a:r>
          </a:p>
          <a:p>
            <a:pPr marL="0" indent="0" algn="just">
              <a:buNone/>
            </a:pPr>
            <a:endParaRPr lang="pt-BR" sz="2400" dirty="0">
              <a:latin typeface="Times New Roman" panose="02020603050405020304" pitchFamily="18" charset="0"/>
              <a:cs typeface="Times New Roman" panose="02020603050405020304" pitchFamily="18" charset="0"/>
            </a:endParaRPr>
          </a:p>
          <a:p>
            <a:pPr algn="just"/>
            <a:r>
              <a:rPr lang="pt-BR" sz="2400" dirty="0">
                <a:latin typeface="Times New Roman" panose="02020603050405020304" pitchFamily="18" charset="0"/>
                <a:cs typeface="Times New Roman" panose="02020603050405020304" pitchFamily="18" charset="0"/>
              </a:rPr>
              <a:t>C) </a:t>
            </a:r>
            <a:r>
              <a:rPr lang="pt-BR" sz="2400" b="1" dirty="0">
                <a:latin typeface="Times New Roman" panose="02020603050405020304" pitchFamily="18" charset="0"/>
                <a:cs typeface="Times New Roman" panose="02020603050405020304" pitchFamily="18" charset="0"/>
              </a:rPr>
              <a:t>Para negar algo, ou estabelecer relação de oposição</a:t>
            </a:r>
            <a:r>
              <a:rPr lang="pt-BR" sz="2400" dirty="0">
                <a:latin typeface="Times New Roman" panose="02020603050405020304" pitchFamily="18" charset="0"/>
                <a:cs typeface="Times New Roman" panose="02020603050405020304" pitchFamily="18" charset="0"/>
              </a:rPr>
              <a:t>: embora, todavia, entretanto, porém, mas, não obstante isso, no entanto, por outro lado, por outro enfoque, de outro lado, de outra parte, contudo.</a:t>
            </a:r>
          </a:p>
          <a:p>
            <a:pPr marL="0" indent="0" algn="just">
              <a:buNone/>
            </a:pPr>
            <a:endParaRPr lang="pt-BR" sz="2000"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pic>
        <p:nvPicPr>
          <p:cNvPr id="5122" name="Picture 2" descr="C:\Users\Usuário\JEC\Pictures\Educandário\Imagens para aulas\agro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5157192"/>
            <a:ext cx="1507616" cy="850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444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COERÊNCIA</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323528" y="1600199"/>
            <a:ext cx="8568952" cy="5141169"/>
          </a:xfrm>
        </p:spPr>
        <p:txBody>
          <a:bodyPr/>
          <a:lstStyle/>
          <a:p>
            <a:pPr algn="just"/>
            <a:endParaRPr lang="pt-BR" b="1" dirty="0" smtClean="0">
              <a:solidFill>
                <a:schemeClr val="bg1"/>
              </a:solidFill>
              <a:latin typeface="Times New Roman" panose="02020603050405020304" pitchFamily="18" charset="0"/>
              <a:cs typeface="Times New Roman" panose="02020603050405020304" pitchFamily="18" charset="0"/>
            </a:endParaRPr>
          </a:p>
          <a:p>
            <a:pPr marL="0" indent="0">
              <a:buNone/>
            </a:pPr>
            <a:endParaRPr lang="pt-BR" dirty="0" smtClean="0"/>
          </a:p>
          <a:p>
            <a:pPr marL="0" indent="0" algn="ctr">
              <a:buNone/>
            </a:pPr>
            <a:r>
              <a:rPr lang="pt-BR" sz="4800" dirty="0" smtClean="0">
                <a:latin typeface="Times New Roman" panose="02020603050405020304" pitchFamily="18" charset="0"/>
                <a:cs typeface="Times New Roman" panose="02020603050405020304" pitchFamily="18" charset="0"/>
              </a:rPr>
              <a:t>Coerência = </a:t>
            </a:r>
            <a:r>
              <a:rPr lang="pt-BR" sz="4800" b="1" dirty="0" smtClean="0">
                <a:latin typeface="Times New Roman" panose="02020603050405020304" pitchFamily="18" charset="0"/>
                <a:cs typeface="Times New Roman" panose="02020603050405020304" pitchFamily="18" charset="0"/>
              </a:rPr>
              <a:t>harmonia de sentido </a:t>
            </a:r>
            <a:r>
              <a:rPr lang="pt-BR" sz="4800" dirty="0" smtClean="0">
                <a:latin typeface="Times New Roman" panose="02020603050405020304" pitchFamily="18" charset="0"/>
                <a:cs typeface="Times New Roman" panose="02020603050405020304" pitchFamily="18" charset="0"/>
              </a:rPr>
              <a:t>entre as partes do texto</a:t>
            </a:r>
            <a:endParaRPr lang="pt-BR" sz="4800" dirty="0" smtClean="0">
              <a:latin typeface="Times New Roman" panose="02020603050405020304" pitchFamily="18" charset="0"/>
              <a:cs typeface="Times New Roman" panose="02020603050405020304" pitchFamily="18" charset="0"/>
            </a:endParaRPr>
          </a:p>
          <a:p>
            <a:endParaRPr lang="pt-BR" dirty="0"/>
          </a:p>
          <a:p>
            <a:endParaRPr lang="pt-BR" dirty="0" smtClean="0"/>
          </a:p>
          <a:p>
            <a:endParaRPr lang="pt-BR" dirty="0"/>
          </a:p>
          <a:p>
            <a:endParaRPr lang="pt-BR" dirty="0"/>
          </a:p>
        </p:txBody>
      </p:sp>
      <p:pic>
        <p:nvPicPr>
          <p:cNvPr id="9218" name="Picture 2" descr="C:\Users\Usuário\JEC\Pictures\Educandário\Imagens para aulas\porque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1880" y="4797152"/>
            <a:ext cx="2148830" cy="12033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29071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COESÃO</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556793"/>
            <a:ext cx="8136904" cy="5184576"/>
          </a:xfrm>
        </p:spPr>
        <p:txBody>
          <a:bodyPr>
            <a:normAutofit/>
          </a:bodyPr>
          <a:lstStyle/>
          <a:p>
            <a:pPr algn="just"/>
            <a:endParaRPr lang="pt-BR" sz="2400" b="1" dirty="0" smtClean="0">
              <a:latin typeface="Times New Roman" panose="02020603050405020304" pitchFamily="18" charset="0"/>
              <a:cs typeface="Times New Roman" panose="02020603050405020304" pitchFamily="18" charset="0"/>
            </a:endParaRPr>
          </a:p>
          <a:p>
            <a:pPr algn="just"/>
            <a:r>
              <a:rPr lang="pt-BR" sz="2400" b="1" dirty="0" smtClean="0">
                <a:latin typeface="Times New Roman" panose="02020603050405020304" pitchFamily="18" charset="0"/>
                <a:cs typeface="Times New Roman" panose="02020603050405020304" pitchFamily="18" charset="0"/>
              </a:rPr>
              <a:t>Principais </a:t>
            </a:r>
            <a:r>
              <a:rPr lang="pt-BR" sz="2400" b="1" dirty="0">
                <a:latin typeface="Times New Roman" panose="02020603050405020304" pitchFamily="18" charset="0"/>
                <a:cs typeface="Times New Roman" panose="02020603050405020304" pitchFamily="18" charset="0"/>
              </a:rPr>
              <a:t>Conectivos</a:t>
            </a:r>
            <a:r>
              <a:rPr lang="pt-BR" sz="2400" dirty="0">
                <a:latin typeface="Times New Roman" panose="02020603050405020304" pitchFamily="18" charset="0"/>
                <a:cs typeface="Times New Roman" panose="02020603050405020304" pitchFamily="18" charset="0"/>
              </a:rPr>
              <a:t>:</a:t>
            </a:r>
          </a:p>
          <a:p>
            <a:pPr marL="0" indent="0" algn="just">
              <a:buNone/>
            </a:pPr>
            <a:endParaRPr lang="pt-BR" sz="2400" dirty="0">
              <a:latin typeface="Times New Roman" panose="02020603050405020304" pitchFamily="18" charset="0"/>
              <a:cs typeface="Times New Roman" panose="02020603050405020304" pitchFamily="18" charset="0"/>
            </a:endParaRPr>
          </a:p>
          <a:p>
            <a:pPr algn="just"/>
            <a:r>
              <a:rPr lang="pt-BR" sz="2400" dirty="0">
                <a:latin typeface="Times New Roman" panose="02020603050405020304" pitchFamily="18" charset="0"/>
                <a:cs typeface="Times New Roman" panose="02020603050405020304" pitchFamily="18" charset="0"/>
              </a:rPr>
              <a:t>D) </a:t>
            </a:r>
            <a:r>
              <a:rPr lang="pt-BR" sz="2400" b="1" dirty="0">
                <a:latin typeface="Times New Roman" panose="02020603050405020304" pitchFamily="18" charset="0"/>
                <a:cs typeface="Times New Roman" panose="02020603050405020304" pitchFamily="18" charset="0"/>
              </a:rPr>
              <a:t>Para afirmar ou realçar uma ideia</a:t>
            </a:r>
            <a:r>
              <a:rPr lang="pt-BR" sz="2400" dirty="0">
                <a:latin typeface="Times New Roman" panose="02020603050405020304" pitchFamily="18" charset="0"/>
                <a:cs typeface="Times New Roman" panose="02020603050405020304" pitchFamily="18" charset="0"/>
              </a:rPr>
              <a:t>: obviamente, em verdade, realmente, em realidade, de igual forma, no mesmo sentido, semelhantemente, bom é, interessante se faz, frise-se, ressalte-se, cumpre ressaltar que.</a:t>
            </a:r>
          </a:p>
          <a:p>
            <a:pPr marL="0" indent="0" algn="just">
              <a:buNone/>
            </a:pPr>
            <a:endParaRPr lang="pt-BR" sz="2000"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pic>
        <p:nvPicPr>
          <p:cNvPr id="6146" name="Picture 2" descr="C:\Users\Usuário\JEC\Pictures\Educandário\Imagens para aulas\agro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3928" y="5145256"/>
            <a:ext cx="1310378" cy="9480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899116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COESÃO</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556793"/>
            <a:ext cx="8136904" cy="5184576"/>
          </a:xfrm>
        </p:spPr>
        <p:txBody>
          <a:bodyPr>
            <a:normAutofit/>
          </a:bodyPr>
          <a:lstStyle/>
          <a:p>
            <a:pPr marL="0" indent="0" algn="just">
              <a:buNone/>
            </a:pPr>
            <a:endParaRPr lang="pt-BR" sz="3800" b="1" dirty="0" smtClean="0">
              <a:solidFill>
                <a:schemeClr val="bg1"/>
              </a:solidFill>
            </a:endParaRPr>
          </a:p>
          <a:p>
            <a:pPr algn="just"/>
            <a:r>
              <a:rPr lang="pt-BR" sz="2400" b="1" dirty="0">
                <a:latin typeface="Times New Roman" panose="02020603050405020304" pitchFamily="18" charset="0"/>
                <a:cs typeface="Times New Roman" panose="02020603050405020304" pitchFamily="18" charset="0"/>
              </a:rPr>
              <a:t>Principais Conectivos</a:t>
            </a:r>
            <a:r>
              <a:rPr lang="pt-BR" sz="2400" dirty="0">
                <a:latin typeface="Times New Roman" panose="02020603050405020304" pitchFamily="18" charset="0"/>
                <a:cs typeface="Times New Roman" panose="02020603050405020304" pitchFamily="18" charset="0"/>
              </a:rPr>
              <a:t>:</a:t>
            </a:r>
          </a:p>
          <a:p>
            <a:pPr marL="0" indent="0" algn="just">
              <a:buNone/>
            </a:pPr>
            <a:endParaRPr lang="pt-BR" sz="2400" dirty="0">
              <a:latin typeface="Times New Roman" panose="02020603050405020304" pitchFamily="18" charset="0"/>
              <a:cs typeface="Times New Roman" panose="02020603050405020304" pitchFamily="18" charset="0"/>
            </a:endParaRPr>
          </a:p>
          <a:p>
            <a:pPr algn="just"/>
            <a:r>
              <a:rPr lang="pt-BR" sz="2400" dirty="0">
                <a:latin typeface="Times New Roman" panose="02020603050405020304" pitchFamily="18" charset="0"/>
                <a:cs typeface="Times New Roman" panose="02020603050405020304" pitchFamily="18" charset="0"/>
              </a:rPr>
              <a:t>E) </a:t>
            </a:r>
            <a:r>
              <a:rPr lang="pt-BR" sz="2400" b="1" dirty="0">
                <a:latin typeface="Times New Roman" panose="02020603050405020304" pitchFamily="18" charset="0"/>
                <a:cs typeface="Times New Roman" panose="02020603050405020304" pitchFamily="18" charset="0"/>
              </a:rPr>
              <a:t>Para concluir uma argumentação</a:t>
            </a:r>
            <a:r>
              <a:rPr lang="pt-BR" sz="2400" dirty="0">
                <a:latin typeface="Times New Roman" panose="02020603050405020304" pitchFamily="18" charset="0"/>
                <a:cs typeface="Times New Roman" panose="02020603050405020304" pitchFamily="18" charset="0"/>
              </a:rPr>
              <a:t>: destarte, em suma, em remate, por conseguinte, em análise última, concluindo, em derradeiro, por fim, por conseguinte, finalmente, por tais razões, do exposto, pelo exposto, por tudo isso, em síntese, enfim, posto isso (isto), assim, consequentemente, diante do exposto. </a:t>
            </a:r>
          </a:p>
          <a:p>
            <a:pPr marL="0" indent="0" algn="just">
              <a:buNone/>
            </a:pPr>
            <a:endParaRPr lang="pt-BR" sz="2000"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pic>
        <p:nvPicPr>
          <p:cNvPr id="7170" name="Picture 2" descr="C:\Users\Usuário\JEC\Pictures\Educandário\Imagens para aulas\agro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2348880"/>
            <a:ext cx="1117873" cy="8266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6544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43491" y="404664"/>
            <a:ext cx="6571343" cy="864097"/>
          </a:xfrm>
        </p:spPr>
        <p:txBody>
          <a:bodyPr>
            <a:normAutofit/>
          </a:bodyPr>
          <a:lstStyle/>
          <a:p>
            <a:pPr algn="ctr"/>
            <a:r>
              <a:rPr lang="pt-BR" b="1" dirty="0" smtClean="0">
                <a:latin typeface="Times New Roman" panose="02020603050405020304" pitchFamily="18" charset="0"/>
                <a:cs typeface="Times New Roman" panose="02020603050405020304" pitchFamily="18" charset="0"/>
              </a:rPr>
              <a:t>COESÃO</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395536" y="1556793"/>
            <a:ext cx="8352928" cy="5184576"/>
          </a:xfrm>
        </p:spPr>
        <p:txBody>
          <a:bodyPr>
            <a:normAutofit/>
          </a:bodyPr>
          <a:lstStyle/>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sz="2400" b="1" dirty="0" smtClean="0">
              <a:solidFill>
                <a:schemeClr val="bg1"/>
              </a:solidFill>
            </a:endParaRPr>
          </a:p>
          <a:p>
            <a:pPr marL="0" indent="0" algn="just">
              <a:buNone/>
            </a:pPr>
            <a:r>
              <a:rPr lang="pt-BR" sz="2400" dirty="0" smtClean="0">
                <a:latin typeface="Times New Roman" panose="02020603050405020304" pitchFamily="18" charset="0"/>
                <a:cs typeface="Times New Roman" panose="02020603050405020304" pitchFamily="18" charset="0"/>
              </a:rPr>
              <a:t>F</a:t>
            </a:r>
            <a:r>
              <a:rPr lang="pt-BR" sz="2400" dirty="0">
                <a:latin typeface="Times New Roman" panose="02020603050405020304" pitchFamily="18" charset="0"/>
                <a:cs typeface="Times New Roman" panose="02020603050405020304" pitchFamily="18" charset="0"/>
              </a:rPr>
              <a:t>) </a:t>
            </a:r>
            <a:r>
              <a:rPr lang="pt-BR" sz="2400" b="1" dirty="0">
                <a:latin typeface="Times New Roman" panose="02020603050405020304" pitchFamily="18" charset="0"/>
                <a:cs typeface="Times New Roman" panose="02020603050405020304" pitchFamily="18" charset="0"/>
              </a:rPr>
              <a:t>Para fazer citações de autores ou obras</a:t>
            </a:r>
            <a:r>
              <a:rPr lang="pt-BR" sz="2400" dirty="0">
                <a:latin typeface="Times New Roman" panose="02020603050405020304" pitchFamily="18" charset="0"/>
                <a:cs typeface="Times New Roman" panose="02020603050405020304" pitchFamily="18" charset="0"/>
              </a:rPr>
              <a:t>: nesse raciocínio, nessa esteira, nesse passo, nesse rumo, nesse diapasão, a esse propósito, na mesma toada, nesse sentido.</a:t>
            </a:r>
          </a:p>
          <a:p>
            <a:pPr marL="0" indent="0" algn="just">
              <a:buNone/>
            </a:pPr>
            <a:endParaRPr lang="pt-BR" sz="2000"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graphicFrame>
        <p:nvGraphicFramePr>
          <p:cNvPr id="4" name="Tabela 3"/>
          <p:cNvGraphicFramePr>
            <a:graphicFrameLocks noGrp="1"/>
          </p:cNvGraphicFramePr>
          <p:nvPr>
            <p:extLst>
              <p:ext uri="{D42A27DB-BD31-4B8C-83A1-F6EECF244321}">
                <p14:modId xmlns:p14="http://schemas.microsoft.com/office/powerpoint/2010/main" val="3851669367"/>
              </p:ext>
            </p:extLst>
          </p:nvPr>
        </p:nvGraphicFramePr>
        <p:xfrm>
          <a:off x="373234" y="1556793"/>
          <a:ext cx="8208912" cy="2717218"/>
        </p:xfrm>
        <a:graphic>
          <a:graphicData uri="http://schemas.openxmlformats.org/drawingml/2006/table">
            <a:tbl>
              <a:tblPr firstRow="1" firstCol="1" bandRow="1">
                <a:tableStyleId>{5C22544A-7EE6-4342-B048-85BDC9FD1C3A}</a:tableStyleId>
              </a:tblPr>
              <a:tblGrid>
                <a:gridCol w="2171760">
                  <a:extLst>
                    <a:ext uri="{9D8B030D-6E8A-4147-A177-3AD203B41FA5}">
                      <a16:colId xmlns:a16="http://schemas.microsoft.com/office/drawing/2014/main" xmlns="" val="20000"/>
                    </a:ext>
                  </a:extLst>
                </a:gridCol>
                <a:gridCol w="2156820">
                  <a:extLst>
                    <a:ext uri="{9D8B030D-6E8A-4147-A177-3AD203B41FA5}">
                      <a16:colId xmlns:a16="http://schemas.microsoft.com/office/drawing/2014/main" xmlns="" val="20001"/>
                    </a:ext>
                  </a:extLst>
                </a:gridCol>
                <a:gridCol w="1940166">
                  <a:extLst>
                    <a:ext uri="{9D8B030D-6E8A-4147-A177-3AD203B41FA5}">
                      <a16:colId xmlns:a16="http://schemas.microsoft.com/office/drawing/2014/main" xmlns="" val="20002"/>
                    </a:ext>
                  </a:extLst>
                </a:gridCol>
                <a:gridCol w="1940166">
                  <a:extLst>
                    <a:ext uri="{9D8B030D-6E8A-4147-A177-3AD203B41FA5}">
                      <a16:colId xmlns:a16="http://schemas.microsoft.com/office/drawing/2014/main" xmlns="" val="20003"/>
                    </a:ext>
                  </a:extLst>
                </a:gridCol>
              </a:tblGrid>
              <a:tr h="388174">
                <a:tc>
                  <a:txBody>
                    <a:bodyPr/>
                    <a:lstStyle/>
                    <a:p>
                      <a:pPr algn="ctr">
                        <a:lnSpc>
                          <a:spcPct val="150000"/>
                        </a:lnSpc>
                        <a:spcAft>
                          <a:spcPts val="0"/>
                        </a:spcAft>
                      </a:pPr>
                      <a:r>
                        <a:rPr lang="pt-BR" sz="1200" dirty="0">
                          <a:effectLst/>
                        </a:rPr>
                        <a:t>Nesse raciocínio,</a:t>
                      </a:r>
                      <a:endParaRPr lang="pt-BR" sz="1100" dirty="0">
                        <a:effectLst/>
                        <a:latin typeface="Calibri"/>
                        <a:ea typeface="Calibri"/>
                        <a:cs typeface="Times New Roman"/>
                      </a:endParaRPr>
                    </a:p>
                  </a:txBody>
                  <a:tcPr marL="68580" marR="68580" marT="0" marB="0"/>
                </a:tc>
                <a:tc>
                  <a:txBody>
                    <a:bodyPr/>
                    <a:lstStyle/>
                    <a:p>
                      <a:pPr algn="ctr">
                        <a:lnSpc>
                          <a:spcPct val="150000"/>
                        </a:lnSpc>
                        <a:spcAft>
                          <a:spcPts val="0"/>
                        </a:spcAft>
                      </a:pPr>
                      <a:r>
                        <a:rPr lang="pt-BR" sz="1200" dirty="0">
                          <a:effectLst/>
                        </a:rPr>
                        <a:t>o douto</a:t>
                      </a:r>
                      <a:endParaRPr lang="pt-BR" sz="1100" dirty="0">
                        <a:effectLst/>
                        <a:latin typeface="Calibri"/>
                        <a:ea typeface="Calibri"/>
                        <a:cs typeface="Times New Roman"/>
                      </a:endParaRPr>
                    </a:p>
                  </a:txBody>
                  <a:tcPr marL="68580" marR="68580" marT="0" marB="0"/>
                </a:tc>
                <a:tc>
                  <a:txBody>
                    <a:bodyPr/>
                    <a:lstStyle/>
                    <a:p>
                      <a:pPr algn="ctr">
                        <a:lnSpc>
                          <a:spcPct val="150000"/>
                        </a:lnSpc>
                        <a:spcAft>
                          <a:spcPts val="0"/>
                        </a:spcAft>
                      </a:pPr>
                      <a:r>
                        <a:rPr lang="pt-BR" sz="1200" dirty="0" smtClean="0">
                          <a:effectLst/>
                        </a:rPr>
                        <a:t>engenheiro</a:t>
                      </a:r>
                      <a:endParaRPr lang="pt-BR" sz="1100" dirty="0">
                        <a:effectLst/>
                        <a:latin typeface="Calibri"/>
                        <a:ea typeface="Calibri"/>
                        <a:cs typeface="Times New Roman"/>
                      </a:endParaRPr>
                    </a:p>
                  </a:txBody>
                  <a:tcPr marL="68580" marR="68580" marT="0" marB="0"/>
                </a:tc>
                <a:tc>
                  <a:txBody>
                    <a:bodyPr/>
                    <a:lstStyle/>
                    <a:p>
                      <a:pPr algn="ctr">
                        <a:lnSpc>
                          <a:spcPct val="150000"/>
                        </a:lnSpc>
                        <a:spcAft>
                          <a:spcPts val="0"/>
                        </a:spcAft>
                      </a:pPr>
                      <a:r>
                        <a:rPr lang="pt-BR" sz="1200">
                          <a:effectLst/>
                        </a:rPr>
                        <a:t>afirma que ...</a:t>
                      </a:r>
                      <a:endParaRPr lang="pt-BR" sz="1100">
                        <a:effectLst/>
                        <a:latin typeface="Calibri"/>
                        <a:ea typeface="Calibri"/>
                        <a:cs typeface="Times New Roman"/>
                      </a:endParaRPr>
                    </a:p>
                  </a:txBody>
                  <a:tcPr marL="68580" marR="68580" marT="0" marB="0"/>
                </a:tc>
                <a:extLst>
                  <a:ext uri="{0D108BD9-81ED-4DB2-BD59-A6C34878D82A}">
                    <a16:rowId xmlns:a16="http://schemas.microsoft.com/office/drawing/2014/main" xmlns="" val="10000"/>
                  </a:ext>
                </a:extLst>
              </a:tr>
              <a:tr h="388174">
                <a:tc>
                  <a:txBody>
                    <a:bodyPr/>
                    <a:lstStyle/>
                    <a:p>
                      <a:pPr algn="ctr">
                        <a:lnSpc>
                          <a:spcPct val="150000"/>
                        </a:lnSpc>
                        <a:spcAft>
                          <a:spcPts val="0"/>
                        </a:spcAft>
                      </a:pPr>
                      <a:r>
                        <a:rPr lang="pt-BR" sz="1200">
                          <a:effectLst/>
                        </a:rPr>
                        <a:t>Nessa esteira,</a:t>
                      </a:r>
                      <a:endParaRPr lang="pt-BR" sz="1100">
                        <a:effectLst/>
                        <a:latin typeface="Calibri"/>
                        <a:ea typeface="Calibri"/>
                        <a:cs typeface="Times New Roman"/>
                      </a:endParaRPr>
                    </a:p>
                  </a:txBody>
                  <a:tcPr marL="68580" marR="68580" marT="0" marB="0"/>
                </a:tc>
                <a:tc>
                  <a:txBody>
                    <a:bodyPr/>
                    <a:lstStyle/>
                    <a:p>
                      <a:pPr algn="ctr">
                        <a:lnSpc>
                          <a:spcPct val="150000"/>
                        </a:lnSpc>
                        <a:spcAft>
                          <a:spcPts val="0"/>
                        </a:spcAft>
                      </a:pPr>
                      <a:r>
                        <a:rPr lang="pt-BR" sz="1200" dirty="0">
                          <a:effectLst/>
                        </a:rPr>
                        <a:t>o ínclito</a:t>
                      </a:r>
                      <a:endParaRPr lang="pt-BR" sz="1100" dirty="0">
                        <a:effectLst/>
                        <a:latin typeface="Calibri"/>
                        <a:ea typeface="Calibri"/>
                        <a:cs typeface="Times New Roman"/>
                      </a:endParaRPr>
                    </a:p>
                  </a:txBody>
                  <a:tcPr marL="68580" marR="68580" marT="0" marB="0"/>
                </a:tc>
                <a:tc>
                  <a:txBody>
                    <a:bodyPr/>
                    <a:lstStyle/>
                    <a:p>
                      <a:pPr algn="ctr">
                        <a:lnSpc>
                          <a:spcPct val="150000"/>
                        </a:lnSpc>
                        <a:spcAft>
                          <a:spcPts val="0"/>
                        </a:spcAft>
                      </a:pPr>
                      <a:r>
                        <a:rPr lang="pt-BR" sz="1200" dirty="0" smtClean="0">
                          <a:effectLst/>
                        </a:rPr>
                        <a:t>escritor</a:t>
                      </a:r>
                      <a:endParaRPr lang="pt-BR" sz="1100" dirty="0">
                        <a:effectLst/>
                        <a:latin typeface="Calibri"/>
                        <a:ea typeface="Calibri"/>
                        <a:cs typeface="Times New Roman"/>
                      </a:endParaRPr>
                    </a:p>
                  </a:txBody>
                  <a:tcPr marL="68580" marR="68580" marT="0" marB="0"/>
                </a:tc>
                <a:tc>
                  <a:txBody>
                    <a:bodyPr/>
                    <a:lstStyle/>
                    <a:p>
                      <a:pPr algn="ctr">
                        <a:lnSpc>
                          <a:spcPct val="150000"/>
                        </a:lnSpc>
                        <a:spcAft>
                          <a:spcPts val="0"/>
                        </a:spcAft>
                      </a:pPr>
                      <a:r>
                        <a:rPr lang="pt-BR" sz="1200">
                          <a:effectLst/>
                        </a:rPr>
                        <a:t>explicita que... </a:t>
                      </a:r>
                      <a:endParaRPr lang="pt-BR" sz="110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388174">
                <a:tc>
                  <a:txBody>
                    <a:bodyPr/>
                    <a:lstStyle/>
                    <a:p>
                      <a:pPr algn="ctr">
                        <a:lnSpc>
                          <a:spcPct val="150000"/>
                        </a:lnSpc>
                        <a:spcAft>
                          <a:spcPts val="0"/>
                        </a:spcAft>
                      </a:pPr>
                      <a:r>
                        <a:rPr lang="pt-BR" sz="1200">
                          <a:effectLst/>
                        </a:rPr>
                        <a:t>Nesse passo,</a:t>
                      </a:r>
                      <a:endParaRPr lang="pt-BR" sz="1100">
                        <a:effectLst/>
                        <a:latin typeface="Calibri"/>
                        <a:ea typeface="Calibri"/>
                        <a:cs typeface="Times New Roman"/>
                      </a:endParaRPr>
                    </a:p>
                  </a:txBody>
                  <a:tcPr marL="68580" marR="68580" marT="0" marB="0"/>
                </a:tc>
                <a:tc>
                  <a:txBody>
                    <a:bodyPr/>
                    <a:lstStyle/>
                    <a:p>
                      <a:pPr algn="ctr">
                        <a:lnSpc>
                          <a:spcPct val="150000"/>
                        </a:lnSpc>
                        <a:spcAft>
                          <a:spcPts val="0"/>
                        </a:spcAft>
                      </a:pPr>
                      <a:r>
                        <a:rPr lang="pt-BR" sz="1200">
                          <a:effectLst/>
                        </a:rPr>
                        <a:t>o ilustre</a:t>
                      </a:r>
                      <a:endParaRPr lang="pt-BR" sz="1100">
                        <a:effectLst/>
                        <a:latin typeface="Calibri"/>
                        <a:ea typeface="Calibri"/>
                        <a:cs typeface="Times New Roman"/>
                      </a:endParaRPr>
                    </a:p>
                  </a:txBody>
                  <a:tcPr marL="68580" marR="68580" marT="0" marB="0"/>
                </a:tc>
                <a:tc>
                  <a:txBody>
                    <a:bodyPr/>
                    <a:lstStyle/>
                    <a:p>
                      <a:pPr algn="ctr">
                        <a:lnSpc>
                          <a:spcPct val="150000"/>
                        </a:lnSpc>
                        <a:spcAft>
                          <a:spcPts val="0"/>
                        </a:spcAft>
                      </a:pPr>
                      <a:r>
                        <a:rPr lang="pt-BR" sz="1200" dirty="0" smtClean="0">
                          <a:effectLst/>
                        </a:rPr>
                        <a:t>jornalista</a:t>
                      </a:r>
                      <a:endParaRPr lang="pt-BR" sz="1100" dirty="0">
                        <a:effectLst/>
                        <a:latin typeface="Calibri"/>
                        <a:ea typeface="Calibri"/>
                        <a:cs typeface="Times New Roman"/>
                      </a:endParaRPr>
                    </a:p>
                  </a:txBody>
                  <a:tcPr marL="68580" marR="68580" marT="0" marB="0"/>
                </a:tc>
                <a:tc>
                  <a:txBody>
                    <a:bodyPr/>
                    <a:lstStyle/>
                    <a:p>
                      <a:pPr algn="ctr">
                        <a:lnSpc>
                          <a:spcPct val="150000"/>
                        </a:lnSpc>
                        <a:spcAft>
                          <a:spcPts val="0"/>
                        </a:spcAft>
                      </a:pPr>
                      <a:r>
                        <a:rPr lang="pt-BR" sz="1200">
                          <a:effectLst/>
                        </a:rPr>
                        <a:t>assevera que...</a:t>
                      </a:r>
                      <a:endParaRPr lang="pt-BR" sz="1100">
                        <a:effectLst/>
                        <a:latin typeface="Calibri"/>
                        <a:ea typeface="Calibri"/>
                        <a:cs typeface="Times New Roman"/>
                      </a:endParaRPr>
                    </a:p>
                  </a:txBody>
                  <a:tcPr marL="68580" marR="68580" marT="0" marB="0"/>
                </a:tc>
                <a:extLst>
                  <a:ext uri="{0D108BD9-81ED-4DB2-BD59-A6C34878D82A}">
                    <a16:rowId xmlns:a16="http://schemas.microsoft.com/office/drawing/2014/main" xmlns="" val="10002"/>
                  </a:ext>
                </a:extLst>
              </a:tr>
              <a:tr h="388174">
                <a:tc>
                  <a:txBody>
                    <a:bodyPr/>
                    <a:lstStyle/>
                    <a:p>
                      <a:pPr algn="ctr">
                        <a:lnSpc>
                          <a:spcPct val="150000"/>
                        </a:lnSpc>
                        <a:spcAft>
                          <a:spcPts val="0"/>
                        </a:spcAft>
                      </a:pPr>
                      <a:r>
                        <a:rPr lang="pt-BR" sz="1200">
                          <a:effectLst/>
                        </a:rPr>
                        <a:t>Nesse rumo,</a:t>
                      </a:r>
                      <a:endParaRPr lang="pt-BR" sz="1100">
                        <a:effectLst/>
                        <a:latin typeface="Calibri"/>
                        <a:ea typeface="Calibri"/>
                        <a:cs typeface="Times New Roman"/>
                      </a:endParaRPr>
                    </a:p>
                  </a:txBody>
                  <a:tcPr marL="68580" marR="68580" marT="0" marB="0"/>
                </a:tc>
                <a:tc>
                  <a:txBody>
                    <a:bodyPr/>
                    <a:lstStyle/>
                    <a:p>
                      <a:pPr algn="ctr">
                        <a:lnSpc>
                          <a:spcPct val="150000"/>
                        </a:lnSpc>
                        <a:spcAft>
                          <a:spcPts val="0"/>
                        </a:spcAft>
                      </a:pPr>
                      <a:r>
                        <a:rPr lang="pt-BR" sz="1200">
                          <a:effectLst/>
                        </a:rPr>
                        <a:t>o culto</a:t>
                      </a:r>
                      <a:endParaRPr lang="pt-BR" sz="1100">
                        <a:effectLst/>
                        <a:latin typeface="Calibri"/>
                        <a:ea typeface="Calibri"/>
                        <a:cs typeface="Times New Roman"/>
                      </a:endParaRPr>
                    </a:p>
                  </a:txBody>
                  <a:tcPr marL="68580" marR="68580" marT="0" marB="0"/>
                </a:tc>
                <a:tc>
                  <a:txBody>
                    <a:bodyPr/>
                    <a:lstStyle/>
                    <a:p>
                      <a:pPr algn="ctr">
                        <a:lnSpc>
                          <a:spcPct val="150000"/>
                        </a:lnSpc>
                        <a:spcAft>
                          <a:spcPts val="0"/>
                        </a:spcAft>
                      </a:pPr>
                      <a:r>
                        <a:rPr lang="pt-BR" sz="1200">
                          <a:effectLst/>
                        </a:rPr>
                        <a:t>mestre</a:t>
                      </a:r>
                      <a:endParaRPr lang="pt-BR" sz="1100">
                        <a:effectLst/>
                        <a:latin typeface="Calibri"/>
                        <a:ea typeface="Calibri"/>
                        <a:cs typeface="Times New Roman"/>
                      </a:endParaRPr>
                    </a:p>
                  </a:txBody>
                  <a:tcPr marL="68580" marR="68580" marT="0" marB="0"/>
                </a:tc>
                <a:tc>
                  <a:txBody>
                    <a:bodyPr/>
                    <a:lstStyle/>
                    <a:p>
                      <a:pPr algn="ctr">
                        <a:lnSpc>
                          <a:spcPct val="150000"/>
                        </a:lnSpc>
                        <a:spcAft>
                          <a:spcPts val="0"/>
                        </a:spcAft>
                      </a:pPr>
                      <a:r>
                        <a:rPr lang="pt-BR" sz="1200">
                          <a:effectLst/>
                        </a:rPr>
                        <a:t>ensina que...</a:t>
                      </a:r>
                      <a:endParaRPr lang="pt-BR" sz="1100">
                        <a:effectLst/>
                        <a:latin typeface="Calibri"/>
                        <a:ea typeface="Calibri"/>
                        <a:cs typeface="Times New Roman"/>
                      </a:endParaRPr>
                    </a:p>
                  </a:txBody>
                  <a:tcPr marL="68580" marR="68580" marT="0" marB="0"/>
                </a:tc>
                <a:extLst>
                  <a:ext uri="{0D108BD9-81ED-4DB2-BD59-A6C34878D82A}">
                    <a16:rowId xmlns:a16="http://schemas.microsoft.com/office/drawing/2014/main" xmlns="" val="10003"/>
                  </a:ext>
                </a:extLst>
              </a:tr>
              <a:tr h="388174">
                <a:tc>
                  <a:txBody>
                    <a:bodyPr/>
                    <a:lstStyle/>
                    <a:p>
                      <a:pPr algn="ctr">
                        <a:lnSpc>
                          <a:spcPct val="150000"/>
                        </a:lnSpc>
                        <a:spcAft>
                          <a:spcPts val="0"/>
                        </a:spcAft>
                      </a:pPr>
                      <a:r>
                        <a:rPr lang="pt-BR" sz="1200">
                          <a:effectLst/>
                        </a:rPr>
                        <a:t>Nesse diapasão,</a:t>
                      </a:r>
                      <a:endParaRPr lang="pt-BR" sz="1100">
                        <a:effectLst/>
                        <a:latin typeface="Calibri"/>
                        <a:ea typeface="Calibri"/>
                        <a:cs typeface="Times New Roman"/>
                      </a:endParaRPr>
                    </a:p>
                  </a:txBody>
                  <a:tcPr marL="68580" marR="68580" marT="0" marB="0"/>
                </a:tc>
                <a:tc>
                  <a:txBody>
                    <a:bodyPr/>
                    <a:lstStyle/>
                    <a:p>
                      <a:pPr algn="ctr">
                        <a:lnSpc>
                          <a:spcPct val="150000"/>
                        </a:lnSpc>
                        <a:spcAft>
                          <a:spcPts val="0"/>
                        </a:spcAft>
                      </a:pPr>
                      <a:r>
                        <a:rPr lang="pt-BR" sz="1200">
                          <a:effectLst/>
                        </a:rPr>
                        <a:t>o eminente</a:t>
                      </a:r>
                      <a:endParaRPr lang="pt-BR" sz="1100">
                        <a:effectLst/>
                        <a:latin typeface="Calibri"/>
                        <a:ea typeface="Calibri"/>
                        <a:cs typeface="Times New Roman"/>
                      </a:endParaRPr>
                    </a:p>
                  </a:txBody>
                  <a:tcPr marL="68580" marR="68580" marT="0" marB="0"/>
                </a:tc>
                <a:tc>
                  <a:txBody>
                    <a:bodyPr/>
                    <a:lstStyle/>
                    <a:p>
                      <a:pPr algn="ctr">
                        <a:lnSpc>
                          <a:spcPct val="150000"/>
                        </a:lnSpc>
                        <a:spcAft>
                          <a:spcPts val="0"/>
                        </a:spcAft>
                      </a:pPr>
                      <a:r>
                        <a:rPr lang="pt-BR" sz="1200">
                          <a:effectLst/>
                        </a:rPr>
                        <a:t>estudioso</a:t>
                      </a:r>
                      <a:endParaRPr lang="pt-BR" sz="1100">
                        <a:effectLst/>
                        <a:latin typeface="Calibri"/>
                        <a:ea typeface="Calibri"/>
                        <a:cs typeface="Times New Roman"/>
                      </a:endParaRPr>
                    </a:p>
                  </a:txBody>
                  <a:tcPr marL="68580" marR="68580" marT="0" marB="0"/>
                </a:tc>
                <a:tc>
                  <a:txBody>
                    <a:bodyPr/>
                    <a:lstStyle/>
                    <a:p>
                      <a:pPr algn="ctr">
                        <a:lnSpc>
                          <a:spcPct val="150000"/>
                        </a:lnSpc>
                        <a:spcAft>
                          <a:spcPts val="0"/>
                        </a:spcAft>
                      </a:pPr>
                      <a:r>
                        <a:rPr lang="pt-BR" sz="1200">
                          <a:effectLst/>
                        </a:rPr>
                        <a:t>leciona que...</a:t>
                      </a:r>
                      <a:endParaRPr lang="pt-BR" sz="1100">
                        <a:effectLst/>
                        <a:latin typeface="Calibri"/>
                        <a:ea typeface="Calibri"/>
                        <a:cs typeface="Times New Roman"/>
                      </a:endParaRPr>
                    </a:p>
                  </a:txBody>
                  <a:tcPr marL="68580" marR="68580" marT="0" marB="0"/>
                </a:tc>
                <a:extLst>
                  <a:ext uri="{0D108BD9-81ED-4DB2-BD59-A6C34878D82A}">
                    <a16:rowId xmlns:a16="http://schemas.microsoft.com/office/drawing/2014/main" xmlns="" val="10004"/>
                  </a:ext>
                </a:extLst>
              </a:tr>
              <a:tr h="388174">
                <a:tc>
                  <a:txBody>
                    <a:bodyPr/>
                    <a:lstStyle/>
                    <a:p>
                      <a:pPr algn="ctr">
                        <a:lnSpc>
                          <a:spcPct val="150000"/>
                        </a:lnSpc>
                        <a:spcAft>
                          <a:spcPts val="0"/>
                        </a:spcAft>
                      </a:pPr>
                      <a:r>
                        <a:rPr lang="pt-BR" sz="1200">
                          <a:effectLst/>
                        </a:rPr>
                        <a:t>A esse propósito,</a:t>
                      </a:r>
                      <a:endParaRPr lang="pt-BR" sz="1100">
                        <a:effectLst/>
                        <a:latin typeface="Calibri"/>
                        <a:ea typeface="Calibri"/>
                        <a:cs typeface="Times New Roman"/>
                      </a:endParaRPr>
                    </a:p>
                  </a:txBody>
                  <a:tcPr marL="68580" marR="68580" marT="0" marB="0"/>
                </a:tc>
                <a:tc>
                  <a:txBody>
                    <a:bodyPr/>
                    <a:lstStyle/>
                    <a:p>
                      <a:pPr algn="ctr">
                        <a:lnSpc>
                          <a:spcPct val="150000"/>
                        </a:lnSpc>
                        <a:spcAft>
                          <a:spcPts val="0"/>
                        </a:spcAft>
                      </a:pPr>
                      <a:r>
                        <a:rPr lang="pt-BR" sz="1200">
                          <a:effectLst/>
                        </a:rPr>
                        <a:t>o renomado</a:t>
                      </a:r>
                      <a:endParaRPr lang="pt-BR" sz="1100">
                        <a:effectLst/>
                        <a:latin typeface="Calibri"/>
                        <a:ea typeface="Calibri"/>
                        <a:cs typeface="Times New Roman"/>
                      </a:endParaRPr>
                    </a:p>
                  </a:txBody>
                  <a:tcPr marL="68580" marR="68580" marT="0" marB="0"/>
                </a:tc>
                <a:tc>
                  <a:txBody>
                    <a:bodyPr/>
                    <a:lstStyle/>
                    <a:p>
                      <a:pPr algn="ctr">
                        <a:lnSpc>
                          <a:spcPct val="150000"/>
                        </a:lnSpc>
                        <a:spcAft>
                          <a:spcPts val="0"/>
                        </a:spcAft>
                      </a:pPr>
                      <a:r>
                        <a:rPr lang="pt-BR" sz="1200">
                          <a:effectLst/>
                        </a:rPr>
                        <a:t>professor</a:t>
                      </a:r>
                      <a:endParaRPr lang="pt-BR" sz="1100">
                        <a:effectLst/>
                        <a:latin typeface="Calibri"/>
                        <a:ea typeface="Calibri"/>
                        <a:cs typeface="Times New Roman"/>
                      </a:endParaRPr>
                    </a:p>
                  </a:txBody>
                  <a:tcPr marL="68580" marR="68580" marT="0" marB="0"/>
                </a:tc>
                <a:tc>
                  <a:txBody>
                    <a:bodyPr/>
                    <a:lstStyle/>
                    <a:p>
                      <a:pPr algn="ctr">
                        <a:lnSpc>
                          <a:spcPct val="150000"/>
                        </a:lnSpc>
                        <a:spcAft>
                          <a:spcPts val="0"/>
                        </a:spcAft>
                      </a:pPr>
                      <a:r>
                        <a:rPr lang="pt-BR" sz="1200">
                          <a:effectLst/>
                        </a:rPr>
                        <a:t>entende que...</a:t>
                      </a:r>
                      <a:endParaRPr lang="pt-BR" sz="1100">
                        <a:effectLst/>
                        <a:latin typeface="Calibri"/>
                        <a:ea typeface="Calibri"/>
                        <a:cs typeface="Times New Roman"/>
                      </a:endParaRPr>
                    </a:p>
                  </a:txBody>
                  <a:tcPr marL="68580" marR="68580" marT="0" marB="0"/>
                </a:tc>
                <a:extLst>
                  <a:ext uri="{0D108BD9-81ED-4DB2-BD59-A6C34878D82A}">
                    <a16:rowId xmlns:a16="http://schemas.microsoft.com/office/drawing/2014/main" xmlns="" val="10005"/>
                  </a:ext>
                </a:extLst>
              </a:tr>
              <a:tr h="388174">
                <a:tc>
                  <a:txBody>
                    <a:bodyPr/>
                    <a:lstStyle/>
                    <a:p>
                      <a:pPr algn="ctr">
                        <a:lnSpc>
                          <a:spcPct val="150000"/>
                        </a:lnSpc>
                        <a:spcAft>
                          <a:spcPts val="0"/>
                        </a:spcAft>
                      </a:pPr>
                      <a:r>
                        <a:rPr lang="pt-BR" sz="1200">
                          <a:effectLst/>
                        </a:rPr>
                        <a:t>Na mesma toada</a:t>
                      </a:r>
                      <a:endParaRPr lang="pt-BR" sz="1100">
                        <a:effectLst/>
                        <a:latin typeface="Calibri"/>
                        <a:ea typeface="Calibri"/>
                        <a:cs typeface="Times New Roman"/>
                      </a:endParaRPr>
                    </a:p>
                  </a:txBody>
                  <a:tcPr marL="68580" marR="68580" marT="0" marB="0"/>
                </a:tc>
                <a:tc>
                  <a:txBody>
                    <a:bodyPr/>
                    <a:lstStyle/>
                    <a:p>
                      <a:pPr algn="ctr">
                        <a:lnSpc>
                          <a:spcPct val="150000"/>
                        </a:lnSpc>
                        <a:spcAft>
                          <a:spcPts val="0"/>
                        </a:spcAft>
                      </a:pPr>
                      <a:r>
                        <a:rPr lang="pt-BR" sz="1200">
                          <a:effectLst/>
                        </a:rPr>
                        <a:t>o preclaro</a:t>
                      </a:r>
                      <a:endParaRPr lang="pt-BR" sz="1100">
                        <a:effectLst/>
                        <a:latin typeface="Calibri"/>
                        <a:ea typeface="Calibri"/>
                        <a:cs typeface="Times New Roman"/>
                      </a:endParaRPr>
                    </a:p>
                  </a:txBody>
                  <a:tcPr marL="68580" marR="68580" marT="0" marB="0"/>
                </a:tc>
                <a:tc>
                  <a:txBody>
                    <a:bodyPr/>
                    <a:lstStyle/>
                    <a:p>
                      <a:pPr algn="ctr">
                        <a:lnSpc>
                          <a:spcPct val="150000"/>
                        </a:lnSpc>
                        <a:spcAft>
                          <a:spcPts val="0"/>
                        </a:spcAft>
                      </a:pPr>
                      <a:r>
                        <a:rPr lang="pt-BR" sz="1200" dirty="0" smtClean="0">
                          <a:effectLst/>
                        </a:rPr>
                        <a:t>especialista</a:t>
                      </a:r>
                      <a:endParaRPr lang="pt-BR" sz="1100" dirty="0">
                        <a:effectLst/>
                        <a:latin typeface="Calibri"/>
                        <a:ea typeface="Calibri"/>
                        <a:cs typeface="Times New Roman"/>
                      </a:endParaRPr>
                    </a:p>
                  </a:txBody>
                  <a:tcPr marL="68580" marR="68580" marT="0" marB="0"/>
                </a:tc>
                <a:tc>
                  <a:txBody>
                    <a:bodyPr/>
                    <a:lstStyle/>
                    <a:p>
                      <a:pPr algn="ctr">
                        <a:lnSpc>
                          <a:spcPct val="150000"/>
                        </a:lnSpc>
                        <a:spcAft>
                          <a:spcPts val="0"/>
                        </a:spcAft>
                      </a:pPr>
                      <a:r>
                        <a:rPr lang="pt-BR" sz="1200" dirty="0">
                          <a:effectLst/>
                        </a:rPr>
                        <a:t>aduz que...</a:t>
                      </a:r>
                      <a:endParaRPr lang="pt-BR" sz="11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198984216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COESÃO</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556793"/>
            <a:ext cx="8136904" cy="5184576"/>
          </a:xfrm>
        </p:spPr>
        <p:txBody>
          <a:bodyPr>
            <a:normAutofit fontScale="25000" lnSpcReduction="20000"/>
          </a:bodyPr>
          <a:lstStyle/>
          <a:p>
            <a:pPr algn="just"/>
            <a:endParaRPr lang="pt-BR" b="1" dirty="0" smtClean="0">
              <a:solidFill>
                <a:schemeClr val="bg1"/>
              </a:solidFill>
            </a:endParaRPr>
          </a:p>
          <a:p>
            <a:pPr marL="0" indent="0" algn="just">
              <a:buNone/>
            </a:pPr>
            <a:endParaRPr lang="pt-BR" sz="9600" b="1" dirty="0" smtClean="0">
              <a:latin typeface="Times New Roman" panose="02020603050405020304" pitchFamily="18" charset="0"/>
              <a:cs typeface="Times New Roman" panose="02020603050405020304" pitchFamily="18" charset="0"/>
            </a:endParaRPr>
          </a:p>
          <a:p>
            <a:pPr algn="just"/>
            <a:r>
              <a:rPr lang="pt-BR" sz="9600" b="1" dirty="0">
                <a:latin typeface="Times New Roman" panose="02020603050405020304" pitchFamily="18" charset="0"/>
                <a:cs typeface="Times New Roman" panose="02020603050405020304" pitchFamily="18" charset="0"/>
              </a:rPr>
              <a:t>Principais Conectivos</a:t>
            </a:r>
            <a:r>
              <a:rPr lang="pt-BR" sz="9600" dirty="0" smtClean="0">
                <a:latin typeface="Times New Roman" panose="02020603050405020304" pitchFamily="18" charset="0"/>
                <a:cs typeface="Times New Roman" panose="02020603050405020304" pitchFamily="18" charset="0"/>
              </a:rPr>
              <a:t>:</a:t>
            </a:r>
            <a:endParaRPr lang="pt-BR" sz="9600" dirty="0">
              <a:latin typeface="Times New Roman" panose="02020603050405020304" pitchFamily="18" charset="0"/>
              <a:cs typeface="Times New Roman" panose="02020603050405020304" pitchFamily="18" charset="0"/>
            </a:endParaRPr>
          </a:p>
          <a:p>
            <a:pPr algn="just"/>
            <a:r>
              <a:rPr lang="pt-BR" sz="9600" dirty="0">
                <a:latin typeface="Times New Roman" panose="02020603050405020304" pitchFamily="18" charset="0"/>
                <a:cs typeface="Times New Roman" panose="02020603050405020304" pitchFamily="18" charset="0"/>
              </a:rPr>
              <a:t>G) </a:t>
            </a:r>
            <a:r>
              <a:rPr lang="pt-BR" sz="9600" b="1" dirty="0">
                <a:latin typeface="Times New Roman" panose="02020603050405020304" pitchFamily="18" charset="0"/>
                <a:cs typeface="Times New Roman" panose="02020603050405020304" pitchFamily="18" charset="0"/>
              </a:rPr>
              <a:t>Outras expressões importantes</a:t>
            </a:r>
            <a:r>
              <a:rPr lang="pt-BR" sz="9600" dirty="0">
                <a:latin typeface="Times New Roman" panose="02020603050405020304" pitchFamily="18" charset="0"/>
                <a:cs typeface="Times New Roman" panose="02020603050405020304" pitchFamily="18" charset="0"/>
              </a:rPr>
              <a:t>: é de se verificar..., não se pode olvidar..., como se pode notar..., não há falar-se..., vale (cumpre) ratificar..., indubitável é..., convém ressaltar...,bom é dizer que..., cumpre-nos assinalar que..., oportuno se torna dizer que..., mister se faz ressaltar..., nesse sentido deve-se dizer que..., é de opinião unívoca ..., cumpre observar que..., convém notar que..., em virtude dessas considerações..., impende observar que..., no dizer sempre expressivo de...</a:t>
            </a:r>
          </a:p>
          <a:p>
            <a:pPr marL="0" indent="0" algn="just">
              <a:buNone/>
            </a:pPr>
            <a:endParaRPr lang="pt-BR" sz="2000"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spTree>
    <p:extLst>
      <p:ext uri="{BB962C8B-B14F-4D97-AF65-F5344CB8AC3E}">
        <p14:creationId xmlns:p14="http://schemas.microsoft.com/office/powerpoint/2010/main" val="38651926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COESÃO</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556793"/>
            <a:ext cx="8136904" cy="5184576"/>
          </a:xfrm>
        </p:spPr>
        <p:txBody>
          <a:bodyPr>
            <a:normAutofit/>
          </a:bodyPr>
          <a:lstStyle/>
          <a:p>
            <a:pPr marL="0" indent="0" algn="just">
              <a:buNone/>
            </a:pPr>
            <a:endParaRPr lang="pt-BR" sz="2400" b="1" dirty="0" smtClean="0">
              <a:latin typeface="Times New Roman" panose="02020603050405020304" pitchFamily="18" charset="0"/>
              <a:cs typeface="Times New Roman" panose="02020603050405020304" pitchFamily="18" charset="0"/>
            </a:endParaRPr>
          </a:p>
          <a:p>
            <a:pPr algn="just"/>
            <a:r>
              <a:rPr lang="pt-BR" sz="2400" b="1" dirty="0" smtClean="0">
                <a:latin typeface="Times New Roman" panose="02020603050405020304" pitchFamily="18" charset="0"/>
                <a:cs typeface="Times New Roman" panose="02020603050405020304" pitchFamily="18" charset="0"/>
              </a:rPr>
              <a:t>Coesão referencial: </a:t>
            </a:r>
            <a:r>
              <a:rPr lang="pt-BR" sz="2400" dirty="0" smtClean="0">
                <a:latin typeface="Times New Roman" panose="02020603050405020304" pitchFamily="18" charset="0"/>
                <a:cs typeface="Times New Roman" panose="02020603050405020304" pitchFamily="18" charset="0"/>
              </a:rPr>
              <a:t>usamos as classes gramaticais para recuperar certos termos dentro do texto, evitando repetições.</a:t>
            </a:r>
          </a:p>
          <a:p>
            <a:pPr algn="just"/>
            <a:r>
              <a:rPr lang="pt-BR" sz="2400" dirty="0" smtClean="0">
                <a:latin typeface="Times New Roman" panose="02020603050405020304" pitchFamily="18" charset="0"/>
                <a:cs typeface="Times New Roman" panose="02020603050405020304" pitchFamily="18" charset="0"/>
              </a:rPr>
              <a:t>A) </a:t>
            </a:r>
            <a:r>
              <a:rPr lang="pt-BR" sz="2400" b="1" dirty="0" smtClean="0">
                <a:latin typeface="Times New Roman" panose="02020603050405020304" pitchFamily="18" charset="0"/>
                <a:cs typeface="Times New Roman" panose="02020603050405020304" pitchFamily="18" charset="0"/>
              </a:rPr>
              <a:t>Sinônimos</a:t>
            </a:r>
            <a:r>
              <a:rPr lang="pt-BR" sz="2400" dirty="0" smtClean="0">
                <a:latin typeface="Times New Roman" panose="02020603050405020304" pitchFamily="18" charset="0"/>
                <a:cs typeface="Times New Roman" panose="02020603050405020304" pitchFamily="18" charset="0"/>
              </a:rPr>
              <a:t>: Os </a:t>
            </a:r>
            <a:r>
              <a:rPr lang="pt-BR" sz="2400" b="1" dirty="0" smtClean="0">
                <a:latin typeface="Times New Roman" panose="02020603050405020304" pitchFamily="18" charset="0"/>
                <a:cs typeface="Times New Roman" panose="02020603050405020304" pitchFamily="18" charset="0"/>
              </a:rPr>
              <a:t>políticos</a:t>
            </a:r>
            <a:r>
              <a:rPr lang="pt-BR" sz="2400" dirty="0" smtClean="0">
                <a:latin typeface="Times New Roman" panose="02020603050405020304" pitchFamily="18" charset="0"/>
                <a:cs typeface="Times New Roman" panose="02020603050405020304" pitchFamily="18" charset="0"/>
              </a:rPr>
              <a:t> brasileiros precisam ser mais fiscalizados e cobrados. Os </a:t>
            </a:r>
            <a:r>
              <a:rPr lang="pt-BR" sz="2400" b="1" dirty="0" smtClean="0">
                <a:latin typeface="Times New Roman" panose="02020603050405020304" pitchFamily="18" charset="0"/>
                <a:cs typeface="Times New Roman" panose="02020603050405020304" pitchFamily="18" charset="0"/>
              </a:rPr>
              <a:t>mandatários da nação</a:t>
            </a:r>
            <a:r>
              <a:rPr lang="pt-BR" sz="2400" dirty="0" smtClean="0">
                <a:latin typeface="Times New Roman" panose="02020603050405020304" pitchFamily="18" charset="0"/>
                <a:cs typeface="Times New Roman" panose="02020603050405020304" pitchFamily="18" charset="0"/>
              </a:rPr>
              <a:t> precisam prestar contas ao povo, o seu verdadeiro patrão.</a:t>
            </a:r>
          </a:p>
          <a:p>
            <a:pPr algn="just"/>
            <a:endParaRPr lang="pt-BR" sz="2400" dirty="0">
              <a:latin typeface="Times New Roman" panose="02020603050405020304" pitchFamily="18" charset="0"/>
              <a:cs typeface="Times New Roman" panose="02020603050405020304" pitchFamily="18" charset="0"/>
            </a:endParaRPr>
          </a:p>
          <a:p>
            <a:pPr marL="0" indent="0" algn="just">
              <a:buNone/>
            </a:pPr>
            <a:endParaRPr lang="pt-BR" sz="2000"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spTree>
    <p:extLst>
      <p:ext uri="{BB962C8B-B14F-4D97-AF65-F5344CB8AC3E}">
        <p14:creationId xmlns:p14="http://schemas.microsoft.com/office/powerpoint/2010/main" val="38992981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COESÃO</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556793"/>
            <a:ext cx="8136904" cy="5184576"/>
          </a:xfrm>
        </p:spPr>
        <p:txBody>
          <a:bodyPr>
            <a:normAutofit/>
          </a:bodyPr>
          <a:lstStyle/>
          <a:p>
            <a:pPr marL="0" indent="0" algn="just">
              <a:buNone/>
            </a:pPr>
            <a:endParaRPr lang="pt-BR" sz="2400" b="1" dirty="0" smtClean="0">
              <a:latin typeface="Times New Roman" panose="02020603050405020304" pitchFamily="18" charset="0"/>
              <a:cs typeface="Times New Roman" panose="02020603050405020304" pitchFamily="18" charset="0"/>
            </a:endParaRPr>
          </a:p>
          <a:p>
            <a:pPr algn="just"/>
            <a:r>
              <a:rPr lang="pt-BR" sz="2400" b="1" dirty="0" smtClean="0">
                <a:latin typeface="Times New Roman" panose="02020603050405020304" pitchFamily="18" charset="0"/>
                <a:cs typeface="Times New Roman" panose="02020603050405020304" pitchFamily="18" charset="0"/>
              </a:rPr>
              <a:t>Coesão referencial: </a:t>
            </a:r>
            <a:r>
              <a:rPr lang="pt-BR" sz="2400" dirty="0" smtClean="0">
                <a:latin typeface="Times New Roman" panose="02020603050405020304" pitchFamily="18" charset="0"/>
                <a:cs typeface="Times New Roman" panose="02020603050405020304" pitchFamily="18" charset="0"/>
              </a:rPr>
              <a:t>usamos as classes gramaticais para recuperar certos termos dentro do texto, evitando repetições.</a:t>
            </a:r>
          </a:p>
          <a:p>
            <a:pPr algn="just"/>
            <a:r>
              <a:rPr lang="pt-BR" sz="2400" dirty="0">
                <a:latin typeface="Times New Roman" panose="02020603050405020304" pitchFamily="18" charset="0"/>
                <a:cs typeface="Times New Roman" panose="02020603050405020304" pitchFamily="18" charset="0"/>
              </a:rPr>
              <a:t>B</a:t>
            </a:r>
            <a:r>
              <a:rPr lang="pt-BR" sz="2400" dirty="0" smtClean="0">
                <a:latin typeface="Times New Roman" panose="02020603050405020304" pitchFamily="18" charset="0"/>
                <a:cs typeface="Times New Roman" panose="02020603050405020304" pitchFamily="18" charset="0"/>
              </a:rPr>
              <a:t>) </a:t>
            </a:r>
            <a:r>
              <a:rPr lang="pt-BR" sz="2400" b="1" dirty="0" smtClean="0">
                <a:latin typeface="Times New Roman" panose="02020603050405020304" pitchFamily="18" charset="0"/>
                <a:cs typeface="Times New Roman" panose="02020603050405020304" pitchFamily="18" charset="0"/>
              </a:rPr>
              <a:t>Hiperônimos e hipônimos</a:t>
            </a:r>
            <a:r>
              <a:rPr lang="pt-BR" sz="2400" dirty="0" smtClean="0">
                <a:latin typeface="Times New Roman" panose="02020603050405020304" pitchFamily="18" charset="0"/>
                <a:cs typeface="Times New Roman" panose="02020603050405020304" pitchFamily="18" charset="0"/>
              </a:rPr>
              <a:t>: As ruas das grandes cidades brasileiras correm o risco de parar, tamanha a quantidade de </a:t>
            </a:r>
            <a:r>
              <a:rPr lang="pt-BR" sz="2400" b="1" dirty="0" smtClean="0">
                <a:latin typeface="Times New Roman" panose="02020603050405020304" pitchFamily="18" charset="0"/>
                <a:cs typeface="Times New Roman" panose="02020603050405020304" pitchFamily="18" charset="0"/>
              </a:rPr>
              <a:t>carros</a:t>
            </a:r>
            <a:r>
              <a:rPr lang="pt-BR" sz="2400" dirty="0" smtClean="0">
                <a:latin typeface="Times New Roman" panose="02020603050405020304" pitchFamily="18" charset="0"/>
                <a:cs typeface="Times New Roman" panose="02020603050405020304" pitchFamily="18" charset="0"/>
              </a:rPr>
              <a:t> em circulação diariamente. Somente um pedágio em torno dos grandes centros urbanos diminuirá esse enorme fluxo de </a:t>
            </a:r>
            <a:r>
              <a:rPr lang="pt-BR" sz="2400" b="1" dirty="0" smtClean="0">
                <a:latin typeface="Times New Roman" panose="02020603050405020304" pitchFamily="18" charset="0"/>
                <a:cs typeface="Times New Roman" panose="02020603050405020304" pitchFamily="18" charset="0"/>
              </a:rPr>
              <a:t>veículos</a:t>
            </a:r>
            <a:r>
              <a:rPr lang="pt-BR" sz="2400" dirty="0" smtClean="0">
                <a:latin typeface="Times New Roman" panose="02020603050405020304" pitchFamily="18" charset="0"/>
                <a:cs typeface="Times New Roman" panose="02020603050405020304" pitchFamily="18" charset="0"/>
              </a:rPr>
              <a:t> e garantirá a liberdade e ir e vir.</a:t>
            </a:r>
          </a:p>
          <a:p>
            <a:pPr algn="just"/>
            <a:endParaRPr lang="pt-BR" sz="2400" dirty="0">
              <a:latin typeface="Times New Roman" panose="02020603050405020304" pitchFamily="18" charset="0"/>
              <a:cs typeface="Times New Roman" panose="02020603050405020304" pitchFamily="18" charset="0"/>
            </a:endParaRPr>
          </a:p>
          <a:p>
            <a:pPr marL="0" indent="0" algn="just">
              <a:buNone/>
            </a:pPr>
            <a:endParaRPr lang="pt-BR" sz="2000"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spTree>
    <p:extLst>
      <p:ext uri="{BB962C8B-B14F-4D97-AF65-F5344CB8AC3E}">
        <p14:creationId xmlns:p14="http://schemas.microsoft.com/office/powerpoint/2010/main" val="23822297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COESÃO</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556793"/>
            <a:ext cx="8136904" cy="5184576"/>
          </a:xfrm>
        </p:spPr>
        <p:txBody>
          <a:bodyPr>
            <a:normAutofit/>
          </a:bodyPr>
          <a:lstStyle/>
          <a:p>
            <a:pPr marL="0" indent="0" algn="just">
              <a:buNone/>
            </a:pPr>
            <a:endParaRPr lang="pt-BR" sz="2400" b="1" dirty="0" smtClean="0">
              <a:latin typeface="Times New Roman" panose="02020603050405020304" pitchFamily="18" charset="0"/>
              <a:cs typeface="Times New Roman" panose="02020603050405020304" pitchFamily="18" charset="0"/>
            </a:endParaRPr>
          </a:p>
          <a:p>
            <a:pPr algn="just"/>
            <a:r>
              <a:rPr lang="pt-BR" sz="2400" b="1" dirty="0" smtClean="0">
                <a:latin typeface="Times New Roman" panose="02020603050405020304" pitchFamily="18" charset="0"/>
                <a:cs typeface="Times New Roman" panose="02020603050405020304" pitchFamily="18" charset="0"/>
              </a:rPr>
              <a:t>Coesão referencial: </a:t>
            </a:r>
            <a:r>
              <a:rPr lang="pt-BR" sz="2400" dirty="0" smtClean="0">
                <a:latin typeface="Times New Roman" panose="02020603050405020304" pitchFamily="18" charset="0"/>
                <a:cs typeface="Times New Roman" panose="02020603050405020304" pitchFamily="18" charset="0"/>
              </a:rPr>
              <a:t>usamos as classes gramaticais para recuperar certos termos dentro do texto, evitando repetições.</a:t>
            </a:r>
          </a:p>
          <a:p>
            <a:pPr algn="just"/>
            <a:r>
              <a:rPr lang="pt-BR" sz="2400" dirty="0" smtClean="0">
                <a:latin typeface="Times New Roman" panose="02020603050405020304" pitchFamily="18" charset="0"/>
                <a:cs typeface="Times New Roman" panose="02020603050405020304" pitchFamily="18" charset="0"/>
              </a:rPr>
              <a:t>C) </a:t>
            </a:r>
            <a:r>
              <a:rPr lang="pt-BR" sz="2400" b="1" dirty="0" smtClean="0">
                <a:latin typeface="Times New Roman" panose="02020603050405020304" pitchFamily="18" charset="0"/>
                <a:cs typeface="Times New Roman" panose="02020603050405020304" pitchFamily="18" charset="0"/>
              </a:rPr>
              <a:t>Sujeito oculto</a:t>
            </a:r>
            <a:r>
              <a:rPr lang="pt-BR" sz="2400" dirty="0" smtClean="0">
                <a:latin typeface="Times New Roman" panose="02020603050405020304" pitchFamily="18" charset="0"/>
                <a:cs typeface="Times New Roman" panose="02020603050405020304" pitchFamily="18" charset="0"/>
              </a:rPr>
              <a:t>: O </a:t>
            </a:r>
            <a:r>
              <a:rPr lang="pt-BR" sz="2400" b="1" dirty="0" smtClean="0">
                <a:latin typeface="Times New Roman" panose="02020603050405020304" pitchFamily="18" charset="0"/>
                <a:cs typeface="Times New Roman" panose="02020603050405020304" pitchFamily="18" charset="0"/>
              </a:rPr>
              <a:t>presidente Lula </a:t>
            </a:r>
            <a:r>
              <a:rPr lang="pt-BR" sz="2400" dirty="0" smtClean="0">
                <a:latin typeface="Times New Roman" panose="02020603050405020304" pitchFamily="18" charset="0"/>
                <a:cs typeface="Times New Roman" panose="02020603050405020304" pitchFamily="18" charset="0"/>
              </a:rPr>
              <a:t>recusa-se a sair da prisão. Assim, pretende valorizar o discurso da vítima inocente perseguida pelo Estado.</a:t>
            </a:r>
          </a:p>
          <a:p>
            <a:pPr algn="just"/>
            <a:endParaRPr lang="pt-BR" sz="2400" dirty="0">
              <a:latin typeface="Times New Roman" panose="02020603050405020304" pitchFamily="18" charset="0"/>
              <a:cs typeface="Times New Roman" panose="02020603050405020304" pitchFamily="18" charset="0"/>
            </a:endParaRPr>
          </a:p>
          <a:p>
            <a:pPr marL="0" indent="0" algn="just">
              <a:buNone/>
            </a:pPr>
            <a:endParaRPr lang="pt-BR" sz="2000"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spTree>
    <p:extLst>
      <p:ext uri="{BB962C8B-B14F-4D97-AF65-F5344CB8AC3E}">
        <p14:creationId xmlns:p14="http://schemas.microsoft.com/office/powerpoint/2010/main" val="33153593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COESÃO</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556793"/>
            <a:ext cx="8136904" cy="5184576"/>
          </a:xfrm>
        </p:spPr>
        <p:txBody>
          <a:bodyPr>
            <a:normAutofit/>
          </a:bodyPr>
          <a:lstStyle/>
          <a:p>
            <a:pPr marL="0" indent="0" algn="just">
              <a:buNone/>
            </a:pPr>
            <a:endParaRPr lang="pt-BR" sz="2400" b="1" dirty="0" smtClean="0">
              <a:latin typeface="Times New Roman" panose="02020603050405020304" pitchFamily="18" charset="0"/>
              <a:cs typeface="Times New Roman" panose="02020603050405020304" pitchFamily="18" charset="0"/>
            </a:endParaRPr>
          </a:p>
          <a:p>
            <a:pPr algn="just"/>
            <a:r>
              <a:rPr lang="pt-BR" sz="2400" b="1" dirty="0" smtClean="0">
                <a:latin typeface="Times New Roman" panose="02020603050405020304" pitchFamily="18" charset="0"/>
                <a:cs typeface="Times New Roman" panose="02020603050405020304" pitchFamily="18" charset="0"/>
              </a:rPr>
              <a:t>Coesão referencial: </a:t>
            </a:r>
            <a:r>
              <a:rPr lang="pt-BR" sz="2400" dirty="0" smtClean="0">
                <a:latin typeface="Times New Roman" panose="02020603050405020304" pitchFamily="18" charset="0"/>
                <a:cs typeface="Times New Roman" panose="02020603050405020304" pitchFamily="18" charset="0"/>
              </a:rPr>
              <a:t>usamos as classes gramaticais para recuperar certos termos dentro do texto, evitando repetições.</a:t>
            </a:r>
          </a:p>
          <a:p>
            <a:pPr algn="just"/>
            <a:r>
              <a:rPr lang="pt-BR" sz="2400" dirty="0">
                <a:latin typeface="Times New Roman" panose="02020603050405020304" pitchFamily="18" charset="0"/>
                <a:cs typeface="Times New Roman" panose="02020603050405020304" pitchFamily="18" charset="0"/>
              </a:rPr>
              <a:t>D</a:t>
            </a:r>
            <a:r>
              <a:rPr lang="pt-BR" sz="2400" dirty="0" smtClean="0">
                <a:latin typeface="Times New Roman" panose="02020603050405020304" pitchFamily="18" charset="0"/>
                <a:cs typeface="Times New Roman" panose="02020603050405020304" pitchFamily="18" charset="0"/>
              </a:rPr>
              <a:t>) </a:t>
            </a:r>
            <a:r>
              <a:rPr lang="pt-BR" sz="2400" b="1" dirty="0" smtClean="0">
                <a:latin typeface="Times New Roman" panose="02020603050405020304" pitchFamily="18" charset="0"/>
                <a:cs typeface="Times New Roman" panose="02020603050405020304" pitchFamily="18" charset="0"/>
              </a:rPr>
              <a:t>Pronomes do caso reto</a:t>
            </a:r>
            <a:r>
              <a:rPr lang="pt-BR" sz="2400" dirty="0" smtClean="0">
                <a:latin typeface="Times New Roman" panose="02020603050405020304" pitchFamily="18" charset="0"/>
                <a:cs typeface="Times New Roman" panose="02020603050405020304" pitchFamily="18" charset="0"/>
              </a:rPr>
              <a:t>: O </a:t>
            </a:r>
            <a:r>
              <a:rPr lang="pt-BR" sz="2400" b="1" dirty="0" smtClean="0">
                <a:latin typeface="Times New Roman" panose="02020603050405020304" pitchFamily="18" charset="0"/>
                <a:cs typeface="Times New Roman" panose="02020603050405020304" pitchFamily="18" charset="0"/>
              </a:rPr>
              <a:t>presidente Lula </a:t>
            </a:r>
            <a:r>
              <a:rPr lang="pt-BR" sz="2400" dirty="0" smtClean="0">
                <a:latin typeface="Times New Roman" panose="02020603050405020304" pitchFamily="18" charset="0"/>
                <a:cs typeface="Times New Roman" panose="02020603050405020304" pitchFamily="18" charset="0"/>
              </a:rPr>
              <a:t>recusa-se a sair da prisão. Assim, </a:t>
            </a:r>
            <a:r>
              <a:rPr lang="pt-BR" sz="2400" b="1" dirty="0" smtClean="0">
                <a:latin typeface="Times New Roman" panose="02020603050405020304" pitchFamily="18" charset="0"/>
                <a:cs typeface="Times New Roman" panose="02020603050405020304" pitchFamily="18" charset="0"/>
              </a:rPr>
              <a:t>ele</a:t>
            </a:r>
            <a:r>
              <a:rPr lang="pt-BR" sz="2400" dirty="0" smtClean="0">
                <a:latin typeface="Times New Roman" panose="02020603050405020304" pitchFamily="18" charset="0"/>
                <a:cs typeface="Times New Roman" panose="02020603050405020304" pitchFamily="18" charset="0"/>
              </a:rPr>
              <a:t> pretende valorizar o discurso da vítima inocente perseguida pelo Estado.</a:t>
            </a:r>
          </a:p>
          <a:p>
            <a:pPr algn="just"/>
            <a:endParaRPr lang="pt-BR" sz="2400" dirty="0">
              <a:latin typeface="Times New Roman" panose="02020603050405020304" pitchFamily="18" charset="0"/>
              <a:cs typeface="Times New Roman" panose="02020603050405020304" pitchFamily="18" charset="0"/>
            </a:endParaRPr>
          </a:p>
          <a:p>
            <a:pPr marL="0" indent="0" algn="just">
              <a:buNone/>
            </a:pPr>
            <a:endParaRPr lang="pt-BR" sz="2000"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spTree>
    <p:extLst>
      <p:ext uri="{BB962C8B-B14F-4D97-AF65-F5344CB8AC3E}">
        <p14:creationId xmlns:p14="http://schemas.microsoft.com/office/powerpoint/2010/main" val="20564460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COESÃO</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556793"/>
            <a:ext cx="8136904" cy="5184576"/>
          </a:xfrm>
        </p:spPr>
        <p:txBody>
          <a:bodyPr>
            <a:normAutofit/>
          </a:bodyPr>
          <a:lstStyle/>
          <a:p>
            <a:pPr marL="0" indent="0" algn="just">
              <a:buNone/>
            </a:pPr>
            <a:endParaRPr lang="pt-BR" sz="2400" b="1" dirty="0" smtClean="0">
              <a:latin typeface="Times New Roman" panose="02020603050405020304" pitchFamily="18" charset="0"/>
              <a:cs typeface="Times New Roman" panose="02020603050405020304" pitchFamily="18" charset="0"/>
            </a:endParaRPr>
          </a:p>
          <a:p>
            <a:pPr algn="just"/>
            <a:r>
              <a:rPr lang="pt-BR" sz="2400" b="1" dirty="0" smtClean="0">
                <a:latin typeface="Times New Roman" panose="02020603050405020304" pitchFamily="18" charset="0"/>
                <a:cs typeface="Times New Roman" panose="02020603050405020304" pitchFamily="18" charset="0"/>
              </a:rPr>
              <a:t>Coesão referencial: </a:t>
            </a:r>
            <a:r>
              <a:rPr lang="pt-BR" sz="2400" dirty="0" smtClean="0">
                <a:latin typeface="Times New Roman" panose="02020603050405020304" pitchFamily="18" charset="0"/>
                <a:cs typeface="Times New Roman" panose="02020603050405020304" pitchFamily="18" charset="0"/>
              </a:rPr>
              <a:t>usamos as classes gramaticais para recuperar certos termos dentro do texto, evitando repetições.</a:t>
            </a:r>
          </a:p>
          <a:p>
            <a:pPr algn="just"/>
            <a:r>
              <a:rPr lang="pt-BR" sz="2400" dirty="0" smtClean="0">
                <a:latin typeface="Times New Roman" panose="02020603050405020304" pitchFamily="18" charset="0"/>
                <a:cs typeface="Times New Roman" panose="02020603050405020304" pitchFamily="18" charset="0"/>
              </a:rPr>
              <a:t>E) </a:t>
            </a:r>
            <a:r>
              <a:rPr lang="pt-BR" sz="2400" b="1" dirty="0" smtClean="0">
                <a:latin typeface="Times New Roman" panose="02020603050405020304" pitchFamily="18" charset="0"/>
                <a:cs typeface="Times New Roman" panose="02020603050405020304" pitchFamily="18" charset="0"/>
              </a:rPr>
              <a:t>Pronomes do caso oblíquo</a:t>
            </a:r>
            <a:r>
              <a:rPr lang="pt-BR" sz="2400" dirty="0" smtClean="0">
                <a:latin typeface="Times New Roman" panose="02020603050405020304" pitchFamily="18" charset="0"/>
                <a:cs typeface="Times New Roman" panose="02020603050405020304" pitchFamily="18" charset="0"/>
              </a:rPr>
              <a:t>: Bolsonaro deseja que Lula seja preso novamente. Prendê-</a:t>
            </a:r>
            <a:r>
              <a:rPr lang="pt-BR" sz="2400" b="1" dirty="0" smtClean="0">
                <a:latin typeface="Times New Roman" panose="02020603050405020304" pitchFamily="18" charset="0"/>
                <a:cs typeface="Times New Roman" panose="02020603050405020304" pitchFamily="18" charset="0"/>
              </a:rPr>
              <a:t>lo</a:t>
            </a:r>
            <a:r>
              <a:rPr lang="pt-BR" sz="2400" dirty="0" smtClean="0">
                <a:latin typeface="Times New Roman" panose="02020603050405020304" pitchFamily="18" charset="0"/>
                <a:cs typeface="Times New Roman" panose="02020603050405020304" pitchFamily="18" charset="0"/>
              </a:rPr>
              <a:t> seria um grande trunfo para o atual presidente.</a:t>
            </a:r>
          </a:p>
          <a:p>
            <a:pPr algn="just"/>
            <a:endParaRPr lang="pt-BR" sz="2400" dirty="0">
              <a:latin typeface="Times New Roman" panose="02020603050405020304" pitchFamily="18" charset="0"/>
              <a:cs typeface="Times New Roman" panose="02020603050405020304" pitchFamily="18" charset="0"/>
            </a:endParaRPr>
          </a:p>
          <a:p>
            <a:pPr marL="0" indent="0" algn="just">
              <a:buNone/>
            </a:pPr>
            <a:endParaRPr lang="pt-BR" sz="2000"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spTree>
    <p:extLst>
      <p:ext uri="{BB962C8B-B14F-4D97-AF65-F5344CB8AC3E}">
        <p14:creationId xmlns:p14="http://schemas.microsoft.com/office/powerpoint/2010/main" val="242977309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a:latin typeface="Times New Roman" panose="02020603050405020304" pitchFamily="18" charset="0"/>
                <a:cs typeface="Times New Roman" panose="02020603050405020304" pitchFamily="18" charset="0"/>
              </a:rPr>
              <a:t>COESÃO E COERÊNCIA</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556793"/>
            <a:ext cx="8136904" cy="5184576"/>
          </a:xfrm>
        </p:spPr>
        <p:txBody>
          <a:bodyPr>
            <a:normAutofit/>
          </a:bodyPr>
          <a:lstStyle/>
          <a:p>
            <a:pPr algn="just"/>
            <a:endParaRPr lang="pt-BR" b="1" dirty="0" smtClean="0">
              <a:solidFill>
                <a:schemeClr val="bg1"/>
              </a:solidFill>
            </a:endParaRPr>
          </a:p>
          <a:p>
            <a:pPr algn="just"/>
            <a:r>
              <a:rPr lang="pt-BR" sz="2400" b="1" dirty="0" smtClean="0">
                <a:latin typeface="Times New Roman" panose="02020603050405020304" pitchFamily="18" charset="0"/>
                <a:cs typeface="Times New Roman" panose="02020603050405020304" pitchFamily="18" charset="0"/>
              </a:rPr>
              <a:t>O t</a:t>
            </a:r>
            <a:r>
              <a:rPr lang="pt-BR" sz="2400" b="1" dirty="0" smtClean="0">
                <a:latin typeface="Times New Roman" panose="02020603050405020304" pitchFamily="18" charset="0"/>
                <a:cs typeface="Times New Roman" panose="02020603050405020304" pitchFamily="18" charset="0"/>
              </a:rPr>
              <a:t>exto deve ser coeso e coerente, mas, infelizmente, por vezes, produzimos textos:</a:t>
            </a:r>
          </a:p>
          <a:p>
            <a:pPr algn="just"/>
            <a:r>
              <a:rPr lang="pt-BR" sz="2400" b="1" dirty="0" smtClean="0">
                <a:latin typeface="Times New Roman" panose="02020603050405020304" pitchFamily="18" charset="0"/>
                <a:cs typeface="Times New Roman" panose="02020603050405020304" pitchFamily="18" charset="0"/>
              </a:rPr>
              <a:t>Coesos e incoerentes</a:t>
            </a:r>
            <a:r>
              <a:rPr lang="pt-BR" sz="2400" dirty="0" smtClean="0">
                <a:latin typeface="Times New Roman" panose="02020603050405020304" pitchFamily="18" charset="0"/>
                <a:cs typeface="Times New Roman" panose="02020603050405020304" pitchFamily="18" charset="0"/>
              </a:rPr>
              <a:t>: “Os jornalistas se comprometem a divulgar artigos políticos de maneira imparcial, </a:t>
            </a:r>
            <a:r>
              <a:rPr lang="pt-BR" sz="2400" b="1" dirty="0" smtClean="0">
                <a:latin typeface="Times New Roman" panose="02020603050405020304" pitchFamily="18" charset="0"/>
                <a:cs typeface="Times New Roman" panose="02020603050405020304" pitchFamily="18" charset="0"/>
              </a:rPr>
              <a:t>no entanto </a:t>
            </a:r>
            <a:r>
              <a:rPr lang="pt-BR" sz="2400" dirty="0" smtClean="0">
                <a:latin typeface="Times New Roman" panose="02020603050405020304" pitchFamily="18" charset="0"/>
                <a:cs typeface="Times New Roman" panose="02020603050405020304" pitchFamily="18" charset="0"/>
              </a:rPr>
              <a:t>eles comumente afligem a opinião </a:t>
            </a:r>
            <a:r>
              <a:rPr lang="pt-BR" sz="2400" b="1" dirty="0" smtClean="0">
                <a:latin typeface="Times New Roman" panose="02020603050405020304" pitchFamily="18" charset="0"/>
                <a:cs typeface="Times New Roman" panose="02020603050405020304" pitchFamily="18" charset="0"/>
              </a:rPr>
              <a:t>daqueles</a:t>
            </a:r>
            <a:r>
              <a:rPr lang="pt-BR" sz="2400" dirty="0" smtClean="0">
                <a:latin typeface="Times New Roman" panose="02020603050405020304" pitchFamily="18" charset="0"/>
                <a:cs typeface="Times New Roman" panose="02020603050405020304" pitchFamily="18" charset="0"/>
              </a:rPr>
              <a:t> que se empenham em ter um cerne ou um ponto de vista menos fundamentalista”.</a:t>
            </a:r>
          </a:p>
          <a:p>
            <a:pPr algn="just"/>
            <a:endParaRPr lang="pt-BR" sz="2400" dirty="0">
              <a:latin typeface="Times New Roman" panose="02020603050405020304" pitchFamily="18" charset="0"/>
              <a:cs typeface="Times New Roman" panose="02020603050405020304" pitchFamily="18" charset="0"/>
            </a:endParaRPr>
          </a:p>
          <a:p>
            <a:pPr algn="just"/>
            <a:r>
              <a:rPr lang="pt-BR" sz="2400" dirty="0" smtClean="0">
                <a:latin typeface="Times New Roman" panose="02020603050405020304" pitchFamily="18" charset="0"/>
                <a:cs typeface="Times New Roman" panose="02020603050405020304" pitchFamily="18" charset="0"/>
              </a:rPr>
              <a:t>Do que o texto está falando? </a:t>
            </a:r>
            <a:r>
              <a:rPr lang="pt-BR" sz="2400" dirty="0" smtClean="0">
                <a:latin typeface="Times New Roman" panose="02020603050405020304" pitchFamily="18" charset="0"/>
                <a:cs typeface="Times New Roman" panose="02020603050405020304" pitchFamily="18" charset="0"/>
              </a:rPr>
              <a:t>Afligir a opinião de quem?</a:t>
            </a:r>
            <a:endParaRPr lang="pt-BR" sz="2400" dirty="0">
              <a:latin typeface="Times New Roman" panose="02020603050405020304" pitchFamily="18" charset="0"/>
              <a:cs typeface="Times New Roman" panose="02020603050405020304" pitchFamily="18" charset="0"/>
            </a:endParaRPr>
          </a:p>
          <a:p>
            <a:pPr marL="0" indent="0" algn="just">
              <a:buNone/>
            </a:pPr>
            <a:endParaRPr lang="pt-BR" sz="2000"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spTree>
    <p:extLst>
      <p:ext uri="{BB962C8B-B14F-4D97-AF65-F5344CB8AC3E}">
        <p14:creationId xmlns:p14="http://schemas.microsoft.com/office/powerpoint/2010/main" val="4012452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COERÊNCIA</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556793"/>
            <a:ext cx="8136904" cy="5184576"/>
          </a:xfrm>
        </p:spPr>
        <p:txBody>
          <a:bodyPr>
            <a:normAutofit lnSpcReduction="10000"/>
          </a:bodyPr>
          <a:lstStyle/>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sz="2400" b="1" dirty="0" smtClean="0">
              <a:solidFill>
                <a:schemeClr val="bg1"/>
              </a:solidFill>
            </a:endParaRPr>
          </a:p>
          <a:p>
            <a:pPr algn="just"/>
            <a:endParaRPr lang="pt-BR" sz="2400" b="1" dirty="0">
              <a:solidFill>
                <a:schemeClr val="bg1"/>
              </a:solidFill>
            </a:endParaRPr>
          </a:p>
          <a:p>
            <a:pPr algn="just"/>
            <a:endParaRPr lang="pt-BR" sz="2400" b="1" dirty="0" smtClean="0">
              <a:solidFill>
                <a:schemeClr val="bg1"/>
              </a:solidFill>
            </a:endParaRPr>
          </a:p>
          <a:p>
            <a:pPr algn="just"/>
            <a:endParaRPr lang="pt-BR" sz="2400" b="1" dirty="0">
              <a:solidFill>
                <a:schemeClr val="bg1"/>
              </a:solidFill>
            </a:endParaRPr>
          </a:p>
          <a:p>
            <a:pPr algn="just"/>
            <a:r>
              <a:rPr lang="pt-BR" sz="3100" b="1" dirty="0" smtClean="0">
                <a:latin typeface="Times New Roman" panose="02020603050405020304" pitchFamily="18" charset="0"/>
                <a:cs typeface="Times New Roman" panose="02020603050405020304" pitchFamily="18" charset="0"/>
              </a:rPr>
              <a:t>Exemplos de incoerência:</a:t>
            </a:r>
          </a:p>
          <a:p>
            <a:pPr algn="just"/>
            <a:endParaRPr lang="pt-BR" sz="3100" b="1" dirty="0">
              <a:solidFill>
                <a:schemeClr val="bg1"/>
              </a:solidFill>
              <a:latin typeface="Times New Roman" panose="02020603050405020304" pitchFamily="18" charset="0"/>
              <a:cs typeface="Times New Roman" panose="02020603050405020304" pitchFamily="18" charset="0"/>
            </a:endParaRPr>
          </a:p>
          <a:p>
            <a:pPr algn="just"/>
            <a:endParaRPr lang="pt-BR" sz="3100" b="1" dirty="0" smtClean="0">
              <a:solidFill>
                <a:schemeClr val="bg1"/>
              </a:solidFill>
              <a:latin typeface="Times New Roman" panose="02020603050405020304" pitchFamily="18" charset="0"/>
              <a:cs typeface="Times New Roman" panose="02020603050405020304" pitchFamily="18" charset="0"/>
            </a:endParaRPr>
          </a:p>
          <a:p>
            <a:pPr algn="just"/>
            <a:endParaRPr lang="pt-BR" sz="3100" b="1" dirty="0">
              <a:solidFill>
                <a:schemeClr val="bg1"/>
              </a:solidFill>
              <a:latin typeface="Times New Roman" panose="02020603050405020304" pitchFamily="18" charset="0"/>
              <a:cs typeface="Times New Roman" panose="02020603050405020304" pitchFamily="18" charset="0"/>
            </a:endParaRPr>
          </a:p>
          <a:p>
            <a:pPr algn="just"/>
            <a:endParaRPr lang="pt-BR" sz="3100" b="1"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96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pic>
        <p:nvPicPr>
          <p:cNvPr id="10242" name="Picture 2" descr="C:\Users\Usuário\JEC\Pictures\Educandário\Imagens para aulas\incoerencia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8723" y="2132856"/>
            <a:ext cx="6440877" cy="3744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4469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a:latin typeface="Times New Roman" panose="02020603050405020304" pitchFamily="18" charset="0"/>
                <a:cs typeface="Times New Roman" panose="02020603050405020304" pitchFamily="18" charset="0"/>
              </a:rPr>
              <a:t>COESÃO E COERÊNCIA</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556793"/>
            <a:ext cx="8136904" cy="5184576"/>
          </a:xfrm>
        </p:spPr>
        <p:txBody>
          <a:bodyPr>
            <a:normAutofit/>
          </a:bodyPr>
          <a:lstStyle/>
          <a:p>
            <a:pPr algn="just"/>
            <a:endParaRPr lang="pt-BR" b="1" dirty="0" smtClean="0">
              <a:solidFill>
                <a:schemeClr val="bg1"/>
              </a:solidFill>
            </a:endParaRPr>
          </a:p>
          <a:p>
            <a:pPr algn="just"/>
            <a:r>
              <a:rPr lang="pt-BR" sz="2400" b="1" dirty="0" smtClean="0">
                <a:latin typeface="Times New Roman" panose="02020603050405020304" pitchFamily="18" charset="0"/>
                <a:cs typeface="Times New Roman" panose="02020603050405020304" pitchFamily="18" charset="0"/>
              </a:rPr>
              <a:t>O t</a:t>
            </a:r>
            <a:r>
              <a:rPr lang="pt-BR" sz="2400" b="1" dirty="0" smtClean="0">
                <a:latin typeface="Times New Roman" panose="02020603050405020304" pitchFamily="18" charset="0"/>
                <a:cs typeface="Times New Roman" panose="02020603050405020304" pitchFamily="18" charset="0"/>
              </a:rPr>
              <a:t>exto deve ser coeso e coerente, mas, infelizmente, por vezes, produzimos textos:</a:t>
            </a:r>
          </a:p>
          <a:p>
            <a:pPr algn="just"/>
            <a:r>
              <a:rPr lang="pt-BR" sz="2400" b="1" dirty="0" err="1" smtClean="0">
                <a:latin typeface="Times New Roman" panose="02020603050405020304" pitchFamily="18" charset="0"/>
                <a:cs typeface="Times New Roman" panose="02020603050405020304" pitchFamily="18" charset="0"/>
              </a:rPr>
              <a:t>Incoesos</a:t>
            </a:r>
            <a:r>
              <a:rPr lang="pt-BR" sz="2400" b="1" dirty="0" smtClean="0">
                <a:latin typeface="Times New Roman" panose="02020603050405020304" pitchFamily="18" charset="0"/>
                <a:cs typeface="Times New Roman" panose="02020603050405020304" pitchFamily="18" charset="0"/>
              </a:rPr>
              <a:t> e coerentes</a:t>
            </a:r>
            <a:r>
              <a:rPr lang="pt-BR" sz="2400" dirty="0" smtClean="0">
                <a:latin typeface="Times New Roman" panose="02020603050405020304" pitchFamily="18" charset="0"/>
                <a:cs typeface="Times New Roman" panose="02020603050405020304" pitchFamily="18" charset="0"/>
              </a:rPr>
              <a:t>: “Saí. Praia. Futebol. Volto à noite. Morto. Não espere nada de mim. Beijos!”.</a:t>
            </a:r>
          </a:p>
          <a:p>
            <a:pPr algn="just"/>
            <a:endParaRPr lang="pt-BR" sz="2400" dirty="0">
              <a:latin typeface="Times New Roman" panose="02020603050405020304" pitchFamily="18" charset="0"/>
              <a:cs typeface="Times New Roman" panose="02020603050405020304" pitchFamily="18" charset="0"/>
            </a:endParaRPr>
          </a:p>
          <a:p>
            <a:pPr algn="just"/>
            <a:r>
              <a:rPr lang="pt-BR" sz="2400" dirty="0" smtClean="0">
                <a:latin typeface="Times New Roman" panose="02020603050405020304" pitchFamily="18" charset="0"/>
                <a:cs typeface="Times New Roman" panose="02020603050405020304" pitchFamily="18" charset="0"/>
              </a:rPr>
              <a:t>A mensagem é totalmente coerente, mas não há conectivos.</a:t>
            </a:r>
            <a:endParaRPr lang="pt-BR" sz="2400" dirty="0">
              <a:latin typeface="Times New Roman" panose="02020603050405020304" pitchFamily="18" charset="0"/>
              <a:cs typeface="Times New Roman" panose="02020603050405020304" pitchFamily="18" charset="0"/>
            </a:endParaRPr>
          </a:p>
          <a:p>
            <a:pPr marL="0" indent="0" algn="just">
              <a:buNone/>
            </a:pPr>
            <a:endParaRPr lang="pt-BR" sz="2000"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spTree>
    <p:extLst>
      <p:ext uri="{BB962C8B-B14F-4D97-AF65-F5344CB8AC3E}">
        <p14:creationId xmlns:p14="http://schemas.microsoft.com/office/powerpoint/2010/main" val="137937649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CONTINUIDADE TEXTUAL</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556793"/>
            <a:ext cx="8136904" cy="5184576"/>
          </a:xfrm>
        </p:spPr>
        <p:txBody>
          <a:bodyPr>
            <a:normAutofit/>
          </a:bodyPr>
          <a:lstStyle/>
          <a:p>
            <a:pPr algn="just"/>
            <a:endParaRPr lang="pt-BR" b="1" dirty="0" smtClean="0">
              <a:solidFill>
                <a:schemeClr val="bg1"/>
              </a:solidFill>
            </a:endParaRPr>
          </a:p>
          <a:p>
            <a:pPr algn="just"/>
            <a:r>
              <a:rPr lang="pt-BR" sz="2400" b="1" dirty="0" smtClean="0">
                <a:latin typeface="Times New Roman" panose="02020603050405020304" pitchFamily="18" charset="0"/>
                <a:cs typeface="Times New Roman" panose="02020603050405020304" pitchFamily="18" charset="0"/>
              </a:rPr>
              <a:t>O t</a:t>
            </a:r>
            <a:r>
              <a:rPr lang="pt-BR" sz="2400" b="1" dirty="0" smtClean="0">
                <a:latin typeface="Times New Roman" panose="02020603050405020304" pitchFamily="18" charset="0"/>
                <a:cs typeface="Times New Roman" panose="02020603050405020304" pitchFamily="18" charset="0"/>
              </a:rPr>
              <a:t>exto </a:t>
            </a:r>
            <a:r>
              <a:rPr lang="pt-BR" sz="2400" dirty="0" smtClean="0">
                <a:latin typeface="Times New Roman" panose="02020603050405020304" pitchFamily="18" charset="0"/>
                <a:cs typeface="Times New Roman" panose="02020603050405020304" pitchFamily="18" charset="0"/>
              </a:rPr>
              <a:t>precisa apresentar </a:t>
            </a:r>
            <a:r>
              <a:rPr lang="pt-BR" sz="2400" b="1" dirty="0" smtClean="0">
                <a:latin typeface="Times New Roman" panose="02020603050405020304" pitchFamily="18" charset="0"/>
                <a:cs typeface="Times New Roman" panose="02020603050405020304" pitchFamily="18" charset="0"/>
              </a:rPr>
              <a:t>progressão textual</a:t>
            </a:r>
            <a:r>
              <a:rPr lang="pt-BR" sz="2400" dirty="0" smtClean="0">
                <a:latin typeface="Times New Roman" panose="02020603050405020304" pitchFamily="18" charset="0"/>
                <a:cs typeface="Times New Roman" panose="02020603050405020304" pitchFamily="18" charset="0"/>
              </a:rPr>
              <a:t>, ou seja, </a:t>
            </a:r>
            <a:r>
              <a:rPr lang="pt-BR" sz="2400" b="1" dirty="0" smtClean="0">
                <a:latin typeface="Times New Roman" panose="02020603050405020304" pitchFamily="18" charset="0"/>
                <a:cs typeface="Times New Roman" panose="02020603050405020304" pitchFamily="18" charset="0"/>
              </a:rPr>
              <a:t>cada segmento </a:t>
            </a:r>
            <a:r>
              <a:rPr lang="pt-BR" sz="2400" dirty="0" smtClean="0">
                <a:latin typeface="Times New Roman" panose="02020603050405020304" pitchFamily="18" charset="0"/>
                <a:cs typeface="Times New Roman" panose="02020603050405020304" pitchFamily="18" charset="0"/>
              </a:rPr>
              <a:t>que se sucede precisa ir </a:t>
            </a:r>
            <a:r>
              <a:rPr lang="pt-BR" sz="2400" b="1" dirty="0" smtClean="0">
                <a:latin typeface="Times New Roman" panose="02020603050405020304" pitchFamily="18" charset="0"/>
                <a:cs typeface="Times New Roman" panose="02020603050405020304" pitchFamily="18" charset="0"/>
              </a:rPr>
              <a:t>acrescentando informações novas </a:t>
            </a:r>
            <a:r>
              <a:rPr lang="pt-BR" sz="2400" dirty="0" smtClean="0">
                <a:latin typeface="Times New Roman" panose="02020603050405020304" pitchFamily="18" charset="0"/>
                <a:cs typeface="Times New Roman" panose="02020603050405020304" pitchFamily="18" charset="0"/>
              </a:rPr>
              <a:t>aos enunciados anteriores. </a:t>
            </a:r>
            <a:r>
              <a:rPr lang="pt-BR" sz="2400" b="1" dirty="0" smtClean="0">
                <a:latin typeface="Times New Roman" panose="02020603050405020304" pitchFamily="18" charset="0"/>
                <a:cs typeface="Times New Roman" panose="02020603050405020304" pitchFamily="18" charset="0"/>
              </a:rPr>
              <a:t>Não pode haver repetição de ideias.</a:t>
            </a:r>
            <a:endParaRPr lang="pt-BR" sz="2400" dirty="0">
              <a:latin typeface="Times New Roman" panose="02020603050405020304" pitchFamily="18" charset="0"/>
              <a:cs typeface="Times New Roman" panose="02020603050405020304" pitchFamily="18" charset="0"/>
            </a:endParaRPr>
          </a:p>
          <a:p>
            <a:pPr marL="0" indent="0" algn="just">
              <a:buNone/>
            </a:pPr>
            <a:endParaRPr lang="pt-BR" sz="2000"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spTree>
    <p:extLst>
      <p:ext uri="{BB962C8B-B14F-4D97-AF65-F5344CB8AC3E}">
        <p14:creationId xmlns:p14="http://schemas.microsoft.com/office/powerpoint/2010/main" val="429326739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CONTINUIDADE TEXTUAL</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556793"/>
            <a:ext cx="8136904" cy="5184576"/>
          </a:xfrm>
        </p:spPr>
        <p:txBody>
          <a:bodyPr>
            <a:normAutofit/>
          </a:bodyPr>
          <a:lstStyle/>
          <a:p>
            <a:pPr algn="just"/>
            <a:endParaRPr lang="pt-BR" b="1" dirty="0" smtClean="0">
              <a:solidFill>
                <a:schemeClr val="bg1"/>
              </a:solidFill>
            </a:endParaRPr>
          </a:p>
          <a:p>
            <a:pPr algn="just"/>
            <a:r>
              <a:rPr lang="pt-BR" sz="2400" b="1" dirty="0" smtClean="0">
                <a:latin typeface="Times New Roman" panose="02020603050405020304" pitchFamily="18" charset="0"/>
                <a:cs typeface="Times New Roman" panose="02020603050405020304" pitchFamily="18" charset="0"/>
              </a:rPr>
              <a:t>Sem progressão textual: </a:t>
            </a:r>
            <a:r>
              <a:rPr lang="pt-BR" sz="2400" dirty="0" smtClean="0">
                <a:latin typeface="Times New Roman" panose="02020603050405020304" pitchFamily="18" charset="0"/>
                <a:cs typeface="Times New Roman" panose="02020603050405020304" pitchFamily="18" charset="0"/>
              </a:rPr>
              <a:t>A água potável sempre foi um recurso finito. Mesmo sendo um recurso renovável, suas reservas não são ilimitadas. Dizer que ela nunca vai acabar é um disparate, pois um dia isso pode acontecer. Afinal, a água que usamos para sobrevivência pode ter um fim.</a:t>
            </a:r>
            <a:endParaRPr lang="pt-BR" sz="2400" dirty="0">
              <a:latin typeface="Times New Roman" panose="02020603050405020304" pitchFamily="18" charset="0"/>
              <a:cs typeface="Times New Roman" panose="02020603050405020304" pitchFamily="18" charset="0"/>
            </a:endParaRPr>
          </a:p>
          <a:p>
            <a:pPr marL="0" indent="0" algn="just">
              <a:buNone/>
            </a:pPr>
            <a:endParaRPr lang="pt-BR" sz="2000"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spTree>
    <p:extLst>
      <p:ext uri="{BB962C8B-B14F-4D97-AF65-F5344CB8AC3E}">
        <p14:creationId xmlns:p14="http://schemas.microsoft.com/office/powerpoint/2010/main" val="3552239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CONTINUIDADE TEXTUAL</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556793"/>
            <a:ext cx="8136904" cy="5184576"/>
          </a:xfrm>
        </p:spPr>
        <p:txBody>
          <a:bodyPr>
            <a:normAutofit/>
          </a:bodyPr>
          <a:lstStyle/>
          <a:p>
            <a:pPr algn="just"/>
            <a:endParaRPr lang="pt-BR" b="1" dirty="0" smtClean="0">
              <a:solidFill>
                <a:schemeClr val="bg1"/>
              </a:solidFill>
            </a:endParaRPr>
          </a:p>
          <a:p>
            <a:pPr algn="just"/>
            <a:r>
              <a:rPr lang="pt-BR" sz="2400" b="1" dirty="0" smtClean="0">
                <a:latin typeface="Times New Roman" panose="02020603050405020304" pitchFamily="18" charset="0"/>
                <a:cs typeface="Times New Roman" panose="02020603050405020304" pitchFamily="18" charset="0"/>
              </a:rPr>
              <a:t>Com progressão textual: </a:t>
            </a:r>
            <a:r>
              <a:rPr lang="pt-BR" sz="2400" dirty="0" smtClean="0">
                <a:latin typeface="Times New Roman" panose="02020603050405020304" pitchFamily="18" charset="0"/>
                <a:cs typeface="Times New Roman" panose="02020603050405020304" pitchFamily="18" charset="0"/>
              </a:rPr>
              <a:t>A água potável sempre foi um recurso finito. Mesmo sendo um recurso renovável, pelo ciclo natural, suas reservas hoje estão comprometidas, por causa de algumas ações humanas. Por exemplo, a indústria consome cerca de 24%  da água do planeta, além de poluir lagos e rios, causando também perda de biodiversidade. </a:t>
            </a:r>
            <a:endParaRPr lang="pt-BR" sz="2400" dirty="0">
              <a:latin typeface="Times New Roman" panose="02020603050405020304" pitchFamily="18" charset="0"/>
              <a:cs typeface="Times New Roman" panose="02020603050405020304" pitchFamily="18" charset="0"/>
            </a:endParaRPr>
          </a:p>
          <a:p>
            <a:pPr marL="0" indent="0" algn="just">
              <a:buNone/>
            </a:pPr>
            <a:endParaRPr lang="pt-BR" sz="2000"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spTree>
    <p:extLst>
      <p:ext uri="{BB962C8B-B14F-4D97-AF65-F5344CB8AC3E}">
        <p14:creationId xmlns:p14="http://schemas.microsoft.com/office/powerpoint/2010/main" val="403090107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Exercício</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35496" y="1484784"/>
            <a:ext cx="9073008" cy="5256585"/>
          </a:xfrm>
        </p:spPr>
        <p:txBody>
          <a:bodyPr>
            <a:normAutofit/>
          </a:bodyPr>
          <a:lstStyle/>
          <a:p>
            <a:pPr marL="0" indent="0">
              <a:buNone/>
            </a:pPr>
            <a:endParaRPr lang="pt-BR" sz="2400" dirty="0">
              <a:solidFill>
                <a:schemeClr val="bg1"/>
              </a:solidFill>
              <a:latin typeface="Times New Roman" panose="02020603050405020304" pitchFamily="18" charset="0"/>
              <a:cs typeface="Times New Roman" panose="02020603050405020304" pitchFamily="18" charset="0"/>
            </a:endParaRPr>
          </a:p>
          <a:p>
            <a:pPr marL="0" indent="0" algn="just">
              <a:buNone/>
            </a:pPr>
            <a:r>
              <a:rPr lang="pt-BR" sz="2400" b="1" dirty="0" smtClean="0">
                <a:latin typeface="Times New Roman" panose="02020603050405020304" pitchFamily="18" charset="0"/>
                <a:cs typeface="Times New Roman" panose="02020603050405020304" pitchFamily="18" charset="0"/>
              </a:rPr>
              <a:t>Reformule o texto para que ele fique coeso</a:t>
            </a:r>
            <a:r>
              <a:rPr lang="pt-BR" sz="2400" dirty="0" smtClean="0">
                <a:latin typeface="Times New Roman" panose="02020603050405020304" pitchFamily="18" charset="0"/>
                <a:cs typeface="Times New Roman" panose="02020603050405020304" pitchFamily="18" charset="0"/>
              </a:rPr>
              <a:t>: </a:t>
            </a:r>
          </a:p>
          <a:p>
            <a:pPr marL="0" indent="0" algn="just">
              <a:buNone/>
            </a:pPr>
            <a:r>
              <a:rPr lang="pt-BR" sz="2400" dirty="0" smtClean="0">
                <a:latin typeface="Times New Roman" panose="02020603050405020304" pitchFamily="18" charset="0"/>
                <a:cs typeface="Times New Roman" panose="02020603050405020304" pitchFamily="18" charset="0"/>
              </a:rPr>
              <a:t>“O capitalista ganha na massa de produtos, portanto em cada mercadoria produzida há sempre proporcionalmente menos peso da força de trabalho e, porém, da mais valia, que é o </a:t>
            </a:r>
            <a:r>
              <a:rPr lang="pt-BR" sz="2400" dirty="0">
                <a:latin typeface="Times New Roman" panose="02020603050405020304" pitchFamily="18" charset="0"/>
                <a:cs typeface="Times New Roman" panose="02020603050405020304" pitchFamily="18" charset="0"/>
              </a:rPr>
              <a:t>que permite ao capitalista </a:t>
            </a:r>
            <a:r>
              <a:rPr lang="pt-BR" sz="2400" dirty="0" smtClean="0">
                <a:latin typeface="Times New Roman" panose="02020603050405020304" pitchFamily="18" charset="0"/>
                <a:cs typeface="Times New Roman" panose="02020603050405020304" pitchFamily="18" charset="0"/>
              </a:rPr>
              <a:t>acumular capital.</a:t>
            </a:r>
          </a:p>
          <a:p>
            <a:pPr marL="0" indent="0" algn="just">
              <a:buNone/>
            </a:pPr>
            <a:r>
              <a:rPr lang="pt-BR" sz="2400" dirty="0" smtClean="0">
                <a:latin typeface="Times New Roman" panose="02020603050405020304" pitchFamily="18" charset="0"/>
                <a:cs typeface="Times New Roman" panose="02020603050405020304" pitchFamily="18" charset="0"/>
              </a:rPr>
              <a:t>No entanto, o capitalista está sempre buscando ampliar a sua produção, para ganhar na competição, pela escala de produção e porque ganha na massa de mercadorias produzidas”.</a:t>
            </a:r>
          </a:p>
          <a:p>
            <a:pPr marL="0" indent="0" algn="just">
              <a:buNone/>
            </a:pPr>
            <a:endParaRPr lang="pt-BR" sz="5600" dirty="0">
              <a:latin typeface="Times New Roman" panose="02020603050405020304" pitchFamily="18" charset="0"/>
              <a:cs typeface="Times New Roman" panose="02020603050405020304" pitchFamily="18" charset="0"/>
            </a:endParaRPr>
          </a:p>
          <a:p>
            <a:pPr algn="just"/>
            <a:endParaRPr lang="pt-BR" sz="8000" dirty="0" smtClean="0">
              <a:solidFill>
                <a:schemeClr val="bg1"/>
              </a:solidFill>
              <a:latin typeface="Times New Roman" panose="02020603050405020304" pitchFamily="18" charset="0"/>
              <a:cs typeface="Times New Roman" panose="02020603050405020304" pitchFamily="18" charset="0"/>
            </a:endParaRPr>
          </a:p>
          <a:p>
            <a:pPr algn="just"/>
            <a:endParaRPr lang="pt-BR" sz="3800" dirty="0" smtClean="0">
              <a:latin typeface="Times New Roman" panose="02020603050405020304" pitchFamily="18" charset="0"/>
              <a:cs typeface="Times New Roman" panose="02020603050405020304" pitchFamily="18" charset="0"/>
            </a:endParaRPr>
          </a:p>
          <a:p>
            <a:pPr algn="just"/>
            <a:endParaRPr lang="pt-BR" sz="35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3500" dirty="0">
              <a:solidFill>
                <a:schemeClr val="bg1"/>
              </a:solidFill>
              <a:latin typeface="Times New Roman" panose="02020603050405020304" pitchFamily="18" charset="0"/>
              <a:cs typeface="Times New Roman" panose="02020603050405020304" pitchFamily="18" charset="0"/>
            </a:endParaRPr>
          </a:p>
          <a:p>
            <a:endParaRPr lang="pt-BR" sz="32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spTree>
    <p:extLst>
      <p:ext uri="{BB962C8B-B14F-4D97-AF65-F5344CB8AC3E}">
        <p14:creationId xmlns:p14="http://schemas.microsoft.com/office/powerpoint/2010/main" val="146285633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Exercício</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35496" y="1484784"/>
            <a:ext cx="9073008" cy="5256585"/>
          </a:xfrm>
        </p:spPr>
        <p:txBody>
          <a:bodyPr>
            <a:normAutofit/>
          </a:bodyPr>
          <a:lstStyle/>
          <a:p>
            <a:pPr marL="0" indent="0">
              <a:buNone/>
            </a:pPr>
            <a:endParaRPr lang="pt-BR" sz="2400" dirty="0">
              <a:solidFill>
                <a:schemeClr val="bg1"/>
              </a:solidFill>
              <a:latin typeface="Times New Roman" panose="02020603050405020304" pitchFamily="18" charset="0"/>
              <a:cs typeface="Times New Roman" panose="02020603050405020304" pitchFamily="18" charset="0"/>
            </a:endParaRPr>
          </a:p>
          <a:p>
            <a:pPr marL="0" indent="0" algn="just">
              <a:buNone/>
            </a:pPr>
            <a:r>
              <a:rPr lang="pt-BR" sz="2400" b="1" dirty="0" smtClean="0">
                <a:latin typeface="Times New Roman" panose="02020603050405020304" pitchFamily="18" charset="0"/>
                <a:cs typeface="Times New Roman" panose="02020603050405020304" pitchFamily="18" charset="0"/>
              </a:rPr>
              <a:t>Reformule o texto para que ele fique coeso</a:t>
            </a:r>
            <a:r>
              <a:rPr lang="pt-BR" sz="2400" dirty="0" smtClean="0">
                <a:latin typeface="Times New Roman" panose="02020603050405020304" pitchFamily="18" charset="0"/>
                <a:cs typeface="Times New Roman" panose="02020603050405020304" pitchFamily="18" charset="0"/>
              </a:rPr>
              <a:t>: </a:t>
            </a:r>
          </a:p>
          <a:p>
            <a:pPr marL="0" indent="0" algn="just">
              <a:buNone/>
            </a:pPr>
            <a:r>
              <a:rPr lang="pt-BR" sz="2400" dirty="0" smtClean="0">
                <a:latin typeface="Times New Roman" panose="02020603050405020304" pitchFamily="18" charset="0"/>
                <a:cs typeface="Times New Roman" panose="02020603050405020304" pitchFamily="18" charset="0"/>
              </a:rPr>
              <a:t>“O capitalista ganha na massa de produtos, </a:t>
            </a:r>
            <a:r>
              <a:rPr lang="pt-BR" sz="2400" b="1" dirty="0" smtClean="0">
                <a:latin typeface="Times New Roman" panose="02020603050405020304" pitchFamily="18" charset="0"/>
                <a:cs typeface="Times New Roman" panose="02020603050405020304" pitchFamily="18" charset="0"/>
              </a:rPr>
              <a:t>porque</a:t>
            </a:r>
            <a:r>
              <a:rPr lang="pt-BR" sz="2400" dirty="0" smtClean="0">
                <a:latin typeface="Times New Roman" panose="02020603050405020304" pitchFamily="18" charset="0"/>
                <a:cs typeface="Times New Roman" panose="02020603050405020304" pitchFamily="18" charset="0"/>
              </a:rPr>
              <a:t> em cada mercadoria produzida há sempre proporcionalmente menos peso da força de trabalho e, </a:t>
            </a:r>
            <a:r>
              <a:rPr lang="pt-BR" sz="2400" b="1" dirty="0" smtClean="0">
                <a:latin typeface="Times New Roman" panose="02020603050405020304" pitchFamily="18" charset="0"/>
                <a:cs typeface="Times New Roman" panose="02020603050405020304" pitchFamily="18" charset="0"/>
              </a:rPr>
              <a:t>portanto</a:t>
            </a:r>
            <a:r>
              <a:rPr lang="pt-BR" sz="2400" dirty="0" smtClean="0">
                <a:latin typeface="Times New Roman" panose="02020603050405020304" pitchFamily="18" charset="0"/>
                <a:cs typeface="Times New Roman" panose="02020603050405020304" pitchFamily="18" charset="0"/>
              </a:rPr>
              <a:t>, da mais valia, que é o que </a:t>
            </a:r>
            <a:r>
              <a:rPr lang="pt-BR" sz="2400" b="1" dirty="0" smtClean="0">
                <a:latin typeface="Times New Roman" panose="02020603050405020304" pitchFamily="18" charset="0"/>
                <a:cs typeface="Times New Roman" panose="02020603050405020304" pitchFamily="18" charset="0"/>
              </a:rPr>
              <a:t>lhe</a:t>
            </a:r>
            <a:r>
              <a:rPr lang="pt-BR" sz="2400" dirty="0" smtClean="0">
                <a:latin typeface="Times New Roman" panose="02020603050405020304" pitchFamily="18" charset="0"/>
                <a:cs typeface="Times New Roman" panose="02020603050405020304" pitchFamily="18" charset="0"/>
              </a:rPr>
              <a:t> permite acumular capital.</a:t>
            </a:r>
          </a:p>
          <a:p>
            <a:pPr marL="0" indent="0" algn="just">
              <a:buNone/>
            </a:pPr>
            <a:r>
              <a:rPr lang="pt-BR" sz="2400" b="1" dirty="0" smtClean="0">
                <a:latin typeface="Times New Roman" panose="02020603050405020304" pitchFamily="18" charset="0"/>
                <a:cs typeface="Times New Roman" panose="02020603050405020304" pitchFamily="18" charset="0"/>
              </a:rPr>
              <a:t>Por isso</a:t>
            </a:r>
            <a:r>
              <a:rPr lang="pt-BR" sz="2400" dirty="0" smtClean="0">
                <a:latin typeface="Times New Roman" panose="02020603050405020304" pitchFamily="18" charset="0"/>
                <a:cs typeface="Times New Roman" panose="02020603050405020304" pitchFamily="18" charset="0"/>
              </a:rPr>
              <a:t>, </a:t>
            </a:r>
            <a:r>
              <a:rPr lang="pt-BR" sz="2400" b="1" dirty="0" smtClean="0">
                <a:latin typeface="Times New Roman" panose="02020603050405020304" pitchFamily="18" charset="0"/>
                <a:cs typeface="Times New Roman" panose="02020603050405020304" pitchFamily="18" charset="0"/>
              </a:rPr>
              <a:t>ele</a:t>
            </a:r>
            <a:r>
              <a:rPr lang="pt-BR" sz="2400" dirty="0" smtClean="0">
                <a:latin typeface="Times New Roman" panose="02020603050405020304" pitchFamily="18" charset="0"/>
                <a:cs typeface="Times New Roman" panose="02020603050405020304" pitchFamily="18" charset="0"/>
              </a:rPr>
              <a:t> está sempre buscando ampliar a sua produção, para ganhar na competição, pela escala de produção e porque ganha na massa de mercadorias produzidas”.</a:t>
            </a:r>
          </a:p>
          <a:p>
            <a:pPr marL="0" indent="0" algn="just">
              <a:buNone/>
            </a:pPr>
            <a:endParaRPr lang="pt-BR" sz="5600" dirty="0">
              <a:latin typeface="Times New Roman" panose="02020603050405020304" pitchFamily="18" charset="0"/>
              <a:cs typeface="Times New Roman" panose="02020603050405020304" pitchFamily="18" charset="0"/>
            </a:endParaRPr>
          </a:p>
          <a:p>
            <a:pPr algn="just"/>
            <a:endParaRPr lang="pt-BR" sz="8000" dirty="0" smtClean="0">
              <a:solidFill>
                <a:schemeClr val="bg1"/>
              </a:solidFill>
              <a:latin typeface="Times New Roman" panose="02020603050405020304" pitchFamily="18" charset="0"/>
              <a:cs typeface="Times New Roman" panose="02020603050405020304" pitchFamily="18" charset="0"/>
            </a:endParaRPr>
          </a:p>
          <a:p>
            <a:pPr algn="just"/>
            <a:endParaRPr lang="pt-BR" sz="3800" dirty="0" smtClean="0">
              <a:latin typeface="Times New Roman" panose="02020603050405020304" pitchFamily="18" charset="0"/>
              <a:cs typeface="Times New Roman" panose="02020603050405020304" pitchFamily="18" charset="0"/>
            </a:endParaRPr>
          </a:p>
          <a:p>
            <a:pPr algn="just"/>
            <a:endParaRPr lang="pt-BR" sz="35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3500" dirty="0">
              <a:solidFill>
                <a:schemeClr val="bg1"/>
              </a:solidFill>
              <a:latin typeface="Times New Roman" panose="02020603050405020304" pitchFamily="18" charset="0"/>
              <a:cs typeface="Times New Roman" panose="02020603050405020304" pitchFamily="18" charset="0"/>
            </a:endParaRPr>
          </a:p>
          <a:p>
            <a:endParaRPr lang="pt-BR" sz="32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spTree>
    <p:extLst>
      <p:ext uri="{BB962C8B-B14F-4D97-AF65-F5344CB8AC3E}">
        <p14:creationId xmlns:p14="http://schemas.microsoft.com/office/powerpoint/2010/main" val="354028559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Exercício</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35496" y="1484784"/>
            <a:ext cx="9073008" cy="5256585"/>
          </a:xfrm>
        </p:spPr>
        <p:txBody>
          <a:bodyPr>
            <a:normAutofit/>
          </a:bodyPr>
          <a:lstStyle/>
          <a:p>
            <a:pPr marL="0" indent="0">
              <a:buNone/>
            </a:pPr>
            <a:endParaRPr lang="pt-BR" sz="2400" dirty="0">
              <a:solidFill>
                <a:schemeClr val="bg1"/>
              </a:solidFill>
              <a:latin typeface="Times New Roman" panose="02020603050405020304" pitchFamily="18" charset="0"/>
              <a:cs typeface="Times New Roman" panose="02020603050405020304" pitchFamily="18" charset="0"/>
            </a:endParaRPr>
          </a:p>
          <a:p>
            <a:pPr marL="0" indent="0" algn="just">
              <a:buNone/>
            </a:pPr>
            <a:r>
              <a:rPr lang="pt-BR" sz="2400" b="1" dirty="0" smtClean="0">
                <a:latin typeface="Times New Roman" panose="02020603050405020304" pitchFamily="18" charset="0"/>
                <a:cs typeface="Times New Roman" panose="02020603050405020304" pitchFamily="18" charset="0"/>
              </a:rPr>
              <a:t>Reformule o texto para que ele fique coerente</a:t>
            </a:r>
            <a:r>
              <a:rPr lang="pt-BR" sz="2400" dirty="0" smtClean="0">
                <a:latin typeface="Times New Roman" panose="02020603050405020304" pitchFamily="18" charset="0"/>
                <a:cs typeface="Times New Roman" panose="02020603050405020304" pitchFamily="18" charset="0"/>
              </a:rPr>
              <a:t>: </a:t>
            </a:r>
          </a:p>
          <a:p>
            <a:pPr marL="0" indent="0" algn="just">
              <a:buNone/>
            </a:pPr>
            <a:r>
              <a:rPr lang="pt-BR" sz="2400" dirty="0" smtClean="0">
                <a:latin typeface="Times New Roman" panose="02020603050405020304" pitchFamily="18" charset="0"/>
                <a:cs typeface="Times New Roman" panose="02020603050405020304" pitchFamily="18" charset="0"/>
              </a:rPr>
              <a:t>“Uma trágica guerra instaurou-se entre o crime organizado e a Polícia Militar de São Paulo. A selvageria e </a:t>
            </a:r>
            <a:r>
              <a:rPr lang="pt-BR" sz="2400" dirty="0" smtClean="0">
                <a:latin typeface="Times New Roman" panose="02020603050405020304" pitchFamily="18" charset="0"/>
                <a:cs typeface="Times New Roman" panose="02020603050405020304" pitchFamily="18" charset="0"/>
              </a:rPr>
              <a:t>a violência tomaram conta do cotidiano de amplos setores da periferia da cidade. A população, sempre vítima maior deste conflito, vive momentos de intensa insegurança.</a:t>
            </a:r>
          </a:p>
          <a:p>
            <a:pPr marL="0" indent="0" algn="just">
              <a:buNone/>
            </a:pPr>
            <a:r>
              <a:rPr lang="pt-BR" sz="2400" dirty="0" smtClean="0">
                <a:latin typeface="Times New Roman" panose="02020603050405020304" pitchFamily="18" charset="0"/>
                <a:cs typeface="Times New Roman" panose="02020603050405020304" pitchFamily="18" charset="0"/>
              </a:rPr>
              <a:t>Por isso, a Comissão Global de Políticas sobre Drogas, presidida pelo ex</a:t>
            </a:r>
            <a:r>
              <a:rPr lang="pt-BR" sz="2400" dirty="0" smtClean="0">
                <a:latin typeface="Times New Roman" panose="02020603050405020304" pitchFamily="18" charset="0"/>
                <a:cs typeface="Times New Roman" panose="02020603050405020304" pitchFamily="18" charset="0"/>
              </a:rPr>
              <a:t>-presidente Fernando Henrique Cardoso, pediu mais políticas organizadas para a prevenção e o controle, justificando que a guerra contra as drogas foi um fracasso</a:t>
            </a:r>
            <a:r>
              <a:rPr lang="pt-BR" sz="2400" dirty="0" smtClean="0">
                <a:latin typeface="Times New Roman" panose="02020603050405020304" pitchFamily="18" charset="0"/>
                <a:cs typeface="Times New Roman" panose="02020603050405020304" pitchFamily="18" charset="0"/>
              </a:rPr>
              <a:t>”.</a:t>
            </a:r>
          </a:p>
          <a:p>
            <a:pPr marL="0" indent="0" algn="just">
              <a:buNone/>
            </a:pPr>
            <a:endParaRPr lang="pt-BR" sz="5600" dirty="0">
              <a:latin typeface="Times New Roman" panose="02020603050405020304" pitchFamily="18" charset="0"/>
              <a:cs typeface="Times New Roman" panose="02020603050405020304" pitchFamily="18" charset="0"/>
            </a:endParaRPr>
          </a:p>
          <a:p>
            <a:pPr algn="just"/>
            <a:endParaRPr lang="pt-BR" sz="8000" dirty="0" smtClean="0">
              <a:solidFill>
                <a:schemeClr val="bg1"/>
              </a:solidFill>
              <a:latin typeface="Times New Roman" panose="02020603050405020304" pitchFamily="18" charset="0"/>
              <a:cs typeface="Times New Roman" panose="02020603050405020304" pitchFamily="18" charset="0"/>
            </a:endParaRPr>
          </a:p>
          <a:p>
            <a:pPr algn="just"/>
            <a:endParaRPr lang="pt-BR" sz="3800" dirty="0" smtClean="0">
              <a:latin typeface="Times New Roman" panose="02020603050405020304" pitchFamily="18" charset="0"/>
              <a:cs typeface="Times New Roman" panose="02020603050405020304" pitchFamily="18" charset="0"/>
            </a:endParaRPr>
          </a:p>
          <a:p>
            <a:pPr algn="just"/>
            <a:endParaRPr lang="pt-BR" sz="35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3500" dirty="0">
              <a:solidFill>
                <a:schemeClr val="bg1"/>
              </a:solidFill>
              <a:latin typeface="Times New Roman" panose="02020603050405020304" pitchFamily="18" charset="0"/>
              <a:cs typeface="Times New Roman" panose="02020603050405020304" pitchFamily="18" charset="0"/>
            </a:endParaRPr>
          </a:p>
          <a:p>
            <a:endParaRPr lang="pt-BR" sz="32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spTree>
    <p:extLst>
      <p:ext uri="{BB962C8B-B14F-4D97-AF65-F5344CB8AC3E}">
        <p14:creationId xmlns:p14="http://schemas.microsoft.com/office/powerpoint/2010/main" val="192350589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Exercício</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35496" y="1484784"/>
            <a:ext cx="9073008" cy="5256585"/>
          </a:xfrm>
        </p:spPr>
        <p:txBody>
          <a:bodyPr>
            <a:normAutofit/>
          </a:bodyPr>
          <a:lstStyle/>
          <a:p>
            <a:pPr marL="0" indent="0">
              <a:buNone/>
            </a:pPr>
            <a:endParaRPr lang="pt-BR" sz="2400" dirty="0">
              <a:solidFill>
                <a:schemeClr val="bg1"/>
              </a:solidFill>
              <a:latin typeface="Times New Roman" panose="02020603050405020304" pitchFamily="18" charset="0"/>
              <a:cs typeface="Times New Roman" panose="02020603050405020304" pitchFamily="18" charset="0"/>
            </a:endParaRPr>
          </a:p>
          <a:p>
            <a:pPr marL="0" indent="0" algn="just">
              <a:buNone/>
            </a:pPr>
            <a:r>
              <a:rPr lang="pt-BR" sz="2400" b="1" dirty="0" smtClean="0">
                <a:latin typeface="Times New Roman" panose="02020603050405020304" pitchFamily="18" charset="0"/>
                <a:cs typeface="Times New Roman" panose="02020603050405020304" pitchFamily="18" charset="0"/>
              </a:rPr>
              <a:t>Reformule o texto para que ele fique coerente</a:t>
            </a:r>
            <a:r>
              <a:rPr lang="pt-BR" sz="2400" dirty="0" smtClean="0">
                <a:latin typeface="Times New Roman" panose="02020603050405020304" pitchFamily="18" charset="0"/>
                <a:cs typeface="Times New Roman" panose="02020603050405020304" pitchFamily="18" charset="0"/>
              </a:rPr>
              <a:t>: </a:t>
            </a:r>
          </a:p>
          <a:p>
            <a:pPr marL="0" indent="0" algn="just">
              <a:buNone/>
            </a:pPr>
            <a:r>
              <a:rPr lang="pt-BR" sz="2400" dirty="0" smtClean="0">
                <a:latin typeface="Times New Roman" panose="02020603050405020304" pitchFamily="18" charset="0"/>
                <a:cs typeface="Times New Roman" panose="02020603050405020304" pitchFamily="18" charset="0"/>
              </a:rPr>
              <a:t>“Uma trágica guerra instaurou-se entre o crime organizado e a Polícia Militar de São Paulo. A selvageria e </a:t>
            </a:r>
            <a:r>
              <a:rPr lang="pt-BR" sz="2400" dirty="0" smtClean="0">
                <a:latin typeface="Times New Roman" panose="02020603050405020304" pitchFamily="18" charset="0"/>
                <a:cs typeface="Times New Roman" panose="02020603050405020304" pitchFamily="18" charset="0"/>
              </a:rPr>
              <a:t>a violência tomaram conta do cotidiano de amplos setores da periferia da cidade. A população, sempre vítima maior deste conflito, vive momentos de intensa insegurança.</a:t>
            </a:r>
          </a:p>
          <a:p>
            <a:pPr marL="0" indent="0" algn="just">
              <a:buNone/>
            </a:pPr>
            <a:r>
              <a:rPr lang="pt-BR" sz="2400" b="1" dirty="0" smtClean="0">
                <a:latin typeface="Times New Roman" panose="02020603050405020304" pitchFamily="18" charset="0"/>
                <a:cs typeface="Times New Roman" panose="02020603050405020304" pitchFamily="18" charset="0"/>
              </a:rPr>
              <a:t>Por isso, os governos federal e estadual travaram acordo de cooperação com vistas à repressão comum do crime organizado por meio da criação de uma agência especializada</a:t>
            </a:r>
            <a:r>
              <a:rPr lang="pt-BR" sz="2400" dirty="0" smtClean="0">
                <a:latin typeface="Times New Roman" panose="02020603050405020304" pitchFamily="18" charset="0"/>
                <a:cs typeface="Times New Roman" panose="02020603050405020304" pitchFamily="18" charset="0"/>
              </a:rPr>
              <a:t>”.</a:t>
            </a:r>
          </a:p>
          <a:p>
            <a:pPr marL="0" indent="0" algn="just">
              <a:buNone/>
            </a:pPr>
            <a:endParaRPr lang="pt-BR" sz="5600" dirty="0">
              <a:latin typeface="Times New Roman" panose="02020603050405020304" pitchFamily="18" charset="0"/>
              <a:cs typeface="Times New Roman" panose="02020603050405020304" pitchFamily="18" charset="0"/>
            </a:endParaRPr>
          </a:p>
          <a:p>
            <a:pPr algn="just"/>
            <a:endParaRPr lang="pt-BR" sz="8000" dirty="0" smtClean="0">
              <a:solidFill>
                <a:schemeClr val="bg1"/>
              </a:solidFill>
              <a:latin typeface="Times New Roman" panose="02020603050405020304" pitchFamily="18" charset="0"/>
              <a:cs typeface="Times New Roman" panose="02020603050405020304" pitchFamily="18" charset="0"/>
            </a:endParaRPr>
          </a:p>
          <a:p>
            <a:pPr algn="just"/>
            <a:endParaRPr lang="pt-BR" sz="3800" dirty="0" smtClean="0">
              <a:latin typeface="Times New Roman" panose="02020603050405020304" pitchFamily="18" charset="0"/>
              <a:cs typeface="Times New Roman" panose="02020603050405020304" pitchFamily="18" charset="0"/>
            </a:endParaRPr>
          </a:p>
          <a:p>
            <a:pPr algn="just"/>
            <a:endParaRPr lang="pt-BR" sz="35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3500" dirty="0">
              <a:solidFill>
                <a:schemeClr val="bg1"/>
              </a:solidFill>
              <a:latin typeface="Times New Roman" panose="02020603050405020304" pitchFamily="18" charset="0"/>
              <a:cs typeface="Times New Roman" panose="02020603050405020304" pitchFamily="18" charset="0"/>
            </a:endParaRPr>
          </a:p>
          <a:p>
            <a:endParaRPr lang="pt-BR" sz="32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20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spTree>
    <p:extLst>
      <p:ext uri="{BB962C8B-B14F-4D97-AF65-F5344CB8AC3E}">
        <p14:creationId xmlns:p14="http://schemas.microsoft.com/office/powerpoint/2010/main" val="38370024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COERÊNCIA</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556793"/>
            <a:ext cx="8136904" cy="5184576"/>
          </a:xfrm>
        </p:spPr>
        <p:txBody>
          <a:bodyPr>
            <a:normAutofit lnSpcReduction="10000"/>
          </a:bodyPr>
          <a:lstStyle/>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sz="2400" b="1" dirty="0" smtClean="0">
              <a:solidFill>
                <a:schemeClr val="bg1"/>
              </a:solidFill>
            </a:endParaRPr>
          </a:p>
          <a:p>
            <a:pPr algn="just"/>
            <a:endParaRPr lang="pt-BR" sz="2400" b="1" dirty="0">
              <a:solidFill>
                <a:schemeClr val="bg1"/>
              </a:solidFill>
            </a:endParaRPr>
          </a:p>
          <a:p>
            <a:pPr algn="just"/>
            <a:endParaRPr lang="pt-BR" sz="2400" b="1" dirty="0" smtClean="0">
              <a:solidFill>
                <a:schemeClr val="bg1"/>
              </a:solidFill>
            </a:endParaRPr>
          </a:p>
          <a:p>
            <a:pPr algn="just"/>
            <a:endParaRPr lang="pt-BR" sz="2400" b="1" dirty="0">
              <a:solidFill>
                <a:schemeClr val="bg1"/>
              </a:solidFill>
            </a:endParaRPr>
          </a:p>
          <a:p>
            <a:pPr algn="just"/>
            <a:r>
              <a:rPr lang="pt-BR" sz="3100" b="1" dirty="0" smtClean="0">
                <a:latin typeface="Times New Roman" panose="02020603050405020304" pitchFamily="18" charset="0"/>
                <a:cs typeface="Times New Roman" panose="02020603050405020304" pitchFamily="18" charset="0"/>
              </a:rPr>
              <a:t>Exemplos de incoerência:</a:t>
            </a:r>
          </a:p>
          <a:p>
            <a:pPr algn="just"/>
            <a:endParaRPr lang="pt-BR" sz="3100" b="1" dirty="0">
              <a:solidFill>
                <a:schemeClr val="bg1"/>
              </a:solidFill>
              <a:latin typeface="Times New Roman" panose="02020603050405020304" pitchFamily="18" charset="0"/>
              <a:cs typeface="Times New Roman" panose="02020603050405020304" pitchFamily="18" charset="0"/>
            </a:endParaRPr>
          </a:p>
          <a:p>
            <a:pPr algn="just"/>
            <a:endParaRPr lang="pt-BR" sz="3100" b="1" dirty="0" smtClean="0">
              <a:solidFill>
                <a:schemeClr val="bg1"/>
              </a:solidFill>
              <a:latin typeface="Times New Roman" panose="02020603050405020304" pitchFamily="18" charset="0"/>
              <a:cs typeface="Times New Roman" panose="02020603050405020304" pitchFamily="18" charset="0"/>
            </a:endParaRPr>
          </a:p>
          <a:p>
            <a:pPr algn="just"/>
            <a:endParaRPr lang="pt-BR" sz="3100" b="1" dirty="0">
              <a:solidFill>
                <a:schemeClr val="bg1"/>
              </a:solidFill>
              <a:latin typeface="Times New Roman" panose="02020603050405020304" pitchFamily="18" charset="0"/>
              <a:cs typeface="Times New Roman" panose="02020603050405020304" pitchFamily="18" charset="0"/>
            </a:endParaRPr>
          </a:p>
          <a:p>
            <a:pPr algn="just"/>
            <a:endParaRPr lang="pt-BR" sz="3100" b="1"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96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pic>
        <p:nvPicPr>
          <p:cNvPr id="11266" name="Picture 2" descr="C:\Users\Usuário\JEC\Pictures\Educandário\Imagens para aulas\incoerencia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4439" y="2204864"/>
            <a:ext cx="6251146" cy="35343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32797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COERÊNCIA</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556793"/>
            <a:ext cx="8136904" cy="5184576"/>
          </a:xfrm>
        </p:spPr>
        <p:txBody>
          <a:bodyPr>
            <a:normAutofit lnSpcReduction="10000"/>
          </a:bodyPr>
          <a:lstStyle/>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sz="2400" b="1" dirty="0" smtClean="0">
              <a:solidFill>
                <a:schemeClr val="bg1"/>
              </a:solidFill>
            </a:endParaRPr>
          </a:p>
          <a:p>
            <a:pPr algn="just"/>
            <a:endParaRPr lang="pt-BR" sz="2400" b="1" dirty="0">
              <a:solidFill>
                <a:schemeClr val="bg1"/>
              </a:solidFill>
            </a:endParaRPr>
          </a:p>
          <a:p>
            <a:pPr algn="just"/>
            <a:endParaRPr lang="pt-BR" sz="2400" b="1" dirty="0" smtClean="0">
              <a:solidFill>
                <a:schemeClr val="bg1"/>
              </a:solidFill>
            </a:endParaRPr>
          </a:p>
          <a:p>
            <a:pPr algn="just"/>
            <a:endParaRPr lang="pt-BR" sz="2400" b="1" dirty="0">
              <a:solidFill>
                <a:schemeClr val="bg1"/>
              </a:solidFill>
            </a:endParaRPr>
          </a:p>
          <a:p>
            <a:pPr algn="just"/>
            <a:r>
              <a:rPr lang="pt-BR" sz="3100" b="1" dirty="0" smtClean="0">
                <a:latin typeface="Times New Roman" panose="02020603050405020304" pitchFamily="18" charset="0"/>
                <a:cs typeface="Times New Roman" panose="02020603050405020304" pitchFamily="18" charset="0"/>
              </a:rPr>
              <a:t>Exemplos de incoerência:</a:t>
            </a:r>
          </a:p>
          <a:p>
            <a:pPr algn="just"/>
            <a:endParaRPr lang="pt-BR" sz="3100" b="1" dirty="0">
              <a:solidFill>
                <a:schemeClr val="bg1"/>
              </a:solidFill>
              <a:latin typeface="Times New Roman" panose="02020603050405020304" pitchFamily="18" charset="0"/>
              <a:cs typeface="Times New Roman" panose="02020603050405020304" pitchFamily="18" charset="0"/>
            </a:endParaRPr>
          </a:p>
          <a:p>
            <a:pPr algn="just"/>
            <a:endParaRPr lang="pt-BR" sz="3100" b="1" dirty="0" smtClean="0">
              <a:solidFill>
                <a:schemeClr val="bg1"/>
              </a:solidFill>
              <a:latin typeface="Times New Roman" panose="02020603050405020304" pitchFamily="18" charset="0"/>
              <a:cs typeface="Times New Roman" panose="02020603050405020304" pitchFamily="18" charset="0"/>
            </a:endParaRPr>
          </a:p>
          <a:p>
            <a:pPr algn="just"/>
            <a:endParaRPr lang="pt-BR" sz="3100" b="1" dirty="0">
              <a:solidFill>
                <a:schemeClr val="bg1"/>
              </a:solidFill>
              <a:latin typeface="Times New Roman" panose="02020603050405020304" pitchFamily="18" charset="0"/>
              <a:cs typeface="Times New Roman" panose="02020603050405020304" pitchFamily="18" charset="0"/>
            </a:endParaRPr>
          </a:p>
          <a:p>
            <a:pPr algn="just"/>
            <a:endParaRPr lang="pt-BR" sz="3100" b="1"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96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pic>
        <p:nvPicPr>
          <p:cNvPr id="12290" name="Picture 2" descr="C:\Users\Usuário\JEC\Pictures\Educandário\Imagens para aulas\incoerencia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2132856"/>
            <a:ext cx="5040560" cy="38195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06951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COERÊNCIA</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556793"/>
            <a:ext cx="8136904" cy="5184576"/>
          </a:xfrm>
        </p:spPr>
        <p:txBody>
          <a:bodyPr>
            <a:normAutofit lnSpcReduction="10000"/>
          </a:bodyPr>
          <a:lstStyle/>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sz="2400" b="1" dirty="0" smtClean="0">
              <a:solidFill>
                <a:schemeClr val="bg1"/>
              </a:solidFill>
            </a:endParaRPr>
          </a:p>
          <a:p>
            <a:pPr algn="just"/>
            <a:endParaRPr lang="pt-BR" sz="2400" b="1" dirty="0">
              <a:solidFill>
                <a:schemeClr val="bg1"/>
              </a:solidFill>
            </a:endParaRPr>
          </a:p>
          <a:p>
            <a:pPr algn="just"/>
            <a:endParaRPr lang="pt-BR" sz="2400" b="1" dirty="0" smtClean="0">
              <a:solidFill>
                <a:schemeClr val="bg1"/>
              </a:solidFill>
            </a:endParaRPr>
          </a:p>
          <a:p>
            <a:pPr algn="just"/>
            <a:endParaRPr lang="pt-BR" sz="2400" b="1" dirty="0">
              <a:solidFill>
                <a:schemeClr val="bg1"/>
              </a:solidFill>
            </a:endParaRPr>
          </a:p>
          <a:p>
            <a:pPr algn="just"/>
            <a:r>
              <a:rPr lang="pt-BR" sz="3100" b="1" dirty="0" smtClean="0">
                <a:latin typeface="Times New Roman" panose="02020603050405020304" pitchFamily="18" charset="0"/>
                <a:cs typeface="Times New Roman" panose="02020603050405020304" pitchFamily="18" charset="0"/>
              </a:rPr>
              <a:t>Exemplos de incoerência:</a:t>
            </a:r>
          </a:p>
          <a:p>
            <a:pPr algn="just"/>
            <a:endParaRPr lang="pt-BR" sz="3100" b="1" dirty="0">
              <a:solidFill>
                <a:schemeClr val="bg1"/>
              </a:solidFill>
              <a:latin typeface="Times New Roman" panose="02020603050405020304" pitchFamily="18" charset="0"/>
              <a:cs typeface="Times New Roman" panose="02020603050405020304" pitchFamily="18" charset="0"/>
            </a:endParaRPr>
          </a:p>
          <a:p>
            <a:pPr algn="just"/>
            <a:endParaRPr lang="pt-BR" sz="3100" b="1" dirty="0" smtClean="0">
              <a:solidFill>
                <a:schemeClr val="bg1"/>
              </a:solidFill>
              <a:latin typeface="Times New Roman" panose="02020603050405020304" pitchFamily="18" charset="0"/>
              <a:cs typeface="Times New Roman" panose="02020603050405020304" pitchFamily="18" charset="0"/>
            </a:endParaRPr>
          </a:p>
          <a:p>
            <a:pPr algn="just"/>
            <a:endParaRPr lang="pt-BR" sz="3100" b="1" dirty="0">
              <a:solidFill>
                <a:schemeClr val="bg1"/>
              </a:solidFill>
              <a:latin typeface="Times New Roman" panose="02020603050405020304" pitchFamily="18" charset="0"/>
              <a:cs typeface="Times New Roman" panose="02020603050405020304" pitchFamily="18" charset="0"/>
            </a:endParaRPr>
          </a:p>
          <a:p>
            <a:pPr algn="just"/>
            <a:endParaRPr lang="pt-BR" sz="3100" b="1"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96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pic>
        <p:nvPicPr>
          <p:cNvPr id="13314" name="Picture 2" descr="C:\Users\Usuário\JEC\Pictures\Educandário\Imagens para aulas\incoerencia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2204864"/>
            <a:ext cx="5726323" cy="35688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4062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COERÊNCIA</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556793"/>
            <a:ext cx="8136904" cy="5184576"/>
          </a:xfrm>
        </p:spPr>
        <p:txBody>
          <a:bodyPr>
            <a:normAutofit lnSpcReduction="10000"/>
          </a:bodyPr>
          <a:lstStyle/>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sz="2400" b="1" dirty="0" smtClean="0">
              <a:solidFill>
                <a:schemeClr val="bg1"/>
              </a:solidFill>
            </a:endParaRPr>
          </a:p>
          <a:p>
            <a:pPr algn="just"/>
            <a:endParaRPr lang="pt-BR" sz="2400" b="1" dirty="0">
              <a:solidFill>
                <a:schemeClr val="bg1"/>
              </a:solidFill>
            </a:endParaRPr>
          </a:p>
          <a:p>
            <a:pPr algn="just"/>
            <a:endParaRPr lang="pt-BR" sz="2400" b="1" dirty="0" smtClean="0">
              <a:solidFill>
                <a:schemeClr val="bg1"/>
              </a:solidFill>
            </a:endParaRPr>
          </a:p>
          <a:p>
            <a:pPr algn="just"/>
            <a:endParaRPr lang="pt-BR" sz="2400" b="1" dirty="0">
              <a:solidFill>
                <a:schemeClr val="bg1"/>
              </a:solidFill>
            </a:endParaRPr>
          </a:p>
          <a:p>
            <a:pPr algn="just"/>
            <a:r>
              <a:rPr lang="pt-BR" sz="3100" b="1" dirty="0" smtClean="0">
                <a:latin typeface="Times New Roman" panose="02020603050405020304" pitchFamily="18" charset="0"/>
                <a:cs typeface="Times New Roman" panose="02020603050405020304" pitchFamily="18" charset="0"/>
              </a:rPr>
              <a:t>Exemplos de incoerência:</a:t>
            </a:r>
          </a:p>
          <a:p>
            <a:pPr algn="just"/>
            <a:endParaRPr lang="pt-BR" sz="3100" b="1" dirty="0">
              <a:solidFill>
                <a:schemeClr val="bg1"/>
              </a:solidFill>
              <a:latin typeface="Times New Roman" panose="02020603050405020304" pitchFamily="18" charset="0"/>
              <a:cs typeface="Times New Roman" panose="02020603050405020304" pitchFamily="18" charset="0"/>
            </a:endParaRPr>
          </a:p>
          <a:p>
            <a:pPr algn="just"/>
            <a:endParaRPr lang="pt-BR" sz="3100" b="1" dirty="0" smtClean="0">
              <a:solidFill>
                <a:schemeClr val="bg1"/>
              </a:solidFill>
              <a:latin typeface="Times New Roman" panose="02020603050405020304" pitchFamily="18" charset="0"/>
              <a:cs typeface="Times New Roman" panose="02020603050405020304" pitchFamily="18" charset="0"/>
            </a:endParaRPr>
          </a:p>
          <a:p>
            <a:pPr algn="just"/>
            <a:endParaRPr lang="pt-BR" sz="3100" b="1" dirty="0">
              <a:solidFill>
                <a:schemeClr val="bg1"/>
              </a:solidFill>
              <a:latin typeface="Times New Roman" panose="02020603050405020304" pitchFamily="18" charset="0"/>
              <a:cs typeface="Times New Roman" panose="02020603050405020304" pitchFamily="18" charset="0"/>
            </a:endParaRPr>
          </a:p>
          <a:p>
            <a:pPr algn="just"/>
            <a:endParaRPr lang="pt-BR" sz="3100" b="1"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96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pic>
        <p:nvPicPr>
          <p:cNvPr id="14338" name="Picture 2" descr="C:\Users\Usuário\JEC\Pictures\Educandário\Imagens para aulas\incoerencia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2509295"/>
            <a:ext cx="4198370" cy="31609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05813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Times New Roman" panose="02020603050405020304" pitchFamily="18" charset="0"/>
                <a:cs typeface="Times New Roman" panose="02020603050405020304" pitchFamily="18" charset="0"/>
              </a:rPr>
              <a:t>COERÊNCIA</a:t>
            </a:r>
            <a:endParaRPr lang="pt-BR" dirty="0">
              <a:solidFill>
                <a:schemeClr val="bg1"/>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556793"/>
            <a:ext cx="8136904" cy="5184576"/>
          </a:xfrm>
        </p:spPr>
        <p:txBody>
          <a:bodyPr>
            <a:normAutofit lnSpcReduction="10000"/>
          </a:bodyPr>
          <a:lstStyle/>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sz="2400" b="1" dirty="0" smtClean="0">
              <a:solidFill>
                <a:schemeClr val="bg1"/>
              </a:solidFill>
            </a:endParaRPr>
          </a:p>
          <a:p>
            <a:pPr algn="just"/>
            <a:endParaRPr lang="pt-BR" sz="2400" b="1" dirty="0">
              <a:solidFill>
                <a:schemeClr val="bg1"/>
              </a:solidFill>
            </a:endParaRPr>
          </a:p>
          <a:p>
            <a:pPr algn="just"/>
            <a:endParaRPr lang="pt-BR" sz="2400" b="1" dirty="0" smtClean="0">
              <a:solidFill>
                <a:schemeClr val="bg1"/>
              </a:solidFill>
            </a:endParaRPr>
          </a:p>
          <a:p>
            <a:pPr algn="just"/>
            <a:endParaRPr lang="pt-BR" sz="2400" b="1" dirty="0">
              <a:solidFill>
                <a:schemeClr val="bg1"/>
              </a:solidFill>
            </a:endParaRPr>
          </a:p>
          <a:p>
            <a:pPr algn="just"/>
            <a:r>
              <a:rPr lang="pt-BR" sz="3100" b="1" dirty="0" smtClean="0">
                <a:latin typeface="Times New Roman" panose="02020603050405020304" pitchFamily="18" charset="0"/>
                <a:cs typeface="Times New Roman" panose="02020603050405020304" pitchFamily="18" charset="0"/>
              </a:rPr>
              <a:t>Exemplos de incoerência:</a:t>
            </a:r>
          </a:p>
          <a:p>
            <a:pPr algn="just"/>
            <a:endParaRPr lang="pt-BR" sz="3100" b="1" dirty="0">
              <a:solidFill>
                <a:schemeClr val="bg1"/>
              </a:solidFill>
              <a:latin typeface="Times New Roman" panose="02020603050405020304" pitchFamily="18" charset="0"/>
              <a:cs typeface="Times New Roman" panose="02020603050405020304" pitchFamily="18" charset="0"/>
            </a:endParaRPr>
          </a:p>
          <a:p>
            <a:pPr algn="just"/>
            <a:endParaRPr lang="pt-BR" sz="3100" b="1" dirty="0" smtClean="0">
              <a:solidFill>
                <a:schemeClr val="bg1"/>
              </a:solidFill>
              <a:latin typeface="Times New Roman" panose="02020603050405020304" pitchFamily="18" charset="0"/>
              <a:cs typeface="Times New Roman" panose="02020603050405020304" pitchFamily="18" charset="0"/>
            </a:endParaRPr>
          </a:p>
          <a:p>
            <a:pPr algn="just"/>
            <a:endParaRPr lang="pt-BR" sz="3100" b="1" dirty="0">
              <a:solidFill>
                <a:schemeClr val="bg1"/>
              </a:solidFill>
              <a:latin typeface="Times New Roman" panose="02020603050405020304" pitchFamily="18" charset="0"/>
              <a:cs typeface="Times New Roman" panose="02020603050405020304" pitchFamily="18" charset="0"/>
            </a:endParaRPr>
          </a:p>
          <a:p>
            <a:pPr algn="just"/>
            <a:endParaRPr lang="pt-BR" sz="3100" b="1"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pt-BR" sz="9600" dirty="0">
              <a:solidFill>
                <a:schemeClr val="bg1"/>
              </a:solidFill>
              <a:latin typeface="Times New Roman" panose="02020603050405020304" pitchFamily="18" charset="0"/>
              <a:cs typeface="Times New Roman" panose="02020603050405020304" pitchFamily="18" charset="0"/>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b="1" dirty="0" smtClean="0">
              <a:solidFill>
                <a:schemeClr val="bg1"/>
              </a:solidFill>
            </a:endParaRPr>
          </a:p>
          <a:p>
            <a:pPr algn="just"/>
            <a:endParaRPr lang="pt-BR" b="1" dirty="0">
              <a:solidFill>
                <a:schemeClr val="bg1"/>
              </a:solidFill>
            </a:endParaRPr>
          </a:p>
          <a:p>
            <a:pPr algn="just"/>
            <a:endParaRPr lang="pt-BR" dirty="0">
              <a:solidFill>
                <a:schemeClr val="bg1"/>
              </a:solidFill>
            </a:endParaRPr>
          </a:p>
          <a:p>
            <a:endParaRPr lang="pt-BR" dirty="0" smtClean="0"/>
          </a:p>
          <a:p>
            <a:endParaRPr lang="pt-BR" dirty="0"/>
          </a:p>
          <a:p>
            <a:endParaRPr lang="pt-BR" dirty="0" smtClean="0"/>
          </a:p>
          <a:p>
            <a:endParaRPr lang="pt-BR" dirty="0"/>
          </a:p>
          <a:p>
            <a:endParaRPr lang="pt-BR" dirty="0"/>
          </a:p>
        </p:txBody>
      </p:sp>
      <p:pic>
        <p:nvPicPr>
          <p:cNvPr id="15362" name="Picture 2" descr="C:\Users\Usuário\JEC\Pictures\Educandário\Imagens para aulas\incoerencia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2087852"/>
            <a:ext cx="6048672" cy="37102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2537564"/>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TM10001114[[fn=Galeria]]</Template>
  <TotalTime>229</TotalTime>
  <Words>2402</Words>
  <Application>Microsoft Office PowerPoint</Application>
  <PresentationFormat>Apresentação na tela (4:3)</PresentationFormat>
  <Paragraphs>854</Paragraphs>
  <Slides>47</Slides>
  <Notes>0</Notes>
  <HiddenSlides>0</HiddenSlides>
  <MMClips>0</MMClips>
  <ScaleCrop>false</ScaleCrop>
  <HeadingPairs>
    <vt:vector size="4" baseType="variant">
      <vt:variant>
        <vt:lpstr>Tema</vt:lpstr>
      </vt:variant>
      <vt:variant>
        <vt:i4>1</vt:i4>
      </vt:variant>
      <vt:variant>
        <vt:lpstr>Títulos de slides</vt:lpstr>
      </vt:variant>
      <vt:variant>
        <vt:i4>47</vt:i4>
      </vt:variant>
    </vt:vector>
  </HeadingPairs>
  <TitlesOfParts>
    <vt:vector size="48" baseType="lpstr">
      <vt:lpstr>Gallery</vt:lpstr>
      <vt:lpstr>COESÃO E COERÊNCIA</vt:lpstr>
      <vt:lpstr>COERÊNCIA</vt:lpstr>
      <vt:lpstr>COERÊNCIA</vt:lpstr>
      <vt:lpstr>COERÊNCIA</vt:lpstr>
      <vt:lpstr>COERÊNCIA</vt:lpstr>
      <vt:lpstr>COERÊNCIA</vt:lpstr>
      <vt:lpstr>COERÊNCIA</vt:lpstr>
      <vt:lpstr>COERÊNCIA</vt:lpstr>
      <vt:lpstr>COERÊNCIA</vt:lpstr>
      <vt:lpstr>COERÊNCIA</vt:lpstr>
      <vt:lpstr>COERÊNCIA</vt:lpstr>
      <vt:lpstr>COERÊNCIA</vt:lpstr>
      <vt:lpstr>COERÊNCIA</vt:lpstr>
      <vt:lpstr>COERÊNCIA</vt:lpstr>
      <vt:lpstr>COERÊNCIA</vt:lpstr>
      <vt:lpstr>COERÊNCIA</vt:lpstr>
      <vt:lpstr>COERÊNCIA</vt:lpstr>
      <vt:lpstr>COERÊNCIA</vt:lpstr>
      <vt:lpstr>COERÊNCIA</vt:lpstr>
      <vt:lpstr>COERÊNCIA</vt:lpstr>
      <vt:lpstr>COERÊNCIA</vt:lpstr>
      <vt:lpstr>COERÊNCIA</vt:lpstr>
      <vt:lpstr>COERÊNCIA</vt:lpstr>
      <vt:lpstr>COESÃO</vt:lpstr>
      <vt:lpstr>COESÃO</vt:lpstr>
      <vt:lpstr>COESÃO</vt:lpstr>
      <vt:lpstr>COESÃO</vt:lpstr>
      <vt:lpstr>COESÃO</vt:lpstr>
      <vt:lpstr>COESÃO</vt:lpstr>
      <vt:lpstr>COESÃO</vt:lpstr>
      <vt:lpstr>COESÃO</vt:lpstr>
      <vt:lpstr>COESÃO</vt:lpstr>
      <vt:lpstr>COESÃO</vt:lpstr>
      <vt:lpstr>COESÃO</vt:lpstr>
      <vt:lpstr>COESÃO</vt:lpstr>
      <vt:lpstr>COESÃO</vt:lpstr>
      <vt:lpstr>COESÃO</vt:lpstr>
      <vt:lpstr>COESÃO</vt:lpstr>
      <vt:lpstr>COESÃO E COERÊNCIA</vt:lpstr>
      <vt:lpstr>COESÃO E COERÊNCIA</vt:lpstr>
      <vt:lpstr>CONTINUIDADE TEXTUAL</vt:lpstr>
      <vt:lpstr>CONTINUIDADE TEXTUAL</vt:lpstr>
      <vt:lpstr>CONTINUIDADE TEXTUAL</vt:lpstr>
      <vt:lpstr>Exercício</vt:lpstr>
      <vt:lpstr>Exercício</vt:lpstr>
      <vt:lpstr>Exercício</vt:lpstr>
      <vt:lpstr>Exercício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COESÃO E COERÊNCIA</dc:title>
  <dc:creator>Usuário</dc:creator>
  <cp:lastModifiedBy>Usuário</cp:lastModifiedBy>
  <cp:revision>28</cp:revision>
  <dcterms:created xsi:type="dcterms:W3CDTF">2018-04-23T18:00:38Z</dcterms:created>
  <dcterms:modified xsi:type="dcterms:W3CDTF">2019-10-31T18:27:44Z</dcterms:modified>
</cp:coreProperties>
</file>