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8" r:id="rId7"/>
    <p:sldId id="261" r:id="rId8"/>
    <p:sldId id="262" r:id="rId9"/>
    <p:sldId id="263" r:id="rId10"/>
    <p:sldId id="264" r:id="rId11"/>
    <p:sldId id="265" r:id="rId12"/>
    <p:sldId id="266" r:id="rId13"/>
    <p:sldId id="267" r:id="rId14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4" autoAdjust="0"/>
    <p:restoredTop sz="94660"/>
  </p:normalViewPr>
  <p:slideViewPr>
    <p:cSldViewPr snapToGrid="0">
      <p:cViewPr varScale="1">
        <p:scale>
          <a:sx n="87" d="100"/>
          <a:sy n="87" d="100"/>
        </p:scale>
        <p:origin x="612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7E2DA36-14CC-4E7F-9A21-E581005F052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3E01AEB9-76F4-4405-8B30-2A8A575593A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287D1B4A-DA75-4F0C-A71D-131CE98475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D22939-C3AB-4182-9A4C-E792000E63CB}" type="datetimeFigureOut">
              <a:rPr lang="pt-BR" smtClean="0"/>
              <a:t>21/09/2026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A6884B7C-3242-4671-B400-254159C0F1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9B67FD11-9B1C-4DAD-8678-9A846EE755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287DB7-D968-43C5-9CBE-8614CB4E3A1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602746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1EDC03F-6A48-4D3A-91DF-1D495D658B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D3E1B27B-2B90-4F78-904F-2B6304EDBFB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2E09FB34-7604-4369-A39E-C8200DA6A2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D22939-C3AB-4182-9A4C-E792000E63CB}" type="datetimeFigureOut">
              <a:rPr lang="pt-BR" smtClean="0"/>
              <a:t>21/09/2026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10F718E3-33C9-4051-9F6D-318E3E9B09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D7D4E9A0-EFAF-42D9-9AB8-DF387B53A8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287DB7-D968-43C5-9CBE-8614CB4E3A1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228096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ECF12C9-5EDB-4EB2-A447-0B89CFA0E3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B0787E4A-D12D-454C-962E-78D077AB7BD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785A9DAD-FB7C-461A-AC0F-9CC4023A97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D22939-C3AB-4182-9A4C-E792000E63CB}" type="datetimeFigureOut">
              <a:rPr lang="pt-BR" smtClean="0"/>
              <a:t>21/09/2026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85D9EF89-BC71-4520-9027-1B3D7D5764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E3B5294A-286F-4602-85E8-85F7F3F23D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287DB7-D968-43C5-9CBE-8614CB4E3A1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313494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B9130B6-9D18-470C-82DB-6F4361E8FB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C9A02BA9-F8C3-4A97-880E-FC2E6B3D085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F53A1561-4906-41B1-8BF4-AB4C0FE343D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312267A4-F4F0-448E-BFF8-2A2DC33AB8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D22939-C3AB-4182-9A4C-E792000E63CB}" type="datetimeFigureOut">
              <a:rPr lang="pt-BR" smtClean="0"/>
              <a:t>21/09/2026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7D7D9C79-8F1A-48BF-810C-7FA5A0C799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8B90CFCC-F341-47DF-BAD4-C39D5C5CCB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287DB7-D968-43C5-9CBE-8614CB4E3A1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231310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7060312-B160-4A82-A741-131976E24D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EC092E6F-65E9-437F-A742-D80E89B7BF3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904CAAE7-3E54-4DB8-A86A-C82E11523C5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07537F7F-1EA0-48DD-87AF-6E8AD1DD987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BF8887DA-9306-4B81-991E-6E73478EC71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FF63DC9E-6F86-4822-B0B2-75C3A80469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D22939-C3AB-4182-9A4C-E792000E63CB}" type="datetimeFigureOut">
              <a:rPr lang="pt-BR" smtClean="0"/>
              <a:t>21/09/2026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F605FED5-9B00-46E3-B8AC-9463EA4EF3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D0221EF7-9D4B-4F45-9522-FB1CA862F5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287DB7-D968-43C5-9CBE-8614CB4E3A1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653933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26AC393-F166-49E2-93CF-5A7E14C2B6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11E7CC50-09BD-401C-92FF-90A9E9D141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D22939-C3AB-4182-9A4C-E792000E63CB}" type="datetimeFigureOut">
              <a:rPr lang="pt-BR" smtClean="0"/>
              <a:t>21/09/2026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85075EF2-E54D-49E1-9C44-80782FFA17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1253D30A-4A75-4B19-B838-4849F1393A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287DB7-D968-43C5-9CBE-8614CB4E3A1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244572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26615BB9-5ACD-4EDB-80E4-C2B8BB7458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D22939-C3AB-4182-9A4C-E792000E63CB}" type="datetimeFigureOut">
              <a:rPr lang="pt-BR" smtClean="0"/>
              <a:t>21/09/2026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370F7F8A-BD6F-47C0-84A6-7971B12A98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227E0018-8333-49E5-A6B6-1CF67BE100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287DB7-D968-43C5-9CBE-8614CB4E3A1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524680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4F7BFAD-4651-49CF-B6E3-5DACF4E172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80203949-EA07-4474-BAEA-F28923C1691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0001E943-5990-4532-923A-BE914376A3B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40B4BB54-42D5-4F90-83AC-56F96A7469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D22939-C3AB-4182-9A4C-E792000E63CB}" type="datetimeFigureOut">
              <a:rPr lang="pt-BR" smtClean="0"/>
              <a:t>21/09/2026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804DA98D-AFFD-4A46-9ECF-50071538CD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263EB17A-C6D3-4235-9A1D-B756171813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287DB7-D968-43C5-9CBE-8614CB4E3A1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812885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9AD6AFE-9234-4820-9553-09E360F212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EB8B3364-020C-4C4C-8BCA-F4F03CB5B6D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FE768202-A0DF-4A8E-8C8B-D1E12706849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C859475D-CD9E-48CC-8A94-FE3DD28DC3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D22939-C3AB-4182-9A4C-E792000E63CB}" type="datetimeFigureOut">
              <a:rPr lang="pt-BR" smtClean="0"/>
              <a:t>21/09/2026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3DC14F1D-B02F-4422-AB9D-1329B9A4E5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957F3018-C696-42EA-B45D-1EABBC1105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287DB7-D968-43C5-9CBE-8614CB4E3A1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922416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CA13673-8EA8-4F8E-B8A8-0B0F17EF86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C10AD9C7-86FE-4FE3-AECA-36474DB3172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FEE03467-36D9-4D22-B8F3-077BE13D73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D22939-C3AB-4182-9A4C-E792000E63CB}" type="datetimeFigureOut">
              <a:rPr lang="pt-BR" smtClean="0"/>
              <a:t>21/09/2026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245B8AA7-9FC2-469F-9FE4-DEF57F8B94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9DCF93F0-13FC-4913-AAA6-DC421F6020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287DB7-D968-43C5-9CBE-8614CB4E3A1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697138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F4CE10C9-5CD6-4EFF-B96C-2BD8FC31445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7BC3C6A5-6DEB-4D13-B1A4-40B4581F0B3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3D0484E5-92F6-4E28-856A-74E24CD1B9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D22939-C3AB-4182-9A4C-E792000E63CB}" type="datetimeFigureOut">
              <a:rPr lang="pt-BR" smtClean="0"/>
              <a:t>21/09/2026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764D41FF-3EB5-4881-880C-1584BAB42C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C4EB9F5F-B56B-45DB-A46E-56238B1185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287DB7-D968-43C5-9CBE-8614CB4E3A1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259878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EEC299AB-920D-4180-8845-25997DDEE9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56C531F6-F113-40D0-ADF0-6AEA47ABCD8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58B7E9F0-10C6-43CF-B8DB-52A3DCE8296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D22939-C3AB-4182-9A4C-E792000E63CB}" type="datetimeFigureOut">
              <a:rPr lang="pt-BR" smtClean="0"/>
              <a:t>21/09/2026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34CE8822-D212-4740-A19B-CFE8B101F68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CA928AB1-50E2-4BA9-925C-EA7D14E9277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287DB7-D968-43C5-9CBE-8614CB4E3A1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976887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>
            <a:extLst>
              <a:ext uri="{FF2B5EF4-FFF2-40B4-BE49-F238E27FC236}">
                <a16:creationId xmlns:a16="http://schemas.microsoft.com/office/drawing/2014/main" id="{27C125FF-F216-4AFA-B484-945DBF851BE6}"/>
              </a:ext>
            </a:extLst>
          </p:cNvPr>
          <p:cNvSpPr txBox="1"/>
          <p:nvPr/>
        </p:nvSpPr>
        <p:spPr>
          <a:xfrm>
            <a:off x="0" y="0"/>
            <a:ext cx="7403335" cy="64781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pt-BR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Figuras de Sintaxe ou Construção</a:t>
            </a:r>
          </a:p>
          <a:p>
            <a:pPr algn="just">
              <a:lnSpc>
                <a:spcPct val="150000"/>
              </a:lnSpc>
            </a:pPr>
            <a:r>
              <a:rPr lang="pt-B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São </a:t>
            </a:r>
            <a:r>
              <a:rPr lang="pt-BR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recursos de linguagem </a:t>
            </a:r>
            <a:r>
              <a:rPr lang="pt-B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que permitem a </a:t>
            </a:r>
            <a:r>
              <a:rPr lang="pt-BR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criação de sentidos</a:t>
            </a:r>
            <a:r>
              <a:rPr lang="pt-B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com base nas </a:t>
            </a:r>
            <a:r>
              <a:rPr lang="pt-BR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relações sintáticas </a:t>
            </a:r>
            <a:r>
              <a:rPr lang="pt-B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estabelecidas entre as palavras nos enunciados e textos. </a:t>
            </a:r>
          </a:p>
          <a:p>
            <a:pPr algn="just">
              <a:lnSpc>
                <a:spcPct val="150000"/>
              </a:lnSpc>
            </a:pPr>
            <a:r>
              <a:rPr lang="pt-B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construção dessas figuras demanda </a:t>
            </a:r>
            <a:r>
              <a:rPr lang="pt-BR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inversão</a:t>
            </a:r>
            <a:r>
              <a:rPr lang="pt-B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 ordem das palavras na frase, </a:t>
            </a:r>
            <a:r>
              <a:rPr lang="pt-BR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repetição</a:t>
            </a:r>
            <a:r>
              <a:rPr lang="pt-B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ou </a:t>
            </a:r>
            <a:r>
              <a:rPr lang="pt-BR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omissão</a:t>
            </a:r>
            <a:r>
              <a:rPr lang="pt-B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 elementos em enunciados ou colocações que viabilizem a criação de determinados efeitos nos textos.</a:t>
            </a: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B0C47AE0-C0BC-40A8-9268-C498A50E5A7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68589" y="0"/>
            <a:ext cx="462341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389095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>
            <a:extLst>
              <a:ext uri="{FF2B5EF4-FFF2-40B4-BE49-F238E27FC236}">
                <a16:creationId xmlns:a16="http://schemas.microsoft.com/office/drawing/2014/main" id="{27C125FF-F216-4AFA-B484-945DBF851BE6}"/>
              </a:ext>
            </a:extLst>
          </p:cNvPr>
          <p:cNvSpPr txBox="1"/>
          <p:nvPr/>
        </p:nvSpPr>
        <p:spPr>
          <a:xfrm>
            <a:off x="-1" y="-98152"/>
            <a:ext cx="8879595" cy="70543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pt-BR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Figuras de Sintaxe ou Construção</a:t>
            </a:r>
          </a:p>
          <a:p>
            <a:pPr algn="just">
              <a:lnSpc>
                <a:spcPct val="150000"/>
              </a:lnSpc>
            </a:pPr>
            <a:r>
              <a:rPr lang="pt-BR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Elipse</a:t>
            </a:r>
            <a:r>
              <a:rPr lang="pt-B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É a </a:t>
            </a:r>
            <a:r>
              <a:rPr lang="pt-BR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ocultação</a:t>
            </a:r>
            <a:r>
              <a:rPr lang="pt-B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 um termo que pode </a:t>
            </a:r>
            <a:r>
              <a:rPr lang="pt-BR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facilmente ser identificado</a:t>
            </a:r>
            <a:r>
              <a:rPr lang="pt-B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com base no contexto.</a:t>
            </a:r>
          </a:p>
          <a:p>
            <a:pPr algn="ctr">
              <a:lnSpc>
                <a:spcPct val="150000"/>
              </a:lnSpc>
            </a:pPr>
            <a:r>
              <a:rPr lang="pt-B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Ex.: Quando a chuva vem, alaga</a:t>
            </a:r>
          </a:p>
          <a:p>
            <a:pPr algn="ctr">
              <a:lnSpc>
                <a:spcPct val="150000"/>
              </a:lnSpc>
            </a:pPr>
            <a:r>
              <a:rPr lang="pt-B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Ruas, becos e avenidas</a:t>
            </a:r>
          </a:p>
          <a:p>
            <a:pPr algn="ctr">
              <a:lnSpc>
                <a:spcPct val="150000"/>
              </a:lnSpc>
            </a:pPr>
            <a:r>
              <a:rPr lang="pt-B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Muitas vezes porque existem</a:t>
            </a:r>
          </a:p>
          <a:p>
            <a:pPr algn="ctr">
              <a:lnSpc>
                <a:spcPct val="150000"/>
              </a:lnSpc>
            </a:pPr>
            <a:r>
              <a:rPr lang="pt-B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Galerias entupidas.</a:t>
            </a:r>
          </a:p>
          <a:p>
            <a:pPr algn="ctr">
              <a:lnSpc>
                <a:spcPct val="150000"/>
              </a:lnSpc>
            </a:pPr>
            <a:r>
              <a:rPr lang="pt-B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Irresponsabilidade</a:t>
            </a:r>
          </a:p>
          <a:p>
            <a:pPr algn="ctr">
              <a:lnSpc>
                <a:spcPct val="150000"/>
              </a:lnSpc>
            </a:pPr>
            <a:r>
              <a:rPr lang="pt-B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 quem produz</a:t>
            </a:r>
          </a:p>
          <a:p>
            <a:pPr algn="ctr">
              <a:lnSpc>
                <a:spcPct val="150000"/>
              </a:lnSpc>
            </a:pPr>
            <a:r>
              <a:rPr lang="pt-B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Imundícies indevidas (BRITO, </a:t>
            </a:r>
            <a:r>
              <a:rPr lang="pt-B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Jerson</a:t>
            </a:r>
            <a:r>
              <a:rPr lang="pt-B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 </a:t>
            </a:r>
          </a:p>
          <a:p>
            <a:pPr algn="ctr">
              <a:lnSpc>
                <a:spcPct val="150000"/>
              </a:lnSpc>
            </a:pPr>
            <a:endParaRPr lang="pt-BR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pt-B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elipse ocorre devido à </a:t>
            </a:r>
            <a:r>
              <a:rPr lang="pt-BR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omissão do pronome definido “ela”</a:t>
            </a:r>
            <a:r>
              <a:rPr lang="pt-B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se referindo à chuva na oração anterior. Assim também ocorre com os </a:t>
            </a:r>
            <a:r>
              <a:rPr lang="pt-BR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artigos pessoais “as”</a:t>
            </a:r>
            <a:r>
              <a:rPr lang="pt-B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t-BR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 “os” </a:t>
            </a:r>
            <a:r>
              <a:rPr lang="pt-B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que deveriam vir antes de “Ruas, becos e avenidas”. O autor </a:t>
            </a:r>
            <a:r>
              <a:rPr lang="pt-BR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optou pela exclusão dos elementos para tornar o poema mais dinâmico</a:t>
            </a:r>
            <a:r>
              <a:rPr lang="pt-B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257D8DEC-E7F5-4F47-B90C-1F9F46DD668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9000781" y="-1"/>
            <a:ext cx="3191219" cy="6858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64674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>
            <a:extLst>
              <a:ext uri="{FF2B5EF4-FFF2-40B4-BE49-F238E27FC236}">
                <a16:creationId xmlns:a16="http://schemas.microsoft.com/office/drawing/2014/main" id="{27C125FF-F216-4AFA-B484-945DBF851BE6}"/>
              </a:ext>
            </a:extLst>
          </p:cNvPr>
          <p:cNvSpPr txBox="1"/>
          <p:nvPr/>
        </p:nvSpPr>
        <p:spPr>
          <a:xfrm>
            <a:off x="0" y="-142219"/>
            <a:ext cx="5376231" cy="6119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pt-BR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Figuras de Sintaxe ou Construção</a:t>
            </a:r>
          </a:p>
          <a:p>
            <a:pPr algn="just">
              <a:lnSpc>
                <a:spcPct val="150000"/>
              </a:lnSpc>
            </a:pPr>
            <a:r>
              <a:rPr lang="pt-BR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Zeugma</a:t>
            </a:r>
            <a:r>
              <a:rPr lang="pt-B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Consiste no </a:t>
            </a:r>
            <a:r>
              <a:rPr lang="pt-BR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desaparecimento de um termo já expresso anteriormente</a:t>
            </a:r>
            <a:r>
              <a:rPr lang="pt-B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pt-B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Ex.: Maria gosta de ler e João, de escrever. (gosta)</a:t>
            </a:r>
          </a:p>
          <a:p>
            <a:pPr algn="just">
              <a:lnSpc>
                <a:spcPct val="150000"/>
              </a:lnSpc>
            </a:pPr>
            <a:r>
              <a:rPr lang="pt-B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Ex.: Eu levei os salgados; a Ana, os doces. (levou)</a:t>
            </a:r>
          </a:p>
          <a:p>
            <a:pPr algn="just">
              <a:lnSpc>
                <a:spcPct val="150000"/>
              </a:lnSpc>
            </a:pPr>
            <a:r>
              <a:rPr lang="pt-B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Ex.: Meu pai era paulista; meu avô, pernambucano. (era)</a:t>
            </a:r>
          </a:p>
          <a:p>
            <a:pPr algn="just">
              <a:lnSpc>
                <a:spcPct val="150000"/>
              </a:lnSpc>
            </a:pPr>
            <a:endParaRPr lang="pt-BR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endParaRPr lang="pt-BR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0780A5AB-C0B8-4912-8E7F-EEE3C6C0093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1484" y="0"/>
            <a:ext cx="6650516" cy="6858000"/>
          </a:xfrm>
          <a:prstGeom prst="rect">
            <a:avLst/>
          </a:prstGeom>
        </p:spPr>
      </p:pic>
      <p:sp>
        <p:nvSpPr>
          <p:cNvPr id="5" name="Seta: para a Direita 4">
            <a:extLst>
              <a:ext uri="{FF2B5EF4-FFF2-40B4-BE49-F238E27FC236}">
                <a16:creationId xmlns:a16="http://schemas.microsoft.com/office/drawing/2014/main" id="{F1F84B54-8903-4D08-A6EB-FD24FAF79C88}"/>
              </a:ext>
            </a:extLst>
          </p:cNvPr>
          <p:cNvSpPr/>
          <p:nvPr/>
        </p:nvSpPr>
        <p:spPr>
          <a:xfrm rot="7899462">
            <a:off x="8207567" y="793215"/>
            <a:ext cx="771181" cy="661013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95489104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>
            <a:extLst>
              <a:ext uri="{FF2B5EF4-FFF2-40B4-BE49-F238E27FC236}">
                <a16:creationId xmlns:a16="http://schemas.microsoft.com/office/drawing/2014/main" id="{27C125FF-F216-4AFA-B484-945DBF851BE6}"/>
              </a:ext>
            </a:extLst>
          </p:cNvPr>
          <p:cNvSpPr txBox="1"/>
          <p:nvPr/>
        </p:nvSpPr>
        <p:spPr>
          <a:xfrm>
            <a:off x="0" y="2754"/>
            <a:ext cx="7480453" cy="45041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pt-BR" sz="2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Figuras de Sintaxe ou Construção</a:t>
            </a:r>
          </a:p>
          <a:p>
            <a:pPr algn="just">
              <a:lnSpc>
                <a:spcPct val="150000"/>
              </a:lnSpc>
            </a:pPr>
            <a:r>
              <a:rPr lang="pt-BR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Elipse X Zeugma</a:t>
            </a:r>
            <a:r>
              <a:rPr lang="pt-B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a principal diferença é que a elipse omite um termo que é subentendido pelo contexto geral, enquanto a zeugma omite um termo que já foi mencionado anteriormente na frase para evitar repetição. A zeugma é, na verdade, um tipo de elipse. </a:t>
            </a:r>
          </a:p>
          <a:p>
            <a:pPr algn="just">
              <a:lnSpc>
                <a:spcPct val="150000"/>
              </a:lnSpc>
            </a:pPr>
            <a:endParaRPr lang="pt-BR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endParaRPr lang="pt-BR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8BEE3AEC-40EA-4783-98D5-D542AEB2CE4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2866" y="3652032"/>
            <a:ext cx="6969641" cy="305724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Imagem 5">
            <a:extLst>
              <a:ext uri="{FF2B5EF4-FFF2-40B4-BE49-F238E27FC236}">
                <a16:creationId xmlns:a16="http://schemas.microsoft.com/office/drawing/2014/main" id="{1911987E-209B-4DAB-B39F-1D1AF6DA094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42313" y="0"/>
            <a:ext cx="4149687" cy="68665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078073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>
            <a:extLst>
              <a:ext uri="{FF2B5EF4-FFF2-40B4-BE49-F238E27FC236}">
                <a16:creationId xmlns:a16="http://schemas.microsoft.com/office/drawing/2014/main" id="{27C125FF-F216-4AFA-B484-945DBF851BE6}"/>
              </a:ext>
            </a:extLst>
          </p:cNvPr>
          <p:cNvSpPr txBox="1"/>
          <p:nvPr/>
        </p:nvSpPr>
        <p:spPr>
          <a:xfrm>
            <a:off x="1" y="0"/>
            <a:ext cx="7491470" cy="68124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pt-BR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Figuras de Sintaxe ou Construção</a:t>
            </a:r>
          </a:p>
          <a:p>
            <a:pPr algn="just">
              <a:lnSpc>
                <a:spcPct val="150000"/>
              </a:lnSpc>
            </a:pPr>
            <a:r>
              <a:rPr lang="pt-BR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Assíndeto</a:t>
            </a:r>
            <a:r>
              <a:rPr lang="pt-B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corresponde à </a:t>
            </a:r>
            <a:r>
              <a:rPr lang="pt-BR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omissão de conectivos </a:t>
            </a:r>
            <a:r>
              <a:rPr lang="pt-B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(conjunções coordenativas) na união de termos em orações coordenadas.</a:t>
            </a:r>
          </a:p>
          <a:p>
            <a:pPr algn="just">
              <a:lnSpc>
                <a:spcPct val="150000"/>
              </a:lnSpc>
            </a:pPr>
            <a:r>
              <a:rPr lang="pt-B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Ex.: Luciana, inquieta, subia à janela da cozinha, sondava os arredores, bradava com desespero, até ouvia duas notas estridentes, localizava o fugitivo, saía de casa [...]</a:t>
            </a:r>
          </a:p>
          <a:p>
            <a:pPr algn="just">
              <a:lnSpc>
                <a:spcPct val="150000"/>
              </a:lnSpc>
            </a:pPr>
            <a:r>
              <a:rPr lang="pt-BR" dirty="0">
                <a:latin typeface="Times New Roman" panose="02020603050405020304" pitchFamily="18" charset="0"/>
                <a:cs typeface="Times New Roman" panose="02020603050405020304" pitchFamily="18" charset="0"/>
              </a:rPr>
              <a:t>RAMOS, Graciliano. Insônia. Rio de Janeiro: José Olympio, 1947. 189 p. (Contos).</a:t>
            </a:r>
          </a:p>
          <a:p>
            <a:pPr algn="just">
              <a:lnSpc>
                <a:spcPct val="150000"/>
              </a:lnSpc>
            </a:pPr>
            <a:endParaRPr lang="pt-B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pt-B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Normalmente, </a:t>
            </a:r>
            <a:r>
              <a:rPr lang="pt-BR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utilizam-se vírgulas ou ponto e vírgula em vez de conectivos</a:t>
            </a:r>
            <a:r>
              <a:rPr lang="pt-B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formando orações coordenadas assindéticas.</a:t>
            </a:r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2255765C-0621-4D76-B351-DA15C742E9A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45906" y="0"/>
            <a:ext cx="444609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210662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>
            <a:extLst>
              <a:ext uri="{FF2B5EF4-FFF2-40B4-BE49-F238E27FC236}">
                <a16:creationId xmlns:a16="http://schemas.microsoft.com/office/drawing/2014/main" id="{27C125FF-F216-4AFA-B484-945DBF851BE6}"/>
              </a:ext>
            </a:extLst>
          </p:cNvPr>
          <p:cNvSpPr txBox="1"/>
          <p:nvPr/>
        </p:nvSpPr>
        <p:spPr>
          <a:xfrm>
            <a:off x="0" y="0"/>
            <a:ext cx="7976211" cy="54736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pt-BR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Figuras de Sintaxe ou Construção</a:t>
            </a:r>
          </a:p>
          <a:p>
            <a:pPr algn="just">
              <a:lnSpc>
                <a:spcPct val="150000"/>
              </a:lnSpc>
            </a:pPr>
            <a:r>
              <a:rPr lang="pt-BR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Polissíndeto</a:t>
            </a:r>
            <a:r>
              <a:rPr lang="pt-B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repetição insistente de conectivos entre orações ou termos. Em geral, usa-se para enfatizar algum termo ou ideia.</a:t>
            </a:r>
          </a:p>
          <a:p>
            <a:pPr algn="just">
              <a:lnSpc>
                <a:spcPct val="150000"/>
              </a:lnSpc>
            </a:pPr>
            <a:r>
              <a:rPr lang="pt-B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Ex.: “</a:t>
            </a:r>
            <a:r>
              <a:rPr lang="pt-BR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pt-B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canta, </a:t>
            </a:r>
            <a:r>
              <a:rPr lang="pt-BR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pt-B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dança, </a:t>
            </a:r>
            <a:r>
              <a:rPr lang="pt-BR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pt-B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vibra, </a:t>
            </a:r>
            <a:r>
              <a:rPr lang="pt-BR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pt-B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chora de alegria [...]” (BILAC, Olavo).</a:t>
            </a:r>
          </a:p>
          <a:p>
            <a:pPr algn="just">
              <a:lnSpc>
                <a:spcPct val="150000"/>
              </a:lnSpc>
            </a:pPr>
            <a:r>
              <a:rPr lang="pt-B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Ex.: “Trabalha, </a:t>
            </a:r>
            <a:r>
              <a:rPr lang="pt-BR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pt-B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teima, </a:t>
            </a:r>
            <a:r>
              <a:rPr lang="pt-BR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pt-B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lima, </a:t>
            </a:r>
            <a:r>
              <a:rPr lang="pt-BR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pt-B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sofre, </a:t>
            </a:r>
            <a:r>
              <a:rPr lang="pt-BR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pt-B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sua!" (Olavo Bilac)</a:t>
            </a:r>
          </a:p>
          <a:p>
            <a:pPr algn="just">
              <a:lnSpc>
                <a:spcPct val="150000"/>
              </a:lnSpc>
            </a:pPr>
            <a:endParaRPr lang="pt-BR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pt-B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Na </a:t>
            </a:r>
            <a:r>
              <a:rPr lang="pt-BR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norma-padrão, </a:t>
            </a:r>
            <a:r>
              <a:rPr lang="pt-B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recomendação principal é utilizar a </a:t>
            </a:r>
            <a:r>
              <a:rPr lang="pt-BR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vírgula</a:t>
            </a:r>
            <a:r>
              <a:rPr lang="pt-B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para marcar a pausa dramática da figura de linguagem.</a:t>
            </a: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6598A6EF-11D4-4A54-856C-181CDB57B59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82736" y="31706"/>
            <a:ext cx="3609264" cy="68262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553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>
            <a:extLst>
              <a:ext uri="{FF2B5EF4-FFF2-40B4-BE49-F238E27FC236}">
                <a16:creationId xmlns:a16="http://schemas.microsoft.com/office/drawing/2014/main" id="{27C125FF-F216-4AFA-B484-945DBF851BE6}"/>
              </a:ext>
            </a:extLst>
          </p:cNvPr>
          <p:cNvSpPr txBox="1"/>
          <p:nvPr/>
        </p:nvSpPr>
        <p:spPr>
          <a:xfrm>
            <a:off x="0" y="-75069"/>
            <a:ext cx="10708394" cy="70081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pt-BR" sz="2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Figuras de Sintaxe ou Construção</a:t>
            </a:r>
          </a:p>
          <a:p>
            <a:pPr algn="just">
              <a:lnSpc>
                <a:spcPct val="150000"/>
              </a:lnSpc>
            </a:pPr>
            <a:r>
              <a:rPr lang="pt-BR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Anáfora</a:t>
            </a:r>
            <a:r>
              <a:rPr lang="pt-B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pt-BR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reprodução da mesma palavra no início de cada frase ou verso </a:t>
            </a:r>
            <a:r>
              <a:rPr lang="pt-B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para reforçar seu sentido.</a:t>
            </a:r>
          </a:p>
          <a:p>
            <a:pPr>
              <a:lnSpc>
                <a:spcPct val="150000"/>
              </a:lnSpc>
            </a:pPr>
            <a:r>
              <a:rPr lang="pt-B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Ex.: </a:t>
            </a:r>
            <a:r>
              <a:rPr lang="pt-BR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Poema em linha reta</a:t>
            </a:r>
          </a:p>
          <a:p>
            <a:pPr>
              <a:lnSpc>
                <a:spcPct val="150000"/>
              </a:lnSpc>
            </a:pPr>
            <a:r>
              <a:rPr lang="pt-BR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Eu</a:t>
            </a:r>
            <a:r>
              <a:rPr lang="pt-B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tantas vezes irrespondivelmente parasita,</a:t>
            </a:r>
          </a:p>
          <a:p>
            <a:pPr>
              <a:lnSpc>
                <a:spcPct val="150000"/>
              </a:lnSpc>
            </a:pPr>
            <a:r>
              <a:rPr lang="pt-B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Indesculpavelmente sujo.</a:t>
            </a:r>
          </a:p>
          <a:p>
            <a:pPr>
              <a:lnSpc>
                <a:spcPct val="150000"/>
              </a:lnSpc>
            </a:pPr>
            <a:r>
              <a:rPr lang="pt-BR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Eu</a:t>
            </a:r>
            <a:r>
              <a:rPr lang="pt-B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que tantas vezes não tenho tido paciência para tomar</a:t>
            </a:r>
          </a:p>
          <a:p>
            <a:pPr>
              <a:lnSpc>
                <a:spcPct val="150000"/>
              </a:lnSpc>
            </a:pPr>
            <a:r>
              <a:rPr lang="pt-B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[banho,</a:t>
            </a:r>
          </a:p>
          <a:p>
            <a:pPr>
              <a:lnSpc>
                <a:spcPct val="150000"/>
              </a:lnSpc>
            </a:pPr>
            <a:r>
              <a:rPr lang="pt-BR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Eu</a:t>
            </a:r>
            <a:r>
              <a:rPr lang="pt-B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que tantas vezes tenho sido ridículo, absurdo,</a:t>
            </a:r>
          </a:p>
          <a:p>
            <a:pPr>
              <a:lnSpc>
                <a:spcPct val="150000"/>
              </a:lnSpc>
            </a:pPr>
            <a:r>
              <a:rPr lang="pt-BR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Que</a:t>
            </a:r>
            <a:r>
              <a:rPr lang="pt-B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tenho enrolado os pés publicamente nos tapetes das</a:t>
            </a:r>
          </a:p>
          <a:p>
            <a:pPr>
              <a:lnSpc>
                <a:spcPct val="150000"/>
              </a:lnSpc>
            </a:pPr>
            <a:r>
              <a:rPr lang="pt-B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[etiquetas</a:t>
            </a:r>
          </a:p>
          <a:p>
            <a:pPr>
              <a:lnSpc>
                <a:spcPct val="150000"/>
              </a:lnSpc>
            </a:pPr>
            <a:r>
              <a:rPr lang="pt-BR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Que</a:t>
            </a:r>
            <a:r>
              <a:rPr lang="pt-B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tenho sido grotesco, mesquinho, submisso e</a:t>
            </a:r>
          </a:p>
          <a:p>
            <a:pPr>
              <a:lnSpc>
                <a:spcPct val="150000"/>
              </a:lnSpc>
            </a:pPr>
            <a:r>
              <a:rPr lang="pt-B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[arrogante,</a:t>
            </a:r>
          </a:p>
          <a:p>
            <a:pPr>
              <a:lnSpc>
                <a:spcPct val="150000"/>
              </a:lnSpc>
            </a:pPr>
            <a:r>
              <a:rPr lang="pt-BR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Que</a:t>
            </a:r>
            <a:r>
              <a:rPr lang="pt-B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tenho sofrido enxovalhos e calado,</a:t>
            </a:r>
          </a:p>
          <a:p>
            <a:pPr>
              <a:lnSpc>
                <a:spcPct val="150000"/>
              </a:lnSpc>
            </a:pPr>
            <a:r>
              <a:rPr lang="pt-BR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Que</a:t>
            </a:r>
            <a:r>
              <a:rPr lang="pt-B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quando não tenho calado, tenho sido mais ridículo</a:t>
            </a:r>
          </a:p>
          <a:p>
            <a:pPr>
              <a:lnSpc>
                <a:spcPct val="150000"/>
              </a:lnSpc>
            </a:pPr>
            <a:r>
              <a:rPr lang="pt-B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[ainda; [...] (CAMPOS, Álvaro de. Poema em linha reta. Arquivo Pessoa).</a:t>
            </a: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A90577D9-AB50-4200-810F-69510250596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6045"/>
          <a:stretch/>
        </p:blipFill>
        <p:spPr>
          <a:xfrm>
            <a:off x="8655234" y="1233889"/>
            <a:ext cx="3110781" cy="56241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88139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>
            <a:extLst>
              <a:ext uri="{FF2B5EF4-FFF2-40B4-BE49-F238E27FC236}">
                <a16:creationId xmlns:a16="http://schemas.microsoft.com/office/drawing/2014/main" id="{27C125FF-F216-4AFA-B484-945DBF851BE6}"/>
              </a:ext>
            </a:extLst>
          </p:cNvPr>
          <p:cNvSpPr txBox="1"/>
          <p:nvPr/>
        </p:nvSpPr>
        <p:spPr>
          <a:xfrm>
            <a:off x="1" y="0"/>
            <a:ext cx="7491470" cy="65520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pt-BR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Figuras de Sintaxe ou Construção</a:t>
            </a:r>
          </a:p>
          <a:p>
            <a:pPr algn="just">
              <a:lnSpc>
                <a:spcPct val="150000"/>
              </a:lnSpc>
            </a:pPr>
            <a:r>
              <a:rPr lang="pt-BR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Anacoluto</a:t>
            </a:r>
            <a:r>
              <a:rPr lang="pt-B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é caracterizado pela </a:t>
            </a:r>
            <a:r>
              <a:rPr lang="pt-BR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alteração da ordem natural da estrutura da frase</a:t>
            </a:r>
            <a:r>
              <a:rPr lang="pt-B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por meio de uma </a:t>
            </a:r>
            <a:r>
              <a:rPr lang="pt-BR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pausa abrupta no discurso</a:t>
            </a:r>
            <a:r>
              <a:rPr lang="pt-B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ocasionada pela inserção de um elemento </a:t>
            </a:r>
            <a:r>
              <a:rPr lang="pt-BR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sem vínculo sintático</a:t>
            </a:r>
            <a:r>
              <a:rPr lang="pt-B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algn="just">
              <a:lnSpc>
                <a:spcPct val="150000"/>
              </a:lnSpc>
            </a:pPr>
            <a:r>
              <a:rPr lang="pt-B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Essas construções são mais comuns na oralidade pelo teor mais espontâneo.</a:t>
            </a:r>
          </a:p>
          <a:p>
            <a:pPr algn="just">
              <a:lnSpc>
                <a:spcPct val="150000"/>
              </a:lnSpc>
            </a:pPr>
            <a:r>
              <a:rPr lang="pt-B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Ex.: A vida, não sei como será daqui para frente. (O normal seria: “Não sei como será a vida daqui para frente.") </a:t>
            </a:r>
          </a:p>
          <a:p>
            <a:pPr algn="just">
              <a:lnSpc>
                <a:spcPct val="150000"/>
              </a:lnSpc>
            </a:pPr>
            <a:r>
              <a:rPr lang="pt-B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Ex.: Eu, parece que estou ficando zonzo." (O normal seria: "Parece que eu estou ficando zonzo.") </a:t>
            </a:r>
          </a:p>
          <a:p>
            <a:pPr algn="just">
              <a:lnSpc>
                <a:spcPct val="150000"/>
              </a:lnSpc>
            </a:pPr>
            <a:endParaRPr lang="pt-B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304D539D-EBB3-430D-B993-52895546751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19152" y="0"/>
            <a:ext cx="447284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444223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>
            <a:extLst>
              <a:ext uri="{FF2B5EF4-FFF2-40B4-BE49-F238E27FC236}">
                <a16:creationId xmlns:a16="http://schemas.microsoft.com/office/drawing/2014/main" id="{27C125FF-F216-4AFA-B484-945DBF851BE6}"/>
              </a:ext>
            </a:extLst>
          </p:cNvPr>
          <p:cNvSpPr txBox="1"/>
          <p:nvPr/>
        </p:nvSpPr>
        <p:spPr>
          <a:xfrm>
            <a:off x="1" y="0"/>
            <a:ext cx="7491470" cy="55659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pt-BR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Figuras de Sintaxe ou Construção</a:t>
            </a:r>
          </a:p>
          <a:p>
            <a:pPr algn="just">
              <a:lnSpc>
                <a:spcPct val="150000"/>
              </a:lnSpc>
            </a:pPr>
            <a:r>
              <a:rPr lang="pt-BR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Hipérbato</a:t>
            </a:r>
            <a:r>
              <a:rPr lang="pt-B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é a </a:t>
            </a:r>
            <a:r>
              <a:rPr lang="pt-BR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inversão brusca da ordem dos termos </a:t>
            </a:r>
            <a:r>
              <a:rPr lang="pt-B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na frase. </a:t>
            </a:r>
          </a:p>
          <a:p>
            <a:pPr algn="just">
              <a:lnSpc>
                <a:spcPct val="150000"/>
              </a:lnSpc>
            </a:pPr>
            <a:r>
              <a:rPr lang="pt-B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</a:t>
            </a:r>
            <a:r>
              <a:rPr lang="pt-BR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ordem natural ou direta </a:t>
            </a:r>
            <a:r>
              <a:rPr lang="pt-B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da oração é: sujeito + verbo + complemento.</a:t>
            </a:r>
          </a:p>
          <a:p>
            <a:pPr algn="just">
              <a:lnSpc>
                <a:spcPct val="150000"/>
              </a:lnSpc>
            </a:pPr>
            <a:r>
              <a:rPr lang="pt-B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Ex.: Feliz ele estava. (Ele estava feliz)</a:t>
            </a:r>
          </a:p>
          <a:p>
            <a:pPr algn="just">
              <a:lnSpc>
                <a:spcPct val="150000"/>
              </a:lnSpc>
            </a:pPr>
            <a:r>
              <a:rPr lang="pt-B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Ex.: “</a:t>
            </a:r>
            <a:r>
              <a:rPr lang="pt-BR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Ouviram do Ipiranga as margens plácidas de um povo heroico o brado retumbante.</a:t>
            </a:r>
            <a:r>
              <a:rPr lang="pt-B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” </a:t>
            </a:r>
          </a:p>
          <a:p>
            <a:pPr algn="just">
              <a:lnSpc>
                <a:spcPct val="150000"/>
              </a:lnSpc>
            </a:pPr>
            <a:r>
              <a:rPr lang="pt-BR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Ordem direta</a:t>
            </a:r>
            <a:r>
              <a:rPr lang="pt-B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As margens plácidas do Ipiranga ouviram o brado retumbante de um povo heroico.</a:t>
            </a: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0C4E5953-BB4A-43CC-8E4C-11B60890EA3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7667739" y="0"/>
            <a:ext cx="452425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156885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>
            <a:extLst>
              <a:ext uri="{FF2B5EF4-FFF2-40B4-BE49-F238E27FC236}">
                <a16:creationId xmlns:a16="http://schemas.microsoft.com/office/drawing/2014/main" id="{27C125FF-F216-4AFA-B484-945DBF851BE6}"/>
              </a:ext>
            </a:extLst>
          </p:cNvPr>
          <p:cNvSpPr txBox="1"/>
          <p:nvPr/>
        </p:nvSpPr>
        <p:spPr>
          <a:xfrm>
            <a:off x="0" y="0"/>
            <a:ext cx="8284683" cy="695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pt-BR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Figuras de Sintaxe ou Construção</a:t>
            </a:r>
          </a:p>
          <a:p>
            <a:pPr algn="just">
              <a:lnSpc>
                <a:spcPct val="150000"/>
              </a:lnSpc>
            </a:pPr>
            <a:r>
              <a:rPr lang="pt-BR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Pleonasmo</a:t>
            </a:r>
            <a:r>
              <a:rPr lang="pt-B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consiste na </a:t>
            </a:r>
            <a:r>
              <a:rPr lang="pt-BR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repetição</a:t>
            </a:r>
            <a:r>
              <a:rPr lang="pt-B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 um termo ou ideia de modo </a:t>
            </a:r>
            <a:r>
              <a:rPr lang="pt-BR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redundante</a:t>
            </a:r>
            <a:r>
              <a:rPr lang="pt-B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algn="just">
              <a:lnSpc>
                <a:spcPct val="150000"/>
              </a:lnSpc>
            </a:pPr>
            <a:r>
              <a:rPr lang="pt-B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1- </a:t>
            </a:r>
            <a:r>
              <a:rPr lang="pt-BR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Pleonasmo literário</a:t>
            </a:r>
            <a:r>
              <a:rPr lang="pt-B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ocorre de maneira intencional, quando o autor utiliza uma repetição para dar ênfase ao que está sendo dito.</a:t>
            </a:r>
          </a:p>
          <a:p>
            <a:pPr algn="just">
              <a:lnSpc>
                <a:spcPct val="150000"/>
              </a:lnSpc>
            </a:pPr>
            <a:r>
              <a:rPr lang="pt-B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Exemplo: Ó </a:t>
            </a:r>
            <a:r>
              <a:rPr lang="pt-BR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mar salgado</a:t>
            </a:r>
            <a:r>
              <a:rPr lang="pt-B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quanto do teu sal</a:t>
            </a:r>
          </a:p>
          <a:p>
            <a:pPr algn="just">
              <a:lnSpc>
                <a:spcPct val="150000"/>
              </a:lnSpc>
            </a:pPr>
            <a:r>
              <a:rPr lang="pt-B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     São lágrimas de Portugal!</a:t>
            </a:r>
          </a:p>
          <a:p>
            <a:pPr algn="just">
              <a:lnSpc>
                <a:spcPct val="150000"/>
              </a:lnSpc>
            </a:pPr>
            <a:r>
              <a:rPr lang="pt-BR" dirty="0">
                <a:latin typeface="Times New Roman" panose="02020603050405020304" pitchFamily="18" charset="0"/>
                <a:cs typeface="Times New Roman" panose="02020603050405020304" pitchFamily="18" charset="0"/>
              </a:rPr>
              <a:t>Pessoa, F. Mensagem. Poema X Mar Português. Edições Ática: Lisboa. 1959.</a:t>
            </a:r>
          </a:p>
          <a:p>
            <a:pPr algn="just">
              <a:lnSpc>
                <a:spcPct val="150000"/>
              </a:lnSpc>
            </a:pPr>
            <a:endParaRPr lang="pt-B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pt-B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 </a:t>
            </a:r>
            <a:r>
              <a:rPr lang="pt-BR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mar é naturalmente salgado</a:t>
            </a:r>
            <a:r>
              <a:rPr lang="pt-B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No entanto, o poeta emprega essa aparente </a:t>
            </a:r>
            <a:r>
              <a:rPr lang="pt-BR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redundância de maneira intencional</a:t>
            </a:r>
            <a:r>
              <a:rPr lang="pt-B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buscando enfatizar a característica salgada do oceano e estabelecer uma conexão com as lágrimas.</a:t>
            </a:r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DF5BF7D6-A225-49F1-BC81-99288BAA53D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8471970" y="-1"/>
            <a:ext cx="3720027" cy="6858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894761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>
            <a:extLst>
              <a:ext uri="{FF2B5EF4-FFF2-40B4-BE49-F238E27FC236}">
                <a16:creationId xmlns:a16="http://schemas.microsoft.com/office/drawing/2014/main" id="{27C125FF-F216-4AFA-B484-945DBF851BE6}"/>
              </a:ext>
            </a:extLst>
          </p:cNvPr>
          <p:cNvSpPr txBox="1"/>
          <p:nvPr/>
        </p:nvSpPr>
        <p:spPr>
          <a:xfrm>
            <a:off x="1" y="0"/>
            <a:ext cx="7491470" cy="50119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pt-BR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Figuras de Sintaxe ou Construção</a:t>
            </a:r>
          </a:p>
          <a:p>
            <a:pPr algn="just">
              <a:lnSpc>
                <a:spcPct val="150000"/>
              </a:lnSpc>
            </a:pPr>
            <a:r>
              <a:rPr lang="pt-BR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2- Pleonasmo vicioso (tautologia)</a:t>
            </a:r>
            <a:r>
              <a:rPr lang="pt-B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ocorre quando há uma </a:t>
            </a:r>
            <a:r>
              <a:rPr lang="pt-BR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repetição de ideia de modo não intencional</a:t>
            </a:r>
            <a:r>
              <a:rPr lang="pt-B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sem necessidade.</a:t>
            </a:r>
          </a:p>
          <a:p>
            <a:pPr algn="just">
              <a:lnSpc>
                <a:spcPct val="150000"/>
              </a:lnSpc>
            </a:pPr>
            <a:r>
              <a:rPr lang="pt-B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Exemplo: A atriz Margot Robbie é a </a:t>
            </a:r>
            <a:r>
              <a:rPr lang="pt-BR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protagonista principal </a:t>
            </a:r>
            <a:r>
              <a:rPr lang="pt-B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do filme Barbie.</a:t>
            </a:r>
          </a:p>
          <a:p>
            <a:pPr algn="just">
              <a:lnSpc>
                <a:spcPct val="150000"/>
              </a:lnSpc>
            </a:pPr>
            <a:endParaRPr lang="pt-BR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pt-B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</a:t>
            </a:r>
            <a:r>
              <a:rPr lang="pt-BR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protagonista já é a personagem principal</a:t>
            </a:r>
            <a:r>
              <a:rPr lang="pt-B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logo não há necessidade de enfatizar a sua importância.</a:t>
            </a:r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00F9EB2F-7F1E-4188-8775-52A5342AA4A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06561" y="0"/>
            <a:ext cx="448543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519172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>
            <a:extLst>
              <a:ext uri="{FF2B5EF4-FFF2-40B4-BE49-F238E27FC236}">
                <a16:creationId xmlns:a16="http://schemas.microsoft.com/office/drawing/2014/main" id="{27C125FF-F216-4AFA-B484-945DBF851BE6}"/>
              </a:ext>
            </a:extLst>
          </p:cNvPr>
          <p:cNvSpPr txBox="1"/>
          <p:nvPr/>
        </p:nvSpPr>
        <p:spPr>
          <a:xfrm>
            <a:off x="1" y="0"/>
            <a:ext cx="7491470" cy="55659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pt-BR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Figuras de Sintaxe ou Construção</a:t>
            </a:r>
          </a:p>
          <a:p>
            <a:pPr algn="just">
              <a:lnSpc>
                <a:spcPct val="150000"/>
              </a:lnSpc>
            </a:pPr>
            <a:r>
              <a:rPr lang="pt-BR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2- Pleonasmo vicioso</a:t>
            </a:r>
            <a:r>
              <a:rPr lang="pt-B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ocorre quando há uma </a:t>
            </a:r>
            <a:r>
              <a:rPr lang="pt-BR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repetição de ideia de modo não intencional</a:t>
            </a:r>
            <a:r>
              <a:rPr lang="pt-B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sem necessidade.</a:t>
            </a:r>
          </a:p>
          <a:p>
            <a:pPr algn="just">
              <a:lnSpc>
                <a:spcPct val="150000"/>
              </a:lnSpc>
            </a:pPr>
            <a:r>
              <a:rPr lang="pt-B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Exemplos:</a:t>
            </a:r>
          </a:p>
          <a:p>
            <a:pPr algn="just"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pt-B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Adiar para depois;</a:t>
            </a:r>
          </a:p>
          <a:p>
            <a:pPr algn="just"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pt-B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Surpresa inesperada;</a:t>
            </a:r>
          </a:p>
          <a:p>
            <a:pPr algn="just"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pt-B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Poça no chão;</a:t>
            </a:r>
          </a:p>
          <a:p>
            <a:pPr algn="just"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pt-B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Goteira no teto;</a:t>
            </a:r>
          </a:p>
          <a:p>
            <a:pPr algn="just"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pt-B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Elo de ligação.</a:t>
            </a:r>
          </a:p>
          <a:p>
            <a:pPr algn="just">
              <a:lnSpc>
                <a:spcPct val="150000"/>
              </a:lnSpc>
            </a:pPr>
            <a:endParaRPr lang="pt-BR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00F9EB2F-7F1E-4188-8775-52A5342AA4A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06561" y="0"/>
            <a:ext cx="448543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038208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>
            <a:extLst>
              <a:ext uri="{FF2B5EF4-FFF2-40B4-BE49-F238E27FC236}">
                <a16:creationId xmlns:a16="http://schemas.microsoft.com/office/drawing/2014/main" id="{27C125FF-F216-4AFA-B484-945DBF851BE6}"/>
              </a:ext>
            </a:extLst>
          </p:cNvPr>
          <p:cNvSpPr txBox="1"/>
          <p:nvPr/>
        </p:nvSpPr>
        <p:spPr>
          <a:xfrm>
            <a:off x="1" y="0"/>
            <a:ext cx="7491470" cy="72279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pt-BR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Figuras de Sintaxe ou Construção</a:t>
            </a:r>
          </a:p>
          <a:p>
            <a:pPr algn="just">
              <a:lnSpc>
                <a:spcPct val="150000"/>
              </a:lnSpc>
            </a:pPr>
            <a:r>
              <a:rPr lang="pt-BR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Silepse</a:t>
            </a:r>
            <a:r>
              <a:rPr lang="pt-B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ocorre quando o autor </a:t>
            </a:r>
            <a:r>
              <a:rPr lang="pt-BR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desobedece à concordância sintática</a:t>
            </a:r>
            <a:r>
              <a:rPr lang="pt-B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para obedecer à </a:t>
            </a:r>
            <a:r>
              <a:rPr lang="pt-BR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concordância de ideia</a:t>
            </a:r>
            <a:r>
              <a:rPr lang="pt-B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Pode ser dividida em três: </a:t>
            </a:r>
          </a:p>
          <a:p>
            <a:pPr algn="just">
              <a:lnSpc>
                <a:spcPct val="150000"/>
              </a:lnSpc>
            </a:pPr>
            <a:r>
              <a:rPr lang="pt-BR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Número:</a:t>
            </a:r>
          </a:p>
          <a:p>
            <a:pPr algn="just">
              <a:lnSpc>
                <a:spcPct val="150000"/>
              </a:lnSpc>
            </a:pPr>
            <a:r>
              <a:rPr lang="pt-B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comunidade (singular) daquele vilarejo estavam todos animados (plural) pela semana de festividade.</a:t>
            </a:r>
          </a:p>
          <a:p>
            <a:pPr algn="just">
              <a:lnSpc>
                <a:spcPct val="150000"/>
              </a:lnSpc>
            </a:pPr>
            <a:r>
              <a:rPr lang="pt-BR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Gênero:</a:t>
            </a:r>
          </a:p>
          <a:p>
            <a:pPr algn="just">
              <a:lnSpc>
                <a:spcPct val="150000"/>
              </a:lnSpc>
            </a:pPr>
            <a:r>
              <a:rPr lang="pt-B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V. Excelência (feminino) está atrasado (masculino).</a:t>
            </a:r>
          </a:p>
          <a:p>
            <a:pPr algn="just">
              <a:lnSpc>
                <a:spcPct val="150000"/>
              </a:lnSpc>
            </a:pPr>
            <a:r>
              <a:rPr lang="pt-BR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Pessoa:</a:t>
            </a:r>
          </a:p>
          <a:p>
            <a:pPr algn="just">
              <a:lnSpc>
                <a:spcPct val="150000"/>
              </a:lnSpc>
            </a:pPr>
            <a:r>
              <a:rPr lang="pt-B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Os alunos (terceira pessoa) estávamos (primeira pessoa) inquietos, aguardando o resultado da prova.</a:t>
            </a:r>
          </a:p>
          <a:p>
            <a:pPr algn="just">
              <a:lnSpc>
                <a:spcPct val="150000"/>
              </a:lnSpc>
            </a:pPr>
            <a:endParaRPr lang="pt-BR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6348E8EF-6EC7-4000-94B4-147CBEF2109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03639" y="0"/>
            <a:ext cx="448836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4420237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95</TotalTime>
  <Words>1081</Words>
  <Application>Microsoft Office PowerPoint</Application>
  <PresentationFormat>Widescreen</PresentationFormat>
  <Paragraphs>88</Paragraphs>
  <Slides>13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13</vt:i4>
      </vt:variant>
    </vt:vector>
  </HeadingPairs>
  <TitlesOfParts>
    <vt:vector size="19" baseType="lpstr">
      <vt:lpstr>Arial</vt:lpstr>
      <vt:lpstr>Calibri</vt:lpstr>
      <vt:lpstr>Calibri Light</vt:lpstr>
      <vt:lpstr>Times New Roman</vt:lpstr>
      <vt:lpstr>Wingdings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ARTHUR VINÍCIUS FEITOSA FURTADO</dc:creator>
  <cp:lastModifiedBy>ARTHUR VINÍCIUS FEITOSA FURTADO</cp:lastModifiedBy>
  <cp:revision>15</cp:revision>
  <dcterms:created xsi:type="dcterms:W3CDTF">2025-11-04T17:12:58Z</dcterms:created>
  <dcterms:modified xsi:type="dcterms:W3CDTF">2026-09-21T19:24:19Z</dcterms:modified>
</cp:coreProperties>
</file>