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323" r:id="rId2"/>
    <p:sldId id="366" r:id="rId3"/>
    <p:sldId id="384" r:id="rId4"/>
    <p:sldId id="385" r:id="rId5"/>
    <p:sldId id="386" r:id="rId6"/>
    <p:sldId id="391" r:id="rId7"/>
    <p:sldId id="387" r:id="rId8"/>
    <p:sldId id="395" r:id="rId9"/>
    <p:sldId id="401" r:id="rId10"/>
    <p:sldId id="399" r:id="rId11"/>
    <p:sldId id="392" r:id="rId12"/>
    <p:sldId id="390" r:id="rId13"/>
    <p:sldId id="393" r:id="rId14"/>
    <p:sldId id="394" r:id="rId15"/>
    <p:sldId id="406" r:id="rId16"/>
    <p:sldId id="407" r:id="rId17"/>
    <p:sldId id="398" r:id="rId18"/>
    <p:sldId id="400" r:id="rId19"/>
    <p:sldId id="405" r:id="rId20"/>
    <p:sldId id="404" r:id="rId21"/>
    <p:sldId id="403" r:id="rId22"/>
    <p:sldId id="402" r:id="rId23"/>
    <p:sldId id="408" r:id="rId24"/>
    <p:sldId id="409" r:id="rId25"/>
    <p:sldId id="410" r:id="rId26"/>
    <p:sldId id="411" r:id="rId27"/>
    <p:sldId id="412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179110-0FA9-48DE-9118-5A113ABD3BA4}" type="datetimeFigureOut">
              <a:rPr lang="pt-BR" smtClean="0"/>
              <a:pPr/>
              <a:t>28/08/2018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D378B2-69D7-45B2-B927-EE4E8AA171A8}" type="slidenum">
              <a:rPr lang="pt-BR" smtClean="0"/>
              <a:pPr/>
              <a:t>‹nº›</a:t>
            </a:fld>
            <a:endParaRPr lang="pt-BR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9110-0FA9-48DE-9118-5A113ABD3BA4}" type="datetimeFigureOut">
              <a:rPr lang="pt-BR" smtClean="0"/>
              <a:pPr/>
              <a:t>28/08/2018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78B2-69D7-45B2-B927-EE4E8AA171A8}" type="slidenum">
              <a:rPr lang="pt-BR" smtClean="0"/>
              <a:pPr/>
              <a:t>‹nº›</a:t>
            </a:fld>
            <a:endParaRPr lang="pt-BR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9110-0FA9-48DE-9118-5A113ABD3BA4}" type="datetimeFigureOut">
              <a:rPr lang="pt-BR" smtClean="0"/>
              <a:pPr/>
              <a:t>28/08/2018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78B2-69D7-45B2-B927-EE4E8AA171A8}" type="slidenum">
              <a:rPr lang="pt-BR" smtClean="0"/>
              <a:pPr/>
              <a:t>‹nº›</a:t>
            </a:fld>
            <a:endParaRPr lang="pt-BR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FE45-1ED3-4B69-A1B0-096DBFB6C2AB}" type="datetimeFigureOut">
              <a:rPr lang="pt-BR" smtClean="0"/>
              <a:pPr/>
              <a:t>28/08/2018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6C4-1EF2-4AAB-99DF-CA951317850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9637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9110-0FA9-48DE-9118-5A113ABD3BA4}" type="datetimeFigureOut">
              <a:rPr lang="pt-BR" smtClean="0"/>
              <a:pPr/>
              <a:t>28/08/2018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78B2-69D7-45B2-B927-EE4E8AA171A8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9110-0FA9-48DE-9118-5A113ABD3BA4}" type="datetimeFigureOut">
              <a:rPr lang="pt-BR" smtClean="0"/>
              <a:pPr/>
              <a:t>28/08/2018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78B2-69D7-45B2-B927-EE4E8AA171A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9110-0FA9-48DE-9118-5A113ABD3BA4}" type="datetimeFigureOut">
              <a:rPr lang="pt-BR" smtClean="0"/>
              <a:pPr/>
              <a:t>28/08/2018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78B2-69D7-45B2-B927-EE4E8AA171A8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9110-0FA9-48DE-9118-5A113ABD3BA4}" type="datetimeFigureOut">
              <a:rPr lang="pt-BR" smtClean="0"/>
              <a:pPr/>
              <a:t>28/08/2018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78B2-69D7-45B2-B927-EE4E8AA171A8}" type="slidenum">
              <a:rPr lang="pt-BR" smtClean="0"/>
              <a:pPr/>
              <a:t>‹nº›</a:t>
            </a:fld>
            <a:endParaRPr lang="pt-BR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9110-0FA9-48DE-9118-5A113ABD3BA4}" type="datetimeFigureOut">
              <a:rPr lang="pt-BR" smtClean="0"/>
              <a:pPr/>
              <a:t>28/08/2018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78B2-69D7-45B2-B927-EE4E8AA171A8}" type="slidenum">
              <a:rPr lang="pt-BR" smtClean="0"/>
              <a:pPr/>
              <a:t>‹nº›</a:t>
            </a:fld>
            <a:endParaRPr lang="pt-BR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9110-0FA9-48DE-9118-5A113ABD3BA4}" type="datetimeFigureOut">
              <a:rPr lang="pt-BR" smtClean="0"/>
              <a:pPr/>
              <a:t>28/08/2018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78B2-69D7-45B2-B927-EE4E8AA171A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9110-0FA9-48DE-9118-5A113ABD3BA4}" type="datetimeFigureOut">
              <a:rPr lang="pt-BR" smtClean="0"/>
              <a:pPr/>
              <a:t>28/08/2018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78B2-69D7-45B2-B927-EE4E8AA171A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9110-0FA9-48DE-9118-5A113ABD3BA4}" type="datetimeFigureOut">
              <a:rPr lang="pt-BR" smtClean="0"/>
              <a:pPr/>
              <a:t>28/08/2018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78B2-69D7-45B2-B927-EE4E8AA171A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B179110-0FA9-48DE-9118-5A113ABD3BA4}" type="datetimeFigureOut">
              <a:rPr lang="pt-BR" smtClean="0"/>
              <a:pPr/>
              <a:t>28/08/2018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FD378B2-69D7-45B2-B927-EE4E8AA171A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56263" cy="1054250"/>
          </a:xfrm>
        </p:spPr>
        <p:txBody>
          <a:bodyPr>
            <a:normAutofit/>
          </a:bodyPr>
          <a:lstStyle/>
          <a:p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Machado de Assis</a:t>
            </a: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uário\JEC\Pictures\Educandário\Imagens para aulas\machado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16832"/>
            <a:ext cx="2880320" cy="379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30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Machado de Assis</a:t>
            </a:r>
            <a:endParaRPr lang="pt-BR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5248026"/>
          </a:xfrm>
        </p:spPr>
        <p:txBody>
          <a:bodyPr>
            <a:normAutofit/>
          </a:bodyPr>
          <a:lstStyle/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1897,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fundou a Academia Brasileiras de Letras, para promover a literatura e a língua no país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Foi presidente da instituição até a sua morte (1908).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16386" name="Picture 2" descr="C:\Users\Usuário\JEC\Pictures\Educandário\Imagens para aulas\machado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12976"/>
            <a:ext cx="590550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22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Machado de Assis</a:t>
            </a:r>
            <a:endParaRPr lang="pt-BR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5248026"/>
          </a:xfrm>
        </p:spPr>
        <p:txBody>
          <a:bodyPr>
            <a:normAutofit/>
          </a:bodyPr>
          <a:lstStyle/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 foi casado por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 anos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Carolina Machado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que era quatro anos mais velha, mas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tiveram filhos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Alguns especialistas dizem que Carolina era muito inteligente e ajudava na revisão dos textos.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10242" name="Picture 2" descr="C:\Users\Usuário\JEC\Pictures\Educandário\Imagens para aulas\machado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96577"/>
            <a:ext cx="3923928" cy="294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88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Machado de Assis</a:t>
            </a:r>
            <a:endParaRPr lang="pt-BR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5248026"/>
          </a:xfrm>
        </p:spPr>
        <p:txBody>
          <a:bodyPr>
            <a:normAutofit/>
          </a:bodyPr>
          <a:lstStyle/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dirty="0"/>
              <a:t>Sua extensa obra constitui-se </a:t>
            </a:r>
            <a:r>
              <a:rPr lang="pt-BR" sz="3600" dirty="0" smtClean="0"/>
              <a:t>de: </a:t>
            </a:r>
          </a:p>
          <a:p>
            <a:pPr algn="just"/>
            <a:r>
              <a:rPr lang="pt-BR" sz="3600" dirty="0"/>
              <a:t> </a:t>
            </a:r>
            <a:r>
              <a:rPr lang="pt-BR" sz="3600" dirty="0" smtClean="0"/>
              <a:t>9 romances; </a:t>
            </a:r>
          </a:p>
          <a:p>
            <a:pPr algn="just"/>
            <a:r>
              <a:rPr lang="pt-BR" sz="3600" dirty="0" smtClean="0"/>
              <a:t> 200 contos; </a:t>
            </a:r>
          </a:p>
          <a:p>
            <a:pPr algn="just"/>
            <a:r>
              <a:rPr lang="pt-BR" sz="3600" dirty="0"/>
              <a:t> </a:t>
            </a:r>
            <a:r>
              <a:rPr lang="pt-BR" sz="3600" dirty="0" smtClean="0"/>
              <a:t>10 </a:t>
            </a:r>
            <a:r>
              <a:rPr lang="pt-BR" sz="3600" dirty="0"/>
              <a:t>peças </a:t>
            </a:r>
            <a:r>
              <a:rPr lang="pt-BR" sz="3600" dirty="0" smtClean="0"/>
              <a:t>teatrais; </a:t>
            </a:r>
          </a:p>
          <a:p>
            <a:pPr algn="just"/>
            <a:r>
              <a:rPr lang="pt-BR" sz="3600" dirty="0" smtClean="0"/>
              <a:t> 5 </a:t>
            </a:r>
            <a:r>
              <a:rPr lang="pt-BR" sz="3600" dirty="0"/>
              <a:t>coletâneas de poemas e </a:t>
            </a:r>
            <a:r>
              <a:rPr lang="pt-BR" sz="3600" dirty="0" smtClean="0"/>
              <a:t>sonetos</a:t>
            </a:r>
            <a:r>
              <a:rPr lang="pt-BR" sz="3600" dirty="0"/>
              <a:t>;</a:t>
            </a:r>
            <a:endParaRPr lang="pt-BR" sz="3600" dirty="0" smtClean="0"/>
          </a:p>
          <a:p>
            <a:pPr algn="just"/>
            <a:r>
              <a:rPr lang="pt-BR" sz="3600" dirty="0" smtClean="0"/>
              <a:t> 600 crônicas.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479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Machado de Assis</a:t>
            </a:r>
            <a:endParaRPr lang="pt-BR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5248026"/>
          </a:xfrm>
        </p:spPr>
        <p:txBody>
          <a:bodyPr>
            <a:normAutofit/>
          </a:bodyPr>
          <a:lstStyle/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a </a:t>
            </a: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morte da mulher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Machado entrou em profunda </a:t>
            </a: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depressão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escreveu para o amigo Joaquim Nabuco: “Foi-se a melhor parte da minha vida, e aqui estou só no mundo”.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11267" name="Picture 3" descr="C:\Users\Usuário\JEC\Pictures\Educandário\Imagens para aulas\machado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383106"/>
            <a:ext cx="3222749" cy="241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88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Machado de Assis</a:t>
            </a:r>
            <a:endParaRPr lang="pt-BR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5248026"/>
          </a:xfrm>
        </p:spPr>
        <p:txBody>
          <a:bodyPr>
            <a:normAutofit/>
          </a:bodyPr>
          <a:lstStyle/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Morreu em 1908, aos 69 anos, em sua casa do Cosme Velho.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12290" name="Picture 2" descr="C:\Users\Usuário\JEC\Pictures\Educandário\Imagens para aulas\machado1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2936"/>
            <a:ext cx="6956274" cy="385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73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Machado de Assis</a:t>
            </a:r>
            <a:endParaRPr lang="pt-BR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5248026"/>
          </a:xfrm>
        </p:spPr>
        <p:txBody>
          <a:bodyPr>
            <a:normAutofit/>
          </a:bodyPr>
          <a:lstStyle/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1ª Fase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Romântica:</a:t>
            </a:r>
          </a:p>
          <a:p>
            <a:pPr algn="just"/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Literatura mais convencional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Emotividade (embora mais contida);</a:t>
            </a:r>
          </a:p>
          <a:p>
            <a:pPr algn="just"/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Subjetividade;</a:t>
            </a:r>
          </a:p>
          <a:p>
            <a:pPr algn="just"/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Idealismo, inclusive o amoroso (sem excesso);</a:t>
            </a:r>
            <a:endParaRPr lang="pt-B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Foco na trama e não nos conflitos 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psicológicos.</a:t>
            </a:r>
            <a:endParaRPr lang="pt-B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471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Machado de Assis</a:t>
            </a:r>
            <a:endParaRPr lang="pt-BR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5248026"/>
          </a:xfrm>
        </p:spPr>
        <p:txBody>
          <a:bodyPr>
            <a:normAutofit/>
          </a:bodyPr>
          <a:lstStyle/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1ª Fase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Romântica:</a:t>
            </a:r>
          </a:p>
          <a:p>
            <a:pPr algn="just"/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Obras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pt-B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Ressurreição</a:t>
            </a:r>
            <a:r>
              <a:rPr lang="pt-B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(1872), </a:t>
            </a:r>
            <a:r>
              <a:rPr lang="pt-BR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Mão e a Luva </a:t>
            </a:r>
            <a:r>
              <a:rPr lang="pt-B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(1874</a:t>
            </a:r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pt-BR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Helena</a:t>
            </a:r>
            <a:r>
              <a:rPr lang="pt-B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(1876), </a:t>
            </a:r>
            <a:r>
              <a:rPr lang="pt-BR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Iaiá Garcia </a:t>
            </a:r>
            <a:r>
              <a:rPr lang="pt-B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(1878).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14338" name="Picture 2" descr="C:\Users\Usuário\JEC\Pictures\Educandário\Imagens para aulas\machado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171064"/>
            <a:ext cx="176632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Usuário\JEC\Pictures\Educandário\Imagens para aulas\machado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85" y="4171063"/>
            <a:ext cx="1792573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Usuário\JEC\Pictures\Educandário\Imagens para aulas\machado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171064"/>
            <a:ext cx="17526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65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Machado de Assis</a:t>
            </a:r>
            <a:endParaRPr lang="pt-BR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5248026"/>
          </a:xfrm>
        </p:spPr>
        <p:txBody>
          <a:bodyPr>
            <a:normAutofit/>
          </a:bodyPr>
          <a:lstStyle/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ª Fase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Realista (madura):</a:t>
            </a:r>
          </a:p>
          <a:p>
            <a:pPr algn="just"/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Iniciada com Memórias Póstumas de Brás Cubas, marco inaugural do Realismo no Brasil.</a:t>
            </a:r>
            <a:endParaRPr lang="pt-BR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15362" name="Picture 2" descr="C:\Users\Usuário\JEC\Pictures\Educandário\Imagens para aulas\machado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29000"/>
            <a:ext cx="2153482" cy="30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4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Machado de Assis</a:t>
            </a:r>
            <a:endParaRPr lang="pt-BR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5248026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Características de sua obra:</a:t>
            </a:r>
          </a:p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Linguagem concisa;</a:t>
            </a:r>
          </a:p>
          <a:p>
            <a:pPr algn="just"/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Prosa equilibrada;</a:t>
            </a:r>
          </a:p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Ironia refinada;</a:t>
            </a:r>
            <a:endParaRPr lang="pt-BR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Ambiguidade;</a:t>
            </a:r>
          </a:p>
          <a:p>
            <a:pPr algn="just"/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Foco nos conflitos psicológicos e nos dramas interiores.</a:t>
            </a:r>
          </a:p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Retrata o homem cotidiano e suas contradições, fraquezas e esperanças.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850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Machado de Assis</a:t>
            </a:r>
            <a:endParaRPr lang="pt-BR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5248026"/>
          </a:xfrm>
        </p:spPr>
        <p:txBody>
          <a:bodyPr>
            <a:normAutofit/>
          </a:bodyPr>
          <a:lstStyle/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Características de sua obra:</a:t>
            </a:r>
          </a:p>
          <a:p>
            <a:pPr algn="just"/>
            <a:endParaRPr lang="pt-BR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Crítica social:</a:t>
            </a:r>
          </a:p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a) à burguesia;</a:t>
            </a:r>
          </a:p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b) à escravidão;</a:t>
            </a:r>
          </a:p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c) à transformação do homem em objeto de outro homem.</a:t>
            </a:r>
          </a:p>
          <a:p>
            <a:pPr marL="0" indent="0" algn="just">
              <a:buNone/>
            </a:pPr>
            <a:r>
              <a:rPr lang="pt-BR" dirty="0" smtClean="0"/>
              <a:t> </a:t>
            </a: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39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Machado de Assis</a:t>
            </a:r>
            <a:endParaRPr lang="pt-BR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5248026"/>
          </a:xfrm>
        </p:spPr>
        <p:txBody>
          <a:bodyPr>
            <a:normAutofit/>
          </a:bodyPr>
          <a:lstStyle/>
          <a:p>
            <a:pPr algn="just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Fundador do Realismo 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Brasil.</a:t>
            </a:r>
          </a:p>
          <a:p>
            <a:pPr algn="just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 dos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autores mais relevantes 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país.</a:t>
            </a:r>
            <a:endParaRPr lang="pt-BR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Destacou-se em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todas as áreas da literatura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poesia, conto, romance, teatro, crônica, crítica e jornalismo.</a:t>
            </a:r>
          </a:p>
          <a:p>
            <a:pPr algn="just"/>
            <a:endParaRPr lang="pt-BR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2050" name="Picture 2" descr="C:\Users\Usuário\JEC\Pictures\Educandário\Imagens para aulas\machado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97152"/>
            <a:ext cx="3226645" cy="169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22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Machado de Assis</a:t>
            </a:r>
            <a:endParaRPr lang="pt-BR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5248026"/>
          </a:xfrm>
        </p:spPr>
        <p:txBody>
          <a:bodyPr>
            <a:normAutofit/>
          </a:bodyPr>
          <a:lstStyle/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Embora Realista, Machado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difere do movimento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alguns pontos essenciais:</a:t>
            </a:r>
          </a:p>
          <a:p>
            <a:pPr algn="just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Não busca no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determinismo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razão de todas as coisas;</a:t>
            </a:r>
          </a:p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 se mostra adepto do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cientificismo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Critica os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elementos explícitos demais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nos livros de Eça de Queirós e Flaubert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"(...) essa pintura, esse aroma de alcova, essa descrição minuciosa, quase técnica, das relações adúlteras, eis o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mal”.</a:t>
            </a: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249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Machado de Assis</a:t>
            </a:r>
            <a:endParaRPr lang="pt-BR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524802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Obras dessa fase:</a:t>
            </a:r>
            <a:endParaRPr lang="pt-BR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Memórias Póstumas de Brás Cubas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(1881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Papéis 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Avulsos (1882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Alienista (1882);</a:t>
            </a:r>
          </a:p>
          <a:p>
            <a:pPr algn="just"/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Quincas Borba (1891);</a:t>
            </a:r>
          </a:p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Dom Casmurro (1899);</a:t>
            </a:r>
          </a:p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Poesias 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Completas (1901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Esaú 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Jacó (1904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Memorial 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Aires (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1908).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796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Frases de Machado de Assis</a:t>
            </a:r>
            <a:endParaRPr lang="pt-BR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556792"/>
            <a:ext cx="8424936" cy="517601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 pessoas que choram por saber que as rosas têm espinho, Há outras que sorriem por saber que os espinhos têm rosas</a:t>
            </a:r>
            <a:r>
              <a:rPr lang="pt-BR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pt-BR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Palavra puxa palavra, uma ideia traz outra, e assim se faz um livro, um governo, ou uma revolução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“</a:t>
            </a:r>
            <a:r>
              <a:rPr lang="pt-BR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gosto de olhos que sorriem, de gestos que se desculpam, de toques que sabem conversar e de silêncios que se declaram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pt-BR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Deus, para a felicidade do homem, inventou a fé e o amor. O Diabo, invejoso, fez o homem confundir fé com religião e amor com casamento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2050" name="Picture 2" descr="C:\Users\Usuário\JEC\Pictures\Educandário\Imagens para aulas\machado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73392"/>
            <a:ext cx="1080120" cy="128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00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Memórias Póstumas de Brás Cubas</a:t>
            </a:r>
            <a:endParaRPr lang="pt-BR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556792"/>
            <a:ext cx="8424936" cy="5176018"/>
          </a:xfrm>
        </p:spPr>
        <p:txBody>
          <a:bodyPr>
            <a:normAutofit/>
          </a:bodyPr>
          <a:lstStyle/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Narrado em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primeira pessoa 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um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morto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 tenta refazer a história de sua vida, recordando os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momentos mais marcantes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 segue uma ordem linear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Segue o fluxo das lembranças do defunto.</a:t>
            </a: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500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Memórias Póstumas de Brás Cubas</a:t>
            </a:r>
            <a:endParaRPr lang="pt-BR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556792"/>
            <a:ext cx="8424936" cy="5176018"/>
          </a:xfrm>
        </p:spPr>
        <p:txBody>
          <a:bodyPr>
            <a:normAutofit/>
          </a:bodyPr>
          <a:lstStyle/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Recorda a paixão adolescente pela </a:t>
            </a: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prostituta Marcela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o seu grande amor, </a:t>
            </a:r>
            <a:r>
              <a:rPr lang="pt-BR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Virgilia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esposa de Lobo Neves. </a:t>
            </a:r>
          </a:p>
          <a:p>
            <a:pPr algn="just"/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Brás Cubas </a:t>
            </a: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sempre almejou a imortalidade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mas nunca a conseguiu em vida: não casou, não teve filhos, não foi político e não realizou grandes contribuições científicas (emplasto).</a:t>
            </a:r>
          </a:p>
          <a:p>
            <a:pPr algn="just"/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Só consegue o seu intento escrevendo uma obra póstuma.</a:t>
            </a:r>
            <a:endParaRPr lang="pt-B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548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Quincas Borba</a:t>
            </a:r>
            <a:endParaRPr lang="pt-BR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556792"/>
            <a:ext cx="8424936" cy="5176018"/>
          </a:xfrm>
        </p:spPr>
        <p:txBody>
          <a:bodyPr>
            <a:normAutofit/>
          </a:bodyPr>
          <a:lstStyle/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Quincas já era um personagem de MPBC.</a:t>
            </a:r>
          </a:p>
          <a:p>
            <a:pPr algn="just"/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Filósofo e louco, mora em Barbacena/MG, onde procura transmitir os princípios do </a:t>
            </a:r>
            <a:r>
              <a:rPr lang="pt-B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Humanitismo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Rubião, seu ingênuo enfermeiro.</a:t>
            </a:r>
          </a:p>
          <a:p>
            <a:pPr marL="0" indent="0" algn="just">
              <a:buNone/>
            </a:pPr>
            <a:endParaRPr lang="pt-B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3074" name="Picture 2" descr="C:\Users\Usuário\JEC\Pictures\Educandário\Imagens para aulas\machado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498" y="4221087"/>
            <a:ext cx="1849000" cy="254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81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Quincas Borba</a:t>
            </a:r>
            <a:endParaRPr lang="pt-BR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556792"/>
            <a:ext cx="8424936" cy="5176018"/>
          </a:xfrm>
        </p:spPr>
        <p:txBody>
          <a:bodyPr>
            <a:normAutofit/>
          </a:bodyPr>
          <a:lstStyle/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Humanitismo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duas tribos lutam pela </a:t>
            </a: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sobrevivência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simbolizada por um </a:t>
            </a: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campo de batatas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“Ao vencido, ódio ou compaixão; ao vencedor, as batatas”.</a:t>
            </a:r>
          </a:p>
          <a:p>
            <a:pPr algn="just"/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 que a </a:t>
            </a: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sobrevivência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a </a:t>
            </a: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ascensão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social cabem aos </a:t>
            </a: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mais fortes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os vencedores, sejam quais forem os meios empregados.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076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Quincas Borba</a:t>
            </a:r>
            <a:endParaRPr lang="pt-BR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556792"/>
            <a:ext cx="8424936" cy="5176018"/>
          </a:xfrm>
        </p:spPr>
        <p:txBody>
          <a:bodyPr>
            <a:normAutofit/>
          </a:bodyPr>
          <a:lstStyle/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Quincas morre 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deixa a sua </a:t>
            </a: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herança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Rubião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com uma única </a:t>
            </a: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condição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cuidar de seu cão, que carregava o nome do dono.</a:t>
            </a:r>
          </a:p>
          <a:p>
            <a:pPr algn="just"/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Rubião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sente na própria pele o </a:t>
            </a:r>
            <a:r>
              <a:rPr lang="pt-B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humanitismo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enlouquecendo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perdendo toda a sua </a:t>
            </a: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fortuna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para um casal ambicioso, Cristiano e Sofia Palha.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4098" name="Picture 2" descr="C:\Users\Usuário\JEC\Pictures\Educandário\Imagens para aulas\machado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239468"/>
            <a:ext cx="2337048" cy="150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10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Machado de Assis</a:t>
            </a:r>
            <a:endParaRPr lang="pt-BR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5248026"/>
          </a:xfrm>
        </p:spPr>
        <p:txBody>
          <a:bodyPr>
            <a:normAutofit/>
          </a:bodyPr>
          <a:lstStyle/>
          <a:p>
            <a:pPr algn="just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Joaquim Maria Machado de Assis 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nasceu no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Rio de Janeiro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em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1839.</a:t>
            </a:r>
            <a:endParaRPr lang="pt-BR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Filho de </a:t>
            </a: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pintor mulato 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uma </a:t>
            </a: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lavadeira portuguesa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Era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neto de escravos.</a:t>
            </a:r>
          </a:p>
          <a:p>
            <a:pPr algn="just"/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Morro do Livramento.</a:t>
            </a:r>
          </a:p>
          <a:p>
            <a:pPr marL="0" indent="0" algn="just">
              <a:buNone/>
            </a:pP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3075" name="Picture 3" descr="C:\Users\Usuário\JEC\Pictures\Educandário\Imagens para aulas\machado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163" y="4509120"/>
            <a:ext cx="3033950" cy="224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84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Machado de Assis</a:t>
            </a:r>
            <a:endParaRPr lang="pt-BR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5248026"/>
          </a:xfrm>
        </p:spPr>
        <p:txBody>
          <a:bodyPr>
            <a:normAutofit/>
          </a:bodyPr>
          <a:lstStyle/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menino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pobre, mulato, epilético, gago e do morro 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teve que lutar muito para alcançar os seus sonhos.</a:t>
            </a:r>
          </a:p>
          <a:p>
            <a:pPr algn="just"/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Perdeu a mãe aos 10 anos. </a:t>
            </a:r>
          </a:p>
          <a:p>
            <a:pPr algn="just"/>
            <a:endParaRPr lang="pt-BR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4099" name="Picture 3" descr="C:\Users\Usuário\JEC\Pictures\Educandário\Imagens para aulas\machado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33056"/>
            <a:ext cx="7429944" cy="277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42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Machado de Assis</a:t>
            </a:r>
            <a:endParaRPr lang="pt-BR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5248026"/>
          </a:xfrm>
        </p:spPr>
        <p:txBody>
          <a:bodyPr>
            <a:normAutofit/>
          </a:bodyPr>
          <a:lstStyle/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Seus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pais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eram pobres, mas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alfabetizados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uma raridade para a época.</a:t>
            </a:r>
          </a:p>
          <a:p>
            <a:pPr algn="just"/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Autodidata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lia muito e aprendeu a falar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francês 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fluentemente, além conhecer um pouco de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inglês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grego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latim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5122" name="Picture 2" descr="C:\Users\Usuário\JEC\Pictures\Educandário\Imagens para aulas\machad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687" y="4725144"/>
            <a:ext cx="3528392" cy="183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07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Machado de Assis</a:t>
            </a:r>
            <a:endParaRPr lang="pt-BR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5248026"/>
          </a:xfrm>
        </p:spPr>
        <p:txBody>
          <a:bodyPr>
            <a:normAutofit/>
          </a:bodyPr>
          <a:lstStyle/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Dizem que aprendeu francês com um padeiro.</a:t>
            </a:r>
          </a:p>
          <a:p>
            <a:pPr algn="just"/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Foi vendedor de doces, engraxate, tipógrafo, revisor, redator e resenhista. </a:t>
            </a:r>
            <a:b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1026" name="Picture 2" descr="C:\Users\Usuário\JEC\Pictures\Educandário\Imagens para aulas\machado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54008"/>
            <a:ext cx="1512168" cy="266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33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Machado de Assis</a:t>
            </a:r>
            <a:endParaRPr lang="pt-BR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5248026"/>
          </a:xfrm>
        </p:spPr>
        <p:txBody>
          <a:bodyPr>
            <a:normAutofit/>
          </a:bodyPr>
          <a:lstStyle/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Estreou na literatura aos 15 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anos (Poema “Ela”).</a:t>
            </a:r>
            <a:endParaRPr lang="pt-BR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Nunca frequentou uma universidade, mas </a:t>
            </a: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ascendeu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graças ao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intelecto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talento literário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ao </a:t>
            </a: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traquejo social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(boêmio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Tornou-se funcionário público em 1875.</a:t>
            </a:r>
            <a:endParaRPr lang="pt-BR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6146" name="Picture 2" descr="C:\Users\Usuário\JEC\Pictures\Educandário\Imagens para aulas\machado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157192"/>
            <a:ext cx="2814807" cy="161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59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Machado de Assis</a:t>
            </a:r>
            <a:endParaRPr lang="pt-BR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5248026"/>
          </a:xfrm>
        </p:spPr>
        <p:txBody>
          <a:bodyPr>
            <a:normAutofit/>
          </a:bodyPr>
          <a:lstStyle/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1888, foi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condecorado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pelo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imperador com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Ordem da Rosa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indicado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fazer parte da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Secretaria da Agricultura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Anos depois,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tornou-se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diretor-geral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viação da Secretaria da Indústria, Viação e Obras Públicas.</a:t>
            </a: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13314" name="Picture 2" descr="C:\Users\Usuário\JEC\Pictures\Educandário\Imagens para aulas\machado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42403"/>
            <a:ext cx="3630424" cy="249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48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Machado de Assis</a:t>
            </a:r>
            <a:endParaRPr lang="pt-BR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5248026"/>
          </a:xfrm>
        </p:spPr>
        <p:txBody>
          <a:bodyPr>
            <a:normAutofit/>
          </a:bodyPr>
          <a:lstStyle/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També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era tradutor e foi 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responsável por uma das primeiras traduções do 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poema </a:t>
            </a:r>
            <a:r>
              <a:rPr lang="pt-BR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Corvo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Edgar Allan Poe. 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Também 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traduziu </a:t>
            </a:r>
            <a:r>
              <a:rPr lang="pt-BR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Trabalhadores do Mar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Victor Hugo.</a:t>
            </a:r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7170" name="Picture 2" descr="C:\Users\Usuário\JEC\Pictures\Educandário\Imagens para aulas\cor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13393"/>
            <a:ext cx="3503922" cy="183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99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a Dura">
  <a:themeElements>
    <a:clrScheme name="Capa Dur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pa Dur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a Dur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752</TotalTime>
  <Words>1182</Words>
  <Application>Microsoft Office PowerPoint</Application>
  <PresentationFormat>Apresentação na tela (4:3)</PresentationFormat>
  <Paragraphs>213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Capa Dura</vt:lpstr>
      <vt:lpstr>Machado de Assis</vt:lpstr>
      <vt:lpstr>Machado de Assis</vt:lpstr>
      <vt:lpstr>Machado de Assis</vt:lpstr>
      <vt:lpstr>Machado de Assis</vt:lpstr>
      <vt:lpstr>Machado de Assis</vt:lpstr>
      <vt:lpstr>Machado de Assis</vt:lpstr>
      <vt:lpstr>Machado de Assis</vt:lpstr>
      <vt:lpstr>Machado de Assis</vt:lpstr>
      <vt:lpstr>Machado de Assis</vt:lpstr>
      <vt:lpstr>Machado de Assis</vt:lpstr>
      <vt:lpstr>Machado de Assis</vt:lpstr>
      <vt:lpstr>Machado de Assis</vt:lpstr>
      <vt:lpstr>Machado de Assis</vt:lpstr>
      <vt:lpstr>Machado de Assis</vt:lpstr>
      <vt:lpstr>Machado de Assis</vt:lpstr>
      <vt:lpstr>Machado de Assis</vt:lpstr>
      <vt:lpstr>Machado de Assis</vt:lpstr>
      <vt:lpstr>Machado de Assis</vt:lpstr>
      <vt:lpstr>Machado de Assis</vt:lpstr>
      <vt:lpstr>Machado de Assis</vt:lpstr>
      <vt:lpstr>Machado de Assis</vt:lpstr>
      <vt:lpstr>Frases de Machado de Assis</vt:lpstr>
      <vt:lpstr>Memórias Póstumas de Brás Cubas</vt:lpstr>
      <vt:lpstr>Memórias Póstumas de Brás Cubas</vt:lpstr>
      <vt:lpstr>Quincas Borba</vt:lpstr>
      <vt:lpstr>Quincas Borba</vt:lpstr>
      <vt:lpstr>Quincas Borba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Realismo-Naturalismo</dc:title>
  <dc:creator>Usuário</dc:creator>
  <cp:lastModifiedBy>Usuário</cp:lastModifiedBy>
  <cp:revision>78</cp:revision>
  <dcterms:created xsi:type="dcterms:W3CDTF">2018-06-26T17:36:36Z</dcterms:created>
  <dcterms:modified xsi:type="dcterms:W3CDTF">2018-08-28T17:59:29Z</dcterms:modified>
</cp:coreProperties>
</file>