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305" r:id="rId6"/>
    <p:sldId id="306" r:id="rId7"/>
    <p:sldId id="336" r:id="rId8"/>
    <p:sldId id="302" r:id="rId9"/>
    <p:sldId id="303" r:id="rId10"/>
    <p:sldId id="304" r:id="rId11"/>
    <p:sldId id="283" r:id="rId12"/>
    <p:sldId id="328" r:id="rId13"/>
    <p:sldId id="284" r:id="rId14"/>
    <p:sldId id="260" r:id="rId15"/>
    <p:sldId id="298" r:id="rId16"/>
    <p:sldId id="299" r:id="rId17"/>
    <p:sldId id="285" r:id="rId18"/>
    <p:sldId id="286" r:id="rId19"/>
    <p:sldId id="287" r:id="rId20"/>
    <p:sldId id="325" r:id="rId21"/>
    <p:sldId id="288" r:id="rId22"/>
    <p:sldId id="289" r:id="rId23"/>
    <p:sldId id="290" r:id="rId24"/>
    <p:sldId id="291" r:id="rId25"/>
    <p:sldId id="331" r:id="rId26"/>
    <p:sldId id="332" r:id="rId27"/>
    <p:sldId id="333" r:id="rId28"/>
    <p:sldId id="334" r:id="rId29"/>
    <p:sldId id="292" r:id="rId30"/>
    <p:sldId id="300" r:id="rId31"/>
    <p:sldId id="326" r:id="rId32"/>
    <p:sldId id="327" r:id="rId33"/>
    <p:sldId id="301" r:id="rId34"/>
    <p:sldId id="329" r:id="rId35"/>
    <p:sldId id="330" r:id="rId36"/>
    <p:sldId id="335" r:id="rId37"/>
    <p:sldId id="296" r:id="rId38"/>
    <p:sldId id="307" r:id="rId39"/>
    <p:sldId id="308" r:id="rId40"/>
    <p:sldId id="310" r:id="rId41"/>
    <p:sldId id="311" r:id="rId42"/>
    <p:sldId id="312" r:id="rId43"/>
    <p:sldId id="313" r:id="rId44"/>
    <p:sldId id="314" r:id="rId45"/>
    <p:sldId id="315" r:id="rId46"/>
    <p:sldId id="316" r:id="rId47"/>
    <p:sldId id="317" r:id="rId48"/>
    <p:sldId id="318" r:id="rId49"/>
    <p:sldId id="319" r:id="rId50"/>
    <p:sldId id="320" r:id="rId51"/>
    <p:sldId id="321" r:id="rId52"/>
    <p:sldId id="322" r:id="rId53"/>
    <p:sldId id="323" r:id="rId54"/>
    <p:sldId id="324" r:id="rId55"/>
    <p:sldId id="337" r:id="rId56"/>
    <p:sldId id="338" r:id="rId57"/>
    <p:sldId id="339" r:id="rId58"/>
    <p:sldId id="340" r:id="rId59"/>
    <p:sldId id="341" r:id="rId60"/>
    <p:sldId id="342" r:id="rId61"/>
    <p:sldId id="343" r:id="rId62"/>
    <p:sldId id="344" r:id="rId63"/>
    <p:sldId id="345" r:id="rId64"/>
    <p:sldId id="346" r:id="rId6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1256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818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79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8095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811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508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6842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8737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6357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345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1E51-C0E0-42E9-B20D-8643D409A4BF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0323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D61E51-C0E0-42E9-B20D-8643D409A4BF}" type="datetimeFigureOut">
              <a:rPr lang="pt-BR" smtClean="0"/>
              <a:t>16/05/2019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29D77-A21D-4B2F-8E08-09BAB5AF24B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805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Vírgula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628800"/>
            <a:ext cx="8932034" cy="5069160"/>
          </a:xfrm>
        </p:spPr>
        <p:txBody>
          <a:bodyPr/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efinição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É o sinal de pontuação que indica uma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pausa de pequena duração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sem marcar o término do enunciado.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seu uso incorreto pode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mudar totalmente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significado de uma frase. Veja: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uário\JEC\Pictures\Educandário\Imagens para aulas\vir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5210748"/>
            <a:ext cx="25908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5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– Texto Reflexivo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vírgula muda tudo.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HOMEM SOUBESSE O VALOR QUE TEM A MULHER andaria DE QUATRO À SUA PROCURA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Se você for Mulher, Certamente colocou uma vírgula depois de MULHER …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Se você for Homem, Colocou uma vírgula depois de TEM …..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1897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– Regra Geral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Regra geral: normalmente, as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vírgulas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são colocadas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 termos que interrompem a estrutura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 algn="just">
              <a:buAutoNum type="arabicParenR"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t-BR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O professor ensina Português na ETEC de Bebedouro.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ETEC de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Bebedouro, 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 ensina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Português.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professor, que é muito educado,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ensina Português na ETEC de Bebedouro.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professor, nervoso, ensinou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Português na ETEC de Bebedouro.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professor, meu amigo,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ensina Português na ETEC de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Bebedouro.</a:t>
            </a: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3779912" y="2564904"/>
            <a:ext cx="1584176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V C A</a:t>
            </a:r>
            <a:endParaRPr lang="pt-BR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95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– Regras Específicas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Para separar palavras e orações, dispostas em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elementos enumerados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Livros, discos, revistas, jornais estavam espalhados.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Ontem corri, nadei, caminhei e dormi.</a:t>
            </a:r>
          </a:p>
        </p:txBody>
      </p:sp>
      <p:pic>
        <p:nvPicPr>
          <p:cNvPr id="5122" name="Picture 2" descr="C:\Users\Usuário\JEC\Pictures\Educandário\Imagens para aulas\virg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524500"/>
            <a:ext cx="3419475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22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- Regras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Atenção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Se as enumerações forem finalizadas por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 vírgula cederá lugar a tais termos. 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Um touro, um búfalo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um cavalo deve ter feito esse estrago.</a:t>
            </a:r>
          </a:p>
        </p:txBody>
      </p:sp>
      <p:pic>
        <p:nvPicPr>
          <p:cNvPr id="6146" name="Picture 2" descr="C:\Users\Usuário\JEC\Pictures\Educandário\Imagens para aulas\cava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869160"/>
            <a:ext cx="3096344" cy="1929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04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- Regras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7638"/>
            <a:ext cx="8932034" cy="52803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separar vocativos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usados para interpelar pessoas.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Laura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preste mais atenção!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Parabéns,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Maurício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Ora,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Excelência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preciso ouvir essa testemunha.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C:\Users\Usuário\JEC\Pictures\Educandário\Imagens para aulas\vocativ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5127131"/>
            <a:ext cx="2955224" cy="165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03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- Regras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7638"/>
            <a:ext cx="8932034" cy="52803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separar apostos explicativos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usados para esclarecer ou resumir outro termo da oração.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José,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juiz de Direito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é educado.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Fernando Henrique,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ex-presidente sociólogo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está lecionando em Paris.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Maria,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aluna do 1º ´módulo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faltou hoje.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C:\Users\Usuário\JEC\Pictures\Educandário\Imagens para aulas\juiz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511155"/>
            <a:ext cx="1446152" cy="1346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61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- Regras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7638"/>
            <a:ext cx="8932034" cy="52803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separar predicativos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sempre que este vier no começo ou antes do verbo, ou para evitar ambiguidade.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Os alunos fizeram a prova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ansiosos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Ansiosos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os alunos fizeram a prova.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Os alunos,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ansiosos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fizeram a prova.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A aluna fez a prova,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ansiosa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218" name="Picture 2" descr="C:\Users\Usuário\JEC\Pictures\Educandário\Imagens para aulas\ansieda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625" y="4835512"/>
            <a:ext cx="1857375" cy="200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59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- Regras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7638"/>
            <a:ext cx="8932034" cy="5280322"/>
          </a:xfrm>
        </p:spPr>
        <p:txBody>
          <a:bodyPr>
            <a:normAutofit/>
          </a:bodyPr>
          <a:lstStyle/>
          <a:p>
            <a:pPr marL="514350" indent="-514350" algn="just">
              <a:buAutoNum type="arabicParenR" startAt="5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separar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orações intercaladas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 interferentes: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O réu,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segundo a testemunha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atirou três vezes.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Há,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segundo afirmam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provas suficientes no processo.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2" name="Picture 2" descr="C:\Users\Usuário\JEC\Pictures\Educandário\Imagens para aulas\tir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725144"/>
            <a:ext cx="2814001" cy="189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84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- Regras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7638"/>
            <a:ext cx="8932034" cy="52803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Para separar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expressões explicativas ou corretivas: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isto é, ou seja, ou melhor, além disso, aliás, com a devida vênia, a saber, “data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maxima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venia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”, por exemplo.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O réu,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isto é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 autor sempre foi pessoa honesta.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Os requerentes,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“data </a:t>
            </a:r>
            <a:r>
              <a:rPr lang="pt-B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venia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discordam do posicionamento de Sua Excelência.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1266" name="Picture 2" descr="C:\Users\Usuário\JEC\Pictures\Educandário\Imagens para aulas\virg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655586"/>
            <a:ext cx="2266578" cy="1222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57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- Regras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7638"/>
            <a:ext cx="8932034" cy="52803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separar adjuntos adverbiais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salvo quando  vierem após os verbos e seus complementos.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Houve vários assassinatos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verão passado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verão passado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houve vários assassinatos.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Houve,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verão passado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vários assassinatos.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2290" name="Picture 2" descr="C:\Users\Usuário\JEC\Pictures\Educandário\Imagens para aulas\virg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136568"/>
            <a:ext cx="1324743" cy="1649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09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Vírgula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84784"/>
            <a:ext cx="8932034" cy="52131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Usuário\JEC\Pictures\Educandário\Imagens para aulas\virg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628800"/>
            <a:ext cx="4824536" cy="4889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0759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- Regras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7638"/>
            <a:ext cx="8932034" cy="52803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Atenção: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adjuntos adverbiais curtos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com uma ou duas palavras, tornam a vírgula facultativa.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Houve vários assassinatos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ontem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Ontem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houve vários assassinatos.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Ontem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houve vários assassinatos.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2290" name="Picture 2" descr="C:\Users\Usuário\JEC\Pictures\Educandário\Imagens para aulas\virg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5136568"/>
            <a:ext cx="1324743" cy="1649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342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- Regras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7638"/>
            <a:ext cx="9036496" cy="52803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Para separar certas conjunções, como: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porém, contudo, pois, entretanto, portanto, mas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audiência,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porém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foi cancelada.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Meu amigo precisa de mim; devo,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ajudá-lo.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Eles,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contudo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abandonaram o comparsa.</a:t>
            </a:r>
          </a:p>
        </p:txBody>
      </p:sp>
      <p:pic>
        <p:nvPicPr>
          <p:cNvPr id="13314" name="Picture 2" descr="C:\Users\Usuário\JEC\Pictures\Educandário\Imagens para aulas\virg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5445224"/>
            <a:ext cx="3390900" cy="1343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566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- Regras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7638"/>
            <a:ext cx="8932034" cy="52803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Para separar 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nome de locais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os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instrumentos normativos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antes das datas que se seguem: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Bebedouro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1º de setembro de 2017.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Lei n. 9.099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de 26 de setembro de 1995.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338" name="Picture 2" descr="C:\Users\Usuário\JEC\Pictures\Educandário\Imagens para aulas\TJ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902684"/>
            <a:ext cx="5929511" cy="1935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38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- Regras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417638"/>
            <a:ext cx="8932034" cy="528032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 Em frases de respostas, após o “sim” ou “não” emitidos: 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Você é brasileiro?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nasci no Brasil.</a:t>
            </a:r>
          </a:p>
        </p:txBody>
      </p:sp>
      <p:pic>
        <p:nvPicPr>
          <p:cNvPr id="15362" name="Picture 2" descr="C:\Users\Usuário\JEC\Pictures\Educandário\Imagens para aulas\diá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797152"/>
            <a:ext cx="233362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7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- Regras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11) Para separar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orações adjetivas explicativas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O advogado,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me pareceu sério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enviou a sua proposta de acordo.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Minha irmã,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 já faleceu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deixou-me uma bolada.</a:t>
            </a:r>
          </a:p>
        </p:txBody>
      </p:sp>
      <p:pic>
        <p:nvPicPr>
          <p:cNvPr id="16386" name="Picture 2" descr="C:\Users\Usuário\JEC\Pictures\Educandário\Imagens para aulas\LTT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5650" y="4869160"/>
            <a:ext cx="255270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277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- Regras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12) Separar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termos repetidos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Aquele aluno era esforçado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esforçado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Era um menino levado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levado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026" name="Picture 2" descr="C:\Users\Usuário\JEC\Pictures\Educandário\Imagens para aulas\garfiel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845741"/>
            <a:ext cx="2885306" cy="3012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50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- Regras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13) Marcar 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elipse de um verbo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O decreto regulamenta os casos gerais; a portaria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os particulares.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Em 1994, Romário ganhou a Copa; em 2002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Ronaldo.</a:t>
            </a:r>
          </a:p>
        </p:txBody>
      </p:sp>
      <p:pic>
        <p:nvPicPr>
          <p:cNvPr id="2051" name="Picture 3" descr="C:\Users\Usuário\JEC\Pictures\Educandário\Imagens para aulas\ronald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81128"/>
            <a:ext cx="3371843" cy="18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537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- Regras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14) Usa-se vírgula no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polissíndeto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repetição proposital de conjunções, como “e”, “nem” e “ou”.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Ele furtaram,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roubaram,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estupraram,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mataram,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não foram presos.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João,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Maria,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José,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Pedro são personagens bíblicos.</a:t>
            </a:r>
          </a:p>
        </p:txBody>
      </p:sp>
      <p:pic>
        <p:nvPicPr>
          <p:cNvPr id="3074" name="Picture 2" descr="C:\Users\Usuário\JEC\Pictures\Educandário\Imagens para aulas\jesu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68632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7647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- Regras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15) Para separar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orações conclusivas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Os atores fizeram um grande espetáculo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por isso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 a plateia os aplaudiu efusivamente.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Ex.: João e Pedro não fizeram o trabalho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portanto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estão reprovados.</a:t>
            </a:r>
          </a:p>
        </p:txBody>
      </p:sp>
      <p:pic>
        <p:nvPicPr>
          <p:cNvPr id="4098" name="Picture 2" descr="C:\Users\Usuário\JEC\Pictures\Educandário\Imagens para aulas\sn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653136"/>
            <a:ext cx="2476500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440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- Casos Proibidos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se usa vírgula: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rabicParenR"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Entre sujeito e predicado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Errado: O doutor Pedro, esteve aqui à sua procura.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Correto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 doutor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Pedro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esteve aqui à sua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procura.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0" name="Picture 2" descr="C:\Users\Usuário\JEC\Pictures\Educandário\Imagens para aulas\proibiçã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446" y="4941168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83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Vírgula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:\Users\Usuário\JEC\Pictures\Educandário\Imagens para aulas\virg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44824"/>
            <a:ext cx="6142654" cy="4364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454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- Casos Proibidos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se usa vírgula: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Entre o verbo e seus complementos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Errado: O réu confirmou, todo o seu depoimento.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Correto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 réu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confirmou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todo o seu depoimento.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0" name="Picture 2" descr="C:\Users\Usuário\JEC\Pictures\Educandário\Imagens para aulas\proibiçã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446" y="4941168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190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- Casos Proibidos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se usa vírgula: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Entre o substantivo e seu complemento nominal ou adjunto adnominal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Errado: Todos os alunos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daquele professor entenderam a explicação.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Correto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Todos os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alunos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daquele professor entenderam a explicação.</a:t>
            </a:r>
          </a:p>
        </p:txBody>
      </p:sp>
      <p:pic>
        <p:nvPicPr>
          <p:cNvPr id="17410" name="Picture 2" descr="C:\Users\Usuário\JEC\Pictures\Educandário\Imagens para aulas\proibiçã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446" y="4869160"/>
            <a:ext cx="2779012" cy="178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13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- Casos Proibidos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se usa vírgula:</a:t>
            </a:r>
          </a:p>
          <a:p>
            <a:pPr marL="0" indent="0" algn="just">
              <a:buNone/>
            </a:pP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Entre a locução verbal de voz passiva e agente da passiva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Errado: Todos os alunos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foram convidados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por aquele professor.</a:t>
            </a:r>
          </a:p>
          <a:p>
            <a:pPr marL="0" indent="0" algn="just">
              <a:buNone/>
            </a:pP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Correto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Todos os alunos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foram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convidados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 aquele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professor.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0" name="Picture 2" descr="C:\Users\Usuário\JEC\Pictures\Educandário\Imagens para aulas\proibiçã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5446" y="4869160"/>
            <a:ext cx="2779012" cy="1786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727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- Casos Proibidos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se usa vírgula (há controvérsia quanto à regra “5”):</a:t>
            </a: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Antes de oração que exprime uma consequência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Errado: O réu mentiu tanto, que ninguém mais acreditava nele.</a:t>
            </a: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Correto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O réu mentiu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tanto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ninguém mais acreditava nele.</a:t>
            </a:r>
          </a:p>
        </p:txBody>
      </p:sp>
      <p:pic>
        <p:nvPicPr>
          <p:cNvPr id="17410" name="Picture 2" descr="C:\Users\Usuário\JEC\Pictures\Educandário\Imagens para aulas\proibiçã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157192"/>
            <a:ext cx="2430566" cy="1562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357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- Casos Facultativos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Pode-se usar vírgula para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separar termos (geralmente objetos diretos e indiretos) deslocados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sua posição normal: 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explicações sobre vírgula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 professor procurou lhes dar?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explicações sobre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professor procurou lhes dar?</a:t>
            </a: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Aos amigos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ninguém dá a devida atenção. 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Aos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amigos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ninguém dá a devida atenção. 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C:\Users\Usuário\JEC\Pictures\Educandário\Imagens para aulas\SNOOPY2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336991"/>
            <a:ext cx="1819275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539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- Casos Facultativos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Separar as expressões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mim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ti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si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quando indicam benefício próprio ou posse.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 mim, nada é melhor que acordar depois do meio-dia.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mim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nada é melhor que acordar depois do meio-dia.</a:t>
            </a: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6" name="Picture 2" descr="C:\Users\Usuário\JEC\Pictures\Educandário\Imagens para aulas\SNOOP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121696"/>
            <a:ext cx="3865572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318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- Casos Facultativos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antes do </a:t>
            </a:r>
            <a:r>
              <a:rPr lang="pt-B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</a:p>
          <a:p>
            <a:pPr marL="0" indent="0" algn="just">
              <a:buNone/>
            </a:pPr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Adquiri um livro, um CD, um computador, etc.</a:t>
            </a:r>
          </a:p>
          <a:p>
            <a:pPr marL="0" indent="0" algn="just">
              <a:buNone/>
            </a:pP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Adquiri um livro, um CD, um </a:t>
            </a:r>
            <a:r>
              <a:rPr lang="pt-B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computador 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</a:p>
          <a:p>
            <a:pPr marL="0" indent="0" algn="just">
              <a:buNone/>
            </a:pPr>
            <a:endParaRPr lang="pt-B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0" name="Picture 2" descr="C:\Users\Usuário\JEC\Pictures\Educandário\Imagens para aulas\SNOOPY1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221088"/>
            <a:ext cx="3599072" cy="229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303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– Casos Proibidos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434" name="Picture 2" descr="C:\Users\Usuário\JEC\Pictures\Educandário\Imagens para aulas\faixa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76388"/>
            <a:ext cx="7428722" cy="4660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1537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1- (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IFPR 2010) Assinale a alternativa cujo texto está corretamente pontuado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AutoNum type="alphaLcParenR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dois principais nomes da pintura modernista no Brasil são de mulheres: Anita Malfatti e Tarsila do Amaral apesar de não haver antes delas, uma tradição aparente de mulheres pintoras no país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AutoNum type="alphaLcParenR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dois principais nomes da pintura modernista no Brasil são de mulheres; Anita Malfatti e Tarsila do Amaral; apesar de não haver, antes delas, uma tradição aparente, de mulheres pintoras no país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AutoNum type="alphaLcParenR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dois principais nomes da pintura modernista no Brasil são de mulheres, Anita Malfatti e Tarsila do Amaral, apesar de não haver, antes delas, uma tradição aparente de mulheres pintoras no país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AutoNum type="alphaLcParenR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dois principais nomes da pintura modernista, no Brasil são de mulheres: Anita Malfatti e Tarsila do Amaral apesar de, não haver antes delas, uma tradição aparente de mulheres pintoras no país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 algn="just">
              <a:buAutoNum type="alphaLcParenR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dois principais nomes da pintura modernista no Brasil, são de mulheres Anita Malfatti e Tarsila do Amaral, apesar de não haver antes delas, uma tradição aparente de mulheres pintoras no país.</a:t>
            </a:r>
          </a:p>
        </p:txBody>
      </p:sp>
      <p:pic>
        <p:nvPicPr>
          <p:cNvPr id="1031" name="HTMLOption5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71600" cy="3048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615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(FUVEST 2010) Em qual destas frases a vírgula foi empregada para marcar a omissão do verbo?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 um apartamento no térreo é ter as vantagens de uma casa, além de poder desfrutar de um jardim.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 sem susto: a loja é virtual; os direitos,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reais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quem não conhece o mercado financeiro, procuramos usar uma linguagem livre do economês.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sensação é de estar perdido: você não vai encontrar ninguém no Jalapão, mas vai ver a natureza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intocada.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 é a informação mais importante para a preservação da água: sabendo usar, não vai faltar.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62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Vírgula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C:\Users\Usuário\JEC\Pictures\Educandário\Imagens para aulas\virg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391328"/>
            <a:ext cx="5688631" cy="5320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024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t-B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UFLa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MG)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Aponte a alternativa que justifica corretamente o emprego das vírgulas na seguinte frase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“Guri que finta banco, escritório, repartição, fila, balcão, pedido de certidão, imposto a pagar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.” (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Lourenço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Diaféria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Separar o aposto.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Separar o vocativo.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Separar orações coordenadas assindéticas.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Separar oração subordinada adverbial da oração principal.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Separar palavras com a mesma função sintática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36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Assinale a sequência que indica as frases corretamente pontuadas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criança impaciente espera no consultório médico.</a:t>
            </a:r>
          </a:p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criança, impaciente, espera no consultório médico.</a:t>
            </a:r>
          </a:p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criança, impaciente espera, no consultório médico.</a:t>
            </a:r>
          </a:p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Impaciente, a criança espera no consultório médico.</a:t>
            </a:r>
          </a:p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criança espera impaciente, no consultório médico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III e IV.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I, III e IV.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I, II e IV.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II e IV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42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(Fuvest-SP) Escolha a alternativa em que o texto é apresentado com a pontuação mais adequada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Depois que há algumas gerações, o arsênico deixou de ser vendido, em farmácias, não diminuíram os casos de suicídio, ou envenenamento criminoso, mas aumentou e — quanto... o número de ratos.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Depois que há algumas gerações o arsênico, deixou de ser vendido em farmácias, não diminuíram os casos de suicídio ou envenenamento criminoso, mas aumentou: e quanto! o número de ratos.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Depois que, há algumas gerações, o arsênico deixou de ser vendido em farmácias, não diminuíram os casos de suicídio ou envenenamento criminoso, mas aumentou — e quanto! — o número de ratos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Depois que há algumas gerações o arsênico deixou de ser vendido em farmácias — não diminuíram os casos de suicídio, ou envenenamento criminoso, mas aumentou; e quanto — o número de ratos.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Depois que, há algumas gerações o arsênico deixou de ser vendido em farmácias, não diminuíram os casos de suicídio ou envenenamento criminoso, mas aumentou; e quanto, o número de ratos!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90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Escolha a alternativa em que a oração está pontuada adequadamente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Os amigos conversando sobre futebol lembraram-se de Marcos o melhor jogador que já conheceram.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Os amigos, conversando sobre futebol, lembraram-se de Marcos, o melhor jogador que já conheceram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Os amigos conversando sobre futebol, lembraram-se de Marcos o melhor jogador que já conheceram.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Os amigos conversando sobre futebol lembraram-se, de Marcos, o melhor jogador que já conheceram.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0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Atendo-se aos enunciados que seguem, sua tarefa consistirá em analisá-los, levando em consideração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uso ou não da vírgula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Em seguida, ative seus conhecimentos no sentido de deixar registradas as impressões obtidas por meio de tal análise.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mãe da garota eufórica resolveu buscá-la mais cedo no colégio.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mãe da garota, eufórica, resolveu buscá-la mais cedo no colégio.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65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Empregue 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vírgula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se necessário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   Casa de ferreiro espeto de pau.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   Tal pai tal filho.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   Curitiba 27 de março de 1998.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   Rua Comendador Macedo nº 21.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   Amigos amanhã teremos mais chuva.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710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f)    Aristóteles discípulo de Platão criou a lógica.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g)   Arroz feijão carne salada de tomate tudo estava muito bom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h)   Reclamações tristezas dores nas costas nada me impedirá de terminar este trabalho.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i)     E corre e vacila e tropeça e resvala e levanta-se e foge.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j)     “Nunca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nunca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meu amor!” (M. Assis)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k)   Não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não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desejo a sua desgraça.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80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l)     Paulo e eu entretanto discordamos dessa atitude.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m)  Cometeu dez erros quero dizer nove.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n)   Ela tem muitos vícios por exemplo mascar chicletes e beber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coca-cola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o)   Entrando no quarto desmaiou.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p)   Escondendo a arma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saiu.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8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Coloque vírgula quando necessário: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Possuía lavouras de trigo linho arroz e soja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domingos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reuniam-se todos 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filhos genros noras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netos e bisnetos para uma agradável confraternização familiar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 Entra logo meu filho porque está muito tarde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 Dom Pedro I imperador do Brasil nasceu em Portugal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387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Andréia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meiga 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atenciosa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recebeu o prêmio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O aluno enlouquecido queria decorar todas as regras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coitadinho era feio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feio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Ganhamos pouco; devemos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portanto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economizar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  Amanhã de manhã o Presidente viajará para a Bósnia.</a:t>
            </a:r>
          </a:p>
        </p:txBody>
      </p:sp>
    </p:spTree>
    <p:extLst>
      <p:ext uri="{BB962C8B-B14F-4D97-AF65-F5344CB8AC3E}">
        <p14:creationId xmlns:p14="http://schemas.microsoft.com/office/powerpoint/2010/main" val="67736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Vírgula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1556792"/>
            <a:ext cx="4008661" cy="4793198"/>
          </a:xfrm>
        </p:spPr>
      </p:pic>
    </p:spTree>
    <p:extLst>
      <p:ext uri="{BB962C8B-B14F-4D97-AF65-F5344CB8AC3E}">
        <p14:creationId xmlns:p14="http://schemas.microsoft.com/office/powerpoint/2010/main" val="259565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Ele fez o mar e o céu e a terra e tudo quanto há neles.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A mocinha olhou sorriu piscou os olhinhos e entrou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sinal estava fechado porém os carros não pararam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Vá aonde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quiser fique porém morando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conosco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A riqueza que é flor belíssima causa luto e tristeza.</a:t>
            </a:r>
          </a:p>
        </p:txBody>
      </p:sp>
    </p:spTree>
    <p:extLst>
      <p:ext uri="{BB962C8B-B14F-4D97-AF65-F5344CB8AC3E}">
        <p14:creationId xmlns:p14="http://schemas.microsoft.com/office/powerpoint/2010/main" val="1475658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Paula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Marques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professora mais exigente da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escola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foi homenageada pelos alunos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Cansado da vida que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tinha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Rodrigo decidiu que estava na hora de recomeçar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q) Amanhã chegam meus primos preferidos meus companheiros de infância meus melhores amigos.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r) Bom dia André!</a:t>
            </a:r>
          </a:p>
          <a:p>
            <a:pPr marL="0" indent="0" algn="just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s) A Camila a Letícia e a Luísa foram as responsáveis pelo despedimento da Ana Paula da Lúcia e da Alice.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390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Jesus Cristo afirmou o pastor era um homem simples bom e puro.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Saulo e Marcos por exemplo são bons agrônomos.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Visitei Maria e Carla minhas melhores amigas no último final de semana.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No último final de semana visitei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aria e Carla minhas melhores amigas. 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Visitei no último final de semana Maria e </a:t>
            </a:r>
            <a:b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Carla minhas melhores amigas.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71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Paulo que era chegado em uma pinga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faleceu ontem. 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juiz que já fora acusado de corrupção fez um cínico discurso a favor da honestidade.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34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 Corrija a pontuação abaixo quando necessário, justificando.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Cecília, propôs uma nova solução para a horta. 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Você sabia que Camila, estava procurando emprego.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Os alunos desejam comprar, mais um computador.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Os professores precisam, de mais ajuda aqui. 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Estudou tanto, que passou em primeiro lugar no vestibular.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24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(ACAFE 2009) Em relação à pontuação, assinale a alternativa correta.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De acordo com a assessoria de imprensa do MP cerca de 40 minutos após a evacuação do prédio, todos os funcionários voltaram ao serviço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 desses dias eu estava falando que queria retornar para a internet e ele me falou que tinha um site que ele queria montar mas não tinha tempo era um site de vídeos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Após a promulgação do Estatuto da Criança e do Adolescente, as atribuições do Ministério Público vêm se multiplicando, numa evidente prova de confiança do legislador, à qual o MP deverá corresponder com atuação eficiente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Muitas vezes descendo ou subindo encontrei cardumes, golfinhos, plânctons gigantes.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entidades monetárias internacionais e não nossos governantes, é que traçam os rumos econômicos e sociais do País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13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(SRF) Das redações abaixo, assinale a que não está pontuada corretamente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Os candidatos, em fila, aguardavam ansiosos o resultado do concurso.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Em fila, os candidatos, aguardavam, ansiosos, o resultado do concurso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Ansiosos, os candidatos aguardavam, em fila, o resultado do concurso.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Os candidatos ansiosos aguardavam o resultado do concurso, em fila.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Os candidatos aguardavam ansiosos, em fila, o resultado do concurso.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54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(Faap-SP) Justifique as vírgulas empregadas nas seguintes frases: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“Em 1695, sete mil homens veteranos marcharam sobre Palmares.”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“E vive ainda a lembrança do último Zumbi, o rei de Palmares, o guerreiro que viveu na morte o seu direito de liberdade e de heroísmo...”</a:t>
            </a:r>
          </a:p>
        </p:txBody>
      </p:sp>
    </p:spTree>
    <p:extLst>
      <p:ext uri="{BB962C8B-B14F-4D97-AF65-F5344CB8AC3E}">
        <p14:creationId xmlns:p14="http://schemas.microsoft.com/office/powerpoint/2010/main" val="3876203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Relacione as colunas de acordo com o uso da vírgula antes da conjunção “mas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(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Choveu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faz calor.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( ) Não só a Maria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também o João foram aprovados.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( )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disse ela, não viajo sem meus cães.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( ) Os animais seguem seus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intintos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homem deveria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serguir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razão.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( ) Comprei não só roupas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também sapatos e bolsas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A vírgula é obrigatória, no interior da oração, quando inicia uma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oração.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coordenada adversativa, marcando uma relação de oposição entre as orações.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A vírgula é facultativa quando a conjunção “mas” for acompanhada de outra palavra que traga o significado de adição.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Quando a conjunção “mas” aparecer no início da frase e depois dela aparecer uma frase intercalada, esta deverá vir entre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vírgulas.</a:t>
            </a:r>
            <a:endParaRPr lang="pt-BR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84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Relacione as colunas de acordo com o uso da vírgula antes da conjunção “mas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(I)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Choveu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mas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faz calor.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(II)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só a Maria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também o João foram aprovados.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(III)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disse ela, não viajo sem meus cães.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 animais seguem seus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instintos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 homem deveria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seguir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razão.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(II)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Comprei não só roupas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também sapatos e bolsas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A vírgula é obrigatória, no interior da oração, quando inicia uma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oração.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coordenada adversativa, marcando uma relação de oposição entre as orações.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A vírgula é facultativa quando a conjunção “mas” for acompanhada de outra palavra que traga o significado de adição.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Quando a conjunção “mas” aparecer no início da frase e depois dela aparecer uma frase intercalada, esta deverá vir entre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vírgulas.</a:t>
            </a:r>
            <a:endParaRPr lang="pt-BR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67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Vírgula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Espaço Reservado para Conteúdo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9018" y="1600200"/>
            <a:ext cx="4855270" cy="4855270"/>
          </a:xfrm>
        </p:spPr>
      </p:pic>
    </p:spTree>
    <p:extLst>
      <p:ext uri="{BB962C8B-B14F-4D97-AF65-F5344CB8AC3E}">
        <p14:creationId xmlns:p14="http://schemas.microsoft.com/office/powerpoint/2010/main" val="317415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15)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Marque as alternativas que indicam o uso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obrigatório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 vírgula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Pedro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quer viajar, mas não tem dinheiro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pneu furou, mas também a gasolina acabou.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só os alunos, mas também os professores saíram de férias.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estudou muito, mas não foi aprovado no concurso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Disse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viajaria, mas ficou em casa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b="1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57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16)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Pontue corretamente o texto.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temperamento calmo e pacífico__ Luciana__ a filha mais velha de Maria e Pedro__ gastava suas horas com a literatura__ lia livros de comédia__ romance__ drama__ suspense e terror__ lia escritores clássicos e escritores modernos__ lia prosa e poesia__ Onde encontrar Luciana no final da tarde__ Sentada à sombra de uma árvore__ lendo __</a:t>
            </a:r>
          </a:p>
        </p:txBody>
      </p:sp>
    </p:spTree>
    <p:extLst>
      <p:ext uri="{BB962C8B-B14F-4D97-AF65-F5344CB8AC3E}">
        <p14:creationId xmlns:p14="http://schemas.microsoft.com/office/powerpoint/2010/main" val="966140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16)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Pontue corretamente o texto.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/>
              <a:t>De temperamento calmo e pacífico, Luciana, a filha mais velha de Maria e Pedro, gastava suas horas com a literatura: lia livros de comédia, romance, drama, suspense e terror; lia escritores clássicos e escritores modernos; lia prosa e poesia. Onde encontrar Luciana no final da tarde? Sentada à sombra de uma árvore, lendo.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91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17)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Coloque vírgulas nos lugares corretos.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É necessário ir ao supermercado ao açougue à farmácia e à padaria.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 Camila a Letícia e a Luísa foram as responsáveis pelo despedimento da Ana Paula da Lúcia e da Alice.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A verdade minha querida amiga é que já não sou a mesma pessoa.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Lavar passar limpar aspirar e cozinhar são atividades que nunca acabam. 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Bom dia André!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f) Todos esperavam por um milagre embora soubessem ser impossível.</a:t>
            </a:r>
          </a:p>
        </p:txBody>
      </p:sp>
    </p:spTree>
    <p:extLst>
      <p:ext uri="{BB962C8B-B14F-4D97-AF65-F5344CB8AC3E}">
        <p14:creationId xmlns:p14="http://schemas.microsoft.com/office/powerpoint/2010/main" val="393737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Exercícios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107504" y="1340768"/>
            <a:ext cx="8932034" cy="53571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17)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Coloque vírgulas nos lugares corretos.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É necessário ir ao supermercado, ao açougue, à farmácia e à padaria.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A Camila, a Letícia e a Luísa foram as responsáveis pelo despedimento da Ana Paula, da Lúcia e da Alice.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 A verdade, minha querida amiga, é que já não sou a mesma pessoa.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Lavar, passar, limpar, aspirar e cozinhar são atividades que nunca acabam. 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 Bom dia, André!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f) Todos esperavam por um milagre, embora soubessem ser impossível.</a:t>
            </a:r>
          </a:p>
        </p:txBody>
      </p:sp>
    </p:spTree>
    <p:extLst>
      <p:ext uri="{BB962C8B-B14F-4D97-AF65-F5344CB8AC3E}">
        <p14:creationId xmlns:p14="http://schemas.microsoft.com/office/powerpoint/2010/main" val="323891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Vírgula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4" name="Picture 2" descr="C:\Users\Usuário\JEC\Pictures\Educandário\Imagens para aulas\v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88840"/>
            <a:ext cx="5746238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61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– Texto Reflexivo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Uma vírgula muda 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tudo</a:t>
            </a:r>
          </a:p>
          <a:p>
            <a:pPr marL="0" indent="0">
              <a:buNone/>
            </a:pP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CAMPANHA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ANOS DA ABI (Associação Brasileira de Imprensa).</a:t>
            </a:r>
          </a:p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pode ser uma pausa … ou não.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Não, espere.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espere ..</a:t>
            </a:r>
          </a:p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 pode sumir com seu dinheiro.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23,4.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2,34.</a:t>
            </a:r>
          </a:p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 criar heróis …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Isso só, ele resolve.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Isso só ele resolve.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455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Vírgula – Texto Reflexivo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 pode ser uma solução.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Vamos perder, nada foi resolvido.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Vamos perder nada, foi resolvido.</a:t>
            </a:r>
          </a:p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vírgula muda uma opinião.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queremos saber.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Não, queremos saber.</a:t>
            </a:r>
          </a:p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vírgula pode condenar ou salvar.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 tenha clemência!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Não, tenha clemência!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53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2568</Words>
  <Application>Microsoft Office PowerPoint</Application>
  <PresentationFormat>Apresentação na tela (4:3)</PresentationFormat>
  <Paragraphs>383</Paragraphs>
  <Slides>64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64</vt:i4>
      </vt:variant>
    </vt:vector>
  </HeadingPairs>
  <TitlesOfParts>
    <vt:vector size="65" baseType="lpstr">
      <vt:lpstr>Tema do Office</vt:lpstr>
      <vt:lpstr>Vírgula</vt:lpstr>
      <vt:lpstr>Vírgula</vt:lpstr>
      <vt:lpstr>Vírgula</vt:lpstr>
      <vt:lpstr>Vírgula</vt:lpstr>
      <vt:lpstr>Vírgula</vt:lpstr>
      <vt:lpstr>Vírgula</vt:lpstr>
      <vt:lpstr>Vírgula</vt:lpstr>
      <vt:lpstr>Vírgula – Texto Reflexivo</vt:lpstr>
      <vt:lpstr>Vírgula – Texto Reflexivo</vt:lpstr>
      <vt:lpstr>Vírgula – Texto Reflexivo</vt:lpstr>
      <vt:lpstr>Vírgula – Regra Geral</vt:lpstr>
      <vt:lpstr>Vírgula – Regras Específicas</vt:lpstr>
      <vt:lpstr>Vírgula - Regras</vt:lpstr>
      <vt:lpstr>Vírgula - Regras</vt:lpstr>
      <vt:lpstr>Vírgula - Regras</vt:lpstr>
      <vt:lpstr>Vírgula - Regras</vt:lpstr>
      <vt:lpstr>Vírgula - Regras</vt:lpstr>
      <vt:lpstr>Vírgula - Regras</vt:lpstr>
      <vt:lpstr>Vírgula - Regras</vt:lpstr>
      <vt:lpstr>Vírgula - Regras</vt:lpstr>
      <vt:lpstr>Vírgula - Regras</vt:lpstr>
      <vt:lpstr>Vírgula - Regras</vt:lpstr>
      <vt:lpstr>Vírgula - Regras</vt:lpstr>
      <vt:lpstr>Vírgula - Regras</vt:lpstr>
      <vt:lpstr>Vírgula - Regras</vt:lpstr>
      <vt:lpstr>Vírgula - Regras</vt:lpstr>
      <vt:lpstr>Vírgula - Regras</vt:lpstr>
      <vt:lpstr>Vírgula - Regras</vt:lpstr>
      <vt:lpstr>Vírgula - Casos Proibidos</vt:lpstr>
      <vt:lpstr>Vírgula - Casos Proibidos</vt:lpstr>
      <vt:lpstr>Vírgula - Casos Proibidos</vt:lpstr>
      <vt:lpstr>Vírgula - Casos Proibidos</vt:lpstr>
      <vt:lpstr>Vírgula - Casos Proibidos</vt:lpstr>
      <vt:lpstr>Vírgula - Casos Facultativos</vt:lpstr>
      <vt:lpstr>Vírgula - Casos Facultativos</vt:lpstr>
      <vt:lpstr>Vírgula - Casos Facultativos</vt:lpstr>
      <vt:lpstr>Vírgula – Casos Proibidos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  <vt:lpstr>Exercícios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Acentuação</dc:title>
  <dc:creator>Usuário</dc:creator>
  <cp:lastModifiedBy>Usuário</cp:lastModifiedBy>
  <cp:revision>87</cp:revision>
  <dcterms:created xsi:type="dcterms:W3CDTF">2017-07-25T12:59:05Z</dcterms:created>
  <dcterms:modified xsi:type="dcterms:W3CDTF">2019-05-16T21:12:54Z</dcterms:modified>
</cp:coreProperties>
</file>