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sldIdLst>
    <p:sldId id="456" r:id="rId2"/>
    <p:sldId id="457" r:id="rId3"/>
    <p:sldId id="339" r:id="rId4"/>
    <p:sldId id="460" r:id="rId5"/>
    <p:sldId id="601" r:id="rId6"/>
    <p:sldId id="602" r:id="rId7"/>
    <p:sldId id="603" r:id="rId8"/>
    <p:sldId id="340" r:id="rId9"/>
    <p:sldId id="604" r:id="rId10"/>
    <p:sldId id="606" r:id="rId11"/>
    <p:sldId id="605" r:id="rId12"/>
    <p:sldId id="607" r:id="rId13"/>
    <p:sldId id="617" r:id="rId14"/>
    <p:sldId id="618" r:id="rId15"/>
    <p:sldId id="619" r:id="rId16"/>
    <p:sldId id="620" r:id="rId17"/>
    <p:sldId id="621" r:id="rId18"/>
    <p:sldId id="622" r:id="rId19"/>
    <p:sldId id="623" r:id="rId20"/>
    <p:sldId id="624" r:id="rId21"/>
    <p:sldId id="625" r:id="rId22"/>
    <p:sldId id="626" r:id="rId23"/>
    <p:sldId id="627" r:id="rId24"/>
    <p:sldId id="628" r:id="rId25"/>
    <p:sldId id="629" r:id="rId26"/>
    <p:sldId id="630" r:id="rId27"/>
    <p:sldId id="631" r:id="rId28"/>
    <p:sldId id="632" r:id="rId29"/>
    <p:sldId id="633" r:id="rId30"/>
    <p:sldId id="609" r:id="rId31"/>
    <p:sldId id="610" r:id="rId32"/>
    <p:sldId id="611" r:id="rId33"/>
    <p:sldId id="636" r:id="rId34"/>
    <p:sldId id="613" r:id="rId35"/>
    <p:sldId id="615" r:id="rId36"/>
    <p:sldId id="616" r:id="rId37"/>
    <p:sldId id="634" r:id="rId38"/>
    <p:sldId id="635" r:id="rId39"/>
    <p:sldId id="638" r:id="rId40"/>
    <p:sldId id="639" r:id="rId41"/>
    <p:sldId id="640" r:id="rId42"/>
    <p:sldId id="641" r:id="rId43"/>
    <p:sldId id="642" r:id="rId44"/>
    <p:sldId id="643" r:id="rId45"/>
    <p:sldId id="644" r:id="rId46"/>
    <p:sldId id="645" r:id="rId47"/>
    <p:sldId id="646" r:id="rId48"/>
    <p:sldId id="654" r:id="rId49"/>
    <p:sldId id="655" r:id="rId50"/>
    <p:sldId id="656" r:id="rId51"/>
    <p:sldId id="657" r:id="rId52"/>
    <p:sldId id="658" r:id="rId53"/>
    <p:sldId id="659" r:id="rId54"/>
    <p:sldId id="660" r:id="rId55"/>
    <p:sldId id="653" r:id="rId56"/>
    <p:sldId id="648" r:id="rId57"/>
    <p:sldId id="649" r:id="rId58"/>
    <p:sldId id="647" r:id="rId59"/>
    <p:sldId id="650" r:id="rId60"/>
    <p:sldId id="651" r:id="rId61"/>
    <p:sldId id="652" r:id="rId6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18/05/2019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18/05/2019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18/05/2019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18/05/2019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18/05/2019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18/05/2019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18/05/2019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18/05/2019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18/05/2019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18/05/2019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18/05/2019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18/05/2019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18/05/2019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DEMONSTRATIVO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Marcam a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posição temporal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espacial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um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em relação a uma das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três pessoas do discurso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fora ou dentro do texto.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6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6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6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6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6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6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381" y="3565775"/>
            <a:ext cx="7009237" cy="2179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77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DEMONSTRATIVO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Função referencial (dentro do texto)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este(a/s), isto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alguns gramáticos entendem que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também podem retomar algo que acabou de ser dito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Justiça,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está faltando no país.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Joca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besta quadrada, nunca será alguém na vida.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C:\Users\Usuário\JEC\Pictures\Educandário\Imagens para aulas\frase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221088"/>
            <a:ext cx="2898063" cy="1701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473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DEMONSTRATIVO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Função referencial (dentro do texto)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esse(a/s), isso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referem-se sempre 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algo que já foi dito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 apresentado (valor anafórico).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 bons romances na juventude, romances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esses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ajudaram na minha formação.</a:t>
            </a:r>
          </a:p>
          <a:p>
            <a:pPr lvl="0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 sempre dizia que “a vida é bela”. Guardei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essa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verdade para mim.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C:\Users\Usuário\JEC\Pictures\Educandário\Imagens para aulas\frase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322" y="4342970"/>
            <a:ext cx="2304256" cy="1725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994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DEMONSTRATIVO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Valores estilísticos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em linguagem coloquial, pode apresentar matizes de sentido consoante o contexto: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sou d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não! (desprezo)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não! (surpresa)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C:\Users\Usuário\JEC\Pictures\Educandário\Imagens para aulas\frase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005064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851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AutoNum type="arabi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Aponte o sentido dos pronomes demonstrativos: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 Aqueles, sim, eram homens honrados.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b- Isso não! Isso não!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c- Essa mulher... Ih...! Nem te conto...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d- Isso não passa de um idiota.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 Você só pensa naquilo...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f- Não consigo crer que ela tenha virado aquilo.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g- Ufa! Essa foi uma questão daquelas!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35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AutoNum type="arabi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Aponte o sentido dos pronomes demonstrativos: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 Aqueles, sim, eram homens honrados. (admiração)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b- Isso não! Isso não! (indignação, recusa)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c- Essa mulher... Ih...! Nem te conto... (ironia)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d- Isso não passa de um idiota. (repulsa, depreciação)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 Você só pensa naquilo... (malícia)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f- Não consigo crer que ela tenha virado aquilo. (pena, comiseração)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g- Ufa! Essa foi uma questão daquelas! (intensificação)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78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Complete as lacunas com o pronome demonstrativo correto: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camisa aqui do Palmeiras é minha.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b- ______ camisa que você está usando só serve para pano de chão. c-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carro vermelho é do Mauro.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d-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país onde ele mora não presta.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 Empreste-me ______ lápis, Lana. Já devolvo para você.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f-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Adoro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 país. Nunca sairei daqui.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g-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Largue ______, menino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É sujo!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74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Complete as lacunas com o pronome demonstrativo correto: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camisa aqui do Palmeiras é minha. (Esta)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 camisa que você está usando só serve para pano de chão. (Essa)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c- ______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carro vermelho é do Mauro. (Aquele)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d- ______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país onde ele mora não presta. (Aquele)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 Empreste-me ______ lápis, Lana. Já devolvo para você. (Esse)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f- Adoro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 país. Nunca sairei daqui. (Este)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g-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Largue ______, menino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É sujo! (Isso)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40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Complete as lacunas com o pronome demonstrativo correto: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O Século XXI, ______ período de correria insana, cansa a minha alma.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i- Hoje, ______ dia tão especial, estamos casando João e Sara.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j-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tempo antigo, acreditavam em Zeus e Apolo.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k-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época, a peste negra matava muita gente.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l- Jussara, você aqui a ______ horas?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m-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noite sonhei com ela. Que saudade!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n- ______ época atual entedia o meu coração de poeta. </a:t>
            </a: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34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Complete as lacunas com o pronome demonstrativo correto: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O Século XXI, ______ período de correria insana, cansa a minha alma. (Este)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Hoje, ______ dia tão especial, estamos casando João e Sara. (Neste)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j-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tempo antigo, acreditavam em Zeus e Apolo. (Naquele)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época, a peste negra matava muita gente. (Naquela)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Jussara, você aqui a ______ horas? (Estas)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m-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noite sonhei com ela. Que saudade! (Essa)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 época atual entedia o meu coração de poeta. (Esta)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00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651304" cy="5292055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Complete as lacunas com o pronome demonstrativo correto: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o- Ouça ______: a verdade prevalecerá.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p- A verdade prevalecerá, ______ é o que foi dito.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q-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sala aqui está um forno.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r- Tenho saudade ______ casa da minha distante infância.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s- ______ cidade não conhece o progresso, rapaz. Mude-se daí!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Acabam de chegar ______ mercadorias: lápis, giz e caneta.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Impunidade e corrupção: ______ são os problemas do país.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v- O que você quer dizer com ______?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14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DEMONSTRATIVO	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1ª pessoa</a:t>
            </a:r>
            <a:r>
              <a:rPr lang="pt-B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este(a/s), isto;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pt-B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2ª pessoa</a:t>
            </a:r>
            <a:r>
              <a:rPr lang="pt-B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esse(a/s), isso;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pt-B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3ª pessoa</a:t>
            </a:r>
            <a:r>
              <a:rPr lang="pt-B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aquele(a/s), aquilo;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921" y="3814204"/>
            <a:ext cx="7352157" cy="2310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78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651304" cy="5292055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Complete as lacunas com o pronome demonstrativo correto: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o- Ouça ______: a verdade prevalecerá. (Isto)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A verdade prevalecerá, ______ é o que foi dito. (Isso)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sala aqui está um forno. (Esta)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Tenho saudade ______ casa da minha distante infância. (Daquela)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______ cidade não conhece o progresso, rapaz. Mude-se daí! (Essa)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Acabam de chegar ______ mercadorias: lápis, giz e caneta. (Estas)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Impunidade e corrupção: ______ são os problemas do país. (Esses)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v- O que você quer dizer com ______? (Isso)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87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651304" cy="5292055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Complete as lacunas com o pronome demonstrativo correto: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Amor e perdão são a chave da felicidade. ______ acalma a alma e ______ encanta o coração.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x- Luís e Luma estudaram na Europa; ______ em Paris, ______ em Londres.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y- Consultado o juiz, ______ se manifestou favoravelmente ao recurso.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z- Natação e futebol: são ______ as modalidade que praticamos aqui. </a:t>
            </a: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0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651304" cy="5292055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Complete as lacunas com o pronome demonstrativo correto: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Amor e perdão são a chave da felicidade. ______ acalma a alma e ______ encanta o coração. (Este/Aquele)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x- Luís e Luma estudaram na Europa; ______ em Paris, ______ em Londres. (Esta/Aquele)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Consultado o juiz, ______ se manifestou favoravelmente ao recurso. (Este)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Natação e futebol: são ______ as modalidade que praticamos aqui. (Essas) </a:t>
            </a: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59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651304" cy="529205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Univ. Fed. Viçosa) Assinale o item em que há erro no emprego do pronome demonstrativo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Paulo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que é isso que você leva?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-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Amai vossos irmãos”! são essas as verdadeiras palavras de amor.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-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Trinta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dezembro de 1977! Foi significativo para mim esse dia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–Pedro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esse livro que está com José é meu.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–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estou de acordo com aquelas palavras que José pronunciou.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0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651304" cy="529205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(UNIRIO)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Assinale o item que completa convenientemente as lacunas do trecho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 maxila e os dentes denotavam a decrepitude do burrinho; ………., porém, estavam mais gastos que ……….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esses,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aquela.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estes,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aquela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estes,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esses.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aqueles,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estes,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esses.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1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651304" cy="529205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(PUC-SP) No trecho que a seguir transcrevemos, há vários pronomes.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"Com esta história eu vou me sensibilizar, e bem sei que cada dia é um dia roubado da morte. Eu não sou um intelectual, escrevo com o corpo. E o que escrevo é uma névoa úmida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Identifique, nele, dois pronomes demonstrativos, um pronome pessoal do caso reto e um pronome pessoal do caso oblíquo.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75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651304" cy="529205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(PUC-SP) No trecho que a seguir transcrevemos, há vários pronomes.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"Com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história eu vou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sensibilizar, e bem sei que cada dia é um dia roubado da morte.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não sou um intelectual, escrevo com o corpo. 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(isto)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escrevo é uma névoa úmida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Identifique, nele, dois pronomes demonstrativos, um pronome pessoal do caso reto e um pronome pessoal do caso oblíquo.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48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651304" cy="529205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(Unicamp-SP) O Partido X dedica-se a essa atividade mais do que nunca. Ocorre que ainda está longe do desejado, seja por falta de vontade, de vocação ou de incapacidade do partido. Entre outras razões, é por esse motivo que o dólar sobe.</a:t>
            </a:r>
          </a:p>
          <a:p>
            <a:pPr marL="0" indent="0" algn="just">
              <a:buNone/>
            </a:pP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RODRIGUES, Fernando. Folha de S. Paulo, São Paulo, 25 set. 2002. Parcialmente adaptado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Na primeira oração ocorre uma palavra (um pronome) que permite concluir que o trecho acima não é o início do texto de Fernando Rodrigues. Qual é a palavra e por que sua ocorrência permite tal conclusão?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09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651304" cy="529205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(Unicamp-SP) O Partido X dedica-se 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essa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atividade mais do que nunca. Ocorre que ainda está longe do desejado, seja por falta de vontade, de vocação ou de incapacidade do partido. Entre outras razões, é por esse motivo que o dólar sobe.</a:t>
            </a:r>
          </a:p>
          <a:p>
            <a:pPr marL="0" indent="0" algn="just">
              <a:buNone/>
            </a:pP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RODRIGUES, Fernando. Folha de S. Paulo, São Paulo, 25 set. 2002. Parcialmente adaptado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Na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primeira oração ocorre uma palavra (um pronome) que permite concluir que o trecho acima não é o início do texto de Fernando Rodrigues. Qual é a palavra e por que sua ocorrência permite tal conclusão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“Essa”. Ele é um pronome demonstrativo que faz referência ao que já foi dito.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93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651304" cy="529205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(FCMSCSP) Por favor, passe _____ caneta que está aí perto de você; _____ aqui não serve para _____ desenhar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aquela, esta,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mim.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esta, esta,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mim.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essa, esta,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essa, essa,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mim.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aquela, essa,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78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DEMONSTRATIVO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Outros pronomes demonstrativos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mesmo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(a/s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próprio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(a/s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Ela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própria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costura seus vestidos.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semelhante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(s),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quando usados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lugar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 pronome demonstrativo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 (Este)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absurdo eu não cometeria.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quando usados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lugar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pronome demonstrativo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somos (aquilo).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4365104"/>
            <a:ext cx="2489974" cy="1547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71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RELATIVO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Cuidado: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são 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queridinhos das bancas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examinadoras.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um elemento conector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caráter anafórico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ou seja, faz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referência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um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termo antecedente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(substantivo, pronome substantivo, numeral, advérbio ou verbo no infinitivo),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substituindo-o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 livro é espetacular. Estou lendo um livro.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Estou lendo um livro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 espetacular.</a:t>
            </a: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Picture 2" descr="C:\Users\Usuário\JEC\Pictures\Educandário\Imagens para aulas\extraordinário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1" y="3501008"/>
            <a:ext cx="2575173" cy="2494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907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RELATIVO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Visitei um amigo. Eu tenho uma grande admiração por ele.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Visitei um amigo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quem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tenho admiração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Comprei um carro recentemente. Levei o carro à oficina.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Levei o carro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comprei recentemente à oficina. </a:t>
            </a: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2" name="Picture 2" descr="C:\Users\Usuário\JEC\Pictures\Educandário\Imagens para aulas\frase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984" y="3861048"/>
            <a:ext cx="2884032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888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RELATIVO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Sintaticamente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falando, todo pronome relativo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introduz oração subordinada adjetiva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restritiva ou explicativa.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 homem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veio aqui era o Presidente.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Estudar Língua Portuguesa,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 importante, você não quer.</a:t>
            </a: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 descr="C:\Users\Usuário\JEC\Pictures\Educandário\Imagens para aulas\frase1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861048"/>
            <a:ext cx="2771638" cy="2076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928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RELATIVO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Lembrando: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subordinada adjetiva é aquela que explica (explicativa) ou restringe (restritiva) um termo anteriormente citado.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 saiu com o namorado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mora em Ipanema. (restritiva)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Garota saliente: tem mais de um namorado.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 saiu com 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namorado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mora em Ipanema.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(explicativa)</a:t>
            </a:r>
          </a:p>
          <a:p>
            <a:pPr marL="0" indent="0" algn="ctr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Garota comportada: só tem um namorado.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Users\Usuário\JEC\Pictures\Educandário\Imagens para aulas\frase1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591069"/>
            <a:ext cx="2016224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40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RELATIVO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Atenção: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verbo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nome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oração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subordinada adjetiva exigir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presença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preposição,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essa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ficará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obrigatoriamente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antes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pronome relativo.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 filho,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qual a mãe tinha amor, era bom. (Tem amor por alguém)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Este é o carro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precisamos. (Precisa de alguma coisa)</a:t>
            </a: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Usuário\JEC\Pictures\Educandário\Imagens para aulas\frase1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1" y="4576643"/>
            <a:ext cx="2016223" cy="1537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433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RELATIVO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Principais pronomes relativos: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que, o qual, a qual, os quais, as quais, quem, cujo(a), quanto(a/s), onde, como, quando.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Vamos estudar agora os principais:</a:t>
            </a: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Usuário\JEC\Pictures\Educandário\Imagens para aulas\frase2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429000"/>
            <a:ext cx="3444579" cy="2580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361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RELATIVO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(substituível pelo variável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qual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invariável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refere-se 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pessoas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coisas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é chamado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relativo universal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pois pode ser usado, em geral, no lugar de todos os outros relativos.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As mulheres,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quais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são geniosas por natureza, permanecem ótimas.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Os dois,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quais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você ajudou, já estão recuperados.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Usuário\JEC\Pictures\Educandário\Imagens para aulas\frase1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5112362"/>
            <a:ext cx="244827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872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RELATIVO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evite ambiguidade usando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qual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lugar do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Conheci o pai da garota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acidentou.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Conheci o pai da garota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qual/a qual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acidentou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Ataquei o professor da escola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 reprovou.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Ataquei o professor da escola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qual/a qual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 reprovou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Usuário\JEC\Pictures\Educandário\Imagens para aulas\frase1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293096"/>
            <a:ext cx="3032059" cy="1865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963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RELATIVO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08720"/>
            <a:ext cx="8712968" cy="529205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Cuidado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nem sempre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será pronome relativo.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Encontrei o homem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estava devendo a grana (pronome relativo).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Eu disse ao homem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afastasse. (conjunção integrante)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Quero saber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 isso. (pronome interrogativo)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Nós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convencemos a ficar! (partícula expletiva/realce)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Partícula expletiva: formada pelo verbo ser + que. É dispensável, podendo ser suprimida sem prejuízo ao sentido da oração).</a:t>
            </a:r>
            <a:endParaRPr lang="pt-B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C:\Users\Usuário\JEC\Pictures\Educandário\Imagens para aulas\frase17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005064"/>
            <a:ext cx="1896523" cy="1253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746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RELATIVO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invariável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refere-se 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pessoas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algo personificado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costuma ser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precedido pela preposição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 líder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quem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devo lealdade é meu guia.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 Justiça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quem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devo obediência é meu guia.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Eis o homem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quem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mais admiro.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Deus,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perante quem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 ajoelho, é importantíssimo.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C:\Users\Usuário\JEC\Pictures\Educandário\Imagens para aulas\frase1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526566"/>
            <a:ext cx="2175091" cy="159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919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DEMONSTRATIVO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Função espacial (fora do texto)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(a/s),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ser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próximo do falante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Este lápis aqui é meu.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(a/s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ser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próximo do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ouvinte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Esse lápis aí é seu.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Aquele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(a/s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aquilo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distante do ouvinte 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falante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Aquele lápis ali é do Roberto.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383888"/>
            <a:ext cx="3000375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78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RELATIVO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08720"/>
            <a:ext cx="8712968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Cuidado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nem sempre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será pronome relativo.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Conheci uma moça, por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 apaixonei (pronome relativo).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 essa moça? (pronome interrogativo)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lê sabe mais. (pronome indefinido)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C:\Users\Usuário\JEC\Pictures\Educandário\Imagens para aulas\frase1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778" y="3717032"/>
            <a:ext cx="3348444" cy="2292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899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RELATIVO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Cujo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variável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concordando em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gênero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número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nome consequente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vem precedido ou seguido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artigo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Geralmente,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exprime posse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 Corinthians,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cujo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passado é glorioso, continua alegrando.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 garota,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cujo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cachorro fugiu, está triste.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mulher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cujos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filhos são barulhentos é barraqueira.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Picture 2" descr="C:\Users\Usuário\JEC\Pictures\Educandário\Imagens para aulas\frase19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257474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934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RELATIVO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invariável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refere-se 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lugares reais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virtuais,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substituível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que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 qual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pode ser antecedido de preposições (aonde, donde).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 cidade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moro é linda.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 escola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estudo fica longe daqui.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3" name="Picture 3" descr="C:\Users\Usuário\JEC\Pictures\Educandário\Imagens para aulas\frase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450" y="3861048"/>
            <a:ext cx="3190776" cy="1999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124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RELATIVO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Cuidado 1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só deve ser usado para lugares físicos ou virtuais, pois equivale a “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lugar em 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ou “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Fomos recebidos pela Camila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nos acolheu com muito afeto.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Fomos recebidos pela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Camila,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qual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nos acolheu com muito afeto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Há uma boa variedade de atividades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professor também é um observador.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Há uma boa variedade de atividades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das quais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 também é um observador.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56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RELATIVO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Cuidado 2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Onde x Aonde.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permanência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uma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ideia estática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local em que se encontra ou ocorre algo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Em geral, vem acompanhado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verbos estáticos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como ser, estar, ficar, morar. Ex.: A casa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moro está desabando.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Aonde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Dá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ideia de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deslocação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Vem normalmente acompanhado de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verbos que indicam movimento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ir, chegar, retornar,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voltar. Ex.: João não sabia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aonde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ir.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Dica: substitua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aonde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onde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60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RELATIVO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invariável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precedido pelas palavras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maneira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jeito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 equivale 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pelo qual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Acertei o jeito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fazer as coisas.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 maneira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você se comportou foi reprovável.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 descr="C:\Users\Usuário\JEC\Pictures\Educandário\Imagens para aulas\frase1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143" y="3492452"/>
            <a:ext cx="2439714" cy="2439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17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RELATIVO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invariável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retoma antecedente que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exprime valor temporal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 equivale 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Ele era do tempo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amarrava cão pelo rabo.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É chegada a hora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todos devem se erguer e lutar.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0" name="Picture 2" descr="C:\Users\Usuário\JEC\Pictures\Educandário\Imagens para aulas\freud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8617" y="3579104"/>
            <a:ext cx="2867772" cy="2148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592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457200" indent="-457200" algn="just">
              <a:buAutoNum type="arabicParenR"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com </a:t>
            </a:r>
            <a:r>
              <a:rPr lang="pt-B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onde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 </a:t>
            </a:r>
            <a:r>
              <a:rPr lang="pt-B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aonde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turista não sabe _________ fica o Cristo Redentor.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B-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Visitaram o zoo, _________ puderam ver vários animais. </a:t>
            </a: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C-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 você vai depois da aula? </a:t>
            </a: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D-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lugar _________ vou não te diz respeito. </a:t>
            </a: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sei _________ ir para vê-la. </a:t>
            </a: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F-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 você estacionou o carro? </a:t>
            </a: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G-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sei _________ ficaremos nas férias de inverno. </a:t>
            </a: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H-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 devo ir para comprar esses produtos?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02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457200" indent="-457200" algn="just">
              <a:buAutoNum type="arabicParenR"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com </a:t>
            </a:r>
            <a:r>
              <a:rPr lang="pt-B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onde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 </a:t>
            </a:r>
            <a:r>
              <a:rPr lang="pt-B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aonde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turista não sabe _________ fica o Cristo Redentor.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(onde)</a:t>
            </a: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B-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Visitaram o zoo, _________ puderam ver vários animais. (onde)</a:t>
            </a: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C-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 você vai depois da aula? (aonde)</a:t>
            </a: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D-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lugar _________ vou não te diz respeito. (aonde)</a:t>
            </a: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sei _________ ir para vê-la. (aonde)</a:t>
            </a: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F-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 você estacionou o carro? (onde)</a:t>
            </a: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G-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sei _________ ficaremos nas férias de inverno. (onde)</a:t>
            </a: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H-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 devo ir para comprar esses produtos? (aonde)</a:t>
            </a: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51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Complete com </a:t>
            </a:r>
            <a:r>
              <a:rPr lang="pt-BR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cujo, cujos, cuja, cujas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convivo com pessoas _____ aspirações são apenas materialistas.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B-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livro, ______ leitura agradou a tantos, trata da ditadura militar.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C-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homem ______ casa foi invadida se mudou. </a:t>
            </a:r>
          </a:p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D-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garota _______ tio é professor faltou. </a:t>
            </a:r>
          </a:p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projeto, ____ responsáveis estão viajando, está pronto. </a:t>
            </a:r>
          </a:p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F-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empresa, _________ fachada foi destruída, será reformada. </a:t>
            </a:r>
          </a:p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G-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advogada, _________ pai é juiz, tem privilégios aqui. </a:t>
            </a:r>
          </a:p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H-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advogada, _________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pais são juízes,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 privilégios aqui.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61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DEMONSTRATIVO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Função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temporal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(fora do texto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(a/s): presente, passado recente ou futuro próximo.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 a hora da verdade.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noite foi sensacional.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fim de semana será perfeito, pena que ainda é segunda.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Usuário\JEC\Pictures\Educandário\Imagens para aulas\boa prova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5" y="4496106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969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Complete com </a:t>
            </a:r>
            <a:r>
              <a:rPr lang="pt-BR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cujo, cujos, cuja, cujas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convivo com pessoas _____ aspirações são apenas materialistas.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(cujas)</a:t>
            </a:r>
          </a:p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B-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livro, ______ leitura agradou a tantos, trata da ditadura militar. (cuja)</a:t>
            </a:r>
            <a:endParaRPr lang="pt-BR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C-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homem ______ casa foi invadida se mudou. (cuja)</a:t>
            </a:r>
            <a:endParaRPr lang="pt-BR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D-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garota _______ tio é professor faltou. (cujo)</a:t>
            </a:r>
            <a:endParaRPr lang="pt-BR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projeto, ____ responsáveis estão viajando, está pronto. (cujos)</a:t>
            </a:r>
            <a:endParaRPr lang="pt-BR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F-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empresa, _________ fachada foi destruída, será reformada. (cuja)</a:t>
            </a:r>
            <a:endParaRPr lang="pt-BR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G-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advogada, _________ pai é juiz, tem privilégios aqui. (cujo)</a:t>
            </a:r>
            <a:endParaRPr lang="pt-BR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H-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advogada, _________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pais são juízes,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 privilégios aqui. (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cujos)</a:t>
            </a:r>
            <a:endParaRPr lang="pt-BR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10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Complete com o pronome relativo adequado:</a:t>
            </a:r>
          </a:p>
          <a:p>
            <a:pPr marL="0" indent="0" algn="just">
              <a:buNone/>
            </a:pPr>
            <a:endParaRPr lang="pt-BR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 é um fato _____ não pode ser contestado.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B-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uma verdade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 não pode ser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contestada.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C-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livro ______ comprei é ótimo. </a:t>
            </a:r>
          </a:p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D-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livro _______ capa está rasgada é ótimo. </a:t>
            </a:r>
          </a:p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papa ________ mais admiro é Francisco. </a:t>
            </a:r>
          </a:p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F-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conheço a pessoa _________ amas. </a:t>
            </a:r>
          </a:p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G-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infeliz bebia toda a água _________ lhe davam. </a:t>
            </a:r>
          </a:p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H-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Tudo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nasce morre.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77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Complete com o pronome relativo adequado:</a:t>
            </a:r>
          </a:p>
          <a:p>
            <a:pPr marL="0" indent="0" algn="just">
              <a:buNone/>
            </a:pPr>
            <a:endParaRPr lang="pt-BR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 é um fato _____ não pode ser contestado.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(que/o qual)</a:t>
            </a:r>
          </a:p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B-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uma verdade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 não pode ser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contestada.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que/a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qual)</a:t>
            </a:r>
          </a:p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C-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livro ______ comprei é ótimo. (que/o qual)</a:t>
            </a:r>
            <a:endParaRPr lang="pt-BR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D-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livro _______ capa está rasgada é ótimo. (cuja)</a:t>
            </a:r>
            <a:endParaRPr lang="pt-BR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papa ________ mais admiro é Francisco. ( a quem)</a:t>
            </a:r>
            <a:endParaRPr lang="pt-BR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F-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conheço a pessoa _________ amas. (a quem)</a:t>
            </a:r>
            <a:endParaRPr lang="pt-BR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G-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infeliz bebia toda a água _________ lhe davam. (quanta)</a:t>
            </a:r>
            <a:endParaRPr lang="pt-BR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H-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Tudo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nasce morre. (quanto)</a:t>
            </a:r>
            <a:endParaRPr lang="pt-BR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40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Solucione a ambiguidade de sentido:</a:t>
            </a:r>
          </a:p>
          <a:p>
            <a:pPr marL="0" indent="0" algn="just">
              <a:buNone/>
            </a:pPr>
            <a:endParaRPr lang="pt-BR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conheço o chefe da garota que se matou.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B-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Você sabe quem foi o aluno da professora que brigou na escola?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24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Solucione a ambiguidade de sentido:</a:t>
            </a:r>
          </a:p>
          <a:p>
            <a:pPr marL="0" indent="0" algn="just">
              <a:buNone/>
            </a:pPr>
            <a:endParaRPr lang="pt-BR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conheço o chefe da garota que se matou.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(a/o qual)</a:t>
            </a:r>
          </a:p>
          <a:p>
            <a:pPr marL="0" indent="0" algn="just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B-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Você sabe quem foi o aluno da professora que brigou na escola? (a/o qual)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48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ETF-SP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"O casal de índios levou-os à sua aldeia, que estava deserta, onde ofereceu frutas aos convidados", temos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dois pronomes possessivos e dois pronomes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pessoais.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um pronome pessoal, um pronome possessivo e dois pronomes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relativos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dois pronomes pessoais e dois pronomes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relativos.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um pronome pessoal, um pronome possessivo, um pronome relativo e um pronome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interrogativo.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dois pronomes possessivos e dois pronomes relativos.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54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Assinale o item em que não aparece pronome relativo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fazes aqui?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 vida que levo não é fácil.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O caminho por que passei é um atalho.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Temos que trabalhar aos sábados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O show a que assisti estava lotado.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0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Assinale o período em que foi empregado um pronome relativo inadequadamente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O livro a que eu me refiro é 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Estrela da manhã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 Manuel Bandeira.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Ela é uma pessoa de cuja idoneidade ninguém duvida.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A tese em cujos dados nos baseamos é esta.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O tribunal do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júri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perante o qual o réu foi condenado foi implacável.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O homem de cujo lhe falei ontem é este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22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FUVEST)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Conheci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(1) Madalena era boa em demasia... A culpa foi desta vida agreste que (2) me deu uma alma agreste. Procuro recordar o que (3) dizíamos. Terá realmente piado a coruja? Será a mesma que (4) piava há dois anos? Esqueço que (5) eles me deixaram e que (6) esta casa está quase deserta.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Nas frases acima 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aparece seis vezes; em três delas é pronome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relativo. Quais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1, 2,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2, 4,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3, 4 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2, 3,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2, 3,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42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(PUC/MG)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Assinale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alternativa em que o pronome ONDE esteja em consonância com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norma culta: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Não sei o setor aonde devo levar a guia de inscrição do vestibular da PUC/Minas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No início do século, houve um desenvolvimento maior do Sudeste, aonde tudo que se plantava era exportado.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As mulheres estão cada vez mais modernas, onde eu acho que está a razão para o grande número de separações.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Agindo dessa forma, sem medir as consequências, logo João verá o lugar onde vai chegar – é o que tenho dito a ele com frequência.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A convocação da seleção é onde eu não concordo com o Zagallo, pois ele é muito autoritário, não aceita opinião.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48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DEMONSTRATIVO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Função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temporal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(fora do texto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(a/s): passado recente ou futuro.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Ninguém se esquecerá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desse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carnaval.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Depois da reunião, sei que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esses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dias serão diferentes.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Usuário\JEC\Pictures\Educandário\Imagens para aulas\frase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933056"/>
            <a:ext cx="3667538" cy="1928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601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10)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Sobre o pronome relativo, é correto afirmar apenas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É representado pelos pronomes </a:t>
            </a:r>
            <a:r>
              <a:rPr lang="pt-BR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nos, vos, se,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 esses expressarem a ideia de </a:t>
            </a:r>
            <a:r>
              <a:rPr lang="pt-BR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ao outro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reciprocidade.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Exemplo:</a:t>
            </a:r>
            <a:r>
              <a:rPr lang="pt-BR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Nós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abraçamos longamente.</a:t>
            </a:r>
          </a:p>
          <a:p>
            <a:pPr marL="0" indent="0" algn="just"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Fazem referência às três pessoas do discurso e indicam a ideia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posse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algo. Exemplo: Essa letra é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minha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 algn="just"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Indicam a posição dos seres em relação às três pessoas do discurso. Essa localização pode ser no tempo, no espaço ou no discurso. Exemplo: Estou usando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livro para estudar.</a:t>
            </a:r>
          </a:p>
          <a:p>
            <a:pPr marL="0" indent="0" algn="just"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Referem-se, normalmente, a um termo anterior chamado antecedente. Exemplo: Eu sou a funcionária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chega por último na empresa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Aplicam-se à 3ª pessoa quando têm sentido vago ou exprimem quantidade indeterminada. Exemplo: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Alguém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 disse que você estava triste.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24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Assinale as alternativas corretas:</a:t>
            </a:r>
          </a:p>
          <a:p>
            <a:pPr marL="0" indent="0">
              <a:buNone/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Está correto o uso do pronome relativo na frase “A equipe </a:t>
            </a:r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cujo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desempenho foi superior receberá premiação em dinheiro”.</a:t>
            </a:r>
          </a:p>
          <a:p>
            <a:pPr marL="0" indent="0">
              <a:buNone/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“A desigualdade social é um mal que acomete o Brasil”. Está correto o emprego do pronome relativo </a:t>
            </a:r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que. </a:t>
            </a: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Os pronomes relativos representam nomes já mencionados anteriormente, relacionando-se com eles. Também têm como função introduzir orações subordinadas adjetivas.</a:t>
            </a:r>
          </a:p>
          <a:p>
            <a:pPr marL="0" indent="0">
              <a:buNone/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IV. O pronome relativo </a:t>
            </a:r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deve ser evitado. Sempre que possível, a substituição deve ser feita pelos seguintes pronomes: o qual, a qual, os quais, as quais.</a:t>
            </a:r>
          </a:p>
          <a:p>
            <a:pPr marL="0" indent="0">
              <a:buNone/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Os pronomes relativos são: </a:t>
            </a:r>
            <a:r>
              <a:rPr lang="pt-B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qual (a qual, os quais, as quais), cujo (cuja, cujos, cujas), que, quem, quanto (quanta, quantos, quantas), onde, como, quando.</a:t>
            </a: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I, III e V.</a:t>
            </a:r>
          </a:p>
          <a:p>
            <a:pPr marL="0" indent="0">
              <a:buNone/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II, III e V</a:t>
            </a:r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I e IV.</a:t>
            </a:r>
          </a:p>
          <a:p>
            <a:pPr marL="0" indent="0">
              <a:buNone/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IV e V.</a:t>
            </a:r>
          </a:p>
          <a:p>
            <a:pPr marL="0" indent="0">
              <a:buNone/>
            </a:pP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Todas as alternativas estão corretas.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65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DEMONSTRATIVO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Função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temporal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(fora do texto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aquele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(a/s): passado ou tempo distante (vago).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Foi em 1500,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naquele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ano, o Brasil surgiu.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Naquele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dia, no Seu dia, Deus fará justiça.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Usuário\JEC\Pictures\Educandário\Imagens para aulas\frase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262" y="3861048"/>
            <a:ext cx="3104669" cy="2014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268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DEMONSTRATIVO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Função distributiva (dentro do texto)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(refere-se ao mais próximo, ou citado por último).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Aquele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(refere-se ao mais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afastado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ou citado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1º lugar). </a:t>
            </a:r>
          </a:p>
          <a:p>
            <a:pPr lvl="0"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 conhecemos Lula e Dilma. A imagem d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tem como reflexo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aquele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João e Pedro são farinha do mesmo saco. Enquanto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(Pedro) é folgado,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aquele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(João) é preguiçoso.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Usuário\JEC\Pictures\Educandário\Imagens para aulas\frase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797152"/>
            <a:ext cx="2448272" cy="1292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215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PRONOME DEMONSTRATIVO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Função referencial (dentro do texto)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este(a/s), isto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referem-se normalmente 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algo que será dito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 apresentado (valor catafórico).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Conheça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esta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verdade: só o estudo liberta.</a:t>
            </a:r>
          </a:p>
          <a:p>
            <a:pPr lvl="0"/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sentença é verdadeira: “A vida é efêmera.”.</a:t>
            </a:r>
          </a:p>
          <a:p>
            <a:pPr lvl="0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Users\Usuário\JEC\Pictures\Educandário\Imagens para aulas\frase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831089"/>
            <a:ext cx="3456383" cy="2166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143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5077</TotalTime>
  <Words>4588</Words>
  <Application>Microsoft Office PowerPoint</Application>
  <PresentationFormat>Apresentação na tela (4:3)</PresentationFormat>
  <Paragraphs>748</Paragraphs>
  <Slides>61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61</vt:i4>
      </vt:variant>
    </vt:vector>
  </HeadingPairs>
  <TitlesOfParts>
    <vt:vector size="62" baseType="lpstr">
      <vt:lpstr>Tema do Office</vt:lpstr>
      <vt:lpstr>PRONOME DEMONSTRATIVO</vt:lpstr>
      <vt:lpstr>PRONOME DEMONSTRATIVO </vt:lpstr>
      <vt:lpstr>PRONOME DEMONSTRATIVO</vt:lpstr>
      <vt:lpstr>PRONOME DEMONSTRATIVO</vt:lpstr>
      <vt:lpstr>PRONOME DEMONSTRATIVO</vt:lpstr>
      <vt:lpstr>PRONOME DEMONSTRATIVO</vt:lpstr>
      <vt:lpstr>PRONOME DEMONSTRATIVO</vt:lpstr>
      <vt:lpstr>PRONOME DEMONSTRATIVO</vt:lpstr>
      <vt:lpstr>PRONOME DEMONSTRATIVO</vt:lpstr>
      <vt:lpstr>PRONOME DEMONSTRATIVO</vt:lpstr>
      <vt:lpstr>PRONOME DEMONSTRATIVO</vt:lpstr>
      <vt:lpstr>PRONOME DEMONSTRATIVO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PRONOME RELATIVO</vt:lpstr>
      <vt:lpstr>PRONOME RELATIVO</vt:lpstr>
      <vt:lpstr>PRONOME RELATIVO</vt:lpstr>
      <vt:lpstr>PRONOME RELATIVO</vt:lpstr>
      <vt:lpstr>PRONOME RELATIVO</vt:lpstr>
      <vt:lpstr>PRONOME RELATIVO</vt:lpstr>
      <vt:lpstr>PRONOME RELATIVO</vt:lpstr>
      <vt:lpstr>PRONOME RELATIVO</vt:lpstr>
      <vt:lpstr>PRONOME RELATIVO</vt:lpstr>
      <vt:lpstr>PRONOME RELATIVO</vt:lpstr>
      <vt:lpstr>PRONOME RELATIVO</vt:lpstr>
      <vt:lpstr>PRONOME RELATIVO</vt:lpstr>
      <vt:lpstr>PRONOME RELATIVO</vt:lpstr>
      <vt:lpstr>PRONOME RELATIVO</vt:lpstr>
      <vt:lpstr>PRONOME RELATIVO</vt:lpstr>
      <vt:lpstr>PRONOME RELATIVO</vt:lpstr>
      <vt:lpstr>PRONOME RELATIVO</vt:lpstr>
      <vt:lpstr>EXERCÍCIO</vt:lpstr>
      <vt:lpstr>EXERCÍCIO</vt:lpstr>
      <vt:lpstr>EXERCÍCIO</vt:lpstr>
      <vt:lpstr>EXERCÍCIO</vt:lpstr>
      <vt:lpstr>EXERCÍCIO</vt:lpstr>
      <vt:lpstr>EXERCÍCIO</vt:lpstr>
      <vt:lpstr>EXERCÍCIO</vt:lpstr>
      <vt:lpstr>EXERCÍCIO</vt:lpstr>
      <vt:lpstr>EXERCÍCIO</vt:lpstr>
      <vt:lpstr>EXERCÍCIO</vt:lpstr>
      <vt:lpstr>EXERCÍCIO</vt:lpstr>
      <vt:lpstr>EXERCÍCIO</vt:lpstr>
      <vt:lpstr>EXERCÍCIO</vt:lpstr>
      <vt:lpstr>EXERCÍCIO</vt:lpstr>
      <vt:lpstr>EXERCÍCIO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Usuário</cp:lastModifiedBy>
  <cp:revision>556</cp:revision>
  <dcterms:created xsi:type="dcterms:W3CDTF">2018-05-26T12:30:19Z</dcterms:created>
  <dcterms:modified xsi:type="dcterms:W3CDTF">2019-05-18T14:05:42Z</dcterms:modified>
</cp:coreProperties>
</file>