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8" r:id="rId3"/>
    <p:sldId id="257" r:id="rId4"/>
    <p:sldId id="259" r:id="rId5"/>
    <p:sldId id="260" r:id="rId6"/>
    <p:sldId id="261" r:id="rId7"/>
    <p:sldId id="262" r:id="rId8"/>
    <p:sldId id="263" r:id="rId9"/>
    <p:sldId id="266" r:id="rId10"/>
    <p:sldId id="267" r:id="rId11"/>
    <p:sldId id="268" r:id="rId12"/>
    <p:sldId id="265" r:id="rId13"/>
    <p:sldId id="270" r:id="rId14"/>
    <p:sldId id="269" r:id="rId15"/>
    <p:sldId id="271" r:id="rId16"/>
    <p:sldId id="272" r:id="rId17"/>
    <p:sldId id="273" r:id="rId18"/>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7" d="100"/>
          <a:sy n="87" d="100"/>
        </p:scale>
        <p:origin x="61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51346D-D54D-498E-A769-B26FD889E9FD}" type="datetimeFigureOut">
              <a:rPr lang="pt-BR" smtClean="0"/>
              <a:t>28/07/2025</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9007EF-DD3C-44FD-9AAD-BA208FA6B36D}" type="slidenum">
              <a:rPr lang="pt-BR" smtClean="0"/>
              <a:t>‹nº›</a:t>
            </a:fld>
            <a:endParaRPr lang="pt-BR"/>
          </a:p>
        </p:txBody>
      </p:sp>
    </p:spTree>
    <p:extLst>
      <p:ext uri="{BB962C8B-B14F-4D97-AF65-F5344CB8AC3E}">
        <p14:creationId xmlns:p14="http://schemas.microsoft.com/office/powerpoint/2010/main" val="3251028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BF9DDB-0D0F-421F-81F9-E52E8139F89F}"/>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B490113A-724B-4ED5-B92D-4513F954EF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919FD874-EEC6-49C3-9AC9-42D52BEA352D}"/>
              </a:ext>
            </a:extLst>
          </p:cNvPr>
          <p:cNvSpPr>
            <a:spLocks noGrp="1"/>
          </p:cNvSpPr>
          <p:nvPr>
            <p:ph type="dt" sz="half" idx="10"/>
          </p:nvPr>
        </p:nvSpPr>
        <p:spPr/>
        <p:txBody>
          <a:bodyPr/>
          <a:lstStyle/>
          <a:p>
            <a:fld id="{8804BB43-D68B-42A7-8CB1-0ADAA8B1EF1A}" type="datetimeFigureOut">
              <a:rPr lang="pt-BR" smtClean="0"/>
              <a:t>28/07/2025</a:t>
            </a:fld>
            <a:endParaRPr lang="pt-BR"/>
          </a:p>
        </p:txBody>
      </p:sp>
      <p:sp>
        <p:nvSpPr>
          <p:cNvPr id="5" name="Espaço Reservado para Rodapé 4">
            <a:extLst>
              <a:ext uri="{FF2B5EF4-FFF2-40B4-BE49-F238E27FC236}">
                <a16:creationId xmlns:a16="http://schemas.microsoft.com/office/drawing/2014/main" id="{CBB8FED6-A913-4102-B867-35D989484F7F}"/>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92D43EA6-16D1-4689-B679-D95E7A10DFDC}"/>
              </a:ext>
            </a:extLst>
          </p:cNvPr>
          <p:cNvSpPr>
            <a:spLocks noGrp="1"/>
          </p:cNvSpPr>
          <p:nvPr>
            <p:ph type="sldNum" sz="quarter" idx="12"/>
          </p:nvPr>
        </p:nvSpPr>
        <p:spPr/>
        <p:txBody>
          <a:bodyPr/>
          <a:lstStyle/>
          <a:p>
            <a:fld id="{403A49DB-BB65-43CD-92B5-DE6995FC17B8}" type="slidenum">
              <a:rPr lang="pt-BR" smtClean="0"/>
              <a:t>‹nº›</a:t>
            </a:fld>
            <a:endParaRPr lang="pt-BR"/>
          </a:p>
        </p:txBody>
      </p:sp>
    </p:spTree>
    <p:extLst>
      <p:ext uri="{BB962C8B-B14F-4D97-AF65-F5344CB8AC3E}">
        <p14:creationId xmlns:p14="http://schemas.microsoft.com/office/powerpoint/2010/main" val="2692498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F2B4DA-D4E7-400C-B67C-59EA9B1C955C}"/>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308AE006-BFB7-4556-9AA6-515ABC21BD29}"/>
              </a:ext>
            </a:extLst>
          </p:cNvPr>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573F16A1-D1A8-4BBC-AA46-30730FF79A33}"/>
              </a:ext>
            </a:extLst>
          </p:cNvPr>
          <p:cNvSpPr>
            <a:spLocks noGrp="1"/>
          </p:cNvSpPr>
          <p:nvPr>
            <p:ph type="dt" sz="half" idx="10"/>
          </p:nvPr>
        </p:nvSpPr>
        <p:spPr/>
        <p:txBody>
          <a:bodyPr/>
          <a:lstStyle/>
          <a:p>
            <a:fld id="{8804BB43-D68B-42A7-8CB1-0ADAA8B1EF1A}" type="datetimeFigureOut">
              <a:rPr lang="pt-BR" smtClean="0"/>
              <a:t>28/07/2025</a:t>
            </a:fld>
            <a:endParaRPr lang="pt-BR"/>
          </a:p>
        </p:txBody>
      </p:sp>
      <p:sp>
        <p:nvSpPr>
          <p:cNvPr id="5" name="Espaço Reservado para Rodapé 4">
            <a:extLst>
              <a:ext uri="{FF2B5EF4-FFF2-40B4-BE49-F238E27FC236}">
                <a16:creationId xmlns:a16="http://schemas.microsoft.com/office/drawing/2014/main" id="{12D93191-8D58-4898-BDDD-EA26746A530C}"/>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E827739B-5F53-4E33-B2B3-D61BA5E5AD09}"/>
              </a:ext>
            </a:extLst>
          </p:cNvPr>
          <p:cNvSpPr>
            <a:spLocks noGrp="1"/>
          </p:cNvSpPr>
          <p:nvPr>
            <p:ph type="sldNum" sz="quarter" idx="12"/>
          </p:nvPr>
        </p:nvSpPr>
        <p:spPr/>
        <p:txBody>
          <a:bodyPr/>
          <a:lstStyle/>
          <a:p>
            <a:fld id="{403A49DB-BB65-43CD-92B5-DE6995FC17B8}" type="slidenum">
              <a:rPr lang="pt-BR" smtClean="0"/>
              <a:t>‹nº›</a:t>
            </a:fld>
            <a:endParaRPr lang="pt-BR"/>
          </a:p>
        </p:txBody>
      </p:sp>
    </p:spTree>
    <p:extLst>
      <p:ext uri="{BB962C8B-B14F-4D97-AF65-F5344CB8AC3E}">
        <p14:creationId xmlns:p14="http://schemas.microsoft.com/office/powerpoint/2010/main" val="2886455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F757F53A-C886-42EE-B609-6982F6166E9D}"/>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48221875-68D0-4DEE-9ED8-41D507815E7B}"/>
              </a:ext>
            </a:extLst>
          </p:cNvPr>
          <p:cNvSpPr>
            <a:spLocks noGrp="1"/>
          </p:cNvSpPr>
          <p:nvPr>
            <p:ph type="body" orient="vert" idx="1"/>
          </p:nvPr>
        </p:nvSpPr>
        <p:spPr>
          <a:xfrm>
            <a:off x="838200" y="365125"/>
            <a:ext cx="7734300" cy="5811838"/>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BCFCD4B2-4D42-44B1-845A-0931963EE0A5}"/>
              </a:ext>
            </a:extLst>
          </p:cNvPr>
          <p:cNvSpPr>
            <a:spLocks noGrp="1"/>
          </p:cNvSpPr>
          <p:nvPr>
            <p:ph type="dt" sz="half" idx="10"/>
          </p:nvPr>
        </p:nvSpPr>
        <p:spPr/>
        <p:txBody>
          <a:bodyPr/>
          <a:lstStyle/>
          <a:p>
            <a:fld id="{8804BB43-D68B-42A7-8CB1-0ADAA8B1EF1A}" type="datetimeFigureOut">
              <a:rPr lang="pt-BR" smtClean="0"/>
              <a:t>28/07/2025</a:t>
            </a:fld>
            <a:endParaRPr lang="pt-BR"/>
          </a:p>
        </p:txBody>
      </p:sp>
      <p:sp>
        <p:nvSpPr>
          <p:cNvPr id="5" name="Espaço Reservado para Rodapé 4">
            <a:extLst>
              <a:ext uri="{FF2B5EF4-FFF2-40B4-BE49-F238E27FC236}">
                <a16:creationId xmlns:a16="http://schemas.microsoft.com/office/drawing/2014/main" id="{17C3E299-6533-4A0F-B781-0AD5DDF425AF}"/>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90316473-C6AE-426C-B373-7B791390BCCB}"/>
              </a:ext>
            </a:extLst>
          </p:cNvPr>
          <p:cNvSpPr>
            <a:spLocks noGrp="1"/>
          </p:cNvSpPr>
          <p:nvPr>
            <p:ph type="sldNum" sz="quarter" idx="12"/>
          </p:nvPr>
        </p:nvSpPr>
        <p:spPr/>
        <p:txBody>
          <a:bodyPr/>
          <a:lstStyle/>
          <a:p>
            <a:fld id="{403A49DB-BB65-43CD-92B5-DE6995FC17B8}" type="slidenum">
              <a:rPr lang="pt-BR" smtClean="0"/>
              <a:t>‹nº›</a:t>
            </a:fld>
            <a:endParaRPr lang="pt-BR"/>
          </a:p>
        </p:txBody>
      </p:sp>
    </p:spTree>
    <p:extLst>
      <p:ext uri="{BB962C8B-B14F-4D97-AF65-F5344CB8AC3E}">
        <p14:creationId xmlns:p14="http://schemas.microsoft.com/office/powerpoint/2010/main" val="1030130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9415D3-FED8-45DB-B17E-AA7CF5D1F2ED}"/>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6A75ED86-7408-445C-A97C-BD86D66DE27D}"/>
              </a:ext>
            </a:extLst>
          </p:cNvPr>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A328286B-DF94-4101-8823-EC9045B8C0DE}"/>
              </a:ext>
            </a:extLst>
          </p:cNvPr>
          <p:cNvSpPr>
            <a:spLocks noGrp="1"/>
          </p:cNvSpPr>
          <p:nvPr>
            <p:ph type="dt" sz="half" idx="10"/>
          </p:nvPr>
        </p:nvSpPr>
        <p:spPr/>
        <p:txBody>
          <a:bodyPr/>
          <a:lstStyle/>
          <a:p>
            <a:fld id="{8804BB43-D68B-42A7-8CB1-0ADAA8B1EF1A}" type="datetimeFigureOut">
              <a:rPr lang="pt-BR" smtClean="0"/>
              <a:t>28/07/2025</a:t>
            </a:fld>
            <a:endParaRPr lang="pt-BR"/>
          </a:p>
        </p:txBody>
      </p:sp>
      <p:sp>
        <p:nvSpPr>
          <p:cNvPr id="5" name="Espaço Reservado para Rodapé 4">
            <a:extLst>
              <a:ext uri="{FF2B5EF4-FFF2-40B4-BE49-F238E27FC236}">
                <a16:creationId xmlns:a16="http://schemas.microsoft.com/office/drawing/2014/main" id="{1E55D0F7-0916-43FF-82D9-CC79FA7D354D}"/>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54BBEFDA-0A97-46CB-8756-2311580A1D94}"/>
              </a:ext>
            </a:extLst>
          </p:cNvPr>
          <p:cNvSpPr>
            <a:spLocks noGrp="1"/>
          </p:cNvSpPr>
          <p:nvPr>
            <p:ph type="sldNum" sz="quarter" idx="12"/>
          </p:nvPr>
        </p:nvSpPr>
        <p:spPr/>
        <p:txBody>
          <a:bodyPr/>
          <a:lstStyle/>
          <a:p>
            <a:fld id="{403A49DB-BB65-43CD-92B5-DE6995FC17B8}" type="slidenum">
              <a:rPr lang="pt-BR" smtClean="0"/>
              <a:t>‹nº›</a:t>
            </a:fld>
            <a:endParaRPr lang="pt-BR"/>
          </a:p>
        </p:txBody>
      </p:sp>
    </p:spTree>
    <p:extLst>
      <p:ext uri="{BB962C8B-B14F-4D97-AF65-F5344CB8AC3E}">
        <p14:creationId xmlns:p14="http://schemas.microsoft.com/office/powerpoint/2010/main" val="1609077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DECF07-1028-4461-A70F-444B0204918F}"/>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FC69F0EE-5FDD-4F4F-A8CE-CBAFEF8DEC1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Espaço Reservado para Data 3">
            <a:extLst>
              <a:ext uri="{FF2B5EF4-FFF2-40B4-BE49-F238E27FC236}">
                <a16:creationId xmlns:a16="http://schemas.microsoft.com/office/drawing/2014/main" id="{0BF85E75-CA21-4FD0-8B70-CFA6A7DAF39C}"/>
              </a:ext>
            </a:extLst>
          </p:cNvPr>
          <p:cNvSpPr>
            <a:spLocks noGrp="1"/>
          </p:cNvSpPr>
          <p:nvPr>
            <p:ph type="dt" sz="half" idx="10"/>
          </p:nvPr>
        </p:nvSpPr>
        <p:spPr/>
        <p:txBody>
          <a:bodyPr/>
          <a:lstStyle/>
          <a:p>
            <a:fld id="{8804BB43-D68B-42A7-8CB1-0ADAA8B1EF1A}" type="datetimeFigureOut">
              <a:rPr lang="pt-BR" smtClean="0"/>
              <a:t>28/07/2025</a:t>
            </a:fld>
            <a:endParaRPr lang="pt-BR"/>
          </a:p>
        </p:txBody>
      </p:sp>
      <p:sp>
        <p:nvSpPr>
          <p:cNvPr id="5" name="Espaço Reservado para Rodapé 4">
            <a:extLst>
              <a:ext uri="{FF2B5EF4-FFF2-40B4-BE49-F238E27FC236}">
                <a16:creationId xmlns:a16="http://schemas.microsoft.com/office/drawing/2014/main" id="{D1DF3B4D-8954-4C5D-8754-D10D05F0A120}"/>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D6267922-56D3-4146-B7D3-C59B6F54C5E5}"/>
              </a:ext>
            </a:extLst>
          </p:cNvPr>
          <p:cNvSpPr>
            <a:spLocks noGrp="1"/>
          </p:cNvSpPr>
          <p:nvPr>
            <p:ph type="sldNum" sz="quarter" idx="12"/>
          </p:nvPr>
        </p:nvSpPr>
        <p:spPr/>
        <p:txBody>
          <a:bodyPr/>
          <a:lstStyle/>
          <a:p>
            <a:fld id="{403A49DB-BB65-43CD-92B5-DE6995FC17B8}" type="slidenum">
              <a:rPr lang="pt-BR" smtClean="0"/>
              <a:t>‹nº›</a:t>
            </a:fld>
            <a:endParaRPr lang="pt-BR"/>
          </a:p>
        </p:txBody>
      </p:sp>
    </p:spTree>
    <p:extLst>
      <p:ext uri="{BB962C8B-B14F-4D97-AF65-F5344CB8AC3E}">
        <p14:creationId xmlns:p14="http://schemas.microsoft.com/office/powerpoint/2010/main" val="3866900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8FDB5B-5371-4318-BE53-C847684F26AD}"/>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25BBDA0D-0267-4CD7-97AB-804BAAF949AD}"/>
              </a:ext>
            </a:extLst>
          </p:cNvPr>
          <p:cNvSpPr>
            <a:spLocks noGrp="1"/>
          </p:cNvSpPr>
          <p:nvPr>
            <p:ph sz="half" idx="1"/>
          </p:nvPr>
        </p:nvSpPr>
        <p:spPr>
          <a:xfrm>
            <a:off x="838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FE13CDCA-0728-4A68-BE9B-FE3CCC533F9D}"/>
              </a:ext>
            </a:extLst>
          </p:cNvPr>
          <p:cNvSpPr>
            <a:spLocks noGrp="1"/>
          </p:cNvSpPr>
          <p:nvPr>
            <p:ph sz="half" idx="2"/>
          </p:nvPr>
        </p:nvSpPr>
        <p:spPr>
          <a:xfrm>
            <a:off x="6172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F5D010BB-616D-4261-A251-201C12033900}"/>
              </a:ext>
            </a:extLst>
          </p:cNvPr>
          <p:cNvSpPr>
            <a:spLocks noGrp="1"/>
          </p:cNvSpPr>
          <p:nvPr>
            <p:ph type="dt" sz="half" idx="10"/>
          </p:nvPr>
        </p:nvSpPr>
        <p:spPr/>
        <p:txBody>
          <a:bodyPr/>
          <a:lstStyle/>
          <a:p>
            <a:fld id="{8804BB43-D68B-42A7-8CB1-0ADAA8B1EF1A}" type="datetimeFigureOut">
              <a:rPr lang="pt-BR" smtClean="0"/>
              <a:t>28/07/2025</a:t>
            </a:fld>
            <a:endParaRPr lang="pt-BR"/>
          </a:p>
        </p:txBody>
      </p:sp>
      <p:sp>
        <p:nvSpPr>
          <p:cNvPr id="6" name="Espaço Reservado para Rodapé 5">
            <a:extLst>
              <a:ext uri="{FF2B5EF4-FFF2-40B4-BE49-F238E27FC236}">
                <a16:creationId xmlns:a16="http://schemas.microsoft.com/office/drawing/2014/main" id="{9FABFD19-2CDD-4CE5-910F-E292A1A218A8}"/>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7DB27861-E4C3-4DAA-91D4-7410F130AA6B}"/>
              </a:ext>
            </a:extLst>
          </p:cNvPr>
          <p:cNvSpPr>
            <a:spLocks noGrp="1"/>
          </p:cNvSpPr>
          <p:nvPr>
            <p:ph type="sldNum" sz="quarter" idx="12"/>
          </p:nvPr>
        </p:nvSpPr>
        <p:spPr/>
        <p:txBody>
          <a:bodyPr/>
          <a:lstStyle/>
          <a:p>
            <a:fld id="{403A49DB-BB65-43CD-92B5-DE6995FC17B8}" type="slidenum">
              <a:rPr lang="pt-BR" smtClean="0"/>
              <a:t>‹nº›</a:t>
            </a:fld>
            <a:endParaRPr lang="pt-BR"/>
          </a:p>
        </p:txBody>
      </p:sp>
    </p:spTree>
    <p:extLst>
      <p:ext uri="{BB962C8B-B14F-4D97-AF65-F5344CB8AC3E}">
        <p14:creationId xmlns:p14="http://schemas.microsoft.com/office/powerpoint/2010/main" val="2502457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D24229-E516-4087-8203-701274E9C209}"/>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203EA571-66B0-45DF-89B9-14A8556BFED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Espaço Reservado para Conteúdo 3">
            <a:extLst>
              <a:ext uri="{FF2B5EF4-FFF2-40B4-BE49-F238E27FC236}">
                <a16:creationId xmlns:a16="http://schemas.microsoft.com/office/drawing/2014/main" id="{75FB745A-E7A6-457F-A5E5-34DDF2AB8ABE}"/>
              </a:ext>
            </a:extLst>
          </p:cNvPr>
          <p:cNvSpPr>
            <a:spLocks noGrp="1"/>
          </p:cNvSpPr>
          <p:nvPr>
            <p:ph sz="half" idx="2"/>
          </p:nvPr>
        </p:nvSpPr>
        <p:spPr>
          <a:xfrm>
            <a:off x="839788" y="2505075"/>
            <a:ext cx="5157787"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ED7EA1BE-999D-4BA3-BEC8-3A32D6B097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Espaço Reservado para Conteúdo 5">
            <a:extLst>
              <a:ext uri="{FF2B5EF4-FFF2-40B4-BE49-F238E27FC236}">
                <a16:creationId xmlns:a16="http://schemas.microsoft.com/office/drawing/2014/main" id="{8A399C1F-D95B-42B8-A608-06AAE6F7B405}"/>
              </a:ext>
            </a:extLst>
          </p:cNvPr>
          <p:cNvSpPr>
            <a:spLocks noGrp="1"/>
          </p:cNvSpPr>
          <p:nvPr>
            <p:ph sz="quarter" idx="4"/>
          </p:nvPr>
        </p:nvSpPr>
        <p:spPr>
          <a:xfrm>
            <a:off x="6172200" y="2505075"/>
            <a:ext cx="5183188"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A0D20F74-A30E-4647-A85A-E5F2D3374E03}"/>
              </a:ext>
            </a:extLst>
          </p:cNvPr>
          <p:cNvSpPr>
            <a:spLocks noGrp="1"/>
          </p:cNvSpPr>
          <p:nvPr>
            <p:ph type="dt" sz="half" idx="10"/>
          </p:nvPr>
        </p:nvSpPr>
        <p:spPr/>
        <p:txBody>
          <a:bodyPr/>
          <a:lstStyle/>
          <a:p>
            <a:fld id="{8804BB43-D68B-42A7-8CB1-0ADAA8B1EF1A}" type="datetimeFigureOut">
              <a:rPr lang="pt-BR" smtClean="0"/>
              <a:t>28/07/2025</a:t>
            </a:fld>
            <a:endParaRPr lang="pt-BR"/>
          </a:p>
        </p:txBody>
      </p:sp>
      <p:sp>
        <p:nvSpPr>
          <p:cNvPr id="8" name="Espaço Reservado para Rodapé 7">
            <a:extLst>
              <a:ext uri="{FF2B5EF4-FFF2-40B4-BE49-F238E27FC236}">
                <a16:creationId xmlns:a16="http://schemas.microsoft.com/office/drawing/2014/main" id="{6DDF8450-EB92-42E8-9013-F063BBDDF07B}"/>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B525DDC9-0FA8-4AF4-8B83-D2F4E5CE7105}"/>
              </a:ext>
            </a:extLst>
          </p:cNvPr>
          <p:cNvSpPr>
            <a:spLocks noGrp="1"/>
          </p:cNvSpPr>
          <p:nvPr>
            <p:ph type="sldNum" sz="quarter" idx="12"/>
          </p:nvPr>
        </p:nvSpPr>
        <p:spPr/>
        <p:txBody>
          <a:bodyPr/>
          <a:lstStyle/>
          <a:p>
            <a:fld id="{403A49DB-BB65-43CD-92B5-DE6995FC17B8}" type="slidenum">
              <a:rPr lang="pt-BR" smtClean="0"/>
              <a:t>‹nº›</a:t>
            </a:fld>
            <a:endParaRPr lang="pt-BR"/>
          </a:p>
        </p:txBody>
      </p:sp>
    </p:spTree>
    <p:extLst>
      <p:ext uri="{BB962C8B-B14F-4D97-AF65-F5344CB8AC3E}">
        <p14:creationId xmlns:p14="http://schemas.microsoft.com/office/powerpoint/2010/main" val="4293387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64E14E-6ABC-44DC-BCE8-849BB7B4BF60}"/>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17D13D1A-18A9-48EA-B86D-D035FFE6CCFA}"/>
              </a:ext>
            </a:extLst>
          </p:cNvPr>
          <p:cNvSpPr>
            <a:spLocks noGrp="1"/>
          </p:cNvSpPr>
          <p:nvPr>
            <p:ph type="dt" sz="half" idx="10"/>
          </p:nvPr>
        </p:nvSpPr>
        <p:spPr/>
        <p:txBody>
          <a:bodyPr/>
          <a:lstStyle/>
          <a:p>
            <a:fld id="{8804BB43-D68B-42A7-8CB1-0ADAA8B1EF1A}" type="datetimeFigureOut">
              <a:rPr lang="pt-BR" smtClean="0"/>
              <a:t>28/07/2025</a:t>
            </a:fld>
            <a:endParaRPr lang="pt-BR"/>
          </a:p>
        </p:txBody>
      </p:sp>
      <p:sp>
        <p:nvSpPr>
          <p:cNvPr id="4" name="Espaço Reservado para Rodapé 3">
            <a:extLst>
              <a:ext uri="{FF2B5EF4-FFF2-40B4-BE49-F238E27FC236}">
                <a16:creationId xmlns:a16="http://schemas.microsoft.com/office/drawing/2014/main" id="{2AB3CAE0-6816-4484-9404-605C51008269}"/>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994C30D4-D954-4827-9B6D-C9EBD6801A63}"/>
              </a:ext>
            </a:extLst>
          </p:cNvPr>
          <p:cNvSpPr>
            <a:spLocks noGrp="1"/>
          </p:cNvSpPr>
          <p:nvPr>
            <p:ph type="sldNum" sz="quarter" idx="12"/>
          </p:nvPr>
        </p:nvSpPr>
        <p:spPr/>
        <p:txBody>
          <a:bodyPr/>
          <a:lstStyle/>
          <a:p>
            <a:fld id="{403A49DB-BB65-43CD-92B5-DE6995FC17B8}" type="slidenum">
              <a:rPr lang="pt-BR" smtClean="0"/>
              <a:t>‹nº›</a:t>
            </a:fld>
            <a:endParaRPr lang="pt-BR"/>
          </a:p>
        </p:txBody>
      </p:sp>
    </p:spTree>
    <p:extLst>
      <p:ext uri="{BB962C8B-B14F-4D97-AF65-F5344CB8AC3E}">
        <p14:creationId xmlns:p14="http://schemas.microsoft.com/office/powerpoint/2010/main" val="2790492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CA4C6926-1E86-462E-8851-E5E5B52E46F6}"/>
              </a:ext>
            </a:extLst>
          </p:cNvPr>
          <p:cNvSpPr>
            <a:spLocks noGrp="1"/>
          </p:cNvSpPr>
          <p:nvPr>
            <p:ph type="dt" sz="half" idx="10"/>
          </p:nvPr>
        </p:nvSpPr>
        <p:spPr/>
        <p:txBody>
          <a:bodyPr/>
          <a:lstStyle/>
          <a:p>
            <a:fld id="{8804BB43-D68B-42A7-8CB1-0ADAA8B1EF1A}" type="datetimeFigureOut">
              <a:rPr lang="pt-BR" smtClean="0"/>
              <a:t>28/07/2025</a:t>
            </a:fld>
            <a:endParaRPr lang="pt-BR"/>
          </a:p>
        </p:txBody>
      </p:sp>
      <p:sp>
        <p:nvSpPr>
          <p:cNvPr id="3" name="Espaço Reservado para Rodapé 2">
            <a:extLst>
              <a:ext uri="{FF2B5EF4-FFF2-40B4-BE49-F238E27FC236}">
                <a16:creationId xmlns:a16="http://schemas.microsoft.com/office/drawing/2014/main" id="{3AAB1CD6-3DCD-453A-8AE8-5DCDE806DEF3}"/>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540A37AE-AF79-4FDF-85A0-50D906B7B0BC}"/>
              </a:ext>
            </a:extLst>
          </p:cNvPr>
          <p:cNvSpPr>
            <a:spLocks noGrp="1"/>
          </p:cNvSpPr>
          <p:nvPr>
            <p:ph type="sldNum" sz="quarter" idx="12"/>
          </p:nvPr>
        </p:nvSpPr>
        <p:spPr/>
        <p:txBody>
          <a:bodyPr/>
          <a:lstStyle/>
          <a:p>
            <a:fld id="{403A49DB-BB65-43CD-92B5-DE6995FC17B8}" type="slidenum">
              <a:rPr lang="pt-BR" smtClean="0"/>
              <a:t>‹nº›</a:t>
            </a:fld>
            <a:endParaRPr lang="pt-BR"/>
          </a:p>
        </p:txBody>
      </p:sp>
    </p:spTree>
    <p:extLst>
      <p:ext uri="{BB962C8B-B14F-4D97-AF65-F5344CB8AC3E}">
        <p14:creationId xmlns:p14="http://schemas.microsoft.com/office/powerpoint/2010/main" val="3538927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D7173D-C8A9-4C5D-98A9-35D13E28BE29}"/>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91B1CA78-C799-4119-9DCB-4EFDD10038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8D47848A-A945-42F4-B37A-301F1753F0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a:extLst>
              <a:ext uri="{FF2B5EF4-FFF2-40B4-BE49-F238E27FC236}">
                <a16:creationId xmlns:a16="http://schemas.microsoft.com/office/drawing/2014/main" id="{323B5A50-64A8-4728-A543-2CF4DF4BEC75}"/>
              </a:ext>
            </a:extLst>
          </p:cNvPr>
          <p:cNvSpPr>
            <a:spLocks noGrp="1"/>
          </p:cNvSpPr>
          <p:nvPr>
            <p:ph type="dt" sz="half" idx="10"/>
          </p:nvPr>
        </p:nvSpPr>
        <p:spPr/>
        <p:txBody>
          <a:bodyPr/>
          <a:lstStyle/>
          <a:p>
            <a:fld id="{8804BB43-D68B-42A7-8CB1-0ADAA8B1EF1A}" type="datetimeFigureOut">
              <a:rPr lang="pt-BR" smtClean="0"/>
              <a:t>28/07/2025</a:t>
            </a:fld>
            <a:endParaRPr lang="pt-BR"/>
          </a:p>
        </p:txBody>
      </p:sp>
      <p:sp>
        <p:nvSpPr>
          <p:cNvPr id="6" name="Espaço Reservado para Rodapé 5">
            <a:extLst>
              <a:ext uri="{FF2B5EF4-FFF2-40B4-BE49-F238E27FC236}">
                <a16:creationId xmlns:a16="http://schemas.microsoft.com/office/drawing/2014/main" id="{A2EECF5E-383C-47F1-AC53-FAC1F31BC291}"/>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24ACC7CF-507A-4B1D-B00F-60800257B650}"/>
              </a:ext>
            </a:extLst>
          </p:cNvPr>
          <p:cNvSpPr>
            <a:spLocks noGrp="1"/>
          </p:cNvSpPr>
          <p:nvPr>
            <p:ph type="sldNum" sz="quarter" idx="12"/>
          </p:nvPr>
        </p:nvSpPr>
        <p:spPr/>
        <p:txBody>
          <a:bodyPr/>
          <a:lstStyle/>
          <a:p>
            <a:fld id="{403A49DB-BB65-43CD-92B5-DE6995FC17B8}" type="slidenum">
              <a:rPr lang="pt-BR" smtClean="0"/>
              <a:t>‹nº›</a:t>
            </a:fld>
            <a:endParaRPr lang="pt-BR"/>
          </a:p>
        </p:txBody>
      </p:sp>
    </p:spTree>
    <p:extLst>
      <p:ext uri="{BB962C8B-B14F-4D97-AF65-F5344CB8AC3E}">
        <p14:creationId xmlns:p14="http://schemas.microsoft.com/office/powerpoint/2010/main" val="3846326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6C402A-1D8D-4742-8D6C-D7E32EA1587D}"/>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E4E47EF3-302D-486E-81DA-CB134516B9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1EE3E4D5-D963-4997-B4CF-61EB759BFC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a:extLst>
              <a:ext uri="{FF2B5EF4-FFF2-40B4-BE49-F238E27FC236}">
                <a16:creationId xmlns:a16="http://schemas.microsoft.com/office/drawing/2014/main" id="{D73C09AC-D352-44AD-85AC-731CD4595F60}"/>
              </a:ext>
            </a:extLst>
          </p:cNvPr>
          <p:cNvSpPr>
            <a:spLocks noGrp="1"/>
          </p:cNvSpPr>
          <p:nvPr>
            <p:ph type="dt" sz="half" idx="10"/>
          </p:nvPr>
        </p:nvSpPr>
        <p:spPr/>
        <p:txBody>
          <a:bodyPr/>
          <a:lstStyle/>
          <a:p>
            <a:fld id="{8804BB43-D68B-42A7-8CB1-0ADAA8B1EF1A}" type="datetimeFigureOut">
              <a:rPr lang="pt-BR" smtClean="0"/>
              <a:t>28/07/2025</a:t>
            </a:fld>
            <a:endParaRPr lang="pt-BR"/>
          </a:p>
        </p:txBody>
      </p:sp>
      <p:sp>
        <p:nvSpPr>
          <p:cNvPr id="6" name="Espaço Reservado para Rodapé 5">
            <a:extLst>
              <a:ext uri="{FF2B5EF4-FFF2-40B4-BE49-F238E27FC236}">
                <a16:creationId xmlns:a16="http://schemas.microsoft.com/office/drawing/2014/main" id="{A9C8441E-CDC3-44C4-9394-6658BC1885B1}"/>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A8928BE1-9106-4061-B00C-C3241957D852}"/>
              </a:ext>
            </a:extLst>
          </p:cNvPr>
          <p:cNvSpPr>
            <a:spLocks noGrp="1"/>
          </p:cNvSpPr>
          <p:nvPr>
            <p:ph type="sldNum" sz="quarter" idx="12"/>
          </p:nvPr>
        </p:nvSpPr>
        <p:spPr/>
        <p:txBody>
          <a:bodyPr/>
          <a:lstStyle/>
          <a:p>
            <a:fld id="{403A49DB-BB65-43CD-92B5-DE6995FC17B8}" type="slidenum">
              <a:rPr lang="pt-BR" smtClean="0"/>
              <a:t>‹nº›</a:t>
            </a:fld>
            <a:endParaRPr lang="pt-BR"/>
          </a:p>
        </p:txBody>
      </p:sp>
    </p:spTree>
    <p:extLst>
      <p:ext uri="{BB962C8B-B14F-4D97-AF65-F5344CB8AC3E}">
        <p14:creationId xmlns:p14="http://schemas.microsoft.com/office/powerpoint/2010/main" val="3910915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CFAC60CB-3FC2-4CB7-BABE-3713B78F46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3F0CBFDD-606D-4264-81F4-3E86DBD130A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23753381-B603-454C-A19F-1C3D19D0FB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04BB43-D68B-42A7-8CB1-0ADAA8B1EF1A}" type="datetimeFigureOut">
              <a:rPr lang="pt-BR" smtClean="0"/>
              <a:t>28/07/2025</a:t>
            </a:fld>
            <a:endParaRPr lang="pt-BR"/>
          </a:p>
        </p:txBody>
      </p:sp>
      <p:sp>
        <p:nvSpPr>
          <p:cNvPr id="5" name="Espaço Reservado para Rodapé 4">
            <a:extLst>
              <a:ext uri="{FF2B5EF4-FFF2-40B4-BE49-F238E27FC236}">
                <a16:creationId xmlns:a16="http://schemas.microsoft.com/office/drawing/2014/main" id="{CA986AA3-89F5-4486-B7B8-7931D447B5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16F3C428-DB3A-4E03-9505-7F7D5CA00A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3A49DB-BB65-43CD-92B5-DE6995FC17B8}" type="slidenum">
              <a:rPr lang="pt-BR" smtClean="0"/>
              <a:t>‹nº›</a:t>
            </a:fld>
            <a:endParaRPr lang="pt-BR"/>
          </a:p>
        </p:txBody>
      </p:sp>
    </p:spTree>
    <p:extLst>
      <p:ext uri="{BB962C8B-B14F-4D97-AF65-F5344CB8AC3E}">
        <p14:creationId xmlns:p14="http://schemas.microsoft.com/office/powerpoint/2010/main" val="16954471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m 7">
            <a:extLst>
              <a:ext uri="{FF2B5EF4-FFF2-40B4-BE49-F238E27FC236}">
                <a16:creationId xmlns:a16="http://schemas.microsoft.com/office/drawing/2014/main" id="{6F5BF8A0-8270-4B1A-A617-F22C17486DFB}"/>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24833782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a:extLst>
              <a:ext uri="{FF2B5EF4-FFF2-40B4-BE49-F238E27FC236}">
                <a16:creationId xmlns:a16="http://schemas.microsoft.com/office/drawing/2014/main" id="{D8F7D228-B215-4849-8C49-671C90B01A86}"/>
              </a:ext>
            </a:extLst>
          </p:cNvPr>
          <p:cNvPicPr>
            <a:picLocks noChangeAspect="1"/>
          </p:cNvPicPr>
          <p:nvPr/>
        </p:nvPicPr>
        <p:blipFill>
          <a:blip r:embed="rId2"/>
          <a:stretch>
            <a:fillRect/>
          </a:stretch>
        </p:blipFill>
        <p:spPr>
          <a:xfrm>
            <a:off x="7138930" y="0"/>
            <a:ext cx="5053070" cy="6858000"/>
          </a:xfrm>
          <a:prstGeom prst="rect">
            <a:avLst/>
          </a:prstGeom>
        </p:spPr>
      </p:pic>
      <p:sp>
        <p:nvSpPr>
          <p:cNvPr id="2" name="CaixaDeTexto 1">
            <a:extLst>
              <a:ext uri="{FF2B5EF4-FFF2-40B4-BE49-F238E27FC236}">
                <a16:creationId xmlns:a16="http://schemas.microsoft.com/office/drawing/2014/main" id="{6159CB7A-1EFE-4AEE-9A48-9E9404109719}"/>
              </a:ext>
            </a:extLst>
          </p:cNvPr>
          <p:cNvSpPr txBox="1"/>
          <p:nvPr/>
        </p:nvSpPr>
        <p:spPr>
          <a:xfrm>
            <a:off x="0" y="0"/>
            <a:ext cx="7138930" cy="6001643"/>
          </a:xfrm>
          <a:prstGeom prst="rect">
            <a:avLst/>
          </a:prstGeom>
          <a:noFill/>
        </p:spPr>
        <p:txBody>
          <a:bodyPr wrap="square" rtlCol="0">
            <a:spAutoFit/>
          </a:bodyPr>
          <a:lstStyle/>
          <a:p>
            <a:pPr algn="ctr"/>
            <a:r>
              <a:rPr lang="pt-BR" sz="2400" b="1" dirty="0">
                <a:latin typeface="Times New Roman" panose="02020603050405020304" pitchFamily="18" charset="0"/>
                <a:cs typeface="Times New Roman" panose="02020603050405020304" pitchFamily="18" charset="0"/>
              </a:rPr>
              <a:t>Os Amantes II, René </a:t>
            </a:r>
            <a:r>
              <a:rPr lang="pt-BR" sz="2400" b="1" dirty="0" err="1">
                <a:latin typeface="Times New Roman" panose="02020603050405020304" pitchFamily="18" charset="0"/>
                <a:cs typeface="Times New Roman" panose="02020603050405020304" pitchFamily="18" charset="0"/>
              </a:rPr>
              <a:t>Magritte</a:t>
            </a:r>
            <a:r>
              <a:rPr lang="pt-BR" sz="2400" b="1" dirty="0">
                <a:latin typeface="Times New Roman" panose="02020603050405020304" pitchFamily="18" charset="0"/>
                <a:cs typeface="Times New Roman" panose="02020603050405020304" pitchFamily="18" charset="0"/>
              </a:rPr>
              <a:t> (1928)</a:t>
            </a:r>
          </a:p>
          <a:p>
            <a:endParaRPr lang="pt-BR" sz="2400" dirty="0">
              <a:latin typeface="Times New Roman" panose="02020603050405020304" pitchFamily="18" charset="0"/>
              <a:cs typeface="Times New Roman" panose="02020603050405020304" pitchFamily="18" charset="0"/>
            </a:endParaRPr>
          </a:p>
          <a:p>
            <a:pPr algn="just"/>
            <a:r>
              <a:rPr lang="pt-BR" sz="2400" dirty="0">
                <a:latin typeface="Times New Roman" panose="02020603050405020304" pitchFamily="18" charset="0"/>
                <a:cs typeface="Times New Roman" panose="02020603050405020304" pitchFamily="18" charset="0"/>
              </a:rPr>
              <a:t>O homem e a mulher se inclinam para um beijo, embora estejam com os rostos cobertos. </a:t>
            </a:r>
          </a:p>
          <a:p>
            <a:pPr algn="just"/>
            <a:r>
              <a:rPr lang="pt-BR" sz="2400" dirty="0">
                <a:latin typeface="Times New Roman" panose="02020603050405020304" pitchFamily="18" charset="0"/>
                <a:cs typeface="Times New Roman" panose="02020603050405020304" pitchFamily="18" charset="0"/>
              </a:rPr>
              <a:t>O fundo azul e abstrato, aparentemente acima do topo de uma moldura, indica uma cena que se parece mais com uma foto de família dentro de uma moldura, fornecendo um forte contraste com os capuzes. </a:t>
            </a:r>
          </a:p>
          <a:p>
            <a:pPr algn="just"/>
            <a:r>
              <a:rPr lang="pt-BR" sz="2400" dirty="0">
                <a:latin typeface="Times New Roman" panose="02020603050405020304" pitchFamily="18" charset="0"/>
                <a:cs typeface="Times New Roman" panose="02020603050405020304" pitchFamily="18" charset="0"/>
              </a:rPr>
              <a:t>Sendo chocante inicialmente, somos imediatamente pegos desprevenidos e devemos nos perguntar: </a:t>
            </a:r>
          </a:p>
          <a:p>
            <a:pPr algn="just"/>
            <a:r>
              <a:rPr lang="pt-BR" sz="2400" dirty="0">
                <a:latin typeface="Times New Roman" panose="02020603050405020304" pitchFamily="18" charset="0"/>
                <a:cs typeface="Times New Roman" panose="02020603050405020304" pitchFamily="18" charset="0"/>
              </a:rPr>
              <a:t>Por que eles têm capuzes cobrindo suas cabeças? </a:t>
            </a:r>
          </a:p>
          <a:p>
            <a:pPr algn="just"/>
            <a:r>
              <a:rPr lang="pt-BR" sz="2400" dirty="0">
                <a:latin typeface="Times New Roman" panose="02020603050405020304" pitchFamily="18" charset="0"/>
                <a:cs typeface="Times New Roman" panose="02020603050405020304" pitchFamily="18" charset="0"/>
              </a:rPr>
              <a:t>Por que eles parecem completamente confortáveis ​​com isso? </a:t>
            </a:r>
          </a:p>
          <a:p>
            <a:pPr algn="just"/>
            <a:r>
              <a:rPr lang="pt-BR" sz="2400" dirty="0">
                <a:latin typeface="Times New Roman" panose="02020603050405020304" pitchFamily="18" charset="0"/>
                <a:cs typeface="Times New Roman" panose="02020603050405020304" pitchFamily="18" charset="0"/>
              </a:rPr>
              <a:t>Por que eles se parecem com retratos do dia a dia? </a:t>
            </a:r>
          </a:p>
          <a:p>
            <a:pPr algn="just"/>
            <a:r>
              <a:rPr lang="pt-BR" sz="2400" dirty="0">
                <a:latin typeface="Times New Roman" panose="02020603050405020304" pitchFamily="18" charset="0"/>
                <a:cs typeface="Times New Roman" panose="02020603050405020304" pitchFamily="18" charset="0"/>
              </a:rPr>
              <a:t>O surrealismo combina o cotidiano com o bizarro, e isso é muito aparente com toda a obra de </a:t>
            </a:r>
            <a:r>
              <a:rPr lang="pt-BR" sz="2400" dirty="0" err="1">
                <a:latin typeface="Times New Roman" panose="02020603050405020304" pitchFamily="18" charset="0"/>
                <a:cs typeface="Times New Roman" panose="02020603050405020304" pitchFamily="18" charset="0"/>
              </a:rPr>
              <a:t>Magritte</a:t>
            </a:r>
            <a:r>
              <a:rPr lang="pt-BR"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880772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a:extLst>
              <a:ext uri="{FF2B5EF4-FFF2-40B4-BE49-F238E27FC236}">
                <a16:creationId xmlns:a16="http://schemas.microsoft.com/office/drawing/2014/main" id="{D8F7D228-B215-4849-8C49-671C90B01A86}"/>
              </a:ext>
            </a:extLst>
          </p:cNvPr>
          <p:cNvPicPr>
            <a:picLocks noChangeAspect="1"/>
          </p:cNvPicPr>
          <p:nvPr/>
        </p:nvPicPr>
        <p:blipFill>
          <a:blip r:embed="rId2"/>
          <a:stretch>
            <a:fillRect/>
          </a:stretch>
        </p:blipFill>
        <p:spPr>
          <a:xfrm>
            <a:off x="7138930" y="0"/>
            <a:ext cx="5053070" cy="6858000"/>
          </a:xfrm>
          <a:prstGeom prst="rect">
            <a:avLst/>
          </a:prstGeom>
        </p:spPr>
      </p:pic>
      <p:sp>
        <p:nvSpPr>
          <p:cNvPr id="2" name="CaixaDeTexto 1">
            <a:extLst>
              <a:ext uri="{FF2B5EF4-FFF2-40B4-BE49-F238E27FC236}">
                <a16:creationId xmlns:a16="http://schemas.microsoft.com/office/drawing/2014/main" id="{6159CB7A-1EFE-4AEE-9A48-9E9404109719}"/>
              </a:ext>
            </a:extLst>
          </p:cNvPr>
          <p:cNvSpPr txBox="1"/>
          <p:nvPr/>
        </p:nvSpPr>
        <p:spPr>
          <a:xfrm>
            <a:off x="0" y="0"/>
            <a:ext cx="7138930" cy="6740307"/>
          </a:xfrm>
          <a:prstGeom prst="rect">
            <a:avLst/>
          </a:prstGeom>
          <a:noFill/>
        </p:spPr>
        <p:txBody>
          <a:bodyPr wrap="square" rtlCol="0">
            <a:spAutoFit/>
          </a:bodyPr>
          <a:lstStyle/>
          <a:p>
            <a:pPr algn="ctr"/>
            <a:r>
              <a:rPr lang="pt-BR" sz="2400" b="1" dirty="0">
                <a:latin typeface="Times New Roman" panose="02020603050405020304" pitchFamily="18" charset="0"/>
                <a:cs typeface="Times New Roman" panose="02020603050405020304" pitchFamily="18" charset="0"/>
              </a:rPr>
              <a:t>Os Amantes II, de René </a:t>
            </a:r>
            <a:r>
              <a:rPr lang="pt-BR" sz="2400" b="1" dirty="0" err="1">
                <a:latin typeface="Times New Roman" panose="02020603050405020304" pitchFamily="18" charset="0"/>
                <a:cs typeface="Times New Roman" panose="02020603050405020304" pitchFamily="18" charset="0"/>
              </a:rPr>
              <a:t>Magritte</a:t>
            </a:r>
            <a:r>
              <a:rPr lang="pt-BR" sz="2400" b="1" dirty="0">
                <a:latin typeface="Times New Roman" panose="02020603050405020304" pitchFamily="18" charset="0"/>
                <a:cs typeface="Times New Roman" panose="02020603050405020304" pitchFamily="18" charset="0"/>
              </a:rPr>
              <a:t> (1928)</a:t>
            </a:r>
          </a:p>
          <a:p>
            <a:pPr lvl="0" algn="just" eaLnBrk="0" fontAlgn="base" hangingPunct="0">
              <a:spcBef>
                <a:spcPct val="0"/>
              </a:spcBef>
              <a:spcAft>
                <a:spcPct val="0"/>
              </a:spcAft>
            </a:pPr>
            <a:r>
              <a:rPr kumimoji="0" lang="pt-BR" altLang="pt-BR"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O enigma:</a:t>
            </a:r>
            <a:r>
              <a:rPr kumimoji="0" lang="pt-BR" altLang="pt-BR"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O véu que cobre os rostos dos amantes impede o contato visual e o beijo pleno, criando uma sensação de frustração e mistério. </a:t>
            </a:r>
          </a:p>
          <a:p>
            <a:pPr lvl="0" algn="just" eaLnBrk="0" fontAlgn="base" hangingPunct="0">
              <a:spcBef>
                <a:spcPct val="0"/>
              </a:spcBef>
              <a:spcAft>
                <a:spcPct val="0"/>
              </a:spcAft>
              <a:buFontTx/>
              <a:buChar char="•"/>
            </a:pPr>
            <a:r>
              <a:rPr kumimoji="0" lang="pt-BR" altLang="pt-BR"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Interpretações: </a:t>
            </a:r>
            <a:r>
              <a:rPr kumimoji="0" lang="pt-BR" altLang="pt-BR"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 obra pode ser interpretada como uma representação da dificuldade de conhecer completamente outra pessoa, mesmo em relacionamentos íntimos, ou como uma metáfora da barreira entre o consciente e o inconsciente. </a:t>
            </a:r>
          </a:p>
          <a:p>
            <a:pPr lvl="0" algn="just" eaLnBrk="0" fontAlgn="base" hangingPunct="0">
              <a:spcBef>
                <a:spcPct val="0"/>
              </a:spcBef>
              <a:spcAft>
                <a:spcPct val="0"/>
              </a:spcAft>
              <a:buFontTx/>
              <a:buChar char="•"/>
            </a:pPr>
            <a:r>
              <a:rPr kumimoji="0" lang="pt-BR" altLang="pt-BR"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Surrealismo:</a:t>
            </a:r>
            <a:r>
              <a:rPr kumimoji="0" lang="pt-BR" altLang="pt-BR"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 pintura se encaixa no movimento surrealista, que buscava explorar o subconsciente e desafiar a lógica convencional.</a:t>
            </a:r>
          </a:p>
          <a:p>
            <a:pPr lvl="0" algn="just" eaLnBrk="0" fontAlgn="base" hangingPunct="0">
              <a:spcBef>
                <a:spcPct val="0"/>
              </a:spcBef>
              <a:spcAft>
                <a:spcPct val="0"/>
              </a:spcAft>
              <a:buFontTx/>
              <a:buChar char="•"/>
            </a:pPr>
            <a:r>
              <a:rPr lang="pt-BR" altLang="pt-BR" sz="2400" dirty="0">
                <a:latin typeface="Times New Roman" panose="02020603050405020304" pitchFamily="18" charset="0"/>
                <a:cs typeface="Times New Roman" panose="02020603050405020304" pitchFamily="18" charset="0"/>
              </a:rPr>
              <a:t> Será que conhecemos realmente aqueles que amamos?</a:t>
            </a:r>
          </a:p>
          <a:p>
            <a:pPr lvl="0" algn="just" eaLnBrk="0" fontAlgn="base" hangingPunct="0">
              <a:spcBef>
                <a:spcPct val="0"/>
              </a:spcBef>
              <a:spcAft>
                <a:spcPct val="0"/>
              </a:spcAft>
              <a:buFontTx/>
              <a:buChar char="•"/>
            </a:pPr>
            <a:r>
              <a:rPr lang="pt-BR" altLang="pt-BR" sz="2400" dirty="0">
                <a:latin typeface="Times New Roman" panose="02020603050405020304" pitchFamily="18" charset="0"/>
                <a:cs typeface="Times New Roman" panose="02020603050405020304" pitchFamily="18" charset="0"/>
              </a:rPr>
              <a:t> Como é possível conhecer alguém, se sequer conhecemos a nós mesmos?</a:t>
            </a:r>
          </a:p>
          <a:p>
            <a:pPr lvl="0" algn="just" eaLnBrk="0" fontAlgn="base" hangingPunct="0">
              <a:spcBef>
                <a:spcPct val="0"/>
              </a:spcBef>
              <a:spcAft>
                <a:spcPct val="0"/>
              </a:spcAft>
              <a:buFontTx/>
              <a:buChar char="•"/>
            </a:pPr>
            <a:r>
              <a:rPr lang="pt-BR" altLang="pt-BR" sz="2400" dirty="0">
                <a:latin typeface="Times New Roman" panose="02020603050405020304" pitchFamily="18" charset="0"/>
                <a:cs typeface="Times New Roman" panose="02020603050405020304" pitchFamily="18" charset="0"/>
              </a:rPr>
              <a:t> Como conhecer realmente o outro?</a:t>
            </a:r>
          </a:p>
          <a:p>
            <a:pPr lvl="0" algn="just" eaLnBrk="0" fontAlgn="base" hangingPunct="0">
              <a:spcBef>
                <a:spcPct val="0"/>
              </a:spcBef>
              <a:spcAft>
                <a:spcPct val="0"/>
              </a:spcAft>
              <a:buFontTx/>
              <a:buChar char="•"/>
            </a:pPr>
            <a:r>
              <a:rPr kumimoji="0" lang="pt-BR" altLang="pt-BR"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Será que amamos mais a sensação de amar do que ser amado?</a:t>
            </a:r>
          </a:p>
        </p:txBody>
      </p:sp>
    </p:spTree>
    <p:extLst>
      <p:ext uri="{BB962C8B-B14F-4D97-AF65-F5344CB8AC3E}">
        <p14:creationId xmlns:p14="http://schemas.microsoft.com/office/powerpoint/2010/main" val="40573325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a:extLst>
              <a:ext uri="{FF2B5EF4-FFF2-40B4-BE49-F238E27FC236}">
                <a16:creationId xmlns:a16="http://schemas.microsoft.com/office/drawing/2014/main" id="{7BAD04E8-5E94-4F8C-90E5-4720F3AF85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5442985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a:extLst>
              <a:ext uri="{FF2B5EF4-FFF2-40B4-BE49-F238E27FC236}">
                <a16:creationId xmlns:a16="http://schemas.microsoft.com/office/drawing/2014/main" id="{7BAD04E8-5E94-4F8C-90E5-4720F3AF85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44010" y="0"/>
            <a:ext cx="4347990" cy="6858000"/>
          </a:xfrm>
          <a:prstGeom prst="rect">
            <a:avLst/>
          </a:prstGeom>
        </p:spPr>
      </p:pic>
      <p:sp>
        <p:nvSpPr>
          <p:cNvPr id="2" name="CaixaDeTexto 1">
            <a:extLst>
              <a:ext uri="{FF2B5EF4-FFF2-40B4-BE49-F238E27FC236}">
                <a16:creationId xmlns:a16="http://schemas.microsoft.com/office/drawing/2014/main" id="{83D0750D-251F-4EFC-A7B2-C33A2F591D81}"/>
              </a:ext>
            </a:extLst>
          </p:cNvPr>
          <p:cNvSpPr txBox="1"/>
          <p:nvPr/>
        </p:nvSpPr>
        <p:spPr>
          <a:xfrm>
            <a:off x="0" y="0"/>
            <a:ext cx="7855027" cy="6186309"/>
          </a:xfrm>
          <a:prstGeom prst="rect">
            <a:avLst/>
          </a:prstGeom>
          <a:noFill/>
        </p:spPr>
        <p:txBody>
          <a:bodyPr wrap="square" rtlCol="0">
            <a:spAutoFit/>
          </a:bodyPr>
          <a:lstStyle/>
          <a:p>
            <a:pPr algn="ctr"/>
            <a:r>
              <a:rPr lang="pt-BR" sz="2400" b="1" dirty="0">
                <a:latin typeface="Times New Roman" panose="02020603050405020304" pitchFamily="18" charset="0"/>
                <a:cs typeface="Times New Roman" panose="02020603050405020304" pitchFamily="18" charset="0"/>
              </a:rPr>
              <a:t>Baco, de Caravaggio (1595)</a:t>
            </a:r>
          </a:p>
          <a:p>
            <a:pPr algn="just"/>
            <a:endParaRPr lang="pt-BR" sz="2400" dirty="0">
              <a:latin typeface="Times New Roman" panose="02020603050405020304" pitchFamily="18" charset="0"/>
              <a:cs typeface="Times New Roman" panose="02020603050405020304" pitchFamily="18" charset="0"/>
            </a:endParaRPr>
          </a:p>
          <a:p>
            <a:pPr algn="just"/>
            <a:r>
              <a:rPr lang="pt-BR" sz="2400" dirty="0">
                <a:latin typeface="Times New Roman" panose="02020603050405020304" pitchFamily="18" charset="0"/>
                <a:cs typeface="Times New Roman" panose="02020603050405020304" pitchFamily="18" charset="0"/>
              </a:rPr>
              <a:t>A pintura mostra um Baco jovem reclinado à moda clássica com uvas e folhas de videira em seus cabelos, tocando o cordão de seu roupão frouxamente drapeado. </a:t>
            </a:r>
          </a:p>
          <a:p>
            <a:pPr algn="just"/>
            <a:r>
              <a:rPr lang="pt-BR" sz="2400" dirty="0">
                <a:latin typeface="Times New Roman" panose="02020603050405020304" pitchFamily="18" charset="0"/>
                <a:cs typeface="Times New Roman" panose="02020603050405020304" pitchFamily="18" charset="0"/>
              </a:rPr>
              <a:t>Em uma mesa de pedra, está uma cesta de frutas e um jarro grande de vinho tinto; com sua mão esquerda, ele oferece ao espectador uma taça rasa do mesmo vinho, aparentemente convidando o espectador a se juntar a ele. </a:t>
            </a:r>
          </a:p>
          <a:p>
            <a:pPr algn="just"/>
            <a:r>
              <a:rPr lang="pt-BR" sz="2400" dirty="0">
                <a:latin typeface="Times New Roman" panose="02020603050405020304" pitchFamily="18" charset="0"/>
                <a:cs typeface="Times New Roman" panose="02020603050405020304" pitchFamily="18" charset="0"/>
              </a:rPr>
              <a:t>As frutas e o jarro têm atraído mais atenção dos estudiosos que o próprio Baco. As frutas, por causa da condição não comestível da maioria dos itens, significam a transitoriedade das coisas mundanas.</a:t>
            </a:r>
          </a:p>
          <a:p>
            <a:pPr algn="just"/>
            <a:r>
              <a:rPr lang="pt-BR" sz="2400" dirty="0">
                <a:latin typeface="Times New Roman" panose="02020603050405020304" pitchFamily="18" charset="0"/>
                <a:cs typeface="Times New Roman" panose="02020603050405020304" pitchFamily="18" charset="0"/>
              </a:rPr>
              <a:t>O reflexo do rosto de Baco também pode ser visto na superfície do vinho na taça que ele segura. </a:t>
            </a:r>
          </a:p>
          <a:p>
            <a:endParaRPr lang="pt-BR" dirty="0"/>
          </a:p>
          <a:p>
            <a:endParaRPr lang="pt-BR" dirty="0"/>
          </a:p>
        </p:txBody>
      </p:sp>
    </p:spTree>
    <p:extLst>
      <p:ext uri="{BB962C8B-B14F-4D97-AF65-F5344CB8AC3E}">
        <p14:creationId xmlns:p14="http://schemas.microsoft.com/office/powerpoint/2010/main" val="4095017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a:extLst>
              <a:ext uri="{FF2B5EF4-FFF2-40B4-BE49-F238E27FC236}">
                <a16:creationId xmlns:a16="http://schemas.microsoft.com/office/drawing/2014/main" id="{7BAD04E8-5E94-4F8C-90E5-4720F3AF85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44010" y="0"/>
            <a:ext cx="4347990" cy="6858000"/>
          </a:xfrm>
          <a:prstGeom prst="rect">
            <a:avLst/>
          </a:prstGeom>
        </p:spPr>
      </p:pic>
      <p:sp>
        <p:nvSpPr>
          <p:cNvPr id="2" name="CaixaDeTexto 1">
            <a:extLst>
              <a:ext uri="{FF2B5EF4-FFF2-40B4-BE49-F238E27FC236}">
                <a16:creationId xmlns:a16="http://schemas.microsoft.com/office/drawing/2014/main" id="{83D0750D-251F-4EFC-A7B2-C33A2F591D81}"/>
              </a:ext>
            </a:extLst>
          </p:cNvPr>
          <p:cNvSpPr txBox="1"/>
          <p:nvPr/>
        </p:nvSpPr>
        <p:spPr>
          <a:xfrm>
            <a:off x="0" y="0"/>
            <a:ext cx="7855027" cy="4154984"/>
          </a:xfrm>
          <a:prstGeom prst="rect">
            <a:avLst/>
          </a:prstGeom>
          <a:noFill/>
        </p:spPr>
        <p:txBody>
          <a:bodyPr wrap="square" rtlCol="0">
            <a:spAutoFit/>
          </a:bodyPr>
          <a:lstStyle/>
          <a:p>
            <a:pPr algn="ctr"/>
            <a:r>
              <a:rPr lang="pt-BR" sz="2400" b="1" dirty="0">
                <a:latin typeface="Times New Roman" panose="02020603050405020304" pitchFamily="18" charset="0"/>
                <a:cs typeface="Times New Roman" panose="02020603050405020304" pitchFamily="18" charset="0"/>
              </a:rPr>
              <a:t>Baco, de Caravaggio (1595)</a:t>
            </a:r>
          </a:p>
          <a:p>
            <a:pPr algn="just"/>
            <a:endParaRPr lang="pt-BR" sz="2400" dirty="0">
              <a:latin typeface="Times New Roman" panose="02020603050405020304" pitchFamily="18" charset="0"/>
              <a:cs typeface="Times New Roman" panose="02020603050405020304" pitchFamily="18" charset="0"/>
            </a:endParaRPr>
          </a:p>
          <a:p>
            <a:pPr algn="just">
              <a:lnSpc>
                <a:spcPct val="150000"/>
              </a:lnSpc>
            </a:pPr>
            <a:r>
              <a:rPr lang="pt-BR" sz="2400" dirty="0">
                <a:latin typeface="Times New Roman" panose="02020603050405020304" pitchFamily="18" charset="0"/>
                <a:cs typeface="Times New Roman" panose="02020603050405020304" pitchFamily="18" charset="0"/>
              </a:rPr>
              <a:t>O vinho simboliza a sedução;</a:t>
            </a:r>
          </a:p>
          <a:p>
            <a:pPr algn="just">
              <a:lnSpc>
                <a:spcPct val="150000"/>
              </a:lnSpc>
            </a:pPr>
            <a:r>
              <a:rPr lang="pt-BR" sz="2400" dirty="0">
                <a:latin typeface="Times New Roman" panose="02020603050405020304" pitchFamily="18" charset="0"/>
                <a:cs typeface="Times New Roman" panose="02020603050405020304" pitchFamily="18" charset="0"/>
              </a:rPr>
              <a:t>O rosto corado indica a embriaguez;</a:t>
            </a:r>
          </a:p>
          <a:p>
            <a:pPr algn="just">
              <a:lnSpc>
                <a:spcPct val="150000"/>
              </a:lnSpc>
            </a:pPr>
            <a:r>
              <a:rPr lang="pt-BR" sz="2400" dirty="0">
                <a:latin typeface="Times New Roman" panose="02020603050405020304" pitchFamily="18" charset="0"/>
                <a:cs typeface="Times New Roman" panose="02020603050405020304" pitchFamily="18" charset="0"/>
              </a:rPr>
              <a:t>As folhas secas e as frutas em decomposição indicam a transitoriedade da vida, do amor, do prazer;</a:t>
            </a:r>
          </a:p>
          <a:p>
            <a:pPr algn="just">
              <a:lnSpc>
                <a:spcPct val="150000"/>
              </a:lnSpc>
            </a:pPr>
            <a:r>
              <a:rPr lang="pt-BR" sz="2400" dirty="0">
                <a:latin typeface="Times New Roman" panose="02020603050405020304" pitchFamily="18" charset="0"/>
                <a:cs typeface="Times New Roman" panose="02020603050405020304" pitchFamily="18" charset="0"/>
              </a:rPr>
              <a:t>O prazer e a paixão são sagrados, mas duram pouco.</a:t>
            </a:r>
          </a:p>
          <a:p>
            <a:endParaRPr lang="pt-BR" dirty="0"/>
          </a:p>
          <a:p>
            <a:endParaRPr lang="pt-BR" dirty="0"/>
          </a:p>
        </p:txBody>
      </p:sp>
    </p:spTree>
    <p:extLst>
      <p:ext uri="{BB962C8B-B14F-4D97-AF65-F5344CB8AC3E}">
        <p14:creationId xmlns:p14="http://schemas.microsoft.com/office/powerpoint/2010/main" val="16958962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a:extLst>
              <a:ext uri="{FF2B5EF4-FFF2-40B4-BE49-F238E27FC236}">
                <a16:creationId xmlns:a16="http://schemas.microsoft.com/office/drawing/2014/main" id="{BC3952E7-06BB-41D0-9888-E604AECB77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6555838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a:extLst>
              <a:ext uri="{FF2B5EF4-FFF2-40B4-BE49-F238E27FC236}">
                <a16:creationId xmlns:a16="http://schemas.microsoft.com/office/drawing/2014/main" id="{BC3952E7-06BB-41D0-9888-E604AECB77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6222" y="0"/>
            <a:ext cx="5515778" cy="6858000"/>
          </a:xfrm>
          <a:prstGeom prst="rect">
            <a:avLst/>
          </a:prstGeom>
        </p:spPr>
      </p:pic>
      <p:sp>
        <p:nvSpPr>
          <p:cNvPr id="2" name="CaixaDeTexto 1">
            <a:extLst>
              <a:ext uri="{FF2B5EF4-FFF2-40B4-BE49-F238E27FC236}">
                <a16:creationId xmlns:a16="http://schemas.microsoft.com/office/drawing/2014/main" id="{85B65AC5-AC78-405A-A382-AC8B115D08E9}"/>
              </a:ext>
            </a:extLst>
          </p:cNvPr>
          <p:cNvSpPr txBox="1"/>
          <p:nvPr/>
        </p:nvSpPr>
        <p:spPr>
          <a:xfrm>
            <a:off x="0" y="0"/>
            <a:ext cx="6676222" cy="6858609"/>
          </a:xfrm>
          <a:prstGeom prst="rect">
            <a:avLst/>
          </a:prstGeom>
          <a:noFill/>
        </p:spPr>
        <p:txBody>
          <a:bodyPr wrap="square" rtlCol="0">
            <a:spAutoFit/>
          </a:bodyPr>
          <a:lstStyle/>
          <a:p>
            <a:pPr algn="ctr"/>
            <a:r>
              <a:rPr lang="pt-BR" sz="2400" b="1" dirty="0">
                <a:latin typeface="Times New Roman" panose="02020603050405020304" pitchFamily="18" charset="0"/>
                <a:cs typeface="Times New Roman" panose="02020603050405020304" pitchFamily="18" charset="0"/>
              </a:rPr>
              <a:t>O Último Amigo, 1901, de </a:t>
            </a:r>
            <a:r>
              <a:rPr lang="pt-BR" sz="2400" b="1" dirty="0" err="1">
                <a:latin typeface="Times New Roman" panose="02020603050405020304" pitchFamily="18" charset="0"/>
                <a:cs typeface="Times New Roman" panose="02020603050405020304" pitchFamily="18" charset="0"/>
              </a:rPr>
              <a:t>Zygmunt</a:t>
            </a:r>
            <a:r>
              <a:rPr lang="pt-BR" sz="2400" b="1" dirty="0">
                <a:latin typeface="Times New Roman" panose="02020603050405020304" pitchFamily="18" charset="0"/>
                <a:cs typeface="Times New Roman" panose="02020603050405020304" pitchFamily="18" charset="0"/>
              </a:rPr>
              <a:t> </a:t>
            </a:r>
            <a:r>
              <a:rPr lang="pt-BR" sz="2400" b="1" dirty="0" err="1">
                <a:latin typeface="Times New Roman" panose="02020603050405020304" pitchFamily="18" charset="0"/>
                <a:cs typeface="Times New Roman" panose="02020603050405020304" pitchFamily="18" charset="0"/>
              </a:rPr>
              <a:t>Andrychiewicz</a:t>
            </a:r>
            <a:r>
              <a:rPr lang="pt-BR" sz="2400" b="1" dirty="0">
                <a:latin typeface="Times New Roman" panose="02020603050405020304" pitchFamily="18" charset="0"/>
                <a:cs typeface="Times New Roman" panose="02020603050405020304" pitchFamily="18" charset="0"/>
              </a:rPr>
              <a:t>.</a:t>
            </a:r>
          </a:p>
          <a:p>
            <a:pPr algn="just">
              <a:lnSpc>
                <a:spcPct val="150000"/>
              </a:lnSpc>
            </a:pPr>
            <a:endParaRPr lang="pt-BR" sz="2400" dirty="0">
              <a:latin typeface="Times New Roman" panose="02020603050405020304" pitchFamily="18" charset="0"/>
              <a:cs typeface="Times New Roman" panose="02020603050405020304" pitchFamily="18" charset="0"/>
            </a:endParaRPr>
          </a:p>
          <a:p>
            <a:pPr algn="just">
              <a:lnSpc>
                <a:spcPct val="150000"/>
              </a:lnSpc>
            </a:pPr>
            <a:r>
              <a:rPr lang="pt-BR" sz="2400" dirty="0">
                <a:latin typeface="Times New Roman" panose="02020603050405020304" pitchFamily="18" charset="0"/>
                <a:cs typeface="Times New Roman" panose="02020603050405020304" pitchFamily="18" charset="0"/>
              </a:rPr>
              <a:t>O fim está próximo, mas não assusta. É celebrado pela própria Morte, que se encontra ao pé da cama.</a:t>
            </a:r>
          </a:p>
          <a:p>
            <a:pPr algn="just">
              <a:lnSpc>
                <a:spcPct val="150000"/>
              </a:lnSpc>
            </a:pPr>
            <a:r>
              <a:rPr lang="pt-BR" sz="2400" dirty="0">
                <a:latin typeface="Times New Roman" panose="02020603050405020304" pitchFamily="18" charset="0"/>
                <a:cs typeface="Times New Roman" panose="02020603050405020304" pitchFamily="18" charset="0"/>
              </a:rPr>
              <a:t>Trágico não é a morte, mas não ter apreciado as belezas da vida.</a:t>
            </a:r>
          </a:p>
          <a:p>
            <a:pPr algn="just">
              <a:lnSpc>
                <a:spcPct val="150000"/>
              </a:lnSpc>
            </a:pPr>
            <a:r>
              <a:rPr lang="pt-BR" sz="2400" dirty="0">
                <a:latin typeface="Times New Roman" panose="02020603050405020304" pitchFamily="18" charset="0"/>
                <a:cs typeface="Times New Roman" panose="02020603050405020304" pitchFamily="18" charset="0"/>
              </a:rPr>
              <a:t>O nosso artista aproveitou o belo, como se pode comprovar pelas obras de arte espalhadas pelo quarto.</a:t>
            </a:r>
          </a:p>
          <a:p>
            <a:pPr algn="just">
              <a:lnSpc>
                <a:spcPct val="150000"/>
              </a:lnSpc>
            </a:pPr>
            <a:r>
              <a:rPr lang="pt-BR" sz="2400" dirty="0">
                <a:latin typeface="Times New Roman" panose="02020603050405020304" pitchFamily="18" charset="0"/>
                <a:cs typeface="Times New Roman" panose="02020603050405020304" pitchFamily="18" charset="0"/>
              </a:rPr>
              <a:t>Sua obra ficou incompleta – no chão -, mas ele teve uma boa vida.</a:t>
            </a:r>
          </a:p>
          <a:p>
            <a:pPr algn="just">
              <a:lnSpc>
                <a:spcPct val="150000"/>
              </a:lnSpc>
            </a:pPr>
            <a:endParaRPr lang="pt-B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53434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Usuário\JEC\Pictures\Educandário\Imagens para aulas\romantismo5.jpg">
            <a:extLst>
              <a:ext uri="{FF2B5EF4-FFF2-40B4-BE49-F238E27FC236}">
                <a16:creationId xmlns:a16="http://schemas.microsoft.com/office/drawing/2014/main" id="{D528AB24-AC9E-45F4-892C-CCFA234BF5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8148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F9C4902B-57C3-45AF-A92D-8D1CD2CFD4DD}"/>
              </a:ext>
            </a:extLst>
          </p:cNvPr>
          <p:cNvSpPr txBox="1"/>
          <p:nvPr/>
        </p:nvSpPr>
        <p:spPr>
          <a:xfrm>
            <a:off x="0" y="0"/>
            <a:ext cx="7645706" cy="6740307"/>
          </a:xfrm>
          <a:prstGeom prst="rect">
            <a:avLst/>
          </a:prstGeom>
          <a:noFill/>
        </p:spPr>
        <p:txBody>
          <a:bodyPr wrap="square" rtlCol="0">
            <a:spAutoFit/>
          </a:bodyPr>
          <a:lstStyle/>
          <a:p>
            <a:pPr algn="ctr"/>
            <a:r>
              <a:rPr lang="nl-NL" sz="2400" b="1" dirty="0">
                <a:latin typeface="Times New Roman" panose="02020603050405020304" pitchFamily="18" charset="0"/>
                <a:cs typeface="Times New Roman" panose="02020603050405020304" pitchFamily="18" charset="0"/>
              </a:rPr>
              <a:t>“Stańczyk” (1862), de Jan Matejko</a:t>
            </a:r>
          </a:p>
          <a:p>
            <a:pPr algn="just"/>
            <a:r>
              <a:rPr lang="pt-BR" sz="2400" dirty="0">
                <a:latin typeface="Times New Roman" panose="02020603050405020304" pitchFamily="18" charset="0"/>
                <a:cs typeface="Times New Roman" panose="02020603050405020304" pitchFamily="18" charset="0"/>
              </a:rPr>
              <a:t>No salão da corte polonesa, o som de risadas e o estrépito de talheres e louças enchia a noite de cores. Por trás deles, a onipresente música ressoa quase abafada, ainda sacudida pelo som dos aplausos que saudaram a primeira apresentação de </a:t>
            </a:r>
            <a:r>
              <a:rPr lang="pt-BR" sz="2400" dirty="0" err="1">
                <a:latin typeface="Times New Roman" panose="02020603050405020304" pitchFamily="18" charset="0"/>
                <a:cs typeface="Times New Roman" panose="02020603050405020304" pitchFamily="18" charset="0"/>
              </a:rPr>
              <a:t>Stańczyk</a:t>
            </a:r>
            <a:r>
              <a:rPr lang="pt-BR" sz="2400" dirty="0">
                <a:latin typeface="Times New Roman" panose="02020603050405020304" pitchFamily="18" charset="0"/>
                <a:cs typeface="Times New Roman" panose="02020603050405020304" pitchFamily="18" charset="0"/>
              </a:rPr>
              <a:t>, o maior artista vivo, o palhaço mais requisitado de todo o império. Na antessala que usa para descansar nos intervalos entre as apresentações, o homem desaba sobre a poltrona. O rosto que até então troçava de todos cede ao desespero; o desalento se apossa dos seus gestos antes agitados, agora mortos. Pela primeira vez na noite, o bobo da corte permite que a tristeza tome conta do seu semblante, enquanto lembra o massacre dos seus amigos, dos seus irmãos, dos seus queridos em Smolensk, perdida para a Rússia. Os brindes levantados a pouco em homenagem àquele banho de sangue ainda machucam a sua memória. As luzes vibrantes do salão escondem a morte que mora no interior das risadas algo escandalosas dos nobres. </a:t>
            </a:r>
          </a:p>
        </p:txBody>
      </p:sp>
      <p:pic>
        <p:nvPicPr>
          <p:cNvPr id="4" name="Imagem 3">
            <a:extLst>
              <a:ext uri="{FF2B5EF4-FFF2-40B4-BE49-F238E27FC236}">
                <a16:creationId xmlns:a16="http://schemas.microsoft.com/office/drawing/2014/main" id="{91700655-ADFF-48B1-9037-ADC8402760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55874" y="0"/>
            <a:ext cx="4491209" cy="6858000"/>
          </a:xfrm>
          <a:prstGeom prst="rect">
            <a:avLst/>
          </a:prstGeom>
        </p:spPr>
      </p:pic>
    </p:spTree>
    <p:extLst>
      <p:ext uri="{BB962C8B-B14F-4D97-AF65-F5344CB8AC3E}">
        <p14:creationId xmlns:p14="http://schemas.microsoft.com/office/powerpoint/2010/main" val="3367268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F9C4902B-57C3-45AF-A92D-8D1CD2CFD4DD}"/>
              </a:ext>
            </a:extLst>
          </p:cNvPr>
          <p:cNvSpPr txBox="1"/>
          <p:nvPr/>
        </p:nvSpPr>
        <p:spPr>
          <a:xfrm>
            <a:off x="0" y="0"/>
            <a:ext cx="7645706" cy="6740307"/>
          </a:xfrm>
          <a:prstGeom prst="rect">
            <a:avLst/>
          </a:prstGeom>
          <a:noFill/>
        </p:spPr>
        <p:txBody>
          <a:bodyPr wrap="square" rtlCol="0">
            <a:spAutoFit/>
          </a:bodyPr>
          <a:lstStyle/>
          <a:p>
            <a:pPr algn="ctr"/>
            <a:r>
              <a:rPr lang="nl-NL" sz="2400" b="1" dirty="0">
                <a:latin typeface="Times New Roman" panose="02020603050405020304" pitchFamily="18" charset="0"/>
                <a:cs typeface="Times New Roman" panose="02020603050405020304" pitchFamily="18" charset="0"/>
              </a:rPr>
              <a:t>“Stańczyk” (1862), de Jan Matejko</a:t>
            </a:r>
          </a:p>
          <a:p>
            <a:pPr algn="just"/>
            <a:r>
              <a:rPr lang="pt-BR" sz="2400" dirty="0">
                <a:latin typeface="Times New Roman" panose="02020603050405020304" pitchFamily="18" charset="0"/>
                <a:cs typeface="Times New Roman" panose="02020603050405020304" pitchFamily="18" charset="0"/>
              </a:rPr>
              <a:t>Naquela noite, ninguém chorará pelas crianças e mulheres mortas em Smolensk; ninguém levantará uma prece para os homens e mulheres massacrados sem piedade. Ao contrário, os rostos estarão contorcidos em máscaras grosseiras de felicidade, enquanto os nobres se refestelarão nas suas joias, nas comidas luxuriosas e nas bebidas em abundância. Sozinho na sala, </a:t>
            </a:r>
            <a:r>
              <a:rPr lang="pt-BR" sz="2400" dirty="0" err="1">
                <a:latin typeface="Times New Roman" panose="02020603050405020304" pitchFamily="18" charset="0"/>
                <a:cs typeface="Times New Roman" panose="02020603050405020304" pitchFamily="18" charset="0"/>
              </a:rPr>
              <a:t>Stańczyk</a:t>
            </a:r>
            <a:r>
              <a:rPr lang="pt-BR" sz="2400" dirty="0">
                <a:latin typeface="Times New Roman" panose="02020603050405020304" pitchFamily="18" charset="0"/>
                <a:cs typeface="Times New Roman" panose="02020603050405020304" pitchFamily="18" charset="0"/>
              </a:rPr>
              <a:t> sabe que logo precisará afastar a tristeza que domina a sua alma. Precisa voltar ao salão. O destino é engraçado, muito mais do que as suas piadas e trejeitos – preso na sua tarefa, o palhaço é o único proibido de chorar. O rosto só pode rir, como se a vida fosse uma eterna brincadeira, mesmo quando dançamos sobre o túmulo dos nossos irmãos. </a:t>
            </a:r>
            <a:r>
              <a:rPr lang="pt-BR" sz="2400" dirty="0" err="1">
                <a:latin typeface="Times New Roman" panose="02020603050405020304" pitchFamily="18" charset="0"/>
                <a:cs typeface="Times New Roman" panose="02020603050405020304" pitchFamily="18" charset="0"/>
              </a:rPr>
              <a:t>Stańczyk</a:t>
            </a:r>
            <a:r>
              <a:rPr lang="pt-BR" sz="2400" dirty="0">
                <a:latin typeface="Times New Roman" panose="02020603050405020304" pitchFamily="18" charset="0"/>
                <a:cs typeface="Times New Roman" panose="02020603050405020304" pitchFamily="18" charset="0"/>
              </a:rPr>
              <a:t> tem uma missão a cumprir: deve entreter os assassinos do seu povo; ele é o homem que ri por fora, enquanto grita de agonia por dentro. Afinal, ninguém melhor que um palhaço para saber que o show nunca pode parar.</a:t>
            </a:r>
          </a:p>
        </p:txBody>
      </p:sp>
      <p:pic>
        <p:nvPicPr>
          <p:cNvPr id="4" name="Imagem 3">
            <a:extLst>
              <a:ext uri="{FF2B5EF4-FFF2-40B4-BE49-F238E27FC236}">
                <a16:creationId xmlns:a16="http://schemas.microsoft.com/office/drawing/2014/main" id="{96D5C89D-4BD1-4D7E-B981-8B84144BB7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99942" y="0"/>
            <a:ext cx="4392058" cy="6858000"/>
          </a:xfrm>
          <a:prstGeom prst="rect">
            <a:avLst/>
          </a:prstGeom>
        </p:spPr>
      </p:pic>
    </p:spTree>
    <p:extLst>
      <p:ext uri="{BB962C8B-B14F-4D97-AF65-F5344CB8AC3E}">
        <p14:creationId xmlns:p14="http://schemas.microsoft.com/office/powerpoint/2010/main" val="1287734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F9C4902B-57C3-45AF-A92D-8D1CD2CFD4DD}"/>
              </a:ext>
            </a:extLst>
          </p:cNvPr>
          <p:cNvSpPr txBox="1"/>
          <p:nvPr/>
        </p:nvSpPr>
        <p:spPr>
          <a:xfrm>
            <a:off x="0" y="0"/>
            <a:ext cx="7645706" cy="7478970"/>
          </a:xfrm>
          <a:prstGeom prst="rect">
            <a:avLst/>
          </a:prstGeom>
          <a:noFill/>
        </p:spPr>
        <p:txBody>
          <a:bodyPr wrap="square" rtlCol="0">
            <a:spAutoFit/>
          </a:bodyPr>
          <a:lstStyle/>
          <a:p>
            <a:pPr algn="ctr"/>
            <a:r>
              <a:rPr lang="nl-NL" sz="2400" b="1" dirty="0">
                <a:latin typeface="Times New Roman" panose="02020603050405020304" pitchFamily="18" charset="0"/>
                <a:cs typeface="Times New Roman" panose="02020603050405020304" pitchFamily="18" charset="0"/>
              </a:rPr>
              <a:t>“Stańczyk” (1862), de Jan Matejko</a:t>
            </a:r>
          </a:p>
          <a:p>
            <a:pPr algn="ctr"/>
            <a:endParaRPr lang="nl-NL" sz="2400" b="1" dirty="0">
              <a:latin typeface="Times New Roman" panose="02020603050405020304" pitchFamily="18" charset="0"/>
              <a:cs typeface="Times New Roman" panose="02020603050405020304" pitchFamily="18" charset="0"/>
            </a:endParaRPr>
          </a:p>
          <a:p>
            <a:pPr algn="just"/>
            <a:r>
              <a:rPr lang="pt-BR" sz="2400" b="1" dirty="0">
                <a:latin typeface="Times New Roman" panose="02020603050405020304" pitchFamily="18" charset="0"/>
                <a:cs typeface="Times New Roman" panose="02020603050405020304" pitchFamily="18" charset="0"/>
              </a:rPr>
              <a:t>A Festa ao Fundo:</a:t>
            </a:r>
            <a:r>
              <a:rPr lang="pt-BR" sz="2400" dirty="0">
                <a:latin typeface="Times New Roman" panose="02020603050405020304" pitchFamily="18" charset="0"/>
                <a:cs typeface="Times New Roman" panose="02020603050405020304" pitchFamily="18" charset="0"/>
              </a:rPr>
              <a:t> A cena festiva, com nobres dançando e se divertindo, cria um contraste marcante com o estado de espírito de </a:t>
            </a:r>
            <a:r>
              <a:rPr lang="pt-BR" sz="2400" dirty="0" err="1">
                <a:latin typeface="Times New Roman" panose="02020603050405020304" pitchFamily="18" charset="0"/>
                <a:cs typeface="Times New Roman" panose="02020603050405020304" pitchFamily="18" charset="0"/>
              </a:rPr>
              <a:t>Stańczyk</a:t>
            </a:r>
            <a:r>
              <a:rPr lang="pt-BR" sz="2400" dirty="0">
                <a:latin typeface="Times New Roman" panose="02020603050405020304" pitchFamily="18" charset="0"/>
                <a:cs typeface="Times New Roman" panose="02020603050405020304" pitchFamily="18" charset="0"/>
              </a:rPr>
              <a:t>, evidenciando sua tristeza e preocupação com o futuro da Polônia.</a:t>
            </a:r>
          </a:p>
          <a:p>
            <a:pPr algn="just"/>
            <a:r>
              <a:rPr lang="pt-BR" sz="2400" b="1" dirty="0">
                <a:latin typeface="Times New Roman" panose="02020603050405020304" pitchFamily="18" charset="0"/>
                <a:cs typeface="Times New Roman" panose="02020603050405020304" pitchFamily="18" charset="0"/>
              </a:rPr>
              <a:t>O Simbolismo da Carta: </a:t>
            </a:r>
            <a:r>
              <a:rPr lang="pt-BR" sz="2400" dirty="0">
                <a:latin typeface="Times New Roman" panose="02020603050405020304" pitchFamily="18" charset="0"/>
                <a:cs typeface="Times New Roman" panose="02020603050405020304" pitchFamily="18" charset="0"/>
              </a:rPr>
              <a:t>Uma carta amassada e largada sobre a mesa é um símbolo das más notícias que apenas </a:t>
            </a:r>
            <a:r>
              <a:rPr lang="pt-BR" sz="2400" dirty="0" err="1">
                <a:latin typeface="Times New Roman" panose="02020603050405020304" pitchFamily="18" charset="0"/>
                <a:cs typeface="Times New Roman" panose="02020603050405020304" pitchFamily="18" charset="0"/>
              </a:rPr>
              <a:t>Stańczyk</a:t>
            </a:r>
            <a:r>
              <a:rPr lang="pt-BR" sz="2400" dirty="0">
                <a:latin typeface="Times New Roman" panose="02020603050405020304" pitchFamily="18" charset="0"/>
                <a:cs typeface="Times New Roman" panose="02020603050405020304" pitchFamily="18" charset="0"/>
              </a:rPr>
              <a:t> parece entender, sugerindo o declínio da nação e a cegueira da corte. </a:t>
            </a:r>
          </a:p>
          <a:p>
            <a:pPr algn="just"/>
            <a:r>
              <a:rPr lang="pt-BR" sz="2400" b="1" dirty="0">
                <a:latin typeface="Times New Roman" panose="02020603050405020304" pitchFamily="18" charset="0"/>
                <a:cs typeface="Times New Roman" panose="02020603050405020304" pitchFamily="18" charset="0"/>
              </a:rPr>
              <a:t>O Céu Noturno:</a:t>
            </a:r>
            <a:r>
              <a:rPr lang="pt-BR" sz="2400" dirty="0">
                <a:latin typeface="Times New Roman" panose="02020603050405020304" pitchFamily="18" charset="0"/>
                <a:cs typeface="Times New Roman" panose="02020603050405020304" pitchFamily="18" charset="0"/>
              </a:rPr>
              <a:t> A presença de um cometa e das estrelas do cinturão de Órion no céu noturno, visíveis através da janela, são elementos que reforçam a ideia de presságios negativos e o destino sombrio da Polônia.</a:t>
            </a:r>
          </a:p>
          <a:p>
            <a:pPr algn="just"/>
            <a:r>
              <a:rPr lang="pt-BR" sz="2400" b="1" dirty="0">
                <a:latin typeface="Times New Roman" panose="02020603050405020304" pitchFamily="18" charset="0"/>
                <a:cs typeface="Times New Roman" panose="02020603050405020304" pitchFamily="18" charset="0"/>
              </a:rPr>
              <a:t>A Crítica Social: </a:t>
            </a:r>
            <a:r>
              <a:rPr lang="pt-BR" sz="2400" dirty="0" err="1">
                <a:latin typeface="Times New Roman" panose="02020603050405020304" pitchFamily="18" charset="0"/>
                <a:cs typeface="Times New Roman" panose="02020603050405020304" pitchFamily="18" charset="0"/>
              </a:rPr>
              <a:t>Matejko</a:t>
            </a:r>
            <a:r>
              <a:rPr lang="pt-BR" sz="2400" dirty="0">
                <a:latin typeface="Times New Roman" panose="02020603050405020304" pitchFamily="18" charset="0"/>
                <a:cs typeface="Times New Roman" panose="02020603050405020304" pitchFamily="18" charset="0"/>
              </a:rPr>
              <a:t> utiliza a figura de </a:t>
            </a:r>
            <a:r>
              <a:rPr lang="pt-BR" sz="2400" dirty="0" err="1">
                <a:latin typeface="Times New Roman" panose="02020603050405020304" pitchFamily="18" charset="0"/>
                <a:cs typeface="Times New Roman" panose="02020603050405020304" pitchFamily="18" charset="0"/>
              </a:rPr>
              <a:t>Stańczyk</a:t>
            </a:r>
            <a:r>
              <a:rPr lang="pt-BR" sz="2400" dirty="0">
                <a:latin typeface="Times New Roman" panose="02020603050405020304" pitchFamily="18" charset="0"/>
                <a:cs typeface="Times New Roman" panose="02020603050405020304" pitchFamily="18" charset="0"/>
              </a:rPr>
              <a:t> para criticar a superficialidade e a falta de consciência da nobreza, que celebra enquanto a nação enfrenta tempos difíceis.</a:t>
            </a:r>
          </a:p>
          <a:p>
            <a:endParaRPr lang="pt-BR" sz="2400" dirty="0"/>
          </a:p>
          <a:p>
            <a:endParaRPr lang="pt-BR" sz="2400" dirty="0"/>
          </a:p>
        </p:txBody>
      </p:sp>
      <p:pic>
        <p:nvPicPr>
          <p:cNvPr id="4" name="Imagem 3">
            <a:extLst>
              <a:ext uri="{FF2B5EF4-FFF2-40B4-BE49-F238E27FC236}">
                <a16:creationId xmlns:a16="http://schemas.microsoft.com/office/drawing/2014/main" id="{63AB464F-982D-4E44-B6AF-C6A284B867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77908" y="-19280"/>
            <a:ext cx="4414092" cy="6877280"/>
          </a:xfrm>
          <a:prstGeom prst="rect">
            <a:avLst/>
          </a:prstGeom>
        </p:spPr>
      </p:pic>
    </p:spTree>
    <p:extLst>
      <p:ext uri="{BB962C8B-B14F-4D97-AF65-F5344CB8AC3E}">
        <p14:creationId xmlns:p14="http://schemas.microsoft.com/office/powerpoint/2010/main" val="689106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a:extLst>
              <a:ext uri="{FF2B5EF4-FFF2-40B4-BE49-F238E27FC236}">
                <a16:creationId xmlns:a16="http://schemas.microsoft.com/office/drawing/2014/main" id="{8EECCFB4-A9CD-4C5D-AD94-D35F17EDBA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914064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a:extLst>
              <a:ext uri="{FF2B5EF4-FFF2-40B4-BE49-F238E27FC236}">
                <a16:creationId xmlns:a16="http://schemas.microsoft.com/office/drawing/2014/main" id="{8EECCFB4-A9CD-4C5D-AD94-D35F17EDBA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48250" y="0"/>
            <a:ext cx="4843749" cy="6858000"/>
          </a:xfrm>
          <a:prstGeom prst="rect">
            <a:avLst/>
          </a:prstGeom>
        </p:spPr>
      </p:pic>
      <p:sp>
        <p:nvSpPr>
          <p:cNvPr id="2" name="CaixaDeTexto 1">
            <a:extLst>
              <a:ext uri="{FF2B5EF4-FFF2-40B4-BE49-F238E27FC236}">
                <a16:creationId xmlns:a16="http://schemas.microsoft.com/office/drawing/2014/main" id="{4E14FC62-D5D7-4AB9-9110-9C8B0A460BC6}"/>
              </a:ext>
            </a:extLst>
          </p:cNvPr>
          <p:cNvSpPr txBox="1"/>
          <p:nvPr/>
        </p:nvSpPr>
        <p:spPr>
          <a:xfrm>
            <a:off x="0" y="0"/>
            <a:ext cx="7337234" cy="6832640"/>
          </a:xfrm>
          <a:prstGeom prst="rect">
            <a:avLst/>
          </a:prstGeom>
          <a:noFill/>
        </p:spPr>
        <p:txBody>
          <a:bodyPr wrap="square" rtlCol="0">
            <a:spAutoFit/>
          </a:bodyPr>
          <a:lstStyle/>
          <a:p>
            <a:pPr algn="ctr"/>
            <a:r>
              <a:rPr lang="pt-BR" sz="2000" b="1" dirty="0">
                <a:latin typeface="Times New Roman" panose="02020603050405020304" pitchFamily="18" charset="0"/>
                <a:cs typeface="Times New Roman" panose="02020603050405020304" pitchFamily="18" charset="0"/>
              </a:rPr>
              <a:t>Os Saltimbancos (A Criança Ferida), de Gustavo </a:t>
            </a:r>
            <a:r>
              <a:rPr lang="pt-BR" sz="2000" b="1" dirty="0" err="1">
                <a:latin typeface="Times New Roman" panose="02020603050405020304" pitchFamily="18" charset="0"/>
                <a:cs typeface="Times New Roman" panose="02020603050405020304" pitchFamily="18" charset="0"/>
              </a:rPr>
              <a:t>Doré</a:t>
            </a:r>
            <a:r>
              <a:rPr lang="pt-BR" sz="2000" b="1" dirty="0">
                <a:latin typeface="Times New Roman" panose="02020603050405020304" pitchFamily="18" charset="0"/>
                <a:cs typeface="Times New Roman" panose="02020603050405020304" pitchFamily="18" charset="0"/>
              </a:rPr>
              <a:t> (1874)</a:t>
            </a:r>
          </a:p>
          <a:p>
            <a:pPr algn="just"/>
            <a:endParaRPr lang="pt-BR" sz="2000" dirty="0">
              <a:latin typeface="Times New Roman" panose="02020603050405020304" pitchFamily="18" charset="0"/>
              <a:cs typeface="Times New Roman" panose="02020603050405020304" pitchFamily="18" charset="0"/>
            </a:endParaRPr>
          </a:p>
          <a:p>
            <a:pPr algn="just"/>
            <a:r>
              <a:rPr lang="pt-BR" sz="2000" dirty="0">
                <a:effectLst/>
                <a:latin typeface="Times New Roman" panose="02020603050405020304" pitchFamily="18" charset="0"/>
                <a:cs typeface="Times New Roman" panose="02020603050405020304" pitchFamily="18" charset="0"/>
              </a:rPr>
              <a:t>Representa uma família de</a:t>
            </a:r>
            <a:r>
              <a:rPr lang="pt-BR" sz="2000" dirty="0">
                <a:latin typeface="Times New Roman" panose="02020603050405020304" pitchFamily="18" charset="0"/>
                <a:cs typeface="Times New Roman" panose="02020603050405020304" pitchFamily="18" charset="0"/>
              </a:rPr>
              <a:t> acrobatas</a:t>
            </a:r>
            <a:r>
              <a:rPr lang="pt-BR" sz="2000" dirty="0">
                <a:effectLst/>
                <a:latin typeface="Times New Roman" panose="02020603050405020304" pitchFamily="18" charset="0"/>
                <a:cs typeface="Times New Roman" panose="02020603050405020304" pitchFamily="18" charset="0"/>
              </a:rPr>
              <a:t>, que trabalha em um circo, atingida por uma tragédia: seu filho, mortalmente ferido na cabeça, jaz nos braços da mãe após um acidente durante uma</a:t>
            </a:r>
            <a:r>
              <a:rPr lang="pt-BR" sz="2000" dirty="0">
                <a:latin typeface="Times New Roman" panose="02020603050405020304" pitchFamily="18" charset="0"/>
                <a:cs typeface="Times New Roman" panose="02020603050405020304" pitchFamily="18" charset="0"/>
              </a:rPr>
              <a:t> apresentação de corda bamba</a:t>
            </a:r>
            <a:r>
              <a:rPr lang="pt-BR" sz="2000" dirty="0">
                <a:effectLst/>
                <a:latin typeface="Times New Roman" panose="02020603050405020304" pitchFamily="18" charset="0"/>
                <a:cs typeface="Times New Roman" panose="02020603050405020304" pitchFamily="18" charset="0"/>
              </a:rPr>
              <a:t>.</a:t>
            </a:r>
          </a:p>
          <a:p>
            <a:pPr algn="just"/>
            <a:r>
              <a:rPr lang="pt-BR" sz="2000" dirty="0">
                <a:effectLst/>
                <a:latin typeface="Times New Roman" panose="02020603050405020304" pitchFamily="18" charset="0"/>
                <a:cs typeface="Times New Roman" panose="02020603050405020304" pitchFamily="18" charset="0"/>
              </a:rPr>
              <a:t>A luz na pintura está centrada na criança e em sua mãe; o fundo da pintura, onde os espectadores, impassíveis, observam a cena, é muito mais escuro. A pintura pode ser dividida em duas partes, traçando uma diagonal imaginária que vai do canto superior direito ao canto inferior esquerdo. A posição da criança segue essa linha, e é reforçada pela palidez de seu </a:t>
            </a:r>
            <a:r>
              <a:rPr lang="pt-BR" sz="2000" dirty="0">
                <a:latin typeface="Times New Roman" panose="02020603050405020304" pitchFamily="18" charset="0"/>
                <a:cs typeface="Times New Roman" panose="02020603050405020304" pitchFamily="18" charset="0"/>
              </a:rPr>
              <a:t>gibão</a:t>
            </a:r>
            <a:r>
              <a:rPr lang="pt-BR" sz="2000" dirty="0">
                <a:effectLst/>
                <a:latin typeface="Times New Roman" panose="02020603050405020304" pitchFamily="18" charset="0"/>
                <a:cs typeface="Times New Roman" panose="02020603050405020304" pitchFamily="18" charset="0"/>
              </a:rPr>
              <a:t> branco.</a:t>
            </a:r>
          </a:p>
          <a:p>
            <a:pPr algn="just"/>
            <a:r>
              <a:rPr lang="pt-BR" sz="2000" dirty="0">
                <a:effectLst/>
                <a:latin typeface="Times New Roman" panose="02020603050405020304" pitchFamily="18" charset="0"/>
                <a:cs typeface="Times New Roman" panose="02020603050405020304" pitchFamily="18" charset="0"/>
              </a:rPr>
              <a:t>As cores brilhantes das roupas do circo contrastam com a brancura das roupas da criança ferida, mas iluminadas como se ela estivesse radiante com sua mãe segurando as suas. A criança e a mãe são personagens em posição central e, portanto, são vistas em plena luz. </a:t>
            </a:r>
          </a:p>
          <a:p>
            <a:pPr algn="just"/>
            <a:r>
              <a:rPr lang="pt-BR" sz="2000" dirty="0">
                <a:effectLst/>
                <a:latin typeface="Times New Roman" panose="02020603050405020304" pitchFamily="18" charset="0"/>
                <a:cs typeface="Times New Roman" panose="02020603050405020304" pitchFamily="18" charset="0"/>
              </a:rPr>
              <a:t>A mãe está vestida de maneira </a:t>
            </a:r>
            <a:r>
              <a:rPr lang="pt-BR" sz="2000" dirty="0">
                <a:latin typeface="Times New Roman" panose="02020603050405020304" pitchFamily="18" charset="0"/>
                <a:cs typeface="Times New Roman" panose="02020603050405020304" pitchFamily="18" charset="0"/>
              </a:rPr>
              <a:t>boêmia</a:t>
            </a:r>
            <a:r>
              <a:rPr lang="pt-BR" sz="2000" dirty="0">
                <a:effectLst/>
                <a:latin typeface="Times New Roman" panose="02020603050405020304" pitchFamily="18" charset="0"/>
                <a:cs typeface="Times New Roman" panose="02020603050405020304" pitchFamily="18" charset="0"/>
              </a:rPr>
              <a:t> com um longo tecido azul, uma coroa dourada e sapatilhas de balé. Ela segura seu filho moribundo em seus braços, contra seu corpo. Seus olhos estão fechados e uma lágrima escorre por seu rosto enquanto ela o beija. Ela está sentada em um tambor e alguns instrumentos musicais são vistos à direita.</a:t>
            </a:r>
          </a:p>
          <a:p>
            <a:endParaRPr lang="pt-BR" dirty="0"/>
          </a:p>
        </p:txBody>
      </p:sp>
    </p:spTree>
    <p:extLst>
      <p:ext uri="{BB962C8B-B14F-4D97-AF65-F5344CB8AC3E}">
        <p14:creationId xmlns:p14="http://schemas.microsoft.com/office/powerpoint/2010/main" val="4135936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a:extLst>
              <a:ext uri="{FF2B5EF4-FFF2-40B4-BE49-F238E27FC236}">
                <a16:creationId xmlns:a16="http://schemas.microsoft.com/office/drawing/2014/main" id="{8EECCFB4-A9CD-4C5D-AD94-D35F17EDBA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48250" y="0"/>
            <a:ext cx="4843749" cy="6858000"/>
          </a:xfrm>
          <a:prstGeom prst="rect">
            <a:avLst/>
          </a:prstGeom>
        </p:spPr>
      </p:pic>
      <p:sp>
        <p:nvSpPr>
          <p:cNvPr id="2" name="CaixaDeTexto 1">
            <a:extLst>
              <a:ext uri="{FF2B5EF4-FFF2-40B4-BE49-F238E27FC236}">
                <a16:creationId xmlns:a16="http://schemas.microsoft.com/office/drawing/2014/main" id="{4E14FC62-D5D7-4AB9-9110-9C8B0A460BC6}"/>
              </a:ext>
            </a:extLst>
          </p:cNvPr>
          <p:cNvSpPr txBox="1"/>
          <p:nvPr/>
        </p:nvSpPr>
        <p:spPr>
          <a:xfrm>
            <a:off x="0" y="0"/>
            <a:ext cx="7337234" cy="7140416"/>
          </a:xfrm>
          <a:prstGeom prst="rect">
            <a:avLst/>
          </a:prstGeom>
          <a:noFill/>
        </p:spPr>
        <p:txBody>
          <a:bodyPr wrap="square" rtlCol="0">
            <a:spAutoFit/>
          </a:bodyPr>
          <a:lstStyle/>
          <a:p>
            <a:pPr algn="ctr"/>
            <a:r>
              <a:rPr lang="pt-BR" sz="2000" b="1" dirty="0">
                <a:latin typeface="Times New Roman" panose="02020603050405020304" pitchFamily="18" charset="0"/>
                <a:cs typeface="Times New Roman" panose="02020603050405020304" pitchFamily="18" charset="0"/>
              </a:rPr>
              <a:t>Os Saltimbancos (A Criança Ferida), de Gustavo </a:t>
            </a:r>
            <a:r>
              <a:rPr lang="pt-BR" sz="2000" b="1" dirty="0" err="1">
                <a:latin typeface="Times New Roman" panose="02020603050405020304" pitchFamily="18" charset="0"/>
                <a:cs typeface="Times New Roman" panose="02020603050405020304" pitchFamily="18" charset="0"/>
              </a:rPr>
              <a:t>Doré</a:t>
            </a:r>
            <a:r>
              <a:rPr lang="pt-BR" sz="2000" b="1" dirty="0">
                <a:latin typeface="Times New Roman" panose="02020603050405020304" pitchFamily="18" charset="0"/>
                <a:cs typeface="Times New Roman" panose="02020603050405020304" pitchFamily="18" charset="0"/>
              </a:rPr>
              <a:t> (1874)</a:t>
            </a:r>
          </a:p>
          <a:p>
            <a:pPr algn="just"/>
            <a:endParaRPr lang="pt-BR" sz="2000" dirty="0">
              <a:latin typeface="Times New Roman" panose="02020603050405020304" pitchFamily="18" charset="0"/>
              <a:cs typeface="Times New Roman" panose="02020603050405020304" pitchFamily="18" charset="0"/>
            </a:endParaRPr>
          </a:p>
          <a:p>
            <a:pPr algn="just"/>
            <a:r>
              <a:rPr lang="pt-BR" sz="2000" dirty="0">
                <a:effectLst/>
                <a:latin typeface="Times New Roman" panose="02020603050405020304" pitchFamily="18" charset="0"/>
                <a:cs typeface="Times New Roman" panose="02020603050405020304" pitchFamily="18" charset="0"/>
              </a:rPr>
              <a:t>À esquerda, o pai, sentado e curvado, observa a cena. Sua postura e afetação demonstram profunda tristeza, com lágrimas nos olhos. Ele ainda está vestido com sua fantasia de palhaço toda vermelha, com maquiagem de palco e um chapéu vermelho. Ele segura sapatilhas.</a:t>
            </a:r>
          </a:p>
          <a:p>
            <a:pPr algn="just"/>
            <a:r>
              <a:rPr lang="pt-BR" sz="2000" dirty="0">
                <a:effectLst/>
                <a:latin typeface="Times New Roman" panose="02020603050405020304" pitchFamily="18" charset="0"/>
                <a:cs typeface="Times New Roman" panose="02020603050405020304" pitchFamily="18" charset="0"/>
              </a:rPr>
              <a:t>Três animais também são mostrados perto do grupo: dois cães e uma coruja. Ao lado do pai, há um </a:t>
            </a:r>
            <a:r>
              <a:rPr lang="pt-BR" sz="2000" dirty="0">
                <a:latin typeface="Times New Roman" panose="02020603050405020304" pitchFamily="18" charset="0"/>
                <a:cs typeface="Times New Roman" panose="02020603050405020304" pitchFamily="18" charset="0"/>
              </a:rPr>
              <a:t>buldogue</a:t>
            </a:r>
            <a:r>
              <a:rPr lang="pt-BR" sz="2000" dirty="0">
                <a:effectLst/>
                <a:latin typeface="Times New Roman" panose="02020603050405020304" pitchFamily="18" charset="0"/>
                <a:cs typeface="Times New Roman" panose="02020603050405020304" pitchFamily="18" charset="0"/>
              </a:rPr>
              <a:t>, que está sentado ao lado dele à sua direita, e que também olha tristemente para a criança. Perto da mãe está um </a:t>
            </a:r>
            <a:r>
              <a:rPr lang="pt-BR" sz="2000" dirty="0" err="1">
                <a:latin typeface="Times New Roman" panose="02020603050405020304" pitchFamily="18" charset="0"/>
                <a:cs typeface="Times New Roman" panose="02020603050405020304" pitchFamily="18" charset="0"/>
              </a:rPr>
              <a:t>bichon</a:t>
            </a:r>
            <a:r>
              <a:rPr lang="pt-BR" sz="2000" dirty="0">
                <a:effectLst/>
                <a:latin typeface="Times New Roman" panose="02020603050405020304" pitchFamily="18" charset="0"/>
                <a:cs typeface="Times New Roman" panose="02020603050405020304" pitchFamily="18" charset="0"/>
              </a:rPr>
              <a:t>. Ele está coberto com uma vestimenta cujos padrões são semelhantes aos do vestido de sua dona, mas com as cores azul, dourado e prateado invertidas, em negativo. O animal coloca sua pata dianteira esquerda sobre ela e também olha para a criança. Os dois cães parecem simpatizar com o sofrimento de seus donos e compartilhar sua emoção.</a:t>
            </a:r>
            <a:endParaRPr lang="pt-BR" sz="2000" dirty="0">
              <a:latin typeface="Times New Roman" panose="02020603050405020304" pitchFamily="18" charset="0"/>
              <a:cs typeface="Times New Roman" panose="02020603050405020304" pitchFamily="18" charset="0"/>
            </a:endParaRPr>
          </a:p>
          <a:p>
            <a:pPr algn="just"/>
            <a:r>
              <a:rPr lang="pt-BR" sz="2000" dirty="0">
                <a:effectLst/>
                <a:latin typeface="Times New Roman" panose="02020603050405020304" pitchFamily="18" charset="0"/>
                <a:cs typeface="Times New Roman" panose="02020603050405020304" pitchFamily="18" charset="0"/>
              </a:rPr>
              <a:t>O único animal que não observa a cena é a coruja, que está colocada e acorrentada na borda do tambor onde a mulher está sentada. A coruja, com os olhos bem abertos, dá a impressão de olhar na direção dos observadores da pintura.</a:t>
            </a:r>
          </a:p>
          <a:p>
            <a:pPr algn="just"/>
            <a:r>
              <a:rPr lang="pt-BR" sz="2000" dirty="0">
                <a:latin typeface="Times New Roman" panose="02020603050405020304" pitchFamily="18" charset="0"/>
                <a:cs typeface="Times New Roman" panose="02020603050405020304" pitchFamily="18" charset="0"/>
              </a:rPr>
              <a:t>As cartas demonstram que a mãe não conseguiu prever a tragédia, enquanto os instrumentos contrastam a alegria do trabalho com a tristeza do momento.</a:t>
            </a:r>
          </a:p>
          <a:p>
            <a:pPr algn="just"/>
            <a:endParaRPr lang="pt-BR" dirty="0"/>
          </a:p>
        </p:txBody>
      </p:sp>
    </p:spTree>
    <p:extLst>
      <p:ext uri="{BB962C8B-B14F-4D97-AF65-F5344CB8AC3E}">
        <p14:creationId xmlns:p14="http://schemas.microsoft.com/office/powerpoint/2010/main" val="160337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a:extLst>
              <a:ext uri="{FF2B5EF4-FFF2-40B4-BE49-F238E27FC236}">
                <a16:creationId xmlns:a16="http://schemas.microsoft.com/office/drawing/2014/main" id="{8EECCFB4-A9CD-4C5D-AD94-D35F17EDBA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48250" y="0"/>
            <a:ext cx="4843749" cy="6858000"/>
          </a:xfrm>
          <a:prstGeom prst="rect">
            <a:avLst/>
          </a:prstGeom>
        </p:spPr>
      </p:pic>
      <p:sp>
        <p:nvSpPr>
          <p:cNvPr id="2" name="CaixaDeTexto 1">
            <a:extLst>
              <a:ext uri="{FF2B5EF4-FFF2-40B4-BE49-F238E27FC236}">
                <a16:creationId xmlns:a16="http://schemas.microsoft.com/office/drawing/2014/main" id="{4E14FC62-D5D7-4AB9-9110-9C8B0A460BC6}"/>
              </a:ext>
            </a:extLst>
          </p:cNvPr>
          <p:cNvSpPr txBox="1"/>
          <p:nvPr/>
        </p:nvSpPr>
        <p:spPr>
          <a:xfrm>
            <a:off x="0" y="0"/>
            <a:ext cx="7337234" cy="6078587"/>
          </a:xfrm>
          <a:prstGeom prst="rect">
            <a:avLst/>
          </a:prstGeom>
          <a:noFill/>
        </p:spPr>
        <p:txBody>
          <a:bodyPr wrap="square" rtlCol="0">
            <a:spAutoFit/>
          </a:bodyPr>
          <a:lstStyle/>
          <a:p>
            <a:pPr algn="ctr"/>
            <a:r>
              <a:rPr lang="pt-BR" sz="2100" b="1" dirty="0">
                <a:latin typeface="Times New Roman" panose="02020603050405020304" pitchFamily="18" charset="0"/>
                <a:cs typeface="Times New Roman" panose="02020603050405020304" pitchFamily="18" charset="0"/>
              </a:rPr>
              <a:t>Os Saltimbancos (A Criança Ferida), de Gustavo </a:t>
            </a:r>
            <a:r>
              <a:rPr lang="pt-BR" sz="2100" b="1" dirty="0" err="1">
                <a:latin typeface="Times New Roman" panose="02020603050405020304" pitchFamily="18" charset="0"/>
                <a:cs typeface="Times New Roman" panose="02020603050405020304" pitchFamily="18" charset="0"/>
              </a:rPr>
              <a:t>Doré</a:t>
            </a:r>
            <a:r>
              <a:rPr lang="pt-BR" sz="2100" b="1" dirty="0">
                <a:latin typeface="Times New Roman" panose="02020603050405020304" pitchFamily="18" charset="0"/>
                <a:cs typeface="Times New Roman" panose="02020603050405020304" pitchFamily="18" charset="0"/>
              </a:rPr>
              <a:t> (1874)</a:t>
            </a:r>
          </a:p>
          <a:p>
            <a:pPr algn="just"/>
            <a:endParaRPr lang="pt-BR" sz="2000" dirty="0">
              <a:latin typeface="Times New Roman" panose="02020603050405020304" pitchFamily="18" charset="0"/>
              <a:cs typeface="Times New Roman" panose="02020603050405020304" pitchFamily="18" charset="0"/>
            </a:endParaRPr>
          </a:p>
          <a:p>
            <a:pPr algn="just"/>
            <a:r>
              <a:rPr lang="pt-BR" sz="2200" dirty="0">
                <a:effectLst/>
                <a:latin typeface="Times New Roman" panose="02020603050405020304" pitchFamily="18" charset="0"/>
                <a:cs typeface="Times New Roman" panose="02020603050405020304" pitchFamily="18" charset="0"/>
              </a:rPr>
              <a:t>"</a:t>
            </a:r>
            <a:r>
              <a:rPr lang="pt-BR" sz="2200" dirty="0" err="1">
                <a:effectLst/>
                <a:latin typeface="Times New Roman" panose="02020603050405020304" pitchFamily="18" charset="0"/>
                <a:cs typeface="Times New Roman" panose="02020603050405020304" pitchFamily="18" charset="0"/>
              </a:rPr>
              <a:t>Les</a:t>
            </a:r>
            <a:r>
              <a:rPr lang="pt-BR" sz="2200" dirty="0">
                <a:effectLst/>
                <a:latin typeface="Times New Roman" panose="02020603050405020304" pitchFamily="18" charset="0"/>
                <a:cs typeface="Times New Roman" panose="02020603050405020304" pitchFamily="18" charset="0"/>
              </a:rPr>
              <a:t> </a:t>
            </a:r>
            <a:r>
              <a:rPr lang="pt-BR" sz="2200" dirty="0" err="1">
                <a:effectLst/>
                <a:latin typeface="Times New Roman" panose="02020603050405020304" pitchFamily="18" charset="0"/>
                <a:cs typeface="Times New Roman" panose="02020603050405020304" pitchFamily="18" charset="0"/>
              </a:rPr>
              <a:t>Saltimbanques</a:t>
            </a:r>
            <a:r>
              <a:rPr lang="pt-BR" sz="2200" dirty="0">
                <a:effectLst/>
                <a:latin typeface="Times New Roman" panose="02020603050405020304" pitchFamily="18" charset="0"/>
                <a:cs typeface="Times New Roman" panose="02020603050405020304" pitchFamily="18" charset="0"/>
              </a:rPr>
              <a:t>" é mais do que apenas uma representação de um trágico acidente; é um comentário profundo sobre a condição humana. </a:t>
            </a:r>
            <a:r>
              <a:rPr lang="pt-BR" sz="2200" dirty="0" err="1">
                <a:effectLst/>
                <a:latin typeface="Times New Roman" panose="02020603050405020304" pitchFamily="18" charset="0"/>
                <a:cs typeface="Times New Roman" panose="02020603050405020304" pitchFamily="18" charset="0"/>
              </a:rPr>
              <a:t>Doré</a:t>
            </a:r>
            <a:r>
              <a:rPr lang="pt-BR" sz="2200" dirty="0">
                <a:effectLst/>
                <a:latin typeface="Times New Roman" panose="02020603050405020304" pitchFamily="18" charset="0"/>
                <a:cs typeface="Times New Roman" panose="02020603050405020304" pitchFamily="18" charset="0"/>
              </a:rPr>
              <a:t> usa a situação dos artistas para explorar temas de sofrimento, resiliência e fragilidade da vida. Os artistas, que trazem alegria aos outros através de sua arte, são mostrados aqui em um momento de profunda tragédia pessoal, ressaltando as dificuldades muitas vezes negligenciadas que suportam.</a:t>
            </a:r>
          </a:p>
          <a:p>
            <a:pPr algn="just"/>
            <a:r>
              <a:rPr lang="pt-BR" sz="2200" dirty="0">
                <a:effectLst/>
                <a:latin typeface="Times New Roman" panose="02020603050405020304" pitchFamily="18" charset="0"/>
                <a:cs typeface="Times New Roman" panose="02020603050405020304" pitchFamily="18" charset="0"/>
              </a:rPr>
              <a:t>Na França do século XIX, os artistas de rua eram uma visão comum, mas ocupavam uma posição social precária. Ambos foram celebrados por seu entretenimento e marginalizados por seu estilo de vida não convencional. A pintura de </a:t>
            </a:r>
            <a:r>
              <a:rPr lang="pt-BR" sz="2200" dirty="0" err="1">
                <a:effectLst/>
                <a:latin typeface="Times New Roman" panose="02020603050405020304" pitchFamily="18" charset="0"/>
                <a:cs typeface="Times New Roman" panose="02020603050405020304" pitchFamily="18" charset="0"/>
              </a:rPr>
              <a:t>Doré</a:t>
            </a:r>
            <a:r>
              <a:rPr lang="pt-BR" sz="2200" dirty="0">
                <a:effectLst/>
                <a:latin typeface="Times New Roman" panose="02020603050405020304" pitchFamily="18" charset="0"/>
                <a:cs typeface="Times New Roman" panose="02020603050405020304" pitchFamily="18" charset="0"/>
              </a:rPr>
              <a:t> chama a atenção para esse paradoxo, oferecendo um retrato simpático dos saltimbancos como pessoas reais com suas próprias tristezas e lutas.</a:t>
            </a:r>
          </a:p>
          <a:p>
            <a:pPr algn="just"/>
            <a:endParaRPr lang="pt-BR" dirty="0"/>
          </a:p>
        </p:txBody>
      </p:sp>
    </p:spTree>
    <p:extLst>
      <p:ext uri="{BB962C8B-B14F-4D97-AF65-F5344CB8AC3E}">
        <p14:creationId xmlns:p14="http://schemas.microsoft.com/office/powerpoint/2010/main" val="2964372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a:extLst>
              <a:ext uri="{FF2B5EF4-FFF2-40B4-BE49-F238E27FC236}">
                <a16:creationId xmlns:a16="http://schemas.microsoft.com/office/drawing/2014/main" id="{D8F7D228-B215-4849-8C49-671C90B01A86}"/>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614672049"/>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TotalTime>
  <Words>1744</Words>
  <Application>Microsoft Office PowerPoint</Application>
  <PresentationFormat>Widescreen</PresentationFormat>
  <Paragraphs>61</Paragraphs>
  <Slides>17</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17</vt:i4>
      </vt:variant>
    </vt:vector>
  </HeadingPairs>
  <TitlesOfParts>
    <vt:vector size="22" baseType="lpstr">
      <vt:lpstr>Arial</vt:lpstr>
      <vt:lpstr>Calibri</vt:lpstr>
      <vt:lpstr>Calibri Light</vt:lpstr>
      <vt:lpstr>Times New Roman</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ARTHUR VINÍCIUS FEITOSA FURTADO</dc:creator>
  <cp:lastModifiedBy>ARTHUR VINÍCIUS FEITOSA FURTADO</cp:lastModifiedBy>
  <cp:revision>13</cp:revision>
  <dcterms:created xsi:type="dcterms:W3CDTF">2025-07-28T15:03:36Z</dcterms:created>
  <dcterms:modified xsi:type="dcterms:W3CDTF">2025-07-28T16:40:37Z</dcterms:modified>
</cp:coreProperties>
</file>