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97" r:id="rId3"/>
    <p:sldId id="260" r:id="rId4"/>
    <p:sldId id="261" r:id="rId5"/>
    <p:sldId id="282" r:id="rId6"/>
    <p:sldId id="283" r:id="rId7"/>
    <p:sldId id="279" r:id="rId8"/>
    <p:sldId id="280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9" r:id="rId24"/>
    <p:sldId id="300" r:id="rId25"/>
    <p:sldId id="301" r:id="rId26"/>
    <p:sldId id="302" r:id="rId27"/>
    <p:sldId id="303" r:id="rId28"/>
  </p:sldIdLst>
  <p:sldSz cx="8075613" cy="4562475"/>
  <p:notesSz cx="4562475" cy="80756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94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1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98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1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7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8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0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8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8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5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9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90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9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54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4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9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6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34930" y="209005"/>
            <a:ext cx="5552065" cy="435347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Iniciemos com a leitura de um trecho de “Último Recurso”,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Clarisse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Lispector: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fazemos tudo para que nos </a:t>
            </a:r>
            <a:r>
              <a:rPr lang="pt-B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amem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conseguimos, resta-nos um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último recurso: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fazer mais nada. Não fazer esforços inúteis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pois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nasce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não, espontaneamente,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nunca por força de imposição.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Às vezes,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inútil esforçar-se demais, nada se consegue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outras vezes,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 damos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rende aos nossos pés.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24" y="-1"/>
            <a:ext cx="2057989" cy="456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2250" y="-114115"/>
            <a:ext cx="7459241" cy="43795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Exemplo de texto prejudicado pelo uso equivocado de articuladores</a:t>
            </a:r>
            <a:r>
              <a:rPr lang="pt-BR" sz="2000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capitalista ganha na massa de produtos,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cada mercadoria produzida há sempre proporcionalmente menos peso da força de trabalho e,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da mais valia, que é o que permite ao capitalista acumular capital.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entanto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o capitalista está sempre buscando ampliar a sua produção, para ganhar na competição, pela escala de produção e porque ganha na massa de mercadorias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produzidas.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527" r="21627" b="9046"/>
          <a:stretch/>
        </p:blipFill>
        <p:spPr>
          <a:xfrm>
            <a:off x="7445828" y="2240688"/>
            <a:ext cx="592531" cy="23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04300" y="0"/>
            <a:ext cx="7302488" cy="43339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Exemplo de texto clarificado pelo uso correto de articuladores</a:t>
            </a:r>
            <a:r>
              <a:rPr lang="pt-BR" sz="2000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capitalista ganha na massa de produtos,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cada mercadoria produzida há sempre proporcionalmente menos peso da força de trabalho e,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mais valia, que é o que permite ao capitalista acumular capital.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isso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capitalista está sempre buscando ampliar a sua produção, para ganhar na competição, pela escala de produção e porque ganha na massa de mercadorias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produzidas.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317" y="2245794"/>
            <a:ext cx="597460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0"/>
            <a:ext cx="4707333" cy="43339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Conectivos: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A- Para sequenciar o texto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primeiro lugar, a princípio, primeiramente, inicialmente, em seguida, depois, a seguir, no momento seguinte, então, posteriormente, neste momento, neste instante, desde logo, enquanto isso, ao passo que, à medida que, finalmente, enfim, por fim, afinal.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023" y="-1"/>
            <a:ext cx="266759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95794"/>
            <a:ext cx="4435505" cy="36111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Conectivos: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acrescentar novas ideias ao texto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além disso, ademais, outrossim, ainda, vale lembrar, de modo geral, por iguais razões, em rápidas pinceladas, em outras palavras, além desse fator.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852" y="-1"/>
            <a:ext cx="2841762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200297"/>
            <a:ext cx="4435505" cy="32976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Conectivos: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contradizer,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 estabelecer relação de oposição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embora, todavia, entretanto, porém, mas, não obstante isso, no entanto, por outro lado, por outro enfoque, de outro lado, de outra parte, contudo.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852" y="0"/>
            <a:ext cx="2841762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0"/>
            <a:ext cx="4435505" cy="38768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Conectivos: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D-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afirmar ou realçar uma ideia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obviamente, em verdade, realmente, em realidade, de igual forma, no mesmo sentido, semelhantemente, bom é, interessante se faz, frise-se, ressalte-se, cumpre ressaltar que.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3" y="0"/>
            <a:ext cx="285047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0"/>
            <a:ext cx="4707333" cy="43339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Conectivos: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concluir uma argumentação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destarte, em suma, em remate, por conseguinte, em análise última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derradeiro, por fim, por conseguinte, finalmente, por tais razões, do exposto, pelo exposto, por tudo isso, em síntese, enfim, posto isso (isto), assim, consequentemente, diante do exposto. 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6946" b="8127"/>
          <a:stretch/>
        </p:blipFill>
        <p:spPr>
          <a:xfrm>
            <a:off x="5286103" y="0"/>
            <a:ext cx="2789511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0"/>
            <a:ext cx="4435505" cy="43339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Outros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além dos conectivos:</a:t>
            </a: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Sinônimos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políticos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brasileiros precisam ser mais fiscalizados e cobrados.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mandatários da nação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precisam prestar contas ao povo, o seu verdadeiro patrão.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5262"/>
          <a:stretch/>
        </p:blipFill>
        <p:spPr>
          <a:xfrm>
            <a:off x="5111931" y="23838"/>
            <a:ext cx="2963682" cy="45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0"/>
            <a:ext cx="5752362" cy="43339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Outros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além dos conectivos: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Hiperônimos (sentido mais amplo)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hipônimos (sentido mais restrito)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ruas das grandes cidades brasileiras correm o risco de parar, tamanha a quantidade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carros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circulação diariamente. Somente um pedágio em torno dos grandes centros urbanos diminuirá esse enorme fluxo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veículos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garantirá a liberdade e ir e vir.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49870"/>
          <a:stretch/>
        </p:blipFill>
        <p:spPr>
          <a:xfrm>
            <a:off x="6287590" y="-1"/>
            <a:ext cx="178802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87086"/>
            <a:ext cx="4435505" cy="376787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Outros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além dos conectivos:</a:t>
            </a: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Sujeito oculto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presidente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recusa-se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sair da prisão. Assim, pretende valorizar o discurso da vítima inocente perseguida pelo Estado.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50" y="0"/>
            <a:ext cx="294626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5347063" cy="3639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Progressão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Temática</a:t>
            </a:r>
            <a:endParaRPr lang="en-US" sz="2200" b="1" dirty="0"/>
          </a:p>
        </p:txBody>
      </p:sp>
      <p:sp>
        <p:nvSpPr>
          <p:cNvPr id="3" name="Text 1"/>
          <p:cNvSpPr/>
          <p:nvPr/>
        </p:nvSpPr>
        <p:spPr>
          <a:xfrm>
            <a:off x="465559" y="634854"/>
            <a:ext cx="5090510" cy="35128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2000" dirty="0" err="1">
                <a:latin typeface="Arial" pitchFamily="34" charset="0"/>
                <a:ea typeface="Arial" pitchFamily="34" charset="-122"/>
                <a:cs typeface="Arial" pitchFamily="34" charset="-120"/>
              </a:rPr>
              <a:t>progressão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temática</a:t>
            </a:r>
            <a:r>
              <a:rPr lang="en-US" sz="20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sz="2000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sequenciação</a:t>
            </a:r>
            <a:r>
              <a:rPr lang="en-US" sz="2000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textual) 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é uma </a:t>
            </a: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técnica 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utilizada para </a:t>
            </a:r>
            <a:r>
              <a:rPr lang="en-US" sz="20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organizar e desenvolver ideias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 em um texto. Ela permite que o leitor siga o raciocínio do autor de forma lógica e fluida. </a:t>
            </a:r>
            <a:endParaRPr lang="en-US" sz="2000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-120"/>
              </a:rPr>
              <a:t>É a </a:t>
            </a:r>
            <a:r>
              <a:rPr lang="en-US" sz="2000" b="1" dirty="0" err="1" smtClean="0">
                <a:latin typeface="Arial" pitchFamily="34" charset="0"/>
                <a:cs typeface="Arial" pitchFamily="34" charset="-120"/>
              </a:rPr>
              <a:t>ferramenta</a:t>
            </a:r>
            <a:r>
              <a:rPr lang="en-US" sz="2000" b="1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-120"/>
              </a:rPr>
              <a:t>linguística</a:t>
            </a:r>
            <a:r>
              <a:rPr lang="en-US" sz="2000" b="1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por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meio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da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qual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ocorrem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 as </a:t>
            </a:r>
            <a:r>
              <a:rPr lang="en-US" sz="2000" b="1" dirty="0" err="1" smtClean="0">
                <a:latin typeface="Arial" pitchFamily="34" charset="0"/>
                <a:cs typeface="Arial" pitchFamily="34" charset="-120"/>
              </a:rPr>
              <a:t>relações</a:t>
            </a:r>
            <a:r>
              <a:rPr lang="en-US" sz="2000" b="1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-120"/>
              </a:rPr>
              <a:t>lógicas</a:t>
            </a:r>
            <a:r>
              <a:rPr lang="en-US" sz="2000" b="1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entre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os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segmentos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 de um </a:t>
            </a:r>
            <a:r>
              <a:rPr lang="en-US" sz="2000" dirty="0" err="1" smtClean="0">
                <a:latin typeface="Arial" pitchFamily="34" charset="0"/>
                <a:cs typeface="Arial" pitchFamily="34" charset="-120"/>
              </a:rPr>
              <a:t>texto</a:t>
            </a:r>
            <a:r>
              <a:rPr lang="en-US" sz="2000" dirty="0" smtClean="0">
                <a:latin typeface="Arial" pitchFamily="34" charset="0"/>
                <a:cs typeface="Arial" pitchFamily="34" charset="-120"/>
              </a:rPr>
              <a:t>.</a:t>
            </a:r>
            <a:endParaRPr lang="en-US" sz="2000" dirty="0"/>
          </a:p>
        </p:txBody>
      </p:sp>
      <p:pic>
        <p:nvPicPr>
          <p:cNvPr id="4" name="Image 0" descr="https://storage.googleapis.com/teachy-classroom-contents/images-v2/a2405f9c-fa3d-46cc-aa7c-a23e4d7a747a/generated/v2_0_2.jpg?X-Goog-Algorithm=GOOG4-RSA-SHA256&amp;X-Goog-Credential=teachy-k8s-prod-sa%40teachy-375121.iam.gserviceaccount.com%2F20250503%2Fauto%2Fstorage%2Fgoog4_request&amp;X-Goog-Date=20250503T195714Z&amp;X-Goog-Expires=900&amp;X-Goog-SignedHeaders=host&amp;response-content-type=application%2Fpdf&amp;response-content-disposition=inline&amp;X-Goog-Signature=1d8d5d0b122636f315e9696c73999dd566ba280a265f95152a48616edf211fdf002b56c048df4a3a702bc085ef7e866cac218a84fe6e70dcaf0ece95e3f2313695d4f3c8a06d2d6b88f5fc62d08d359d4e576d40703774a69a4046293cf3d0325973d8932dd1092f35aa0526ec741686611ec12386c5812c0058b1541c14ace9f98ad3509f3631f76ce158bb2c6fadce9a278c0c25bcd59aa5703aae1fb0e4e2b0bf1f76d89aa54116bb69c9a10250b69d56272a79308624c2eaa54c402a6ca33cc28b53d6b0215a4a9b89b60219bb90a4d2ab1d29ff29c403d625f439f1b761393c3b21a139ebbd77af966f8e89e3c1b9376e580b0ef64773be4b902a607024"/>
          <p:cNvPicPr>
            <a:picLocks noChangeAspect="1"/>
          </p:cNvPicPr>
          <p:nvPr/>
        </p:nvPicPr>
        <p:blipFill rotWithShape="1">
          <a:blip r:embed="rId3"/>
          <a:srcRect l="8378" r="9086"/>
          <a:stretch/>
        </p:blipFill>
        <p:spPr>
          <a:xfrm>
            <a:off x="5660571" y="-1"/>
            <a:ext cx="2415042" cy="456247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</p:spTree>
    <p:extLst>
      <p:ext uri="{BB962C8B-B14F-4D97-AF65-F5344CB8AC3E}">
        <p14:creationId xmlns:p14="http://schemas.microsoft.com/office/powerpoint/2010/main" val="76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34834"/>
            <a:ext cx="4435505" cy="37852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Outros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além dos conectivos:</a:t>
            </a: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Pronomes do caso reto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presidente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recusa-se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sair da prisão. Assim,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pretende valorizar o discurso da vítima inocente perseguida pelo Estado.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394" y="-1"/>
            <a:ext cx="279821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9" y="78377"/>
            <a:ext cx="4435505" cy="37852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Outros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além dos conectivos:</a:t>
            </a: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Pronomes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caso oblíquo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atual presidente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deseja 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velho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inimigo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seja preso novamente. Prendê-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seria um grande trunfo para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governante.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6747" r="14986"/>
          <a:stretch/>
        </p:blipFill>
        <p:spPr>
          <a:xfrm>
            <a:off x="5111932" y="-1"/>
            <a:ext cx="2963682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602" y="0"/>
            <a:ext cx="6755084" cy="4333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Pronomes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retomar informação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termo ou ideia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pesquisadoras Maria e Débora estão realizando um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com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título “A eficácia da vacina contra a Covid-19”.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já estão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fase de testes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estudo e pretendem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divulgá-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assim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concluí-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As pesquisadoras Maria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Débora.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Deste estudo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Qual estudo? “A eficácia da vacina contra a Covid-19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Divulgá-lo, concluí-lo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353" y="-1"/>
            <a:ext cx="121325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602" y="104502"/>
            <a:ext cx="6458992" cy="39624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progressão: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 informação introduzida é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informações novas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lhe são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agregadas denominam-se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remas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O rema e as novas informações que lhe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são atribuídas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convertem-se em um tema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novo.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Era uma vez uma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velha senhora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(tema). A senhora (tema) tinha quatro netos (rema). O neto (tema)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mais velho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tinha um cavalo (rema). O cavalo era muito valente (tema).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0"/>
            <a:ext cx="1500642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602" y="26125"/>
            <a:ext cx="5126581" cy="41162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progressão: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Progressão de tema constante: de um mesmo tema surgem remas diferentes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“A vaca é um animal vertebrado, mamífero e quadrúpede (tema). Ela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nos fornece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carne e o leite (rema). Seu couro é aproveitado na fabricação de bolsas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calçados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(rema)” (KOCH, 2002, p. 124)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020" y="-1"/>
            <a:ext cx="274659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602" y="0"/>
            <a:ext cx="6101942" cy="42323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progressão: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Progressão por subdivisão do rema: a informação nova é subdividida e dela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surgem novos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temas e remas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Os pronomes ditos pessoais dividem-se em dois grupos. O primeiro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constituído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pelos pronomes da pessoa, que nomeiam os sujeitos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enunciação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o segundo é o dos pronomes de não pessoa, que designam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seres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que os sujeitos fazem referência. (KOCH, 2002, p. 124)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43587"/>
          <a:stretch/>
        </p:blipFill>
        <p:spPr>
          <a:xfrm>
            <a:off x="6339840" y="-1"/>
            <a:ext cx="173577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602" y="0"/>
            <a:ext cx="5396547" cy="4333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progressão:</a:t>
            </a:r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D-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Progressão com salto temático: um tema é apresentado com o seu respectivo rema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As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informações novas que surgem são desenvolvidas com saltos temáticos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: “Era uma vez um velho pescador. O pescador tinha três filhos. O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mais velho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era José. Dono de um talento invulgar, sempre conseguia tudo o que desejava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Até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que um dia...” (KOCH, 2002, p. 125)</a:t>
            </a: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03" y="-1"/>
            <a:ext cx="248471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7601" y="0"/>
            <a:ext cx="8038011" cy="21597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MENICONI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C.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Progressão Temática em Produções Escritas de Alunos de Espanhol como Língua Estrangeira.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Litterae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Anápolis, v. 2, n. 2, p. 416-434, jul./dez.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2010.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34" y="2098357"/>
            <a:ext cx="4706144" cy="20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88713"/>
            <a:ext cx="5660572" cy="3047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Importância da Progressão Temática</a:t>
            </a:r>
            <a:endParaRPr lang="en-US" sz="2399" b="1" dirty="0"/>
          </a:p>
        </p:txBody>
      </p:sp>
      <p:sp>
        <p:nvSpPr>
          <p:cNvPr id="3" name="Text 1"/>
          <p:cNvSpPr/>
          <p:nvPr/>
        </p:nvSpPr>
        <p:spPr>
          <a:xfrm>
            <a:off x="496336" y="664817"/>
            <a:ext cx="4667900" cy="31437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progressão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temática é fundamental para a </a:t>
            </a: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estruturação do texto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pois ajuda o leitor a </a:t>
            </a: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compreender a lógica do conteúdo 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apresentado. </a:t>
            </a:r>
            <a:endParaRPr lang="en-US" sz="2000" dirty="0" smtClean="0">
              <a:solidFill>
                <a:srgbClr val="262626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Além</a:t>
            </a:r>
            <a:r>
              <a:rPr lang="en-US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disso, uma boa </a:t>
            </a:r>
            <a:r>
              <a:rPr lang="en-US" sz="2000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progressão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contribui para que a </a:t>
            </a: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mensagem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do autor seja </a:t>
            </a: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transmitida de forma eficaz</a:t>
            </a:r>
            <a:r>
              <a:rPr lang="en-US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465559" y="4079987"/>
            <a:ext cx="7194998" cy="25394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43" y="0"/>
            <a:ext cx="2545670" cy="401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591" y="15954"/>
            <a:ext cx="4089025" cy="898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133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Recursos</a:t>
            </a:r>
            <a:r>
              <a:rPr lang="en-US" sz="2133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 </a:t>
            </a:r>
            <a:r>
              <a:rPr lang="en-US" sz="2133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Garantir</a:t>
            </a:r>
            <a:r>
              <a:rPr lang="en-US" sz="2133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 </a:t>
            </a: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Progressão Temática no Texto</a:t>
            </a:r>
            <a:endParaRPr lang="en-US" sz="2133" b="1" dirty="0"/>
          </a:p>
        </p:txBody>
      </p:sp>
      <p:sp>
        <p:nvSpPr>
          <p:cNvPr id="3" name="Text 1"/>
          <p:cNvSpPr/>
          <p:nvPr/>
        </p:nvSpPr>
        <p:spPr>
          <a:xfrm>
            <a:off x="341146" y="914401"/>
            <a:ext cx="4559917" cy="22293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 A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progressão temática no texto se dá pela 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inserção de novas </a:t>
            </a:r>
            <a:r>
              <a:rPr lang="pt-BR" sz="2000" b="1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informações (remas)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 fazem com que o tema seja desenvolvido </a:t>
            </a: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nele:</a:t>
            </a:r>
            <a:endParaRPr lang="en-US" sz="2000" dirty="0"/>
          </a:p>
        </p:txBody>
      </p:sp>
      <p:pic>
        <p:nvPicPr>
          <p:cNvPr id="4" name="Image 0" descr="https://storage.googleapis.com/teachy-classroom-contents/images-v2/3d573ae7-964b-4682-801d-eddd7eb454b5/generated/v2_0_11.png?X-Goog-Algorithm=GOOG4-RSA-SHA256&amp;X-Goog-Credential=teachy-k8s-prod-sa%40teachy-375121.iam.gserviceaccount.com%2F20250503%2Fauto%2Fstorage%2Fgoog4_request&amp;X-Goog-Date=20250503T195715Z&amp;X-Goog-Expires=900&amp;X-Goog-SignedHeaders=host&amp;response-content-type=application%2Fpdf&amp;response-content-disposition=inline&amp;X-Goog-Signature=5d27a3e357fbd1f9dc59c3f7f2435af9020f33f9668cf1f011cdb68a45979838bfb2ab37f6cfdf5736bcff2368c8159a2769969d11fe0d7509903fef3cea0df20bf1014a1c05cf3c6de995e0b5e6e926440596a35ff4d5b5514e2bc11ec959268a25ceef161605c1a1c04cb74ed4acc975048971c95c7ab0286cacda5c00598cc98b9466963344f2ac61f432616fa5f847d886078a7a1d04f9af3caf226c2f4de64ec91b064b97810ec79f2acccc3a7235a358d00b3babd1bd5e7cc40ea3cc6fc74611622e659b101ee85549209406713d9ab5629fcae710fd729bd5b3d352e5bad068d5eb3604471e73e7343305a83b99dcb1d31002c87567b0600ad664ecf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05" y="0"/>
            <a:ext cx="2989519" cy="456247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212092"/>
            <a:ext cx="4435505" cy="42365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Exemplo de texto sem progressão: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água potável sempre foi um recurso finito. Mesmo sendo um recurso renovável, suas reservas não são ilimitadas. Dizer que ela nunca vai acabar é um disparate, pois um dia isso pode acontecer. Afinal, a água que usamos para sobrevivência pode ter um fim.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2000" dirty="0"/>
          </a:p>
        </p:txBody>
      </p:sp>
      <p:pic>
        <p:nvPicPr>
          <p:cNvPr id="4" name="Image 0" descr="https://storage.googleapis.com/teachy-classroom-contents/images-v2/3d573ae7-964b-4682-801d-eddd7eb454b5/generated/v2_0_11.png?X-Goog-Algorithm=GOOG4-RSA-SHA256&amp;X-Goog-Credential=teachy-k8s-prod-sa%40teachy-375121.iam.gserviceaccount.com%2F20250503%2Fauto%2Fstorage%2Fgoog4_request&amp;X-Goog-Date=20250503T195715Z&amp;X-Goog-Expires=900&amp;X-Goog-SignedHeaders=host&amp;response-content-type=application%2Fpdf&amp;response-content-disposition=inline&amp;X-Goog-Signature=5d27a3e357fbd1f9dc59c3f7f2435af9020f33f9668cf1f011cdb68a45979838bfb2ab37f6cfdf5736bcff2368c8159a2769969d11fe0d7509903fef3cea0df20bf1014a1c05cf3c6de995e0b5e6e926440596a35ff4d5b5514e2bc11ec959268a25ceef161605c1a1c04cb74ed4acc975048971c95c7ab0286cacda5c00598cc98b9466963344f2ac61f432616fa5f847d886078a7a1d04f9af3caf226c2f4de64ec91b064b97810ec79f2acccc3a7235a358d00b3babd1bd5e7cc40ea3cc6fc74611622e659b101ee85549209406713d9ab5629fcae710fd729bd5b3d352e5bad068d5eb3604471e73e7343305a83b99dcb1d31002c87567b0600ad664ecf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05" y="17417"/>
            <a:ext cx="2989519" cy="456247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</p:spTree>
    <p:extLst>
      <p:ext uri="{BB962C8B-B14F-4D97-AF65-F5344CB8AC3E}">
        <p14:creationId xmlns:p14="http://schemas.microsoft.com/office/powerpoint/2010/main" val="36956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17512" y="247476"/>
            <a:ext cx="5134053" cy="42365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Exemplo de texto com progressão: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água potável sempre foi um recurso finito. Mesmo sendo um recurso renovável, pelo ciclo natural, suas reservas hoje estão comprometidas, por causa de algumas ações humanas. Por exemplo, a indústria consome cerca de 24%  da água do planeta, além de poluir lagos e rios, causando também perda de biodiversidade.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2000" dirty="0"/>
          </a:p>
        </p:txBody>
      </p:sp>
      <p:pic>
        <p:nvPicPr>
          <p:cNvPr id="4" name="Image 0" descr="https://storage.googleapis.com/teachy-classroom-contents/images-v2/3d573ae7-964b-4682-801d-eddd7eb454b5/generated/v2_0_11.png?X-Goog-Algorithm=GOOG4-RSA-SHA256&amp;X-Goog-Credential=teachy-k8s-prod-sa%40teachy-375121.iam.gserviceaccount.com%2F20250503%2Fauto%2Fstorage%2Fgoog4_request&amp;X-Goog-Date=20250503T195715Z&amp;X-Goog-Expires=900&amp;X-Goog-SignedHeaders=host&amp;response-content-type=application%2Fpdf&amp;response-content-disposition=inline&amp;X-Goog-Signature=5d27a3e357fbd1f9dc59c3f7f2435af9020f33f9668cf1f011cdb68a45979838bfb2ab37f6cfdf5736bcff2368c8159a2769969d11fe0d7509903fef3cea0df20bf1014a1c05cf3c6de995e0b5e6e926440596a35ff4d5b5514e2bc11ec959268a25ceef161605c1a1c04cb74ed4acc975048971c95c7ab0286cacda5c00598cc98b9466963344f2ac61f432616fa5f847d886078a7a1d04f9af3caf226c2f4de64ec91b064b97810ec79f2acccc3a7235a358d00b3babd1bd5e7cc40ea3cc6fc74611622e659b101ee85549209406713d9ab5629fcae710fd729bd5b3d352e5bad068d5eb3604471e73e7343305a83b99dcb1d31002c87567b0600ad664ecf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26" y="-1"/>
            <a:ext cx="2562798" cy="456247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</p:spTree>
    <p:extLst>
      <p:ext uri="{BB962C8B-B14F-4D97-AF65-F5344CB8AC3E}">
        <p14:creationId xmlns:p14="http://schemas.microsoft.com/office/powerpoint/2010/main" val="26985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935" y="15954"/>
            <a:ext cx="4089025" cy="6023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133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Recursos</a:t>
            </a:r>
            <a:r>
              <a:rPr lang="en-US" sz="2133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 </a:t>
            </a:r>
            <a:r>
              <a:rPr lang="en-US" sz="2133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Garantir</a:t>
            </a:r>
            <a:r>
              <a:rPr lang="en-US" sz="2133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 </a:t>
            </a: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Progressão </a:t>
            </a:r>
            <a:r>
              <a:rPr lang="en-US" sz="2133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Temática</a:t>
            </a:r>
            <a:endParaRPr lang="en-US" sz="2133" b="1" dirty="0"/>
          </a:p>
        </p:txBody>
      </p:sp>
      <p:sp>
        <p:nvSpPr>
          <p:cNvPr id="3" name="Text 1"/>
          <p:cNvSpPr/>
          <p:nvPr/>
        </p:nvSpPr>
        <p:spPr>
          <a:xfrm>
            <a:off x="465558" y="783770"/>
            <a:ext cx="4435505" cy="34630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 Os 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articuladores sequenciais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são 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mecanismos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coesão </a:t>
            </a: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utilizados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 garantir a 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articulação entre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partes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texto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para </a:t>
            </a: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estabelecer relações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entre as informações</a:t>
            </a: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</a:t>
            </a:r>
            <a:r>
              <a:rPr lang="pt-BR" sz="2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 não forem bem empregados, comprometem a coesão e coerência </a:t>
            </a:r>
            <a:r>
              <a:rPr lang="pt-BR" sz="2000" dirty="0" smtClean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textuais.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931" y="-9552"/>
            <a:ext cx="2970482" cy="45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391886"/>
            <a:ext cx="4435505" cy="30624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Exemplo de texto prejudicado pela ausência de articuladores</a:t>
            </a:r>
            <a:r>
              <a:rPr lang="pt-BR" sz="2000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262626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Saí.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Fui à Praia. Joguei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Futebol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Almocei em um restaurante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vegano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Fui ao cinema com a namorada. Retornei para casa.</a:t>
            </a:r>
            <a:r>
              <a:rPr lang="pt-BR" sz="2000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-1"/>
            <a:ext cx="289401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65558" y="1"/>
            <a:ext cx="4435505" cy="4246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Exemplo de texto organizado pelo uso de articuladores</a:t>
            </a:r>
            <a:r>
              <a:rPr lang="pt-BR" sz="2000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262626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Saí.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fui à Praia.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joguei futebol.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seguida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almocei em um restaurante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vegano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tarde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fui ao cinema com a namorada.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etornei para casa.</a:t>
            </a:r>
            <a:r>
              <a:rPr lang="pt-BR" sz="2000" dirty="0" smtClean="0">
                <a:solidFill>
                  <a:srgbClr val="26262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65559" y="4333928"/>
            <a:ext cx="4435504" cy="93112"/>
          </a:xfrm>
          <a:prstGeom prst="rect">
            <a:avLst/>
          </a:prstGeom>
          <a:solidFill>
            <a:srgbClr val="FFD91E"/>
          </a:solidFill>
          <a:ln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06" y="1"/>
            <a:ext cx="2989807" cy="45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1568</Words>
  <Application>Microsoft Office PowerPoint</Application>
  <PresentationFormat>Personalizar</PresentationFormat>
  <Paragraphs>97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ARTHUR VINÍCIUS FEITOSA FURTADO</cp:lastModifiedBy>
  <cp:revision>17</cp:revision>
  <dcterms:created xsi:type="dcterms:W3CDTF">2025-05-03T19:57:13Z</dcterms:created>
  <dcterms:modified xsi:type="dcterms:W3CDTF">2025-05-04T13:47:19Z</dcterms:modified>
</cp:coreProperties>
</file>