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27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32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30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26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33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43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84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93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98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37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84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86AE-E3CC-4D8F-A37E-EED6B4BAA775}" type="datetimeFigureOut">
              <a:rPr lang="pt-BR" smtClean="0"/>
              <a:t>21/09/2025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28B2-C9F0-445C-A22B-AA0BD467A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76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77089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palavra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provém do latim </a:t>
            </a:r>
            <a:r>
              <a:rPr lang="pt-B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textus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significa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tecido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 como um tecido é composto de fios entrelaçados,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 coeso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composto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palavras e expressões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se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conectam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si.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palavras e expressões, consideradas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de coesão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pronomes, conjunções, advérbios e locuções adverbiais, ajudam a estabelecer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de sentido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as partes do texto, tornando-o mais claro e compreensível.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1" y="0"/>
            <a:ext cx="427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5471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Numerais: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podem atuar como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adjetivo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como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substantivo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Eles têm a capacidade de se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referir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tanto a elementos mencionados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anteriormente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quanto a mencionados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texto.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Enquanto ela própria, Lídia, quase um instante após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beijo, transformara-se em mulher. (Perto do Coração Selvagem, de Clarice Lispector)</a:t>
            </a:r>
          </a:p>
        </p:txBody>
      </p:sp>
      <p:sp>
        <p:nvSpPr>
          <p:cNvPr id="2" name="Texto Explicativo 1 1"/>
          <p:cNvSpPr/>
          <p:nvPr/>
        </p:nvSpPr>
        <p:spPr>
          <a:xfrm>
            <a:off x="6858000" y="3683000"/>
            <a:ext cx="5092700" cy="2895600"/>
          </a:xfrm>
          <a:prstGeom prst="borderCallout1">
            <a:avLst>
              <a:gd name="adj1" fmla="val -6094"/>
              <a:gd name="adj2" fmla="val 35964"/>
              <a:gd name="adj3" fmla="val -31912"/>
              <a:gd name="adj4" fmla="val 320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numeral “primeiro” foi empregado para se referir ao beijo como um evento importante e marcante, tendo em vista que, após o ocorrido, Lídia adquiriu o status de mulher.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" y="4235651"/>
            <a:ext cx="2449513" cy="25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6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9723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Sequencial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É um mecanismo coesivo que utiliza marcadores verbais e conectivos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 progressão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Preposições: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palavra que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 termo ao outro. Ex.: dente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leite.</a:t>
            </a:r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Conjunções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palavra que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duas orações ou dois termos com a mesma função sintática, estabelecendo entre eles uma relação de coordenação ou subordinação.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Ana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Thiago foram ao cinema.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Maria estudou muito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passou no vestibular.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É óbvio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Augusto terminou com Raquel.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0" y="0"/>
            <a:ext cx="505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1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Sequencial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Conectivos: conjunções e preposições: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E o casal de velhos que olhava insistiu nos bons dias e depois começaram a dizer que tinha chovido e que, como dormiram sossegados, não o perceberam durante a noite,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estava frio e um sol bonito ao mesmo tempo e isso dava sinal de muita boa disposição para aquele tempo ainda de natal. (Conto de cães e maus lobos, Valter Hugo Mãe)</a:t>
            </a:r>
          </a:p>
        </p:txBody>
      </p:sp>
      <p:sp>
        <p:nvSpPr>
          <p:cNvPr id="2" name="Texto Explicativo 1 1"/>
          <p:cNvSpPr/>
          <p:nvPr/>
        </p:nvSpPr>
        <p:spPr>
          <a:xfrm>
            <a:off x="8737600" y="993874"/>
            <a:ext cx="3340100" cy="3438426"/>
          </a:xfrm>
          <a:prstGeom prst="borderCallout1">
            <a:avLst>
              <a:gd name="adj1" fmla="val 61125"/>
              <a:gd name="adj2" fmla="val -2223"/>
              <a:gd name="adj3" fmla="val 53635"/>
              <a:gd name="adj4" fmla="val -747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conjunção adversativa “mas” indica oposição de ideias. Ela está carregada de significado, sendo bastante importante para a interpretação do texto.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737100"/>
            <a:ext cx="3340100" cy="20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0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534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Sequencial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Omissão - zeugma e elipse: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zeugma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ocorre a omissão de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 que já foi referido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anteriormente.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A vida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 grande jogo e o destino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 parceiro temível. (Erico Verissimo)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elipse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omite-se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expressão que podem ser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subentendidos pelo contexto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Na sala, apenas quatro ou cinco convidados. (Machado de Assis)</a:t>
            </a:r>
          </a:p>
        </p:txBody>
      </p:sp>
      <p:sp>
        <p:nvSpPr>
          <p:cNvPr id="3" name="Texto Explicativo 1 2"/>
          <p:cNvSpPr/>
          <p:nvPr/>
        </p:nvSpPr>
        <p:spPr>
          <a:xfrm>
            <a:off x="9080500" y="1320800"/>
            <a:ext cx="2857500" cy="2159000"/>
          </a:xfrm>
          <a:prstGeom prst="borderCallout1">
            <a:avLst>
              <a:gd name="adj1" fmla="val 18750"/>
              <a:gd name="adj2" fmla="val -8333"/>
              <a:gd name="adj3" fmla="val 59311"/>
              <a:gd name="adj4" fmla="val -1198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trata-se do verbo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substituído pela vírgula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t-BR" dirty="0"/>
          </a:p>
        </p:txBody>
      </p:sp>
      <p:sp>
        <p:nvSpPr>
          <p:cNvPr id="5" name="Texto Explicativo 1 4"/>
          <p:cNvSpPr/>
          <p:nvPr/>
        </p:nvSpPr>
        <p:spPr>
          <a:xfrm>
            <a:off x="2032000" y="5549900"/>
            <a:ext cx="3429000" cy="1066800"/>
          </a:xfrm>
          <a:prstGeom prst="borderCallout1">
            <a:avLst>
              <a:gd name="adj1" fmla="val 18750"/>
              <a:gd name="adj2" fmla="val -3518"/>
              <a:gd name="adj3" fmla="val -57738"/>
              <a:gd name="adj4" fmla="val -61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exemplo, o verbo “haver” é omitido.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912" y="3781544"/>
            <a:ext cx="2352675" cy="2936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71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78105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Sequencial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Sinonímia: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baseia-se na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substituição de uma palavra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expressão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outra que resguarde o mesmo sentido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que tenha sentido semelhante no contexto, podendo ser usada sem alterar o significado do enunciado.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A mudança 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 Florestal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decisiva para a sociedade brasileira. Produtores e ambientalistas concordam que alterações devem ser feitas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considerado o mais rigoroso do mundo. No entanto, estamos longe de testemunhar um consenso sobre 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 ambientais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debate sobre o projeto é amplo e é bom para nossa sociedade que assim seja.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0"/>
            <a:ext cx="4343400" cy="68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5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78105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Sequencial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Hiperonímia e hiponímia: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hiperonímia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baseia-se em uma palavra que designa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 uma classe ou um conjunto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Flor, fruta, instrumento musical.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No caso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hiponímia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palavra designa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pertence a uma classe ou conjunto. Ex.: Rosa, tulipa, morango, banana, violão, piano.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O mercado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calçados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brasileiro está em alta. São inúmeros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sapatos, botas, sandálias e tênis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exportados todo ano.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899" y="0"/>
            <a:ext cx="4229101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8679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Sequencial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Palavras do mesmo campo semântico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utilização de palavras que pertencem ao mesmo campo semântico se baseia no emprego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termos que fazem parte de um repertório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associado a uma realidade.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Na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estreia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 mesma noite,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começou bem, com risadas e calor 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Até que, 30 minutos antes do final, um curto no surround gerou uma frequência grave. O azar é que era exatamente o tipo de frequência usada para se criar tensão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dessas que fazem vibrar seu estômago – é para isso que os surrounds servem. A maioria 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não se deu conta de que havia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sonoro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não pertencia ao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As últimas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cômicas ou delicadas, viraram pura tensão. Enquanto o casal flertava num momento de esperança e leveza, o som prenunciava alguma tragédia que nunca acontecia.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67900" y="-1"/>
            <a:ext cx="2324100" cy="68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0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8265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coesão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essa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amarração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responsável por fazer as diferentes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um texto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conectarem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harmoniosa.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coesão atua na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um texto 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dois sentidos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Sintático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manifesta-se na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nas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sintáticas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organizam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progressão textual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Semântico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visa à articulação dos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fazem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determinado campo semântico, estabelecendo, entre esses ­elementos, valores discursivos.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coesão atua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superfície do texto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podendo manifestar-se por meio de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marcas linguísticas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acontecer de diversas formas, como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substituição de termos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supressão de palavras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1" y="0"/>
            <a:ext cx="312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9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7757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Referencial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Esse tipo de coesão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 a repetição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 utiliza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coesivos anafóricos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para se referir a termos que vêm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catafóricos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para termos que vêm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 referentes textuais.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Pronomes pessoais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possuem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 de substantivo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odem ser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oblíquos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quando funcionam como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complemento da oração, ou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quando funcionam como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sujeito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O rapaz 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olharam por entre a chuva e reconheceram-se como dois nordestinos, bichos da mesma espécie que se farejam.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olhara enxugando o rosto molhado com as mãos. E a moça, bastou-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vê-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torná-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imediatamente sua goiabada-com-queijo.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 Explicativo 1 1"/>
          <p:cNvSpPr/>
          <p:nvPr/>
        </p:nvSpPr>
        <p:spPr>
          <a:xfrm>
            <a:off x="8864600" y="1727200"/>
            <a:ext cx="3225800" cy="749300"/>
          </a:xfrm>
          <a:prstGeom prst="borderCallout1">
            <a:avLst>
              <a:gd name="adj1" fmla="val 105417"/>
              <a:gd name="adj2" fmla="val 722"/>
              <a:gd name="adj3" fmla="val 395684"/>
              <a:gd name="adj4" fmla="val -60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Refere-se a rapaz e evita repetição (anafórico).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 Explicativo 1 2"/>
          <p:cNvSpPr/>
          <p:nvPr/>
        </p:nvSpPr>
        <p:spPr>
          <a:xfrm>
            <a:off x="8864600" y="3733820"/>
            <a:ext cx="3225800" cy="1206480"/>
          </a:xfrm>
          <a:prstGeom prst="borderCallout1">
            <a:avLst>
              <a:gd name="adj1" fmla="val 108372"/>
              <a:gd name="adj2" fmla="val 607"/>
              <a:gd name="adj3" fmla="val 126651"/>
              <a:gd name="adj4" fmla="val -2684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Pronome oblíquo átono que retoma o sujeito “ela” e funciona como objeto direto de “olhara”.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 Explicativo 1 4"/>
          <p:cNvSpPr/>
          <p:nvPr/>
        </p:nvSpPr>
        <p:spPr>
          <a:xfrm>
            <a:off x="8864600" y="5613400"/>
            <a:ext cx="3225800" cy="1092220"/>
          </a:xfrm>
          <a:prstGeom prst="borderCallout1">
            <a:avLst>
              <a:gd name="adj1" fmla="val 51250"/>
              <a:gd name="adj2" fmla="val -2821"/>
              <a:gd name="adj3" fmla="val 48750"/>
              <a:gd name="adj4" fmla="val -2647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Oblíquo átono que funciona como objeto indireto de bastou e refere-se à moça.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8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826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Pronomes demonstrativos: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 a um termo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ao referenciar, podem também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resumir/encapsular um conteúdo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(é o caso de “isso”, por exemplo).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Através das outras janelas dos apartamentos e nos terraços de cimento, eu via um vaivém de sombras e pessoas, como dos primeiros mercadores assírios.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lutavam pela posse da Ásia Menor. (A paixão segundo G.H., de Clarice Lispector)</a:t>
            </a:r>
          </a:p>
        </p:txBody>
      </p:sp>
      <p:sp>
        <p:nvSpPr>
          <p:cNvPr id="2" name="Texto Explicativo 1 1"/>
          <p:cNvSpPr/>
          <p:nvPr/>
        </p:nvSpPr>
        <p:spPr>
          <a:xfrm>
            <a:off x="2679700" y="4838700"/>
            <a:ext cx="4191000" cy="1892300"/>
          </a:xfrm>
          <a:prstGeom prst="borderCallout1">
            <a:avLst>
              <a:gd name="adj1" fmla="val -6753"/>
              <a:gd name="adj2" fmla="val 1667"/>
              <a:gd name="adj3" fmla="val -48574"/>
              <a:gd name="adj4" fmla="val 34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Pronome demonstrativo anafórico que se refere a “mercadores assírios”.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1620"/>
          <a:stretch/>
        </p:blipFill>
        <p:spPr>
          <a:xfrm>
            <a:off x="9004299" y="0"/>
            <a:ext cx="3187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826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Pronomes demonstrativos: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 a um termo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ao referenciar, podem também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resumir/encapsular um conteúdo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Lembrei-me do que estava gravado em minha memória, e até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aquele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momento inutilmente: que árabes e nômades chamam o Saara de El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Khela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nada,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Tanesruft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país do medo,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Tiniri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terra além das regiões da pastagem. Para rezar as areias, eu como eles já fora preparada pelo medo. (A paixão segundo G.H., de Clarice Lispector)</a:t>
            </a:r>
          </a:p>
        </p:txBody>
      </p:sp>
      <p:sp>
        <p:nvSpPr>
          <p:cNvPr id="2" name="Texto Explicativo 1 1"/>
          <p:cNvSpPr/>
          <p:nvPr/>
        </p:nvSpPr>
        <p:spPr>
          <a:xfrm>
            <a:off x="406400" y="4851400"/>
            <a:ext cx="4191000" cy="1892300"/>
          </a:xfrm>
          <a:prstGeom prst="borderCallout1">
            <a:avLst>
              <a:gd name="adj1" fmla="val -6753"/>
              <a:gd name="adj2" fmla="val 1667"/>
              <a:gd name="adj3" fmla="val -111662"/>
              <a:gd name="adj4" fmla="val 25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Pronome demonstrativo catafórico que se refere a “momento”.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1" y="0"/>
            <a:ext cx="330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5471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Pronomes possessivos: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indicam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posse de algo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Eles variam 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gênero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(masculino, feminino ou neutro) 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(singular ou plural), conforme as pessoas do discurso que detêm algo e o número de coisas que elas possuem.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Andava olhando os edifícios sob a chuva, de novo impessoal e onisciente, cego na cidade cega; mas um bicho conhece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floresta; e mesmo que se perca – perder-se também é caminho. [...] (A paixão segundo G.H., de Clarice Lispector)</a:t>
            </a:r>
          </a:p>
        </p:txBody>
      </p:sp>
      <p:sp>
        <p:nvSpPr>
          <p:cNvPr id="3" name="Texto Explicativo 1 2"/>
          <p:cNvSpPr/>
          <p:nvPr/>
        </p:nvSpPr>
        <p:spPr>
          <a:xfrm>
            <a:off x="8928100" y="3860800"/>
            <a:ext cx="3022600" cy="2641600"/>
          </a:xfrm>
          <a:prstGeom prst="borderCallout1">
            <a:avLst>
              <a:gd name="adj1" fmla="val 12500"/>
              <a:gd name="adj2" fmla="val -2871"/>
              <a:gd name="adj3" fmla="val 2404"/>
              <a:gd name="adj4" fmla="val -159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pronome possessivo “sua” relaciona a coisa possuída (floresta) à pessoa do possuidor (bicho).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712" y="560387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5471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Pronomes indefinidos: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referem-se a pessoas, lugares ou coisas de forma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imprecisa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indeterminada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Eles são usados para evitar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repetições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desnecessárias, dar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ênfase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expressar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incerteza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Esses pronomes referem-se à terceira pessoa do discurso, de modo vago ou genérico.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Ontem, dia 12 de maio, Dia das Mães, não vieram as pessoas que tinham dito que vinham. Mas veio um casal amigo e saímos para jantar fora. Melhor assim. Não quero mais depender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ninguém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Quero é o “Danúbio Azul”. E não “Valsa Triste”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Sibellius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 é que é assim que se escreve o seu nome. (A via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crucis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Corpo, de Clarice Lispector)</a:t>
            </a:r>
          </a:p>
        </p:txBody>
      </p:sp>
      <p:sp>
        <p:nvSpPr>
          <p:cNvPr id="3" name="Texto Explicativo 1 2"/>
          <p:cNvSpPr/>
          <p:nvPr/>
        </p:nvSpPr>
        <p:spPr>
          <a:xfrm>
            <a:off x="9042400" y="3213100"/>
            <a:ext cx="3022600" cy="3479800"/>
          </a:xfrm>
          <a:prstGeom prst="borderCallout1">
            <a:avLst>
              <a:gd name="adj1" fmla="val 52103"/>
              <a:gd name="adj2" fmla="val -2031"/>
              <a:gd name="adj3" fmla="val 58423"/>
              <a:gd name="adj4" fmla="val -2688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pronome indefinido “ninguém” é usado para enfatizar a decisão da personagem de não depender de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nenhuma outra pessoa.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112" y="212725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5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5471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Pronomes relativos (que, o qual, cujo)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sua principal função é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retomar um termo antecedente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uso i­ncorreto desse recurso pode prejudicar a compreensão de um texto.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Não faz diferença se você vem amanhã ou não vem. Desisti de esperar por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alguém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cuja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ausência me faz companhia. [...] (Poesia reunida, Martha Medeiros)</a:t>
            </a:r>
          </a:p>
        </p:txBody>
      </p:sp>
      <p:sp>
        <p:nvSpPr>
          <p:cNvPr id="2" name="Texto Explicativo 1 1"/>
          <p:cNvSpPr/>
          <p:nvPr/>
        </p:nvSpPr>
        <p:spPr>
          <a:xfrm>
            <a:off x="4133850" y="3860800"/>
            <a:ext cx="4667250" cy="2870200"/>
          </a:xfrm>
          <a:prstGeom prst="borderCallout1">
            <a:avLst>
              <a:gd name="adj1" fmla="val 14429"/>
              <a:gd name="adj2" fmla="val -2279"/>
              <a:gd name="adj3" fmla="val -17507"/>
              <a:gd name="adj4" fmla="val -226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trecho, o pronome relativo “cuja” retoma o termo “alguém”. Esse pronome concorda sempre com a coisa possuída em gênero e número.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7637"/>
          <a:stretch/>
        </p:blipFill>
        <p:spPr>
          <a:xfrm>
            <a:off x="9059434" y="0"/>
            <a:ext cx="3152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5471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Advérbios: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comuns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construir a referência em textos são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lugar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tempo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Estes apresentam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caráter remissivo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tendo em vista que estão relacionados ao tempo presente do enunciado.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Ontem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deitada na cama e enjoando (Maury voltou da rua também enjoado), eu recebi tua carta e enquanto lia não senti nada. (Minhas Queridas, de Clarice Lispector)</a:t>
            </a:r>
          </a:p>
        </p:txBody>
      </p:sp>
      <p:sp>
        <p:nvSpPr>
          <p:cNvPr id="2" name="Texto Explicativo 1 1"/>
          <p:cNvSpPr/>
          <p:nvPr/>
        </p:nvSpPr>
        <p:spPr>
          <a:xfrm>
            <a:off x="1238250" y="5346700"/>
            <a:ext cx="4768850" cy="1352748"/>
          </a:xfrm>
          <a:prstGeom prst="borderCallout1">
            <a:avLst>
              <a:gd name="adj1" fmla="val 14429"/>
              <a:gd name="adj2" fmla="val -2279"/>
              <a:gd name="adj3" fmla="val -147996"/>
              <a:gd name="adj4" fmla="val -25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advérbio de tempo “ontem” ­indica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período em que ocorreu a ação.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630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0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1752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13</cp:revision>
  <dcterms:created xsi:type="dcterms:W3CDTF">2025-09-21T20:19:20Z</dcterms:created>
  <dcterms:modified xsi:type="dcterms:W3CDTF">2025-09-21T22:04:37Z</dcterms:modified>
</cp:coreProperties>
</file>